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Ex4.xml" ContentType="application/vnd.ms-office.chartex+xml"/>
  <Override PartName="/ppt/charts/style6.xml" ContentType="application/vnd.ms-office.chartstyle+xml"/>
  <Override PartName="/ppt/charts/colors6.xml" ContentType="application/vnd.ms-office.chartcolorstyle+xml"/>
  <Override PartName="/ppt/charts/chartEx5.xml" ContentType="application/vnd.ms-office.chartex+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Ex6.xml" ContentType="application/vnd.ms-office.chartex+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4.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5.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7.xml" ContentType="application/vnd.openxmlformats-officedocument.presentationml.notesSlide+xml"/>
  <Override PartName="/ppt/charts/chart6.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7.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8.xml" ContentType="application/vnd.openxmlformats-officedocument.presentationml.notesSlide+xml"/>
  <Override PartName="/ppt/charts/chartEx7.xml" ContentType="application/vnd.ms-office.chartex+xml"/>
  <Override PartName="/ppt/charts/style13.xml" ContentType="application/vnd.ms-office.chartstyle+xml"/>
  <Override PartName="/ppt/charts/colors13.xml" ContentType="application/vnd.ms-office.chartcolorstyle+xml"/>
  <Override PartName="/ppt/notesSlides/notesSlide39.xml" ContentType="application/vnd.openxmlformats-officedocument.presentationml.notesSlide+xml"/>
  <Override PartName="/ppt/charts/chartEx8.xml" ContentType="application/vnd.ms-office.chartex+xml"/>
  <Override PartName="/ppt/charts/style14.xml" ContentType="application/vnd.ms-office.chartstyle+xml"/>
  <Override PartName="/ppt/charts/colors14.xml" ContentType="application/vnd.ms-office.chartcolorstyle+xml"/>
  <Override PartName="/ppt/charts/chartEx9.xml" ContentType="application/vnd.ms-office.chartex+xml"/>
  <Override PartName="/ppt/charts/style15.xml" ContentType="application/vnd.ms-office.chartstyle+xml"/>
  <Override PartName="/ppt/charts/colors15.xml" ContentType="application/vnd.ms-office.chartcolorstyle+xml"/>
  <Override PartName="/ppt/charts/chartEx10.xml" ContentType="application/vnd.ms-office.chartex+xml"/>
  <Override PartName="/ppt/charts/style16.xml" ContentType="application/vnd.ms-office.chartstyle+xml"/>
  <Override PartName="/ppt/charts/colors16.xml" ContentType="application/vnd.ms-office.chartcolorstyle+xml"/>
  <Override PartName="/ppt/charts/chartEx11.xml" ContentType="application/vnd.ms-office.chartex+xml"/>
  <Override PartName="/ppt/charts/style17.xml" ContentType="application/vnd.ms-office.chartstyle+xml"/>
  <Override PartName="/ppt/charts/colors17.xml" ContentType="application/vnd.ms-office.chartcolorstyle+xml"/>
  <Override PartName="/ppt/charts/chartEx12.xml" ContentType="application/vnd.ms-office.chartex+xml"/>
  <Override PartName="/ppt/charts/style18.xml" ContentType="application/vnd.ms-office.chartstyle+xml"/>
  <Override PartName="/ppt/charts/colors18.xml" ContentType="application/vnd.ms-office.chartcolorstyle+xml"/>
  <Override PartName="/ppt/charts/chartEx13.xml" ContentType="application/vnd.ms-office.chartex+xml"/>
  <Override PartName="/ppt/charts/style19.xml" ContentType="application/vnd.ms-office.chartstyle+xml"/>
  <Override PartName="/ppt/charts/colors19.xml" ContentType="application/vnd.ms-office.chartcolorstyle+xml"/>
  <Override PartName="/ppt/charts/chartEx14.xml" ContentType="application/vnd.ms-office.chartex+xml"/>
  <Override PartName="/ppt/charts/style20.xml" ContentType="application/vnd.ms-office.chartstyle+xml"/>
  <Override PartName="/ppt/charts/colors20.xml" ContentType="application/vnd.ms-office.chartcolorstyle+xml"/>
  <Override PartName="/ppt/notesSlides/notesSlide40.xml" ContentType="application/vnd.openxmlformats-officedocument.presentationml.notesSlide+xml"/>
  <Override PartName="/ppt/charts/chartEx15.xml" ContentType="application/vnd.ms-office.chartex+xml"/>
  <Override PartName="/ppt/charts/style21.xml" ContentType="application/vnd.ms-office.chartstyle+xml"/>
  <Override PartName="/ppt/charts/colors21.xml" ContentType="application/vnd.ms-office.chartcolorstyle+xml"/>
  <Override PartName="/ppt/charts/chartEx16.xml" ContentType="application/vnd.ms-office.chartex+xml"/>
  <Override PartName="/ppt/charts/style22.xml" ContentType="application/vnd.ms-office.chartstyle+xml"/>
  <Override PartName="/ppt/charts/colors22.xml" ContentType="application/vnd.ms-office.chartcolorstyle+xml"/>
  <Override PartName="/ppt/charts/chartEx17.xml" ContentType="application/vnd.ms-office.chartex+xml"/>
  <Override PartName="/ppt/charts/style23.xml" ContentType="application/vnd.ms-office.chartstyle+xml"/>
  <Override PartName="/ppt/charts/colors23.xml" ContentType="application/vnd.ms-office.chartcolorstyle+xml"/>
  <Override PartName="/ppt/charts/chartEx18.xml" ContentType="application/vnd.ms-office.chartex+xml"/>
  <Override PartName="/ppt/charts/style24.xml" ContentType="application/vnd.ms-office.chartstyle+xml"/>
  <Override PartName="/ppt/charts/colors24.xml" ContentType="application/vnd.ms-office.chartcolorstyle+xml"/>
  <Override PartName="/ppt/charts/chartEx19.xml" ContentType="application/vnd.ms-office.chartex+xml"/>
  <Override PartName="/ppt/charts/style25.xml" ContentType="application/vnd.ms-office.chartstyle+xml"/>
  <Override PartName="/ppt/charts/colors25.xml" ContentType="application/vnd.ms-office.chartcolorstyle+xml"/>
  <Override PartName="/ppt/charts/chartEx20.xml" ContentType="application/vnd.ms-office.chartex+xml"/>
  <Override PartName="/ppt/charts/style26.xml" ContentType="application/vnd.ms-office.chartstyle+xml"/>
  <Override PartName="/ppt/charts/colors26.xml" ContentType="application/vnd.ms-office.chartcolorstyle+xml"/>
  <Override PartName="/ppt/charts/chartEx21.xml" ContentType="application/vnd.ms-office.chartex+xml"/>
  <Override PartName="/ppt/charts/style27.xml" ContentType="application/vnd.ms-office.chartstyle+xml"/>
  <Override PartName="/ppt/charts/colors27.xml" ContentType="application/vnd.ms-office.chartcolorstyle+xml"/>
  <Override PartName="/ppt/charts/chartEx22.xml" ContentType="application/vnd.ms-office.chartex+xml"/>
  <Override PartName="/ppt/charts/style28.xml" ContentType="application/vnd.ms-office.chartstyle+xml"/>
  <Override PartName="/ppt/charts/colors28.xml" ContentType="application/vnd.ms-office.chartcolorstyle+xml"/>
  <Override PartName="/ppt/notesSlides/notesSlide41.xml" ContentType="application/vnd.openxmlformats-officedocument.presentationml.notesSlide+xml"/>
  <Override PartName="/ppt/charts/chartEx23.xml" ContentType="application/vnd.ms-office.chartex+xml"/>
  <Override PartName="/ppt/charts/style29.xml" ContentType="application/vnd.ms-office.chartstyle+xml"/>
  <Override PartName="/ppt/charts/colors29.xml" ContentType="application/vnd.ms-office.chartcolorstyle+xml"/>
  <Override PartName="/ppt/charts/chartEx24.xml" ContentType="application/vnd.ms-office.chartex+xml"/>
  <Override PartName="/ppt/charts/style30.xml" ContentType="application/vnd.ms-office.chartstyle+xml"/>
  <Override PartName="/ppt/charts/colors30.xml" ContentType="application/vnd.ms-office.chartcolorstyle+xml"/>
  <Override PartName="/ppt/charts/chartEx25.xml" ContentType="application/vnd.ms-office.chartex+xml"/>
  <Override PartName="/ppt/charts/style31.xml" ContentType="application/vnd.ms-office.chartstyle+xml"/>
  <Override PartName="/ppt/charts/colors31.xml" ContentType="application/vnd.ms-office.chartcolorstyle+xml"/>
  <Override PartName="/ppt/charts/chartEx26.xml" ContentType="application/vnd.ms-office.chartex+xml"/>
  <Override PartName="/ppt/charts/style32.xml" ContentType="application/vnd.ms-office.chartstyle+xml"/>
  <Override PartName="/ppt/charts/colors32.xml" ContentType="application/vnd.ms-office.chartcolorstyle+xml"/>
  <Override PartName="/ppt/charts/chartEx27.xml" ContentType="application/vnd.ms-office.chartex+xml"/>
  <Override PartName="/ppt/charts/style33.xml" ContentType="application/vnd.ms-office.chartstyle+xml"/>
  <Override PartName="/ppt/charts/colors33.xml" ContentType="application/vnd.ms-office.chartcolorstyle+xml"/>
  <Override PartName="/ppt/charts/chartEx28.xml" ContentType="application/vnd.ms-office.chartex+xml"/>
  <Override PartName="/ppt/charts/style34.xml" ContentType="application/vnd.ms-office.chartstyle+xml"/>
  <Override PartName="/ppt/charts/colors34.xml" ContentType="application/vnd.ms-office.chartcolorstyle+xml"/>
  <Override PartName="/ppt/charts/chartEx29.xml" ContentType="application/vnd.ms-office.chartex+xml"/>
  <Override PartName="/ppt/charts/style35.xml" ContentType="application/vnd.ms-office.chartstyle+xml"/>
  <Override PartName="/ppt/charts/colors35.xml" ContentType="application/vnd.ms-office.chartcolorstyle+xml"/>
  <Override PartName="/ppt/notesSlides/notesSlide42.xml" ContentType="application/vnd.openxmlformats-officedocument.presentationml.notesSlide+xml"/>
  <Override PartName="/ppt/charts/chartEx30.xml" ContentType="application/vnd.ms-office.chartex+xml"/>
  <Override PartName="/ppt/charts/style36.xml" ContentType="application/vnd.ms-office.chartstyle+xml"/>
  <Override PartName="/ppt/charts/colors36.xml" ContentType="application/vnd.ms-office.chartcolorstyle+xml"/>
  <Override PartName="/ppt/charts/chartEx31.xml" ContentType="application/vnd.ms-office.chartex+xml"/>
  <Override PartName="/ppt/charts/style37.xml" ContentType="application/vnd.ms-office.chartstyle+xml"/>
  <Override PartName="/ppt/charts/colors37.xml" ContentType="application/vnd.ms-office.chartcolorstyle+xml"/>
  <Override PartName="/ppt/charts/chartEx32.xml" ContentType="application/vnd.ms-office.chartex+xml"/>
  <Override PartName="/ppt/charts/style38.xml" ContentType="application/vnd.ms-office.chartstyle+xml"/>
  <Override PartName="/ppt/charts/colors38.xml" ContentType="application/vnd.ms-office.chartcolorstyle+xml"/>
  <Override PartName="/ppt/charts/chartEx33.xml" ContentType="application/vnd.ms-office.chartex+xml"/>
  <Override PartName="/ppt/charts/style39.xml" ContentType="application/vnd.ms-office.chartstyle+xml"/>
  <Override PartName="/ppt/charts/colors39.xml" ContentType="application/vnd.ms-office.chartcolorstyle+xml"/>
  <Override PartName="/ppt/charts/chartEx34.xml" ContentType="application/vnd.ms-office.chartex+xml"/>
  <Override PartName="/ppt/charts/style40.xml" ContentType="application/vnd.ms-office.chartstyle+xml"/>
  <Override PartName="/ppt/charts/colors40.xml" ContentType="application/vnd.ms-office.chartcolorstyle+xml"/>
  <Override PartName="/ppt/charts/chartEx35.xml" ContentType="application/vnd.ms-office.chartex+xml"/>
  <Override PartName="/ppt/charts/style41.xml" ContentType="application/vnd.ms-office.chartstyle+xml"/>
  <Override PartName="/ppt/charts/colors41.xml" ContentType="application/vnd.ms-office.chartcolorstyle+xml"/>
  <Override PartName="/ppt/notesSlides/notesSlide43.xml" ContentType="application/vnd.openxmlformats-officedocument.presentationml.notesSlide+xml"/>
  <Override PartName="/ppt/charts/chartEx36.xml" ContentType="application/vnd.ms-office.chartex+xml"/>
  <Override PartName="/ppt/charts/style42.xml" ContentType="application/vnd.ms-office.chartstyle+xml"/>
  <Override PartName="/ppt/charts/colors42.xml" ContentType="application/vnd.ms-office.chartcolorstyle+xml"/>
  <Override PartName="/ppt/charts/chartEx37.xml" ContentType="application/vnd.ms-office.chartex+xml"/>
  <Override PartName="/ppt/charts/style43.xml" ContentType="application/vnd.ms-office.chartstyle+xml"/>
  <Override PartName="/ppt/charts/colors43.xml" ContentType="application/vnd.ms-office.chartcolorstyle+xml"/>
  <Override PartName="/ppt/charts/chartEx38.xml" ContentType="application/vnd.ms-office.chartex+xml"/>
  <Override PartName="/ppt/charts/style44.xml" ContentType="application/vnd.ms-office.chartstyle+xml"/>
  <Override PartName="/ppt/charts/colors44.xml" ContentType="application/vnd.ms-office.chartcolorstyle+xml"/>
  <Override PartName="/ppt/charts/chartEx39.xml" ContentType="application/vnd.ms-office.chartex+xml"/>
  <Override PartName="/ppt/charts/style45.xml" ContentType="application/vnd.ms-office.chartstyle+xml"/>
  <Override PartName="/ppt/charts/colors45.xml" ContentType="application/vnd.ms-office.chartcolorstyle+xml"/>
  <Override PartName="/ppt/charts/chartEx40.xml" ContentType="application/vnd.ms-office.chartex+xml"/>
  <Override PartName="/ppt/charts/style46.xml" ContentType="application/vnd.ms-office.chartstyle+xml"/>
  <Override PartName="/ppt/charts/colors46.xml" ContentType="application/vnd.ms-office.chartcolorstyle+xml"/>
  <Override PartName="/ppt/charts/chartEx41.xml" ContentType="application/vnd.ms-office.chartex+xml"/>
  <Override PartName="/ppt/charts/style47.xml" ContentType="application/vnd.ms-office.chartstyle+xml"/>
  <Override PartName="/ppt/charts/colors47.xml" ContentType="application/vnd.ms-office.chartcolorstyle+xml"/>
  <Override PartName="/ppt/charts/chartEx42.xml" ContentType="application/vnd.ms-office.chartex+xml"/>
  <Override PartName="/ppt/charts/style48.xml" ContentType="application/vnd.ms-office.chartstyle+xml"/>
  <Override PartName="/ppt/charts/colors48.xml" ContentType="application/vnd.ms-office.chartcolorstyle+xml"/>
  <Override PartName="/ppt/notesSlides/notesSlide44.xml" ContentType="application/vnd.openxmlformats-officedocument.presentationml.notesSlide+xml"/>
  <Override PartName="/ppt/charts/chartEx43.xml" ContentType="application/vnd.ms-office.chartex+xml"/>
  <Override PartName="/ppt/charts/style49.xml" ContentType="application/vnd.ms-office.chartstyle+xml"/>
  <Override PartName="/ppt/charts/colors49.xml" ContentType="application/vnd.ms-office.chartcolorstyle+xml"/>
  <Override PartName="/ppt/charts/chartEx44.xml" ContentType="application/vnd.ms-office.chartex+xml"/>
  <Override PartName="/ppt/charts/style50.xml" ContentType="application/vnd.ms-office.chartstyle+xml"/>
  <Override PartName="/ppt/charts/colors50.xml" ContentType="application/vnd.ms-office.chartcolorstyle+xml"/>
  <Override PartName="/ppt/charts/chartEx45.xml" ContentType="application/vnd.ms-office.chartex+xml"/>
  <Override PartName="/ppt/charts/style51.xml" ContentType="application/vnd.ms-office.chartstyle+xml"/>
  <Override PartName="/ppt/charts/colors51.xml" ContentType="application/vnd.ms-office.chartcolorstyle+xml"/>
  <Override PartName="/ppt/charts/chartEx46.xml" ContentType="application/vnd.ms-office.chartex+xml"/>
  <Override PartName="/ppt/charts/style52.xml" ContentType="application/vnd.ms-office.chartstyle+xml"/>
  <Override PartName="/ppt/charts/colors52.xml" ContentType="application/vnd.ms-office.chartcolorstyle+xml"/>
  <Override PartName="/ppt/charts/chartEx47.xml" ContentType="application/vnd.ms-office.chartex+xml"/>
  <Override PartName="/ppt/charts/style53.xml" ContentType="application/vnd.ms-office.chartstyle+xml"/>
  <Override PartName="/ppt/charts/colors53.xml" ContentType="application/vnd.ms-office.chartcolorstyle+xml"/>
  <Override PartName="/ppt/notesSlides/notesSlide45.xml" ContentType="application/vnd.openxmlformats-officedocument.presentationml.notesSlide+xml"/>
  <Override PartName="/ppt/charts/chart8.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46.xml" ContentType="application/vnd.openxmlformats-officedocument.presentationml.notesSlide+xml"/>
  <Override PartName="/ppt/charts/chart9.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47.xml" ContentType="application/vnd.openxmlformats-officedocument.presentationml.notesSlide+xml"/>
  <Override PartName="/ppt/charts/chart10.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48.xml" ContentType="application/vnd.openxmlformats-officedocument.presentationml.notesSlide+xml"/>
  <Override PartName="/ppt/charts/chart11.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49.xml" ContentType="application/vnd.openxmlformats-officedocument.presentationml.notesSlide+xml"/>
  <Override PartName="/ppt/charts/chart12.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50.xml" ContentType="application/vnd.openxmlformats-officedocument.presentationml.notesSlide+xml"/>
  <Override PartName="/ppt/charts/chart13.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14.xml" ContentType="application/vnd.openxmlformats-officedocument.drawingml.chart+xml"/>
  <Override PartName="/ppt/charts/style60.xml" ContentType="application/vnd.ms-office.chartstyle+xml"/>
  <Override PartName="/ppt/charts/colors60.xml" ContentType="application/vnd.ms-office.chartcolorstyle+xml"/>
  <Override PartName="/ppt/notesSlides/notesSlide51.xml" ContentType="application/vnd.openxmlformats-officedocument.presentationml.notesSlide+xml"/>
  <Override PartName="/ppt/charts/chart15.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16.xml" ContentType="application/vnd.openxmlformats-officedocument.drawingml.chart+xml"/>
  <Override PartName="/ppt/charts/style62.xml" ContentType="application/vnd.ms-office.chartstyle+xml"/>
  <Override PartName="/ppt/charts/colors62.xml" ContentType="application/vnd.ms-office.chartcolorstyle+xml"/>
  <Override PartName="/ppt/notesSlides/notesSlide52.xml" ContentType="application/vnd.openxmlformats-officedocument.presentationml.notesSlide+xml"/>
  <Override PartName="/ppt/charts/chartEx48.xml" ContentType="application/vnd.ms-office.chartex+xml"/>
  <Override PartName="/ppt/charts/style63.xml" ContentType="application/vnd.ms-office.chartstyle+xml"/>
  <Override PartName="/ppt/charts/colors63.xml" ContentType="application/vnd.ms-office.chartcolorstyle+xml"/>
  <Override PartName="/ppt/notesSlides/notesSlide53.xml" ContentType="application/vnd.openxmlformats-officedocument.presentationml.notesSlide+xml"/>
  <Override PartName="/ppt/charts/chartEx49.xml" ContentType="application/vnd.ms-office.chartex+xml"/>
  <Override PartName="/ppt/charts/style64.xml" ContentType="application/vnd.ms-office.chartstyle+xml"/>
  <Override PartName="/ppt/charts/colors64.xml" ContentType="application/vnd.ms-office.chartcolorstyle+xml"/>
  <Override PartName="/ppt/notesSlides/notesSlide54.xml" ContentType="application/vnd.openxmlformats-officedocument.presentationml.notesSlide+xml"/>
  <Override PartName="/ppt/charts/chartEx50.xml" ContentType="application/vnd.ms-office.chartex+xml"/>
  <Override PartName="/ppt/charts/style65.xml" ContentType="application/vnd.ms-office.chartstyle+xml"/>
  <Override PartName="/ppt/charts/colors65.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17.xml" ContentType="application/vnd.openxmlformats-officedocument.drawingml.chart+xml"/>
  <Override PartName="/ppt/charts/style66.xml" ContentType="application/vnd.ms-office.chartstyle+xml"/>
  <Override PartName="/ppt/charts/colors66.xml" ContentType="application/vnd.ms-office.chartcolorstyle+xml"/>
  <Override PartName="/ppt/notesSlides/notesSlide58.xml" ContentType="application/vnd.openxmlformats-officedocument.presentationml.notesSlide+xml"/>
  <Override PartName="/ppt/charts/chart18.xml" ContentType="application/vnd.openxmlformats-officedocument.drawingml.chart+xml"/>
  <Override PartName="/ppt/charts/style67.xml" ContentType="application/vnd.ms-office.chartstyle+xml"/>
  <Override PartName="/ppt/charts/colors67.xml" ContentType="application/vnd.ms-office.chartcolorstyle+xml"/>
  <Override PartName="/ppt/notesSlides/notesSlide59.xml" ContentType="application/vnd.openxmlformats-officedocument.presentationml.notesSlide+xml"/>
  <Override PartName="/ppt/charts/chart19.xml" ContentType="application/vnd.openxmlformats-officedocument.drawingml.chart+xml"/>
  <Override PartName="/ppt/charts/style68.xml" ContentType="application/vnd.ms-office.chartstyle+xml"/>
  <Override PartName="/ppt/charts/colors68.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20.xml" ContentType="application/vnd.openxmlformats-officedocument.drawingml.chart+xml"/>
  <Override PartName="/ppt/charts/style69.xml" ContentType="application/vnd.ms-office.chartstyle+xml"/>
  <Override PartName="/ppt/charts/colors69.xml" ContentType="application/vnd.ms-office.chartcolorstyle+xml"/>
  <Override PartName="/ppt/notesSlides/notesSlide64.xml" ContentType="application/vnd.openxmlformats-officedocument.presentationml.notesSlide+xml"/>
  <Override PartName="/ppt/charts/chart21.xml" ContentType="application/vnd.openxmlformats-officedocument.drawingml.chart+xml"/>
  <Override PartName="/ppt/notesSlides/notesSlide65.xml" ContentType="application/vnd.openxmlformats-officedocument.presentationml.notesSlide+xml"/>
  <Override PartName="/ppt/charts/chart22.xml" ContentType="application/vnd.openxmlformats-officedocument.drawingml.chart+xml"/>
  <Override PartName="/ppt/charts/style70.xml" ContentType="application/vnd.ms-office.chartstyle+xml"/>
  <Override PartName="/ppt/charts/colors70.xml" ContentType="application/vnd.ms-office.chartcolorstyle+xml"/>
  <Override PartName="/ppt/notesSlides/notesSlide66.xml" ContentType="application/vnd.openxmlformats-officedocument.presentationml.notesSlide+xml"/>
  <Override PartName="/ppt/charts/chart23.xml" ContentType="application/vnd.openxmlformats-officedocument.drawingml.chart+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Ex51.xml" ContentType="application/vnd.ms-office.chartex+xml"/>
  <Override PartName="/ppt/charts/style71.xml" ContentType="application/vnd.ms-office.chartstyle+xml"/>
  <Override PartName="/ppt/charts/colors71.xml" ContentType="application/vnd.ms-office.chartcolorstyle+xml"/>
  <Override PartName="/ppt/charts/chartEx52.xml" ContentType="application/vnd.ms-office.chartex+xml"/>
  <Override PartName="/ppt/charts/style72.xml" ContentType="application/vnd.ms-office.chartstyle+xml"/>
  <Override PartName="/ppt/charts/colors72.xml" ContentType="application/vnd.ms-office.chartcolorstyle+xml"/>
  <Override PartName="/ppt/charts/chartEx53.xml" ContentType="application/vnd.ms-office.chartex+xml"/>
  <Override PartName="/ppt/charts/style73.xml" ContentType="application/vnd.ms-office.chartstyle+xml"/>
  <Override PartName="/ppt/charts/colors73.xml" ContentType="application/vnd.ms-office.chartcolorstyle+xml"/>
  <Override PartName="/ppt/charts/chartEx54.xml" ContentType="application/vnd.ms-office.chartex+xml"/>
  <Override PartName="/ppt/charts/style74.xml" ContentType="application/vnd.ms-office.chartstyle+xml"/>
  <Override PartName="/ppt/charts/colors74.xml" ContentType="application/vnd.ms-office.chartcolorstyle+xml"/>
  <Override PartName="/ppt/notesSlides/notesSlide69.xml" ContentType="application/vnd.openxmlformats-officedocument.presentationml.notesSlide+xml"/>
  <Override PartName="/ppt/charts/chartEx55.xml" ContentType="application/vnd.ms-office.chartex+xml"/>
  <Override PartName="/ppt/charts/style75.xml" ContentType="application/vnd.ms-office.chartstyle+xml"/>
  <Override PartName="/ppt/charts/colors75.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24.xml" ContentType="application/vnd.openxmlformats-officedocument.drawingml.chart+xml"/>
  <Override PartName="/ppt/charts/style76.xml" ContentType="application/vnd.ms-office.chartstyle+xml"/>
  <Override PartName="/ppt/charts/colors76.xml" ContentType="application/vnd.ms-office.chartcolorstyle+xml"/>
  <Override PartName="/ppt/notesSlides/notesSlide73.xml" ContentType="application/vnd.openxmlformats-officedocument.presentationml.notesSlide+xml"/>
  <Override PartName="/ppt/charts/chart25.xml" ContentType="application/vnd.openxmlformats-officedocument.drawingml.chart+xml"/>
  <Override PartName="/ppt/charts/style77.xml" ContentType="application/vnd.ms-office.chartstyle+xml"/>
  <Override PartName="/ppt/charts/colors77.xml" ContentType="application/vnd.ms-office.chartcolorstyle+xml"/>
  <Override PartName="/ppt/notesSlides/notesSlide74.xml" ContentType="application/vnd.openxmlformats-officedocument.presentationml.notesSlide+xml"/>
  <Override PartName="/ppt/charts/chart26.xml" ContentType="application/vnd.openxmlformats-officedocument.drawingml.chart+xml"/>
  <Override PartName="/ppt/charts/style78.xml" ContentType="application/vnd.ms-office.chartstyle+xml"/>
  <Override PartName="/ppt/charts/colors78.xml" ContentType="application/vnd.ms-office.chartcolorstyl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27.xml" ContentType="application/vnd.openxmlformats-officedocument.drawingml.chart+xml"/>
  <Override PartName="/ppt/charts/style79.xml" ContentType="application/vnd.ms-office.chartstyle+xml"/>
  <Override PartName="/ppt/charts/colors79.xml" ContentType="application/vnd.ms-office.chartcolorstyl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2.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01"/>
  </p:notesMasterIdLst>
  <p:handoutMasterIdLst>
    <p:handoutMasterId r:id="rId102"/>
  </p:handoutMasterIdLst>
  <p:sldIdLst>
    <p:sldId id="496" r:id="rId5"/>
    <p:sldId id="2846" r:id="rId6"/>
    <p:sldId id="9844" r:id="rId7"/>
    <p:sldId id="8341" r:id="rId8"/>
    <p:sldId id="9706" r:id="rId9"/>
    <p:sldId id="9906" r:id="rId10"/>
    <p:sldId id="9782" r:id="rId11"/>
    <p:sldId id="9778" r:id="rId12"/>
    <p:sldId id="3255" r:id="rId13"/>
    <p:sldId id="9728" r:id="rId14"/>
    <p:sldId id="9772" r:id="rId15"/>
    <p:sldId id="9897" r:id="rId16"/>
    <p:sldId id="9252" r:id="rId17"/>
    <p:sldId id="9534" r:id="rId18"/>
    <p:sldId id="9704" r:id="rId19"/>
    <p:sldId id="9705" r:id="rId20"/>
    <p:sldId id="9898" r:id="rId21"/>
    <p:sldId id="9899" r:id="rId22"/>
    <p:sldId id="9779" r:id="rId23"/>
    <p:sldId id="9794" r:id="rId24"/>
    <p:sldId id="9846" r:id="rId25"/>
    <p:sldId id="9883" r:id="rId26"/>
    <p:sldId id="9841" r:id="rId27"/>
    <p:sldId id="9848" r:id="rId28"/>
    <p:sldId id="9879" r:id="rId29"/>
    <p:sldId id="9774" r:id="rId30"/>
    <p:sldId id="9702" r:id="rId31"/>
    <p:sldId id="9849" r:id="rId32"/>
    <p:sldId id="9766" r:id="rId33"/>
    <p:sldId id="9871" r:id="rId34"/>
    <p:sldId id="9788" r:id="rId35"/>
    <p:sldId id="9863" r:id="rId36"/>
    <p:sldId id="9864" r:id="rId37"/>
    <p:sldId id="9851" r:id="rId38"/>
    <p:sldId id="9872" r:id="rId39"/>
    <p:sldId id="9873" r:id="rId40"/>
    <p:sldId id="9838" r:id="rId41"/>
    <p:sldId id="9874" r:id="rId42"/>
    <p:sldId id="9817" r:id="rId43"/>
    <p:sldId id="9852" r:id="rId44"/>
    <p:sldId id="9853" r:id="rId45"/>
    <p:sldId id="9907" r:id="rId46"/>
    <p:sldId id="9253" r:id="rId47"/>
    <p:sldId id="5496" r:id="rId48"/>
    <p:sldId id="9869" r:id="rId49"/>
    <p:sldId id="9895" r:id="rId50"/>
    <p:sldId id="9819" r:id="rId51"/>
    <p:sldId id="9896" r:id="rId52"/>
    <p:sldId id="9821" r:id="rId53"/>
    <p:sldId id="9885" r:id="rId54"/>
    <p:sldId id="9886" r:id="rId55"/>
    <p:sldId id="9824" r:id="rId56"/>
    <p:sldId id="9825" r:id="rId57"/>
    <p:sldId id="9904" r:id="rId58"/>
    <p:sldId id="9905" r:id="rId59"/>
    <p:sldId id="9710" r:id="rId60"/>
    <p:sldId id="9711" r:id="rId61"/>
    <p:sldId id="9683" r:id="rId62"/>
    <p:sldId id="9684" r:id="rId63"/>
    <p:sldId id="9900" r:id="rId64"/>
    <p:sldId id="9724" r:id="rId65"/>
    <p:sldId id="9889" r:id="rId66"/>
    <p:sldId id="9726" r:id="rId67"/>
    <p:sldId id="9795" r:id="rId68"/>
    <p:sldId id="9901" r:id="rId69"/>
    <p:sldId id="9737" r:id="rId70"/>
    <p:sldId id="9856" r:id="rId71"/>
    <p:sldId id="9890" r:id="rId72"/>
    <p:sldId id="9875" r:id="rId73"/>
    <p:sldId id="9877" r:id="rId74"/>
    <p:sldId id="9891" r:id="rId75"/>
    <p:sldId id="9857" r:id="rId76"/>
    <p:sldId id="9835" r:id="rId77"/>
    <p:sldId id="9858" r:id="rId78"/>
    <p:sldId id="9892" r:id="rId79"/>
    <p:sldId id="9672" r:id="rId80"/>
    <p:sldId id="9829" r:id="rId81"/>
    <p:sldId id="9727" r:id="rId82"/>
    <p:sldId id="9865" r:id="rId83"/>
    <p:sldId id="9909" r:id="rId84"/>
    <p:sldId id="9859" r:id="rId85"/>
    <p:sldId id="9836" r:id="rId86"/>
    <p:sldId id="9878" r:id="rId87"/>
    <p:sldId id="9674" r:id="rId88"/>
    <p:sldId id="9860" r:id="rId89"/>
    <p:sldId id="9801" r:id="rId90"/>
    <p:sldId id="6176" r:id="rId91"/>
    <p:sldId id="9908" r:id="rId92"/>
    <p:sldId id="9854" r:id="rId93"/>
    <p:sldId id="9254" r:id="rId94"/>
    <p:sldId id="8734" r:id="rId95"/>
    <p:sldId id="9861" r:id="rId96"/>
    <p:sldId id="9903" r:id="rId97"/>
    <p:sldId id="9605" r:id="rId98"/>
    <p:sldId id="9765" r:id="rId99"/>
    <p:sldId id="7409" r:id="rId100"/>
  </p:sldIdLst>
  <p:sldSz cx="9906000" cy="6858000" type="A4"/>
  <p:notesSz cx="7099300" cy="10234613"/>
  <p:custDataLst>
    <p:tags r:id="rId10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1102" userDrawn="1">
          <p15:clr>
            <a:srgbClr val="A4A3A4"/>
          </p15:clr>
        </p15:guide>
        <p15:guide id="3" orient="horz" pos="1162" userDrawn="1">
          <p15:clr>
            <a:srgbClr val="A4A3A4"/>
          </p15:clr>
        </p15:guide>
        <p15:guide id="4" pos="3075" userDrawn="1">
          <p15:clr>
            <a:srgbClr val="A4A3A4"/>
          </p15:clr>
        </p15:guide>
        <p15:guide id="5" pos="31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Kang-Hee (KR/Deal Adv2)" initials="LKH(A" lastIdx="1" clrIdx="0">
    <p:extLst>
      <p:ext uri="{19B8F6BF-5375-455C-9EA6-DF929625EA0E}">
        <p15:presenceInfo xmlns:p15="http://schemas.microsoft.com/office/powerpoint/2012/main" userId="S::klee39@kr.kpmg.com::59c0f404-31f2-4a1a-8fdc-ce28b87e74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D"/>
    <a:srgbClr val="6D2077"/>
    <a:srgbClr val="005EB8"/>
    <a:srgbClr val="0095CE"/>
    <a:srgbClr val="483698"/>
    <a:srgbClr val="573B7F"/>
    <a:srgbClr val="765A95"/>
    <a:srgbClr val="5D337D"/>
    <a:srgbClr val="0093D2"/>
    <a:srgbClr val="470A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67" autoAdjust="0"/>
    <p:restoredTop sz="93661" autoAdjust="0"/>
  </p:normalViewPr>
  <p:slideViewPr>
    <p:cSldViewPr snapToGrid="0" showGuides="1">
      <p:cViewPr varScale="1">
        <p:scale>
          <a:sx n="114" d="100"/>
          <a:sy n="114" d="100"/>
        </p:scale>
        <p:origin x="1524" y="96"/>
      </p:cViewPr>
      <p:guideLst>
        <p:guide orient="horz" pos="1911"/>
        <p:guide pos="1102"/>
        <p:guide orient="horz" pos="1162"/>
        <p:guide pos="3075"/>
        <p:guide pos="3165"/>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7" d="100"/>
          <a:sy n="77" d="100"/>
        </p:scale>
        <p:origin x="4008" y="12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ags" Target="tags/tag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oleObject" Target="file:///C:\Users\minsukkang\Desktop\PJT\PJT%20Portland\3.%20WP\PJT%20Portland_Cost%20Structure_07291100_KMS.xlsx" TargetMode="External"/><Relationship Id="rId2" Type="http://schemas.microsoft.com/office/2011/relationships/chartColorStyle" Target="colors56.xml"/><Relationship Id="rId1" Type="http://schemas.microsoft.com/office/2011/relationships/chartStyle" Target="style56.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minsukkang\Desktop\PJT\PJT%20Portland\3.%20WP\PJT%20Portland_Cost%20Structure_07291100_KMS.xlsx" TargetMode="External"/><Relationship Id="rId2" Type="http://schemas.microsoft.com/office/2011/relationships/chartColorStyle" Target="colors57.xml"/><Relationship Id="rId1" Type="http://schemas.microsoft.com/office/2011/relationships/chartStyle" Target="style57.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minsukkang\Desktop\PJT\PJT%20Portland\3.%20WP\PJT%20Portland_Cost%20Structure_07291100_KMS.xlsx" TargetMode="External"/><Relationship Id="rId2" Type="http://schemas.microsoft.com/office/2011/relationships/chartColorStyle" Target="colors58.xml"/><Relationship Id="rId1" Type="http://schemas.microsoft.com/office/2011/relationships/chartStyle" Target="style58.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minsukkang\Desktop\PJT\PJT%20Portland\3.%20WP\PJT%20Portland_Cost%20Structure_07291100_KMS.xlsx" TargetMode="External"/><Relationship Id="rId2" Type="http://schemas.microsoft.com/office/2011/relationships/chartColorStyle" Target="colors59.xml"/><Relationship Id="rId1" Type="http://schemas.microsoft.com/office/2011/relationships/chartStyle" Target="style59.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minsukkang\Desktop\PJT\PJT%20Portland\3.%20WP\PJT%20Portland_Cost%20Structure_07291100_KMS.xlsx" TargetMode="External"/><Relationship Id="rId2" Type="http://schemas.microsoft.com/office/2011/relationships/chartColorStyle" Target="colors60.xml"/><Relationship Id="rId1" Type="http://schemas.microsoft.com/office/2011/relationships/chartStyle" Target="style60.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minsukkang\Desktop\PJT\PJT%20Portland\3.%20WP\PJT%20Portland_Cost%20Structure_07291100_KMS.xlsx" TargetMode="External"/><Relationship Id="rId2" Type="http://schemas.microsoft.com/office/2011/relationships/chartColorStyle" Target="colors61.xml"/><Relationship Id="rId1" Type="http://schemas.microsoft.com/office/2011/relationships/chartStyle" Target="style61.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minsukkang\Desktop\PJT\PJT%20Portland\3.%20WP\PJT%20Portland_Cost%20Structure_07291100_KMS.xlsx" TargetMode="External"/><Relationship Id="rId2" Type="http://schemas.microsoft.com/office/2011/relationships/chartColorStyle" Target="colors62.xml"/><Relationship Id="rId1" Type="http://schemas.microsoft.com/office/2011/relationships/chartStyle" Target="style62.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minsukkang\Desktop\PJT\PJT%20Portland\3.%20WP\PJT%20Portland_Cost%20Structure_08022000_KMS.xlsx" TargetMode="External"/><Relationship Id="rId2" Type="http://schemas.microsoft.com/office/2011/relationships/chartColorStyle" Target="colors66.xml"/><Relationship Id="rId1" Type="http://schemas.microsoft.com/office/2011/relationships/chartStyle" Target="style66.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minsukkang\Desktop\PJT\PJT%20Portland\3.%20WP\PJT%20Portland_WP_Payroll_0802_KMS.xlsx" TargetMode="External"/><Relationship Id="rId2" Type="http://schemas.microsoft.com/office/2011/relationships/chartColorStyle" Target="colors67.xml"/><Relationship Id="rId1" Type="http://schemas.microsoft.com/office/2011/relationships/chartStyle" Target="style67.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yehyoonkim\Documents\36.%20&#54168;&#51060;&#54140;&#53076;&#47532;&#50500;\WP\portaland_WP_&#49444;&#48708;_v3.0_Kyy_220725.xlsx" TargetMode="External"/><Relationship Id="rId2" Type="http://schemas.microsoft.com/office/2011/relationships/chartColorStyle" Target="colors68.xml"/><Relationship Id="rId1" Type="http://schemas.microsoft.com/office/2011/relationships/chartStyle" Target="style68.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oleObject" Target="file:///C:\Users\yehyoonkim\Documents\36.%20&#54168;&#51060;&#54140;&#53076;&#47532;&#50500;\WP\portaland_WP_&#49444;&#48708;_v3.0_Kyy_220725.xlsx" TargetMode="External"/><Relationship Id="rId2" Type="http://schemas.microsoft.com/office/2011/relationships/chartColorStyle" Target="colors69.xml"/><Relationship Id="rId1" Type="http://schemas.microsoft.com/office/2011/relationships/chartStyle" Target="style69.xml"/></Relationships>
</file>

<file path=ppt/charts/_rels/chart21.xml.rels><?xml version="1.0" encoding="UTF-8" standalone="yes"?>
<Relationships xmlns="http://schemas.openxmlformats.org/package/2006/relationships"><Relationship Id="rId1" Type="http://schemas.openxmlformats.org/officeDocument/2006/relationships/oleObject" Target="file:///C:\Users\yehyoonkim\Documents\36.%20&#54168;&#51060;&#54140;&#53076;&#47532;&#50500;\WP\portaland_WP_&#49444;&#48708;_v3.0_Kyy_220725.xlsx" TargetMode="External"/></Relationships>
</file>

<file path=ppt/charts/_rels/chart22.xml.rels><?xml version="1.0" encoding="UTF-8" standalone="yes"?>
<Relationships xmlns="http://schemas.openxmlformats.org/package/2006/relationships"><Relationship Id="rId3" Type="http://schemas.openxmlformats.org/officeDocument/2006/relationships/oleObject" Target="file:///C:\Users\yehyoonkim\Documents\36.%20&#54168;&#51060;&#54140;&#53076;&#47532;&#50500;\WP\portaland_WP_&#49444;&#48708;_v3.0_Kyy_220725.xlsx" TargetMode="External"/><Relationship Id="rId2" Type="http://schemas.microsoft.com/office/2011/relationships/chartColorStyle" Target="colors70.xml"/><Relationship Id="rId1" Type="http://schemas.microsoft.com/office/2011/relationships/chartStyle" Target="style70.xml"/></Relationships>
</file>

<file path=ppt/charts/_rels/chart23.xml.rels><?xml version="1.0" encoding="UTF-8" standalone="yes"?>
<Relationships xmlns="http://schemas.openxmlformats.org/package/2006/relationships"><Relationship Id="rId1" Type="http://schemas.openxmlformats.org/officeDocument/2006/relationships/oleObject" Target="file:///C:\Users\yehyoonkim\Documents\36.%20&#54168;&#51060;&#54140;&#53076;&#47532;&#50500;\WP\portaland_WP_&#49444;&#48708;_v3.0_Kyy_220725.xlsx" TargetMode="External"/></Relationships>
</file>

<file path=ppt/charts/_rels/chart24.xml.rels><?xml version="1.0" encoding="UTF-8" standalone="yes"?>
<Relationships xmlns="http://schemas.openxmlformats.org/package/2006/relationships"><Relationship Id="rId3" Type="http://schemas.openxmlformats.org/officeDocument/2006/relationships/oleObject" Target="file:///C:\Users\minsukkang\Desktop\PJT\PJT%20Portland\3.%20WP\PJT%20Portland_WP_Payroll_0802_KMS.xlsx" TargetMode="External"/><Relationship Id="rId2" Type="http://schemas.microsoft.com/office/2011/relationships/chartColorStyle" Target="colors76.xml"/><Relationship Id="rId1" Type="http://schemas.microsoft.com/office/2011/relationships/chartStyle" Target="style76.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yehyoonkim\Documents\36.%20&#54168;&#51060;&#54140;&#53076;&#47532;&#50500;\WP\portaland_WP_&#49444;&#48708;_v3.0_Kyy_220725.xlsx" TargetMode="External"/><Relationship Id="rId2" Type="http://schemas.microsoft.com/office/2011/relationships/chartColorStyle" Target="colors77.xml"/><Relationship Id="rId1" Type="http://schemas.microsoft.com/office/2011/relationships/chartStyle" Target="style77.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yehyoonkim\Documents\36.%20&#54168;&#51060;&#54140;&#53076;&#47532;&#50500;\WP\portaland_WP_&#49444;&#48708;_v3.0_Kyy_220725.xlsx" TargetMode="External"/><Relationship Id="rId2" Type="http://schemas.microsoft.com/office/2011/relationships/chartColorStyle" Target="colors78.xml"/><Relationship Id="rId1" Type="http://schemas.microsoft.com/office/2011/relationships/chartStyle" Target="style78.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minsukkang\Desktop\PJT\PJT%20Portland\3.%20WP\PJT%20Portland_WP_Payroll_0802_KMS.xlsx" TargetMode="External"/><Relationship Id="rId2" Type="http://schemas.microsoft.com/office/2011/relationships/chartColorStyle" Target="colors79.xml"/><Relationship Id="rId1" Type="http://schemas.microsoft.com/office/2011/relationships/chartStyle" Target="style79.xml"/></Relationships>
</file>

<file path=ppt/charts/_rels/chart3.xml.rels><?xml version="1.0" encoding="UTF-8" standalone="yes"?>
<Relationships xmlns="http://schemas.openxmlformats.org/package/2006/relationships"><Relationship Id="rId1" Type="http://schemas.openxmlformats.org/officeDocument/2006/relationships/oleObject" Target="file:///C:\Users\yehyoonkim\Documents\36.%20&#54168;&#51060;&#54140;&#53076;&#47532;&#50500;\WP\portaland_WP_&#44592;&#53440;&#50864;&#48156;_v1.0_Kyy_.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shan26\Desktop\&#54168;&#51060;&#54140;&#53076;&#47532;&#50500;\WP\WP_&#54168;&#51060;&#54140;&#53076;&#47532;&#50500;_HSY_v5.xlsx" TargetMode="External"/><Relationship Id="rId2" Type="http://schemas.microsoft.com/office/2011/relationships/chartColorStyle" Target="colors9.xml"/><Relationship Id="rId1" Type="http://schemas.microsoft.com/office/2011/relationships/chartStyle" Target="style9.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inseongoo\Documents\1.&#50629;&#47924;\2022.06%20&#54168;&#51060;&#54140;&#53076;&#47532;&#50500;\&#51312;&#49436;\&#9734;PJT%20Portland_FDD_&#47588;&#52636;_0802_&#44288;&#47532;&#49552;&#51061;_v4.xlsx" TargetMode="External"/><Relationship Id="rId2" Type="http://schemas.microsoft.com/office/2011/relationships/chartColorStyle" Target="colors10.xml"/><Relationship Id="rId1" Type="http://schemas.microsoft.com/office/2011/relationships/chartStyle" Target="style10.xml"/></Relationships>
</file>

<file path=ppt/charts/_rels/chart6.xml.rels><?xml version="1.0" encoding="UTF-8" standalone="yes"?>
<Relationships xmlns="http://schemas.openxmlformats.org/package/2006/relationships"><Relationship Id="rId3" Type="http://schemas.openxmlformats.org/officeDocument/2006/relationships/image" Target="../media/image11.jpg"/><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7.xml.rels><?xml version="1.0" encoding="UTF-8" standalone="yes"?>
<Relationships xmlns="http://schemas.openxmlformats.org/package/2006/relationships"><Relationship Id="rId3" Type="http://schemas.openxmlformats.org/officeDocument/2006/relationships/image" Target="../media/image11.jpg"/><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8.xml.rels><?xml version="1.0" encoding="UTF-8" standalone="yes"?>
<Relationships xmlns="http://schemas.openxmlformats.org/package/2006/relationships"><Relationship Id="rId3" Type="http://schemas.openxmlformats.org/officeDocument/2006/relationships/oleObject" Target="file:///C:\Users\minseongoo\Documents\1.&#50629;&#47924;\2022.06%20&#54168;&#51060;&#54140;&#53076;&#47532;&#50500;\&#51312;&#49436;\&#9734;PJT%20Portland_FDD_&#47588;&#52636;_0802_&#44288;&#47532;&#49552;&#51061;_v4.xlsx" TargetMode="External"/><Relationship Id="rId2" Type="http://schemas.microsoft.com/office/2011/relationships/chartColorStyle" Target="colors54.xml"/><Relationship Id="rId1" Type="http://schemas.microsoft.com/office/2011/relationships/chartStyle" Target="style54.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inseongoo\Documents\1.&#50629;&#47924;\2022.06%20&#54168;&#51060;&#54140;&#53076;&#47532;&#50500;\&#51312;&#49436;\&#9734;PJT%20Portland_FDD_&#47588;&#52636;_0802_&#44288;&#47532;&#49552;&#51061;_v4.xlsx" TargetMode="External"/><Relationship Id="rId2" Type="http://schemas.microsoft.com/office/2011/relationships/chartColorStyle" Target="colors55.xml"/><Relationship Id="rId1" Type="http://schemas.microsoft.com/office/2011/relationships/chartStyle" Target="style55.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minseongoo\Documents\1.&#50629;&#47924;\2022.06%20&#54168;&#51060;&#54140;&#53076;&#47532;&#50500;\&#51312;&#49436;\&#9734;PJT%20Portland_FDD_&#47588;&#52636;_0727_&#44288;&#47532;&#49552;&#51061;_v2.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11.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12.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13.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14.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15.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16.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17.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18.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19.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minseongoo\Documents\1.&#50629;&#47924;\2022.06%20&#54168;&#51060;&#54140;&#53076;&#47532;&#50500;\&#51312;&#49436;\&#9734;PJT%20Portland_FDD_&#47588;&#52636;_0727_&#44288;&#47532;&#49552;&#51061;_v2.xlsx" TargetMode="External"/></Relationships>
</file>

<file path=ppt/charts/_rels/chartEx20.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21.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22.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23.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24.xml.rels><?xml version="1.0" encoding="UTF-8" standalone="yes"?>
<Relationships xmlns="http://schemas.openxmlformats.org/package/2006/relationships"><Relationship Id="rId3" Type="http://schemas.microsoft.com/office/2011/relationships/chartColorStyle" Target="colors30.xml"/><Relationship Id="rId2" Type="http://schemas.microsoft.com/office/2011/relationships/chartStyle" Target="style30.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25.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26.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27.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28.xml.rels><?xml version="1.0" encoding="UTF-8" standalone="yes"?>
<Relationships xmlns="http://schemas.openxmlformats.org/package/2006/relationships"><Relationship Id="rId3" Type="http://schemas.microsoft.com/office/2011/relationships/chartColorStyle" Target="colors34.xml"/><Relationship Id="rId2" Type="http://schemas.microsoft.com/office/2011/relationships/chartStyle" Target="style34.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29.xml.rels><?xml version="1.0" encoding="UTF-8" standalone="yes"?>
<Relationships xmlns="http://schemas.openxmlformats.org/package/2006/relationships"><Relationship Id="rId3" Type="http://schemas.microsoft.com/office/2011/relationships/chartColorStyle" Target="colors35.xml"/><Relationship Id="rId2" Type="http://schemas.microsoft.com/office/2011/relationships/chartStyle" Target="style35.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minseongoo\Documents\1.&#50629;&#47924;\2022.06%20&#54168;&#51060;&#54140;&#53076;&#47532;&#50500;\&#51312;&#49436;\&#9734;PJT%20Portland_FDD_&#47588;&#52636;_0727_&#44288;&#47532;&#49552;&#51061;_v2.xlsx" TargetMode="External"/></Relationships>
</file>

<file path=ppt/charts/_rels/chartEx30.xml.rels><?xml version="1.0" encoding="UTF-8" standalone="yes"?>
<Relationships xmlns="http://schemas.openxmlformats.org/package/2006/relationships"><Relationship Id="rId3" Type="http://schemas.microsoft.com/office/2011/relationships/chartColorStyle" Target="colors36.xml"/><Relationship Id="rId2" Type="http://schemas.microsoft.com/office/2011/relationships/chartStyle" Target="style36.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31.xml.rels><?xml version="1.0" encoding="UTF-8" standalone="yes"?>
<Relationships xmlns="http://schemas.openxmlformats.org/package/2006/relationships"><Relationship Id="rId3" Type="http://schemas.microsoft.com/office/2011/relationships/chartColorStyle" Target="colors37.xml"/><Relationship Id="rId2" Type="http://schemas.microsoft.com/office/2011/relationships/chartStyle" Target="style37.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32.xml.rels><?xml version="1.0" encoding="UTF-8" standalone="yes"?>
<Relationships xmlns="http://schemas.openxmlformats.org/package/2006/relationships"><Relationship Id="rId3" Type="http://schemas.microsoft.com/office/2011/relationships/chartColorStyle" Target="colors38.xml"/><Relationship Id="rId2" Type="http://schemas.microsoft.com/office/2011/relationships/chartStyle" Target="style38.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33.xml.rels><?xml version="1.0" encoding="UTF-8" standalone="yes"?>
<Relationships xmlns="http://schemas.openxmlformats.org/package/2006/relationships"><Relationship Id="rId3" Type="http://schemas.microsoft.com/office/2011/relationships/chartColorStyle" Target="colors39.xml"/><Relationship Id="rId2" Type="http://schemas.microsoft.com/office/2011/relationships/chartStyle" Target="style39.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34.xml.rels><?xml version="1.0" encoding="UTF-8" standalone="yes"?>
<Relationships xmlns="http://schemas.openxmlformats.org/package/2006/relationships"><Relationship Id="rId3" Type="http://schemas.microsoft.com/office/2011/relationships/chartColorStyle" Target="colors40.xml"/><Relationship Id="rId2" Type="http://schemas.microsoft.com/office/2011/relationships/chartStyle" Target="style40.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35.xml.rels><?xml version="1.0" encoding="UTF-8" standalone="yes"?>
<Relationships xmlns="http://schemas.openxmlformats.org/package/2006/relationships"><Relationship Id="rId3" Type="http://schemas.microsoft.com/office/2011/relationships/chartColorStyle" Target="colors41.xml"/><Relationship Id="rId2" Type="http://schemas.microsoft.com/office/2011/relationships/chartStyle" Target="style41.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36.xml.rels><?xml version="1.0" encoding="UTF-8" standalone="yes"?>
<Relationships xmlns="http://schemas.openxmlformats.org/package/2006/relationships"><Relationship Id="rId3" Type="http://schemas.microsoft.com/office/2011/relationships/chartColorStyle" Target="colors42.xml"/><Relationship Id="rId2" Type="http://schemas.microsoft.com/office/2011/relationships/chartStyle" Target="style42.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37.xml.rels><?xml version="1.0" encoding="UTF-8" standalone="yes"?>
<Relationships xmlns="http://schemas.openxmlformats.org/package/2006/relationships"><Relationship Id="rId3" Type="http://schemas.microsoft.com/office/2011/relationships/chartColorStyle" Target="colors43.xml"/><Relationship Id="rId2" Type="http://schemas.microsoft.com/office/2011/relationships/chartStyle" Target="style43.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38.xml.rels><?xml version="1.0" encoding="UTF-8" standalone="yes"?>
<Relationships xmlns="http://schemas.openxmlformats.org/package/2006/relationships"><Relationship Id="rId3" Type="http://schemas.microsoft.com/office/2011/relationships/chartColorStyle" Target="colors44.xml"/><Relationship Id="rId2" Type="http://schemas.microsoft.com/office/2011/relationships/chartStyle" Target="style44.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39.xml.rels><?xml version="1.0" encoding="UTF-8" standalone="yes"?>
<Relationships xmlns="http://schemas.openxmlformats.org/package/2006/relationships"><Relationship Id="rId3" Type="http://schemas.microsoft.com/office/2011/relationships/chartColorStyle" Target="colors45.xml"/><Relationship Id="rId2" Type="http://schemas.microsoft.com/office/2011/relationships/chartStyle" Target="style45.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minseongoo\Documents\1.&#50629;&#47924;\2022.06%20&#54168;&#51060;&#54140;&#53076;&#47532;&#50500;\&#51312;&#49436;\&#9734;PJT%20Portland_FDD_&#47588;&#52636;_0727_&#44288;&#47532;&#49552;&#51061;_v2.xlsx" TargetMode="External"/></Relationships>
</file>

<file path=ppt/charts/_rels/chartEx40.xml.rels><?xml version="1.0" encoding="UTF-8" standalone="yes"?>
<Relationships xmlns="http://schemas.openxmlformats.org/package/2006/relationships"><Relationship Id="rId3" Type="http://schemas.microsoft.com/office/2011/relationships/chartColorStyle" Target="colors46.xml"/><Relationship Id="rId2" Type="http://schemas.microsoft.com/office/2011/relationships/chartStyle" Target="style46.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41.xml.rels><?xml version="1.0" encoding="UTF-8" standalone="yes"?>
<Relationships xmlns="http://schemas.openxmlformats.org/package/2006/relationships"><Relationship Id="rId3" Type="http://schemas.microsoft.com/office/2011/relationships/chartColorStyle" Target="colors47.xml"/><Relationship Id="rId2" Type="http://schemas.microsoft.com/office/2011/relationships/chartStyle" Target="style47.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42.xml.rels><?xml version="1.0" encoding="UTF-8" standalone="yes"?>
<Relationships xmlns="http://schemas.openxmlformats.org/package/2006/relationships"><Relationship Id="rId3" Type="http://schemas.microsoft.com/office/2011/relationships/chartColorStyle" Target="colors48.xml"/><Relationship Id="rId2" Type="http://schemas.microsoft.com/office/2011/relationships/chartStyle" Target="style48.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43.xml.rels><?xml version="1.0" encoding="UTF-8" standalone="yes"?>
<Relationships xmlns="http://schemas.openxmlformats.org/package/2006/relationships"><Relationship Id="rId3" Type="http://schemas.microsoft.com/office/2011/relationships/chartColorStyle" Target="colors49.xml"/><Relationship Id="rId2" Type="http://schemas.microsoft.com/office/2011/relationships/chartStyle" Target="style49.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44.xml.rels><?xml version="1.0" encoding="UTF-8" standalone="yes"?>
<Relationships xmlns="http://schemas.openxmlformats.org/package/2006/relationships"><Relationship Id="rId3" Type="http://schemas.microsoft.com/office/2011/relationships/chartColorStyle" Target="colors50.xml"/><Relationship Id="rId2" Type="http://schemas.microsoft.com/office/2011/relationships/chartStyle" Target="style50.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45.xml.rels><?xml version="1.0" encoding="UTF-8" standalone="yes"?>
<Relationships xmlns="http://schemas.openxmlformats.org/package/2006/relationships"><Relationship Id="rId3" Type="http://schemas.microsoft.com/office/2011/relationships/chartColorStyle" Target="colors51.xml"/><Relationship Id="rId2" Type="http://schemas.microsoft.com/office/2011/relationships/chartStyle" Target="style51.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46.xml.rels><?xml version="1.0" encoding="UTF-8" standalone="yes"?>
<Relationships xmlns="http://schemas.openxmlformats.org/package/2006/relationships"><Relationship Id="rId3" Type="http://schemas.microsoft.com/office/2011/relationships/chartColorStyle" Target="colors52.xml"/><Relationship Id="rId2" Type="http://schemas.microsoft.com/office/2011/relationships/chartStyle" Target="style52.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47.xml.rels><?xml version="1.0" encoding="UTF-8" standalone="yes"?>
<Relationships xmlns="http://schemas.openxmlformats.org/package/2006/relationships"><Relationship Id="rId3" Type="http://schemas.microsoft.com/office/2011/relationships/chartColorStyle" Target="colors53.xml"/><Relationship Id="rId2" Type="http://schemas.microsoft.com/office/2011/relationships/chartStyle" Target="style53.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48.xml.rels><?xml version="1.0" encoding="UTF-8" standalone="yes"?>
<Relationships xmlns="http://schemas.openxmlformats.org/package/2006/relationships"><Relationship Id="rId3" Type="http://schemas.microsoft.com/office/2011/relationships/chartColorStyle" Target="colors63.xml"/><Relationship Id="rId2" Type="http://schemas.microsoft.com/office/2011/relationships/chartStyle" Target="style63.xml"/><Relationship Id="rId1" Type="http://schemas.openxmlformats.org/officeDocument/2006/relationships/oleObject" Target="file:///C:\Users\minsukkang\Desktop\PJT\PJT%20Portland\3.%20WP\PJT%20Portland_Cost%20Structure_08021200_KMS.xlsx" TargetMode="External"/></Relationships>
</file>

<file path=ppt/charts/_rels/chartEx49.xml.rels><?xml version="1.0" encoding="UTF-8" standalone="yes"?>
<Relationships xmlns="http://schemas.openxmlformats.org/package/2006/relationships"><Relationship Id="rId3" Type="http://schemas.microsoft.com/office/2011/relationships/chartColorStyle" Target="colors64.xml"/><Relationship Id="rId2" Type="http://schemas.microsoft.com/office/2011/relationships/chartStyle" Target="style64.xml"/><Relationship Id="rId1" Type="http://schemas.openxmlformats.org/officeDocument/2006/relationships/oleObject" Target="file:///C:\Users\minsukkang\Desktop\PJT\PJT%20Portland\3.%20WP\PJT%20Portland_Cost%20Structure_08021200_KMS.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minseongoo\Documents\1.&#50629;&#47924;\2022.06%20&#54168;&#51060;&#54140;&#53076;&#47532;&#50500;\&#51312;&#49436;\&#9734;PJT%20Portland_FDD_&#47588;&#52636;_0727_&#44288;&#47532;&#49552;&#51061;_v2.xlsx" TargetMode="External"/></Relationships>
</file>

<file path=ppt/charts/_rels/chartEx50.xml.rels><?xml version="1.0" encoding="UTF-8" standalone="yes"?>
<Relationships xmlns="http://schemas.openxmlformats.org/package/2006/relationships"><Relationship Id="rId3" Type="http://schemas.microsoft.com/office/2011/relationships/chartColorStyle" Target="colors65.xml"/><Relationship Id="rId2" Type="http://schemas.microsoft.com/office/2011/relationships/chartStyle" Target="style65.xml"/><Relationship Id="rId1" Type="http://schemas.openxmlformats.org/officeDocument/2006/relationships/oleObject" Target="file:///C:\Users\minsukkang\Desktop\PJT\PJT%20Portland\3.%20WP\PJT%20Portland_Cost%20Structure_08022000_KMS.xlsx" TargetMode="External"/></Relationships>
</file>

<file path=ppt/charts/_rels/chartEx51.xml.rels><?xml version="1.0" encoding="UTF-8" standalone="yes"?>
<Relationships xmlns="http://schemas.openxmlformats.org/package/2006/relationships"><Relationship Id="rId3" Type="http://schemas.microsoft.com/office/2011/relationships/chartColorStyle" Target="colors71.xml"/><Relationship Id="rId2" Type="http://schemas.microsoft.com/office/2011/relationships/chartStyle" Target="style71.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52.xml.rels><?xml version="1.0" encoding="UTF-8" standalone="yes"?>
<Relationships xmlns="http://schemas.openxmlformats.org/package/2006/relationships"><Relationship Id="rId3" Type="http://schemas.microsoft.com/office/2011/relationships/chartColorStyle" Target="colors72.xml"/><Relationship Id="rId2" Type="http://schemas.microsoft.com/office/2011/relationships/chartStyle" Target="style72.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53.xml.rels><?xml version="1.0" encoding="UTF-8" standalone="yes"?>
<Relationships xmlns="http://schemas.openxmlformats.org/package/2006/relationships"><Relationship Id="rId3" Type="http://schemas.microsoft.com/office/2011/relationships/chartColorStyle" Target="colors73.xml"/><Relationship Id="rId2" Type="http://schemas.microsoft.com/office/2011/relationships/chartStyle" Target="style73.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54.xml.rels><?xml version="1.0" encoding="UTF-8" standalone="yes"?>
<Relationships xmlns="http://schemas.openxmlformats.org/package/2006/relationships"><Relationship Id="rId3" Type="http://schemas.microsoft.com/office/2011/relationships/chartColorStyle" Target="colors74.xml"/><Relationship Id="rId2" Type="http://schemas.microsoft.com/office/2011/relationships/chartStyle" Target="style74.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55.xml.rels><?xml version="1.0" encoding="UTF-8" standalone="yes"?>
<Relationships xmlns="http://schemas.openxmlformats.org/package/2006/relationships"><Relationship Id="rId3" Type="http://schemas.microsoft.com/office/2011/relationships/chartColorStyle" Target="colors75.xml"/><Relationship Id="rId2" Type="http://schemas.microsoft.com/office/2011/relationships/chartStyle" Target="style75.xml"/><Relationship Id="rId1" Type="http://schemas.openxmlformats.org/officeDocument/2006/relationships/oleObject" Target="file:///C:\Users\minsukkang\Desktop\PJT\PJT%20Portland\3.%20WP\PJT%20Portland_Cost%20Structure_08022000_KMS.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minsukkang\Desktop\PJT\PJT%20Portland\3.%20WP\PJT%20Portland_Cost%20Structure_07241800_KMS.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minseongoo\Documents\1.&#50629;&#47924;\2022.06%20&#54168;&#51060;&#54140;&#53076;&#47532;&#50500;\&#51312;&#49436;\&#9734;PJT%20Portland_FDD_&#47588;&#52636;_0802_&#44288;&#47532;&#49552;&#51061;_v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KFI!$K$35</c:f>
              <c:strCache>
                <c:ptCount val="1"/>
                <c:pt idx="0">
                  <c:v>매출액</c:v>
                </c:pt>
              </c:strCache>
            </c:strRef>
          </c:tx>
          <c:spPr>
            <a:solidFill>
              <a:schemeClr val="accent1"/>
            </a:solidFill>
            <a:ln>
              <a:noFill/>
            </a:ln>
            <a:effectLst/>
          </c:spPr>
          <c:invertIfNegative val="0"/>
          <c:dLbls>
            <c:dLbl>
              <c:idx val="4"/>
              <c:layout>
                <c:manualLayout>
                  <c:x val="1.6666666666666767E-2"/>
                  <c:y val="-4.56367038880635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CE4-4274-BDAC-ADAF5AE6D823}"/>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KFI!$L$34:$P$34</c:f>
              <c:strCache>
                <c:ptCount val="5"/>
                <c:pt idx="0">
                  <c:v>FY18</c:v>
                </c:pt>
                <c:pt idx="1">
                  <c:v>FY19</c:v>
                </c:pt>
                <c:pt idx="2">
                  <c:v>FY20</c:v>
                </c:pt>
                <c:pt idx="3">
                  <c:v>FY21</c:v>
                </c:pt>
                <c:pt idx="4">
                  <c:v>FY22.1Q</c:v>
                </c:pt>
              </c:strCache>
            </c:strRef>
          </c:cat>
          <c:val>
            <c:numRef>
              <c:f>KFI!$L$35:$P$35</c:f>
              <c:numCache>
                <c:formatCode>#,##0_);[Red]\(#,##0\);\-</c:formatCode>
                <c:ptCount val="5"/>
                <c:pt idx="0">
                  <c:v>412274.75439399999</c:v>
                </c:pt>
                <c:pt idx="1">
                  <c:v>265642.04353899998</c:v>
                </c:pt>
                <c:pt idx="2">
                  <c:v>484064.48152899998</c:v>
                </c:pt>
                <c:pt idx="3">
                  <c:v>435282.69596300001</c:v>
                </c:pt>
                <c:pt idx="4">
                  <c:v>101516.812878</c:v>
                </c:pt>
              </c:numCache>
            </c:numRef>
          </c:val>
          <c:extLst>
            <c:ext xmlns:c16="http://schemas.microsoft.com/office/drawing/2014/chart" uri="{C3380CC4-5D6E-409C-BE32-E72D297353CC}">
              <c16:uniqueId val="{00000001-6CE4-4274-BDAC-ADAF5AE6D823}"/>
            </c:ext>
          </c:extLst>
        </c:ser>
        <c:ser>
          <c:idx val="1"/>
          <c:order val="1"/>
          <c:tx>
            <c:strRef>
              <c:f>KFI!$K$36</c:f>
              <c:strCache>
                <c:ptCount val="1"/>
                <c:pt idx="0">
                  <c:v>EBIT</c:v>
                </c:pt>
              </c:strCache>
            </c:strRef>
          </c:tx>
          <c:spPr>
            <a:solidFill>
              <a:schemeClr val="accent2"/>
            </a:solidFill>
            <a:ln>
              <a:noFill/>
            </a:ln>
            <a:effectLst/>
          </c:spPr>
          <c:invertIfNegative val="0"/>
          <c:dLbls>
            <c:dLbl>
              <c:idx val="1"/>
              <c:layout>
                <c:manualLayout>
                  <c:x val="1.3888888888888838E-2"/>
                  <c:y val="-5.57781936409665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CE4-4274-BDAC-ADAF5AE6D823}"/>
                </c:ext>
              </c:extLst>
            </c:dLbl>
            <c:dLbl>
              <c:idx val="2"/>
              <c:layout>
                <c:manualLayout>
                  <c:x val="1.1111111111111112E-2"/>
                  <c:y val="-2.02829795058060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CE4-4274-BDAC-ADAF5AE6D823}"/>
                </c:ext>
              </c:extLst>
            </c:dLbl>
            <c:dLbl>
              <c:idx val="3"/>
              <c:layout>
                <c:manualLayout>
                  <c:x val="8.3333333333332309E-3"/>
                  <c:y val="-1.52122346293545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CE4-4274-BDAC-ADAF5AE6D823}"/>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KFI!$L$34:$P$34</c:f>
              <c:strCache>
                <c:ptCount val="5"/>
                <c:pt idx="0">
                  <c:v>FY18</c:v>
                </c:pt>
                <c:pt idx="1">
                  <c:v>FY19</c:v>
                </c:pt>
                <c:pt idx="2">
                  <c:v>FY20</c:v>
                </c:pt>
                <c:pt idx="3">
                  <c:v>FY21</c:v>
                </c:pt>
                <c:pt idx="4">
                  <c:v>FY22.1Q</c:v>
                </c:pt>
              </c:strCache>
            </c:strRef>
          </c:cat>
          <c:val>
            <c:numRef>
              <c:f>KFI!$L$36:$P$36</c:f>
              <c:numCache>
                <c:formatCode>#,##0_);[Red]\(#,##0\);\-</c:formatCode>
                <c:ptCount val="5"/>
                <c:pt idx="0">
                  <c:v>2178.4393850000001</c:v>
                </c:pt>
                <c:pt idx="1">
                  <c:v>-1298.1400940000001</c:v>
                </c:pt>
                <c:pt idx="2">
                  <c:v>34611.431739</c:v>
                </c:pt>
                <c:pt idx="3">
                  <c:v>31459.196423000001</c:v>
                </c:pt>
                <c:pt idx="4">
                  <c:v>5998.5092290000002</c:v>
                </c:pt>
              </c:numCache>
            </c:numRef>
          </c:val>
          <c:extLst>
            <c:ext xmlns:c16="http://schemas.microsoft.com/office/drawing/2014/chart" uri="{C3380CC4-5D6E-409C-BE32-E72D297353CC}">
              <c16:uniqueId val="{00000005-6CE4-4274-BDAC-ADAF5AE6D823}"/>
            </c:ext>
          </c:extLst>
        </c:ser>
        <c:ser>
          <c:idx val="2"/>
          <c:order val="2"/>
          <c:tx>
            <c:strRef>
              <c:f>KFI!$K$37</c:f>
              <c:strCache>
                <c:ptCount val="1"/>
                <c:pt idx="0">
                  <c:v>EBITDA</c:v>
                </c:pt>
              </c:strCache>
            </c:strRef>
          </c:tx>
          <c:spPr>
            <a:solidFill>
              <a:schemeClr val="accent3"/>
            </a:solidFill>
            <a:ln>
              <a:noFill/>
            </a:ln>
            <a:effectLst/>
          </c:spPr>
          <c:invertIfNegative val="0"/>
          <c:dLbls>
            <c:dLbl>
              <c:idx val="0"/>
              <c:layout>
                <c:manualLayout>
                  <c:x val="5.2777777777777778E-2"/>
                  <c:y val="1.01414897529030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CE4-4274-BDAC-ADAF5AE6D823}"/>
                </c:ext>
              </c:extLst>
            </c:dLbl>
            <c:dLbl>
              <c:idx val="2"/>
              <c:layout>
                <c:manualLayout>
                  <c:x val="3.888888888888889E-2"/>
                  <c:y val="-9.2962582156595636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CE4-4274-BDAC-ADAF5AE6D823}"/>
                </c:ext>
              </c:extLst>
            </c:dLbl>
            <c:dLbl>
              <c:idx val="3"/>
              <c:layout>
                <c:manualLayout>
                  <c:x val="2.5000000000000102E-2"/>
                  <c:y val="-6.08489385174180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CE4-4274-BDAC-ADAF5AE6D823}"/>
                </c:ext>
              </c:extLst>
            </c:dLbl>
            <c:dLbl>
              <c:idx val="4"/>
              <c:layout>
                <c:manualLayout>
                  <c:x val="1.6666666666666566E-2"/>
                  <c:y val="-2.02829795058060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CE4-4274-BDAC-ADAF5AE6D823}"/>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KFI!$L$34:$P$34</c:f>
              <c:strCache>
                <c:ptCount val="5"/>
                <c:pt idx="0">
                  <c:v>FY18</c:v>
                </c:pt>
                <c:pt idx="1">
                  <c:v>FY19</c:v>
                </c:pt>
                <c:pt idx="2">
                  <c:v>FY20</c:v>
                </c:pt>
                <c:pt idx="3">
                  <c:v>FY21</c:v>
                </c:pt>
                <c:pt idx="4">
                  <c:v>FY22.1Q</c:v>
                </c:pt>
              </c:strCache>
            </c:strRef>
          </c:cat>
          <c:val>
            <c:numRef>
              <c:f>KFI!$L$37:$P$37</c:f>
              <c:numCache>
                <c:formatCode>#,##0_);[Red]\(#,##0\);\-</c:formatCode>
                <c:ptCount val="5"/>
                <c:pt idx="0">
                  <c:v>11042.439385</c:v>
                </c:pt>
                <c:pt idx="1">
                  <c:v>9473.8599059999997</c:v>
                </c:pt>
                <c:pt idx="2">
                  <c:v>46032.431739</c:v>
                </c:pt>
                <c:pt idx="3">
                  <c:v>43487.196423000001</c:v>
                </c:pt>
                <c:pt idx="4">
                  <c:v>8792.1952290000008</c:v>
                </c:pt>
              </c:numCache>
            </c:numRef>
          </c:val>
          <c:extLst>
            <c:ext xmlns:c16="http://schemas.microsoft.com/office/drawing/2014/chart" uri="{C3380CC4-5D6E-409C-BE32-E72D297353CC}">
              <c16:uniqueId val="{0000000A-6CE4-4274-BDAC-ADAF5AE6D823}"/>
            </c:ext>
          </c:extLst>
        </c:ser>
        <c:dLbls>
          <c:showLegendKey val="0"/>
          <c:showVal val="0"/>
          <c:showCatName val="0"/>
          <c:showSerName val="0"/>
          <c:showPercent val="0"/>
          <c:showBubbleSize val="0"/>
        </c:dLbls>
        <c:gapWidth val="219"/>
        <c:overlap val="-27"/>
        <c:axId val="382510351"/>
        <c:axId val="1896499535"/>
      </c:barChart>
      <c:lineChart>
        <c:grouping val="standard"/>
        <c:varyColors val="0"/>
        <c:ser>
          <c:idx val="3"/>
          <c:order val="3"/>
          <c:tx>
            <c:strRef>
              <c:f>KFI!$K$38</c:f>
              <c:strCache>
                <c:ptCount val="1"/>
                <c:pt idx="0">
                  <c:v>EBITDA%</c:v>
                </c:pt>
              </c:strCache>
            </c:strRef>
          </c:tx>
          <c:spPr>
            <a:ln w="28575" cap="rnd">
              <a:solidFill>
                <a:schemeClr val="accent4"/>
              </a:solidFill>
              <a:round/>
            </a:ln>
            <a:effectLst/>
          </c:spPr>
          <c:marker>
            <c:symbol val="none"/>
          </c:marker>
          <c:dLbls>
            <c:dLbl>
              <c:idx val="0"/>
              <c:layout>
                <c:manualLayout>
                  <c:x val="-8.3333333333333592E-3"/>
                  <c:y val="-0.1014148975290300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CE4-4274-BDAC-ADAF5AE6D823}"/>
                </c:ext>
              </c:extLst>
            </c:dLbl>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800"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KFI!$L$34:$P$34</c:f>
              <c:strCache>
                <c:ptCount val="5"/>
                <c:pt idx="0">
                  <c:v>FY18</c:v>
                </c:pt>
                <c:pt idx="1">
                  <c:v>FY19</c:v>
                </c:pt>
                <c:pt idx="2">
                  <c:v>FY20</c:v>
                </c:pt>
                <c:pt idx="3">
                  <c:v>FY21</c:v>
                </c:pt>
                <c:pt idx="4">
                  <c:v>FY22.1Q</c:v>
                </c:pt>
              </c:strCache>
            </c:strRef>
          </c:cat>
          <c:val>
            <c:numRef>
              <c:f>KFI!$L$38:$P$38</c:f>
              <c:numCache>
                <c:formatCode>0.0%;\(0.0%\);\-</c:formatCode>
                <c:ptCount val="5"/>
                <c:pt idx="0">
                  <c:v>2.6784175522052547E-2</c:v>
                </c:pt>
                <c:pt idx="1">
                  <c:v>3.566400777446626E-2</c:v>
                </c:pt>
                <c:pt idx="2">
                  <c:v>9.5095660796261555E-2</c:v>
                </c:pt>
                <c:pt idx="3">
                  <c:v>9.9905640234080217E-2</c:v>
                </c:pt>
                <c:pt idx="4">
                  <c:v>8.6608266943587059E-2</c:v>
                </c:pt>
              </c:numCache>
            </c:numRef>
          </c:val>
          <c:smooth val="0"/>
          <c:extLst>
            <c:ext xmlns:c16="http://schemas.microsoft.com/office/drawing/2014/chart" uri="{C3380CC4-5D6E-409C-BE32-E72D297353CC}">
              <c16:uniqueId val="{0000000C-6CE4-4274-BDAC-ADAF5AE6D823}"/>
            </c:ext>
          </c:extLst>
        </c:ser>
        <c:dLbls>
          <c:showLegendKey val="0"/>
          <c:showVal val="0"/>
          <c:showCatName val="0"/>
          <c:showSerName val="0"/>
          <c:showPercent val="0"/>
          <c:showBubbleSize val="0"/>
        </c:dLbls>
        <c:marker val="1"/>
        <c:smooth val="0"/>
        <c:axId val="382511551"/>
        <c:axId val="1896497039"/>
      </c:lineChart>
      <c:catAx>
        <c:axId val="382510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896499535"/>
        <c:crosses val="autoZero"/>
        <c:auto val="1"/>
        <c:lblAlgn val="ctr"/>
        <c:lblOffset val="100"/>
        <c:noMultiLvlLbl val="0"/>
      </c:catAx>
      <c:valAx>
        <c:axId val="1896499535"/>
        <c:scaling>
          <c:orientation val="minMax"/>
        </c:scaling>
        <c:delete val="0"/>
        <c:axPos val="l"/>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crossAx val="382510351"/>
        <c:crosses val="autoZero"/>
        <c:crossBetween val="between"/>
      </c:valAx>
      <c:valAx>
        <c:axId val="1896497039"/>
        <c:scaling>
          <c:orientation val="minMax"/>
        </c:scaling>
        <c:delete val="0"/>
        <c:axPos val="r"/>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crossAx val="382511551"/>
        <c:crosses val="max"/>
        <c:crossBetween val="between"/>
      </c:valAx>
      <c:catAx>
        <c:axId val="382511551"/>
        <c:scaling>
          <c:orientation val="minMax"/>
        </c:scaling>
        <c:delete val="1"/>
        <c:axPos val="b"/>
        <c:numFmt formatCode="General" sourceLinked="1"/>
        <c:majorTickMark val="none"/>
        <c:minorTickMark val="none"/>
        <c:tickLblPos val="nextTo"/>
        <c:crossAx val="189649703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sz="800">
          <a:latin typeface="Arial" panose="020B0604020202020204" pitchFamily="34" charset="0"/>
          <a:cs typeface="Arial" panose="020B0604020202020204" pitchFamily="34" charset="0"/>
        </a:defRPr>
      </a:pPr>
      <a:endParaRPr lang="ko-KR"/>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278671725100295E-2"/>
          <c:y val="4.6032687491762224E-2"/>
          <c:w val="0.83272926478283626"/>
          <c:h val="0.85730558850665617"/>
        </c:manualLayout>
      </c:layout>
      <c:lineChart>
        <c:grouping val="standard"/>
        <c:varyColors val="0"/>
        <c:ser>
          <c:idx val="0"/>
          <c:order val="0"/>
          <c:tx>
            <c:strRef>
              <c:f>'제지 판가 및 원가 세부내역'!$X$106</c:f>
              <c:strCache>
                <c:ptCount val="1"/>
                <c:pt idx="0">
                  <c:v>일반지</c:v>
                </c:pt>
              </c:strCache>
            </c:strRef>
          </c:tx>
          <c:spPr>
            <a:ln w="25400" cap="rnd">
              <a:solidFill>
                <a:srgbClr val="00338D"/>
              </a:solidFill>
              <a:round/>
            </a:ln>
            <a:effectLst/>
          </c:spPr>
          <c:marker>
            <c:symbol val="none"/>
          </c:marker>
          <c:cat>
            <c:strRef>
              <c:f>'제지 판가 및 원가 세부내역'!$Y$105:$AO$105</c:f>
              <c:strCache>
                <c:ptCount val="17"/>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strCache>
            </c:strRef>
          </c:cat>
          <c:val>
            <c:numRef>
              <c:f>'제지 판가 및 원가 세부내역'!$Y$106:$AO$106</c:f>
              <c:numCache>
                <c:formatCode>#,##0;\(#,##0\);\-</c:formatCode>
                <c:ptCount val="17"/>
                <c:pt idx="0">
                  <c:v>438.26910223179084</c:v>
                </c:pt>
                <c:pt idx="1">
                  <c:v>431.68573432747729</c:v>
                </c:pt>
                <c:pt idx="2">
                  <c:v>466.18093153209082</c:v>
                </c:pt>
                <c:pt idx="3">
                  <c:v>438.56360123030208</c:v>
                </c:pt>
                <c:pt idx="4">
                  <c:v>437.95527110801669</c:v>
                </c:pt>
                <c:pt idx="5">
                  <c:v>424.16610092146442</c:v>
                </c:pt>
                <c:pt idx="6">
                  <c:v>446.51573889264722</c:v>
                </c:pt>
                <c:pt idx="7">
                  <c:v>481.28444119541331</c:v>
                </c:pt>
                <c:pt idx="8">
                  <c:v>524.69179075701811</c:v>
                </c:pt>
                <c:pt idx="9">
                  <c:v>469.91353751613815</c:v>
                </c:pt>
                <c:pt idx="10">
                  <c:v>472.06907303458394</c:v>
                </c:pt>
                <c:pt idx="11">
                  <c:v>436.17951583381091</c:v>
                </c:pt>
                <c:pt idx="12">
                  <c:v>467.04640909878549</c:v>
                </c:pt>
                <c:pt idx="13">
                  <c:v>520.0462253812002</c:v>
                </c:pt>
                <c:pt idx="14">
                  <c:v>468.76310082017466</c:v>
                </c:pt>
                <c:pt idx="15">
                  <c:v>471.62180404041129</c:v>
                </c:pt>
                <c:pt idx="16">
                  <c:v>496.13883278324232</c:v>
                </c:pt>
              </c:numCache>
            </c:numRef>
          </c:val>
          <c:smooth val="0"/>
          <c:extLst>
            <c:ext xmlns:c16="http://schemas.microsoft.com/office/drawing/2014/chart" uri="{C3380CC4-5D6E-409C-BE32-E72D297353CC}">
              <c16:uniqueId val="{00000000-5339-4B1E-B1AE-E55E5F4B22FA}"/>
            </c:ext>
          </c:extLst>
        </c:ser>
        <c:ser>
          <c:idx val="1"/>
          <c:order val="1"/>
          <c:tx>
            <c:strRef>
              <c:f>'제지 판가 및 원가 세부내역'!$X$107</c:f>
              <c:strCache>
                <c:ptCount val="1"/>
                <c:pt idx="0">
                  <c:v>그린지</c:v>
                </c:pt>
              </c:strCache>
            </c:strRef>
          </c:tx>
          <c:spPr>
            <a:ln w="25400" cap="rnd">
              <a:solidFill>
                <a:schemeClr val="accent2"/>
              </a:solidFill>
              <a:round/>
            </a:ln>
            <a:effectLst/>
          </c:spPr>
          <c:marker>
            <c:symbol val="none"/>
          </c:marker>
          <c:cat>
            <c:strRef>
              <c:f>'제지 판가 및 원가 세부내역'!$Y$105:$AO$105</c:f>
              <c:strCache>
                <c:ptCount val="17"/>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strCache>
            </c:strRef>
          </c:cat>
          <c:val>
            <c:numRef>
              <c:f>'제지 판가 및 원가 세부내역'!$Y$107:$AO$107</c:f>
              <c:numCache>
                <c:formatCode>#,##0;\(#,##0\);\-</c:formatCode>
                <c:ptCount val="17"/>
                <c:pt idx="0">
                  <c:v>350.93409997902995</c:v>
                </c:pt>
                <c:pt idx="1">
                  <c:v>338.72284200797191</c:v>
                </c:pt>
                <c:pt idx="2">
                  <c:v>384.53347523914255</c:v>
                </c:pt>
                <c:pt idx="3">
                  <c:v>374.4237679367925</c:v>
                </c:pt>
                <c:pt idx="4">
                  <c:v>379.41302406349615</c:v>
                </c:pt>
                <c:pt idx="5">
                  <c:v>429.60489953439446</c:v>
                </c:pt>
                <c:pt idx="6">
                  <c:v>433.59874471442026</c:v>
                </c:pt>
                <c:pt idx="7">
                  <c:v>483.60972164468188</c:v>
                </c:pt>
                <c:pt idx="8">
                  <c:v>483.86802904947848</c:v>
                </c:pt>
                <c:pt idx="9">
                  <c:v>450.05446599786245</c:v>
                </c:pt>
                <c:pt idx="10">
                  <c:v>390.15703042946114</c:v>
                </c:pt>
                <c:pt idx="11">
                  <c:v>399.82614004658512</c:v>
                </c:pt>
                <c:pt idx="12">
                  <c:v>421.68339616441449</c:v>
                </c:pt>
                <c:pt idx="13">
                  <c:v>442.50702519220141</c:v>
                </c:pt>
                <c:pt idx="14">
                  <c:v>374.73963578426566</c:v>
                </c:pt>
                <c:pt idx="15">
                  <c:v>393.73293845275526</c:v>
                </c:pt>
                <c:pt idx="16">
                  <c:v>412.32744415436326</c:v>
                </c:pt>
              </c:numCache>
            </c:numRef>
          </c:val>
          <c:smooth val="0"/>
          <c:extLst>
            <c:ext xmlns:c16="http://schemas.microsoft.com/office/drawing/2014/chart" uri="{C3380CC4-5D6E-409C-BE32-E72D297353CC}">
              <c16:uniqueId val="{00000001-5339-4B1E-B1AE-E55E5F4B22FA}"/>
            </c:ext>
          </c:extLst>
        </c:ser>
        <c:ser>
          <c:idx val="2"/>
          <c:order val="2"/>
          <c:tx>
            <c:strRef>
              <c:f>'제지 판가 및 원가 세부내역'!$X$108</c:f>
              <c:strCache>
                <c:ptCount val="1"/>
                <c:pt idx="0">
                  <c:v>신문(내수)</c:v>
                </c:pt>
              </c:strCache>
            </c:strRef>
          </c:tx>
          <c:spPr>
            <a:ln w="25400" cap="rnd">
              <a:solidFill>
                <a:srgbClr val="7F7F7F"/>
              </a:solidFill>
              <a:round/>
            </a:ln>
            <a:effectLst/>
          </c:spPr>
          <c:marker>
            <c:symbol val="none"/>
          </c:marker>
          <c:cat>
            <c:strRef>
              <c:f>'제지 판가 및 원가 세부내역'!$Y$105:$AO$105</c:f>
              <c:strCache>
                <c:ptCount val="17"/>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strCache>
            </c:strRef>
          </c:cat>
          <c:val>
            <c:numRef>
              <c:f>'제지 판가 및 원가 세부내역'!$Y$108:$AO$108</c:f>
              <c:numCache>
                <c:formatCode>General</c:formatCode>
                <c:ptCount val="17"/>
                <c:pt idx="4" formatCode="#,##0;\(#,##0\);\-">
                  <c:v>367.17546138392066</c:v>
                </c:pt>
                <c:pt idx="5" formatCode="#,##0;\(#,##0\);\-">
                  <c:v>384.32254741190974</c:v>
                </c:pt>
                <c:pt idx="6" formatCode="#,##0;\(#,##0\);\-">
                  <c:v>403.35980234913131</c:v>
                </c:pt>
                <c:pt idx="7" formatCode="#,##0;\(#,##0\);\-">
                  <c:v>408.02602924781212</c:v>
                </c:pt>
                <c:pt idx="8" formatCode="#,##0;\(#,##0\);\-">
                  <c:v>428.10253084263195</c:v>
                </c:pt>
                <c:pt idx="9" formatCode="#,##0;\(#,##0\);\-">
                  <c:v>439.40426490488795</c:v>
                </c:pt>
                <c:pt idx="10" formatCode="#,##0;\(#,##0\);\-">
                  <c:v>421.05976359947368</c:v>
                </c:pt>
                <c:pt idx="11" formatCode="#,##0;\(#,##0\);\-">
                  <c:v>373.48470439468025</c:v>
                </c:pt>
                <c:pt idx="12" formatCode="#,##0;\(#,##0\);\-">
                  <c:v>388.21819800514982</c:v>
                </c:pt>
                <c:pt idx="13" formatCode="#,##0;\(#,##0\);\-">
                  <c:v>347.37863351391138</c:v>
                </c:pt>
                <c:pt idx="14" formatCode="#,##0;\(#,##0\);\-">
                  <c:v>294.28496580834752</c:v>
                </c:pt>
                <c:pt idx="15" formatCode="#,##0;\(#,##0\);\-">
                  <c:v>289.36833436415139</c:v>
                </c:pt>
                <c:pt idx="16" formatCode="#,##0;\(#,##0\);\-">
                  <c:v>284.64861957367026</c:v>
                </c:pt>
              </c:numCache>
            </c:numRef>
          </c:val>
          <c:smooth val="0"/>
          <c:extLst>
            <c:ext xmlns:c16="http://schemas.microsoft.com/office/drawing/2014/chart" uri="{C3380CC4-5D6E-409C-BE32-E72D297353CC}">
              <c16:uniqueId val="{00000002-5339-4B1E-B1AE-E55E5F4B22FA}"/>
            </c:ext>
          </c:extLst>
        </c:ser>
        <c:ser>
          <c:idx val="3"/>
          <c:order val="3"/>
          <c:tx>
            <c:strRef>
              <c:f>'제지 판가 및 원가 세부내역'!$X$109</c:f>
              <c:strCache>
                <c:ptCount val="1"/>
                <c:pt idx="0">
                  <c:v>신문(수출)</c:v>
                </c:pt>
              </c:strCache>
            </c:strRef>
          </c:tx>
          <c:spPr>
            <a:ln w="25400" cap="rnd">
              <a:solidFill>
                <a:srgbClr val="FF0000"/>
              </a:solidFill>
              <a:round/>
            </a:ln>
            <a:effectLst/>
          </c:spPr>
          <c:marker>
            <c:symbol val="none"/>
          </c:marker>
          <c:cat>
            <c:strRef>
              <c:f>'제지 판가 및 원가 세부내역'!$Y$105:$AO$105</c:f>
              <c:strCache>
                <c:ptCount val="17"/>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strCache>
            </c:strRef>
          </c:cat>
          <c:val>
            <c:numRef>
              <c:f>'제지 판가 및 원가 세부내역'!$Y$109:$AO$109</c:f>
              <c:numCache>
                <c:formatCode>General</c:formatCode>
                <c:ptCount val="17"/>
                <c:pt idx="4" formatCode="#,##0;\(#,##0\);\-">
                  <c:v>308.72441982281026</c:v>
                </c:pt>
                <c:pt idx="5" formatCode="#,##0;\(#,##0\);\-">
                  <c:v>282.55502482643033</c:v>
                </c:pt>
                <c:pt idx="6" formatCode="#,##0;\(#,##0\);\-">
                  <c:v>256.64436053682084</c:v>
                </c:pt>
                <c:pt idx="7" formatCode="#,##0;\(#,##0\);\-">
                  <c:v>217.11325419276682</c:v>
                </c:pt>
                <c:pt idx="8" formatCode="#,##0;\(#,##0\);\-">
                  <c:v>225.05065997137368</c:v>
                </c:pt>
                <c:pt idx="13" formatCode="#,##0;\(#,##0\);\-">
                  <c:v>361.658840953668</c:v>
                </c:pt>
                <c:pt idx="14" formatCode="#,##0;\(#,##0\);\-">
                  <c:v>291.1590240243782</c:v>
                </c:pt>
                <c:pt idx="15" formatCode="#,##0;\(#,##0\);\-">
                  <c:v>262.40724625332319</c:v>
                </c:pt>
                <c:pt idx="16" formatCode="#,##0;\(#,##0\);\-">
                  <c:v>355.39584513105484</c:v>
                </c:pt>
              </c:numCache>
            </c:numRef>
          </c:val>
          <c:smooth val="0"/>
          <c:extLst>
            <c:ext xmlns:c16="http://schemas.microsoft.com/office/drawing/2014/chart" uri="{C3380CC4-5D6E-409C-BE32-E72D297353CC}">
              <c16:uniqueId val="{00000003-5339-4B1E-B1AE-E55E5F4B22FA}"/>
            </c:ext>
          </c:extLst>
        </c:ser>
        <c:ser>
          <c:idx val="4"/>
          <c:order val="4"/>
          <c:tx>
            <c:strRef>
              <c:f>'제지 판가 및 원가 세부내역'!$X$110</c:f>
              <c:strCache>
                <c:ptCount val="1"/>
                <c:pt idx="0">
                  <c:v>골간지</c:v>
                </c:pt>
              </c:strCache>
            </c:strRef>
          </c:tx>
          <c:spPr>
            <a:ln w="25400" cap="rnd">
              <a:solidFill>
                <a:schemeClr val="accent5"/>
              </a:solidFill>
              <a:round/>
            </a:ln>
            <a:effectLst/>
          </c:spPr>
          <c:marker>
            <c:symbol val="none"/>
          </c:marker>
          <c:cat>
            <c:strRef>
              <c:f>'제지 판가 및 원가 세부내역'!$Y$105:$AO$105</c:f>
              <c:strCache>
                <c:ptCount val="17"/>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strCache>
            </c:strRef>
          </c:cat>
          <c:val>
            <c:numRef>
              <c:f>'제지 판가 및 원가 세부내역'!$Y$110:$AO$110</c:f>
              <c:numCache>
                <c:formatCode>General</c:formatCode>
                <c:ptCount val="17"/>
                <c:pt idx="7" formatCode="#,##0;\(#,##0\);\-">
                  <c:v>285.6513628969135</c:v>
                </c:pt>
                <c:pt idx="8" formatCode="#,##0;\(#,##0\);\-">
                  <c:v>322.47762810273036</c:v>
                </c:pt>
                <c:pt idx="9" formatCode="#,##0;\(#,##0\);\-">
                  <c:v>284.50496549680992</c:v>
                </c:pt>
                <c:pt idx="10" formatCode="#,##0;\(#,##0\);\-">
                  <c:v>238.62038391326143</c:v>
                </c:pt>
                <c:pt idx="11" formatCode="#,##0;\(#,##0\);\-">
                  <c:v>244.35674934777481</c:v>
                </c:pt>
                <c:pt idx="12" formatCode="#,##0;\(#,##0\);\-">
                  <c:v>297.98012468266501</c:v>
                </c:pt>
                <c:pt idx="13" formatCode="#,##0;\(#,##0\);\-">
                  <c:v>403.10968106340539</c:v>
                </c:pt>
                <c:pt idx="14" formatCode="#,##0;\(#,##0\);\-">
                  <c:v>341.15480340643643</c:v>
                </c:pt>
                <c:pt idx="15" formatCode="#,##0;\(#,##0\);\-">
                  <c:v>317.7247674497159</c:v>
                </c:pt>
                <c:pt idx="16" formatCode="#,##0;\(#,##0\);\-">
                  <c:v>338.42893735220298</c:v>
                </c:pt>
              </c:numCache>
            </c:numRef>
          </c:val>
          <c:smooth val="0"/>
          <c:extLst>
            <c:ext xmlns:c16="http://schemas.microsoft.com/office/drawing/2014/chart" uri="{C3380CC4-5D6E-409C-BE32-E72D297353CC}">
              <c16:uniqueId val="{00000004-5339-4B1E-B1AE-E55E5F4B22FA}"/>
            </c:ext>
          </c:extLst>
        </c:ser>
        <c:ser>
          <c:idx val="5"/>
          <c:order val="5"/>
          <c:tx>
            <c:strRef>
              <c:f>'제지 판가 및 원가 세부내역'!$X$111</c:f>
              <c:strCache>
                <c:ptCount val="1"/>
                <c:pt idx="0">
                  <c:v>골심지</c:v>
                </c:pt>
              </c:strCache>
            </c:strRef>
          </c:tx>
          <c:spPr>
            <a:ln w="25400" cap="rnd">
              <a:solidFill>
                <a:srgbClr val="00A3A1"/>
              </a:solidFill>
              <a:round/>
            </a:ln>
            <a:effectLst/>
          </c:spPr>
          <c:marker>
            <c:symbol val="none"/>
          </c:marker>
          <c:cat>
            <c:strRef>
              <c:f>'제지 판가 및 원가 세부내역'!$Y$105:$AO$105</c:f>
              <c:strCache>
                <c:ptCount val="17"/>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strCache>
            </c:strRef>
          </c:cat>
          <c:val>
            <c:numRef>
              <c:f>'제지 판가 및 원가 세부내역'!$Y$111:$AO$111</c:f>
              <c:numCache>
                <c:formatCode>General</c:formatCode>
                <c:ptCount val="17"/>
                <c:pt idx="11" formatCode="#,##0;\(#,##0\);\-">
                  <c:v>240.61633641839936</c:v>
                </c:pt>
                <c:pt idx="12" formatCode="#,##0;\(#,##0\);\-">
                  <c:v>295.04953383701042</c:v>
                </c:pt>
                <c:pt idx="13" formatCode="#,##0;\(#,##0\);\-">
                  <c:v>351.9203386143738</c:v>
                </c:pt>
                <c:pt idx="14" formatCode="#,##0;\(#,##0\);\-">
                  <c:v>334.84123867120081</c:v>
                </c:pt>
                <c:pt idx="15" formatCode="#,##0;\(#,##0\);\-">
                  <c:v>274.98894052529789</c:v>
                </c:pt>
                <c:pt idx="16" formatCode="#,##0;\(#,##0\);\-">
                  <c:v>297.14413366129372</c:v>
                </c:pt>
              </c:numCache>
            </c:numRef>
          </c:val>
          <c:smooth val="0"/>
          <c:extLst>
            <c:ext xmlns:c16="http://schemas.microsoft.com/office/drawing/2014/chart" uri="{C3380CC4-5D6E-409C-BE32-E72D297353CC}">
              <c16:uniqueId val="{00000005-5339-4B1E-B1AE-E55E5F4B22FA}"/>
            </c:ext>
          </c:extLst>
        </c:ser>
        <c:dLbls>
          <c:showLegendKey val="0"/>
          <c:showVal val="0"/>
          <c:showCatName val="0"/>
          <c:showSerName val="0"/>
          <c:showPercent val="0"/>
          <c:showBubbleSize val="0"/>
        </c:dLbls>
        <c:smooth val="0"/>
        <c:axId val="829719680"/>
        <c:axId val="829721344"/>
      </c:lineChart>
      <c:catAx>
        <c:axId val="82971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1"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829721344"/>
        <c:crosses val="autoZero"/>
        <c:auto val="1"/>
        <c:lblAlgn val="ctr"/>
        <c:lblOffset val="100"/>
        <c:noMultiLvlLbl val="0"/>
      </c:catAx>
      <c:valAx>
        <c:axId val="82972134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829719680"/>
        <c:crosses val="autoZero"/>
        <c:crossBetween val="between"/>
      </c:valAx>
      <c:spPr>
        <a:noFill/>
        <a:ln>
          <a:noFill/>
        </a:ln>
        <a:effectLst/>
      </c:spPr>
    </c:plotArea>
    <c:legend>
      <c:legendPos val="r"/>
      <c:layout>
        <c:manualLayout>
          <c:xMode val="edge"/>
          <c:yMode val="edge"/>
          <c:x val="0.88508416186987626"/>
          <c:y val="0.28975879794385134"/>
          <c:w val="0.1066086691086691"/>
          <c:h val="0.4204824041122973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2"/>
          <c:tx>
            <c:strRef>
              <c:f>'제지 판가 및 원가 세부내역'!$Z$169</c:f>
              <c:strCache>
                <c:ptCount val="1"/>
                <c:pt idx="0">
                  <c:v>APP(복사)</c:v>
                </c:pt>
              </c:strCache>
            </c:strRef>
          </c:tx>
          <c:spPr>
            <a:noFill/>
            <a:ln>
              <a:noFill/>
            </a:ln>
            <a:effectLst/>
          </c:spPr>
          <c:cat>
            <c:numRef>
              <c:f>'제지 판가 및 원가 세부내역'!$AA$166:$BX$166</c:f>
              <c:numCache>
                <c:formatCode>[$-409]mmm"-"yy;@</c:formatCode>
                <c:ptCount val="50"/>
                <c:pt idx="0">
                  <c:v>43159</c:v>
                </c:pt>
                <c:pt idx="1">
                  <c:v>43190</c:v>
                </c:pt>
                <c:pt idx="2">
                  <c:v>43220</c:v>
                </c:pt>
                <c:pt idx="3">
                  <c:v>43251</c:v>
                </c:pt>
                <c:pt idx="4">
                  <c:v>43281</c:v>
                </c:pt>
                <c:pt idx="5">
                  <c:v>43312</c:v>
                </c:pt>
                <c:pt idx="6">
                  <c:v>43343</c:v>
                </c:pt>
                <c:pt idx="7">
                  <c:v>43373</c:v>
                </c:pt>
                <c:pt idx="8">
                  <c:v>43404</c:v>
                </c:pt>
                <c:pt idx="9">
                  <c:v>43434</c:v>
                </c:pt>
                <c:pt idx="10">
                  <c:v>43465</c:v>
                </c:pt>
                <c:pt idx="11">
                  <c:v>43496</c:v>
                </c:pt>
                <c:pt idx="12">
                  <c:v>43524</c:v>
                </c:pt>
                <c:pt idx="13">
                  <c:v>43555</c:v>
                </c:pt>
                <c:pt idx="14">
                  <c:v>43585</c:v>
                </c:pt>
                <c:pt idx="15">
                  <c:v>43616</c:v>
                </c:pt>
                <c:pt idx="16">
                  <c:v>43646</c:v>
                </c:pt>
                <c:pt idx="17">
                  <c:v>43677</c:v>
                </c:pt>
                <c:pt idx="18">
                  <c:v>43708</c:v>
                </c:pt>
                <c:pt idx="19">
                  <c:v>43738</c:v>
                </c:pt>
                <c:pt idx="20">
                  <c:v>43769</c:v>
                </c:pt>
                <c:pt idx="21">
                  <c:v>43799</c:v>
                </c:pt>
                <c:pt idx="22">
                  <c:v>43830</c:v>
                </c:pt>
                <c:pt idx="23">
                  <c:v>43861</c:v>
                </c:pt>
                <c:pt idx="24">
                  <c:v>43890</c:v>
                </c:pt>
                <c:pt idx="25">
                  <c:v>43921</c:v>
                </c:pt>
                <c:pt idx="26">
                  <c:v>43951</c:v>
                </c:pt>
                <c:pt idx="27">
                  <c:v>43982</c:v>
                </c:pt>
                <c:pt idx="28">
                  <c:v>44012</c:v>
                </c:pt>
                <c:pt idx="29">
                  <c:v>44043</c:v>
                </c:pt>
                <c:pt idx="30">
                  <c:v>44074</c:v>
                </c:pt>
                <c:pt idx="31">
                  <c:v>44104</c:v>
                </c:pt>
                <c:pt idx="32">
                  <c:v>44135</c:v>
                </c:pt>
                <c:pt idx="33">
                  <c:v>44165</c:v>
                </c:pt>
                <c:pt idx="34">
                  <c:v>44196</c:v>
                </c:pt>
                <c:pt idx="35">
                  <c:v>44227</c:v>
                </c:pt>
                <c:pt idx="36">
                  <c:v>44255</c:v>
                </c:pt>
                <c:pt idx="37">
                  <c:v>44286</c:v>
                </c:pt>
                <c:pt idx="38">
                  <c:v>44316</c:v>
                </c:pt>
                <c:pt idx="39">
                  <c:v>44347</c:v>
                </c:pt>
                <c:pt idx="40">
                  <c:v>44377</c:v>
                </c:pt>
                <c:pt idx="41">
                  <c:v>44408</c:v>
                </c:pt>
                <c:pt idx="42">
                  <c:v>44439</c:v>
                </c:pt>
                <c:pt idx="43">
                  <c:v>44469</c:v>
                </c:pt>
                <c:pt idx="44">
                  <c:v>44500</c:v>
                </c:pt>
                <c:pt idx="45">
                  <c:v>44530</c:v>
                </c:pt>
                <c:pt idx="46">
                  <c:v>44561</c:v>
                </c:pt>
                <c:pt idx="47">
                  <c:v>44592</c:v>
                </c:pt>
                <c:pt idx="48">
                  <c:v>44620</c:v>
                </c:pt>
                <c:pt idx="49">
                  <c:v>44651</c:v>
                </c:pt>
              </c:numCache>
            </c:numRef>
          </c:cat>
          <c:val>
            <c:numRef>
              <c:f>'제지 판가 및 원가 세부내역'!$AA$169:$BX$169</c:f>
              <c:numCache>
                <c:formatCode>#,##0;\(#,##0\);\-</c:formatCode>
                <c:ptCount val="50"/>
                <c:pt idx="0">
                  <c:v>388.73502515247668</c:v>
                </c:pt>
                <c:pt idx="1">
                  <c:v>347.00492874164649</c:v>
                </c:pt>
                <c:pt idx="2">
                  <c:v>406.97330114361887</c:v>
                </c:pt>
                <c:pt idx="3">
                  <c:v>348.47124197855288</c:v>
                </c:pt>
                <c:pt idx="4">
                  <c:v>361.39990167513656</c:v>
                </c:pt>
                <c:pt idx="5">
                  <c:v>326.0787932729279</c:v>
                </c:pt>
                <c:pt idx="6">
                  <c:v>359.30504206944528</c:v>
                </c:pt>
                <c:pt idx="7">
                  <c:v>368.56904070301334</c:v>
                </c:pt>
                <c:pt idx="8">
                  <c:v>373.41672344100084</c:v>
                </c:pt>
                <c:pt idx="9">
                  <c:v>392.73125805122078</c:v>
                </c:pt>
                <c:pt idx="10">
                  <c:v>378.55598713222417</c:v>
                </c:pt>
                <c:pt idx="11">
                  <c:v>375.21574875576573</c:v>
                </c:pt>
                <c:pt idx="12">
                  <c:v>345.13797074534341</c:v>
                </c:pt>
                <c:pt idx="13">
                  <c:v>375.17094498978679</c:v>
                </c:pt>
                <c:pt idx="14">
                  <c:v>364.31320323978946</c:v>
                </c:pt>
                <c:pt idx="15">
                  <c:v>365.43933259681756</c:v>
                </c:pt>
                <c:pt idx="16">
                  <c:v>348.34162089144138</c:v>
                </c:pt>
                <c:pt idx="17">
                  <c:v>331.22684873677696</c:v>
                </c:pt>
                <c:pt idx="18">
                  <c:v>308.012184741179</c:v>
                </c:pt>
                <c:pt idx="19">
                  <c:v>334.55536081176479</c:v>
                </c:pt>
                <c:pt idx="20">
                  <c:v>337.91212622395113</c:v>
                </c:pt>
                <c:pt idx="21">
                  <c:v>306.22172731499001</c:v>
                </c:pt>
                <c:pt idx="22">
                  <c:v>253.87455246017134</c:v>
                </c:pt>
                <c:pt idx="23">
                  <c:v>272.13795819925957</c:v>
                </c:pt>
                <c:pt idx="24">
                  <c:v>267.72680432966138</c:v>
                </c:pt>
                <c:pt idx="25">
                  <c:v>234.60046782634697</c:v>
                </c:pt>
                <c:pt idx="26">
                  <c:v>257.91225597842487</c:v>
                </c:pt>
                <c:pt idx="27">
                  <c:v>285.55481862867424</c:v>
                </c:pt>
                <c:pt idx="28">
                  <c:v>322.36349605497833</c:v>
                </c:pt>
                <c:pt idx="29">
                  <c:v>320.94806945420027</c:v>
                </c:pt>
                <c:pt idx="30">
                  <c:v>305.7060854443601</c:v>
                </c:pt>
                <c:pt idx="31">
                  <c:v>276.65767609250304</c:v>
                </c:pt>
                <c:pt idx="32">
                  <c:v>312.65377457339343</c:v>
                </c:pt>
                <c:pt idx="33">
                  <c:v>336.17116889143961</c:v>
                </c:pt>
                <c:pt idx="34">
                  <c:v>310.57648369608381</c:v>
                </c:pt>
                <c:pt idx="35">
                  <c:v>278.98332938893452</c:v>
                </c:pt>
                <c:pt idx="36">
                  <c:v>281.16082657924522</c:v>
                </c:pt>
                <c:pt idx="37">
                  <c:v>326.73385294293888</c:v>
                </c:pt>
                <c:pt idx="38">
                  <c:v>332.51414746050926</c:v>
                </c:pt>
                <c:pt idx="39">
                  <c:v>350.78117110345732</c:v>
                </c:pt>
                <c:pt idx="40">
                  <c:v>283.30237226613798</c:v>
                </c:pt>
                <c:pt idx="41">
                  <c:v>397.78022070812369</c:v>
                </c:pt>
                <c:pt idx="42">
                  <c:v>409.07740748751939</c:v>
                </c:pt>
                <c:pt idx="43">
                  <c:v>429.54224439512979</c:v>
                </c:pt>
                <c:pt idx="44">
                  <c:v>450.74499935541019</c:v>
                </c:pt>
                <c:pt idx="45">
                  <c:v>454.3775591889011</c:v>
                </c:pt>
                <c:pt idx="46">
                  <c:v>450.49281358219218</c:v>
                </c:pt>
                <c:pt idx="47">
                  <c:v>448.48988814322911</c:v>
                </c:pt>
                <c:pt idx="48">
                  <c:v>441.89330473101194</c:v>
                </c:pt>
                <c:pt idx="49">
                  <c:v>404.98270564938537</c:v>
                </c:pt>
              </c:numCache>
            </c:numRef>
          </c:val>
          <c:extLst>
            <c:ext xmlns:c16="http://schemas.microsoft.com/office/drawing/2014/chart" uri="{C3380CC4-5D6E-409C-BE32-E72D297353CC}">
              <c16:uniqueId val="{00000000-201E-4199-BC89-C4472B16BB10}"/>
            </c:ext>
          </c:extLst>
        </c:ser>
        <c:ser>
          <c:idx val="3"/>
          <c:order val="3"/>
          <c:tx>
            <c:strRef>
              <c:f>'제지 판가 및 원가 세부내역'!$Z$170</c:f>
              <c:strCache>
                <c:ptCount val="1"/>
                <c:pt idx="0">
                  <c:v>Spread</c:v>
                </c:pt>
              </c:strCache>
            </c:strRef>
          </c:tx>
          <c:spPr>
            <a:solidFill>
              <a:srgbClr val="00A3A1"/>
            </a:solidFill>
            <a:ln>
              <a:noFill/>
            </a:ln>
            <a:effectLst/>
          </c:spPr>
          <c:dLbls>
            <c:dLbl>
              <c:idx val="1"/>
              <c:delete val="1"/>
              <c:extLst>
                <c:ext xmlns:c15="http://schemas.microsoft.com/office/drawing/2012/chart" uri="{CE6537A1-D6FC-4f65-9D91-7224C49458BB}"/>
                <c:ext xmlns:c16="http://schemas.microsoft.com/office/drawing/2014/chart" uri="{C3380CC4-5D6E-409C-BE32-E72D297353CC}">
                  <c16:uniqueId val="{00000005-201E-4199-BC89-C4472B16BB10}"/>
                </c:ext>
              </c:extLst>
            </c:dLbl>
            <c:dLbl>
              <c:idx val="2"/>
              <c:delete val="1"/>
              <c:extLst>
                <c:ext xmlns:c15="http://schemas.microsoft.com/office/drawing/2012/chart" uri="{CE6537A1-D6FC-4f65-9D91-7224C49458BB}"/>
                <c:ext xmlns:c16="http://schemas.microsoft.com/office/drawing/2014/chart" uri="{C3380CC4-5D6E-409C-BE32-E72D297353CC}">
                  <c16:uniqueId val="{00000006-201E-4199-BC89-C4472B16BB10}"/>
                </c:ext>
              </c:extLst>
            </c:dLbl>
            <c:dLbl>
              <c:idx val="3"/>
              <c:delete val="1"/>
              <c:extLst>
                <c:ext xmlns:c15="http://schemas.microsoft.com/office/drawing/2012/chart" uri="{CE6537A1-D6FC-4f65-9D91-7224C49458BB}"/>
                <c:ext xmlns:c16="http://schemas.microsoft.com/office/drawing/2014/chart" uri="{C3380CC4-5D6E-409C-BE32-E72D297353CC}">
                  <c16:uniqueId val="{00000007-201E-4199-BC89-C4472B16BB10}"/>
                </c:ext>
              </c:extLst>
            </c:dLbl>
            <c:dLbl>
              <c:idx val="4"/>
              <c:delete val="1"/>
              <c:extLst>
                <c:ext xmlns:c15="http://schemas.microsoft.com/office/drawing/2012/chart" uri="{CE6537A1-D6FC-4f65-9D91-7224C49458BB}"/>
                <c:ext xmlns:c16="http://schemas.microsoft.com/office/drawing/2014/chart" uri="{C3380CC4-5D6E-409C-BE32-E72D297353CC}">
                  <c16:uniqueId val="{00000008-201E-4199-BC89-C4472B16BB10}"/>
                </c:ext>
              </c:extLst>
            </c:dLbl>
            <c:dLbl>
              <c:idx val="5"/>
              <c:delete val="1"/>
              <c:extLst>
                <c:ext xmlns:c15="http://schemas.microsoft.com/office/drawing/2012/chart" uri="{CE6537A1-D6FC-4f65-9D91-7224C49458BB}"/>
                <c:ext xmlns:c16="http://schemas.microsoft.com/office/drawing/2014/chart" uri="{C3380CC4-5D6E-409C-BE32-E72D297353CC}">
                  <c16:uniqueId val="{00000009-201E-4199-BC89-C4472B16BB10}"/>
                </c:ext>
              </c:extLst>
            </c:dLbl>
            <c:dLbl>
              <c:idx val="7"/>
              <c:delete val="1"/>
              <c:extLst>
                <c:ext xmlns:c15="http://schemas.microsoft.com/office/drawing/2012/chart" uri="{CE6537A1-D6FC-4f65-9D91-7224C49458BB}"/>
                <c:ext xmlns:c16="http://schemas.microsoft.com/office/drawing/2014/chart" uri="{C3380CC4-5D6E-409C-BE32-E72D297353CC}">
                  <c16:uniqueId val="{0000000A-201E-4199-BC89-C4472B16BB10}"/>
                </c:ext>
              </c:extLst>
            </c:dLbl>
            <c:dLbl>
              <c:idx val="8"/>
              <c:delete val="1"/>
              <c:extLst>
                <c:ext xmlns:c15="http://schemas.microsoft.com/office/drawing/2012/chart" uri="{CE6537A1-D6FC-4f65-9D91-7224C49458BB}"/>
                <c:ext xmlns:c16="http://schemas.microsoft.com/office/drawing/2014/chart" uri="{C3380CC4-5D6E-409C-BE32-E72D297353CC}">
                  <c16:uniqueId val="{0000000B-201E-4199-BC89-C4472B16BB10}"/>
                </c:ext>
              </c:extLst>
            </c:dLbl>
            <c:dLbl>
              <c:idx val="9"/>
              <c:delete val="1"/>
              <c:extLst>
                <c:ext xmlns:c15="http://schemas.microsoft.com/office/drawing/2012/chart" uri="{CE6537A1-D6FC-4f65-9D91-7224C49458BB}"/>
                <c:ext xmlns:c16="http://schemas.microsoft.com/office/drawing/2014/chart" uri="{C3380CC4-5D6E-409C-BE32-E72D297353CC}">
                  <c16:uniqueId val="{0000000C-201E-4199-BC89-C4472B16BB10}"/>
                </c:ext>
              </c:extLst>
            </c:dLbl>
            <c:dLbl>
              <c:idx val="10"/>
              <c:delete val="1"/>
              <c:extLst>
                <c:ext xmlns:c15="http://schemas.microsoft.com/office/drawing/2012/chart" uri="{CE6537A1-D6FC-4f65-9D91-7224C49458BB}"/>
                <c:ext xmlns:c16="http://schemas.microsoft.com/office/drawing/2014/chart" uri="{C3380CC4-5D6E-409C-BE32-E72D297353CC}">
                  <c16:uniqueId val="{0000000D-201E-4199-BC89-C4472B16BB10}"/>
                </c:ext>
              </c:extLst>
            </c:dLbl>
            <c:dLbl>
              <c:idx val="11"/>
              <c:delete val="1"/>
              <c:extLst>
                <c:ext xmlns:c15="http://schemas.microsoft.com/office/drawing/2012/chart" uri="{CE6537A1-D6FC-4f65-9D91-7224C49458BB}"/>
                <c:ext xmlns:c16="http://schemas.microsoft.com/office/drawing/2014/chart" uri="{C3380CC4-5D6E-409C-BE32-E72D297353CC}">
                  <c16:uniqueId val="{0000000E-201E-4199-BC89-C4472B16BB10}"/>
                </c:ext>
              </c:extLst>
            </c:dLbl>
            <c:dLbl>
              <c:idx val="13"/>
              <c:delete val="1"/>
              <c:extLst>
                <c:ext xmlns:c15="http://schemas.microsoft.com/office/drawing/2012/chart" uri="{CE6537A1-D6FC-4f65-9D91-7224C49458BB}"/>
                <c:ext xmlns:c16="http://schemas.microsoft.com/office/drawing/2014/chart" uri="{C3380CC4-5D6E-409C-BE32-E72D297353CC}">
                  <c16:uniqueId val="{0000000F-201E-4199-BC89-C4472B16BB10}"/>
                </c:ext>
              </c:extLst>
            </c:dLbl>
            <c:dLbl>
              <c:idx val="14"/>
              <c:delete val="1"/>
              <c:extLst>
                <c:ext xmlns:c15="http://schemas.microsoft.com/office/drawing/2012/chart" uri="{CE6537A1-D6FC-4f65-9D91-7224C49458BB}"/>
                <c:ext xmlns:c16="http://schemas.microsoft.com/office/drawing/2014/chart" uri="{C3380CC4-5D6E-409C-BE32-E72D297353CC}">
                  <c16:uniqueId val="{00000010-201E-4199-BC89-C4472B16BB10}"/>
                </c:ext>
              </c:extLst>
            </c:dLbl>
            <c:dLbl>
              <c:idx val="15"/>
              <c:delete val="1"/>
              <c:extLst>
                <c:ext xmlns:c15="http://schemas.microsoft.com/office/drawing/2012/chart" uri="{CE6537A1-D6FC-4f65-9D91-7224C49458BB}"/>
                <c:ext xmlns:c16="http://schemas.microsoft.com/office/drawing/2014/chart" uri="{C3380CC4-5D6E-409C-BE32-E72D297353CC}">
                  <c16:uniqueId val="{00000011-201E-4199-BC89-C4472B16BB10}"/>
                </c:ext>
              </c:extLst>
            </c:dLbl>
            <c:dLbl>
              <c:idx val="16"/>
              <c:delete val="1"/>
              <c:extLst>
                <c:ext xmlns:c15="http://schemas.microsoft.com/office/drawing/2012/chart" uri="{CE6537A1-D6FC-4f65-9D91-7224C49458BB}"/>
                <c:ext xmlns:c16="http://schemas.microsoft.com/office/drawing/2014/chart" uri="{C3380CC4-5D6E-409C-BE32-E72D297353CC}">
                  <c16:uniqueId val="{00000012-201E-4199-BC89-C4472B16BB10}"/>
                </c:ext>
              </c:extLst>
            </c:dLbl>
            <c:dLbl>
              <c:idx val="17"/>
              <c:delete val="1"/>
              <c:extLst>
                <c:ext xmlns:c15="http://schemas.microsoft.com/office/drawing/2012/chart" uri="{CE6537A1-D6FC-4f65-9D91-7224C49458BB}"/>
                <c:ext xmlns:c16="http://schemas.microsoft.com/office/drawing/2014/chart" uri="{C3380CC4-5D6E-409C-BE32-E72D297353CC}">
                  <c16:uniqueId val="{00000013-201E-4199-BC89-C4472B16BB10}"/>
                </c:ext>
              </c:extLst>
            </c:dLbl>
            <c:dLbl>
              <c:idx val="19"/>
              <c:delete val="1"/>
              <c:extLst>
                <c:ext xmlns:c15="http://schemas.microsoft.com/office/drawing/2012/chart" uri="{CE6537A1-D6FC-4f65-9D91-7224C49458BB}"/>
                <c:ext xmlns:c16="http://schemas.microsoft.com/office/drawing/2014/chart" uri="{C3380CC4-5D6E-409C-BE32-E72D297353CC}">
                  <c16:uniqueId val="{00000014-201E-4199-BC89-C4472B16BB10}"/>
                </c:ext>
              </c:extLst>
            </c:dLbl>
            <c:dLbl>
              <c:idx val="20"/>
              <c:delete val="1"/>
              <c:extLst>
                <c:ext xmlns:c15="http://schemas.microsoft.com/office/drawing/2012/chart" uri="{CE6537A1-D6FC-4f65-9D91-7224C49458BB}"/>
                <c:ext xmlns:c16="http://schemas.microsoft.com/office/drawing/2014/chart" uri="{C3380CC4-5D6E-409C-BE32-E72D297353CC}">
                  <c16:uniqueId val="{00000015-201E-4199-BC89-C4472B16BB10}"/>
                </c:ext>
              </c:extLst>
            </c:dLbl>
            <c:dLbl>
              <c:idx val="21"/>
              <c:delete val="1"/>
              <c:extLst>
                <c:ext xmlns:c15="http://schemas.microsoft.com/office/drawing/2012/chart" uri="{CE6537A1-D6FC-4f65-9D91-7224C49458BB}"/>
                <c:ext xmlns:c16="http://schemas.microsoft.com/office/drawing/2014/chart" uri="{C3380CC4-5D6E-409C-BE32-E72D297353CC}">
                  <c16:uniqueId val="{00000016-201E-4199-BC89-C4472B16BB10}"/>
                </c:ext>
              </c:extLst>
            </c:dLbl>
            <c:dLbl>
              <c:idx val="22"/>
              <c:delete val="1"/>
              <c:extLst>
                <c:ext xmlns:c15="http://schemas.microsoft.com/office/drawing/2012/chart" uri="{CE6537A1-D6FC-4f65-9D91-7224C49458BB}"/>
                <c:ext xmlns:c16="http://schemas.microsoft.com/office/drawing/2014/chart" uri="{C3380CC4-5D6E-409C-BE32-E72D297353CC}">
                  <c16:uniqueId val="{00000017-201E-4199-BC89-C4472B16BB10}"/>
                </c:ext>
              </c:extLst>
            </c:dLbl>
            <c:dLbl>
              <c:idx val="23"/>
              <c:delete val="1"/>
              <c:extLst>
                <c:ext xmlns:c15="http://schemas.microsoft.com/office/drawing/2012/chart" uri="{CE6537A1-D6FC-4f65-9D91-7224C49458BB}"/>
                <c:ext xmlns:c16="http://schemas.microsoft.com/office/drawing/2014/chart" uri="{C3380CC4-5D6E-409C-BE32-E72D297353CC}">
                  <c16:uniqueId val="{00000018-201E-4199-BC89-C4472B16BB10}"/>
                </c:ext>
              </c:extLst>
            </c:dLbl>
            <c:dLbl>
              <c:idx val="25"/>
              <c:delete val="1"/>
              <c:extLst>
                <c:ext xmlns:c15="http://schemas.microsoft.com/office/drawing/2012/chart" uri="{CE6537A1-D6FC-4f65-9D91-7224C49458BB}"/>
                <c:ext xmlns:c16="http://schemas.microsoft.com/office/drawing/2014/chart" uri="{C3380CC4-5D6E-409C-BE32-E72D297353CC}">
                  <c16:uniqueId val="{00000019-201E-4199-BC89-C4472B16BB10}"/>
                </c:ext>
              </c:extLst>
            </c:dLbl>
            <c:dLbl>
              <c:idx val="26"/>
              <c:delete val="1"/>
              <c:extLst>
                <c:ext xmlns:c15="http://schemas.microsoft.com/office/drawing/2012/chart" uri="{CE6537A1-D6FC-4f65-9D91-7224C49458BB}"/>
                <c:ext xmlns:c16="http://schemas.microsoft.com/office/drawing/2014/chart" uri="{C3380CC4-5D6E-409C-BE32-E72D297353CC}">
                  <c16:uniqueId val="{0000001A-201E-4199-BC89-C4472B16BB10}"/>
                </c:ext>
              </c:extLst>
            </c:dLbl>
            <c:dLbl>
              <c:idx val="27"/>
              <c:delete val="1"/>
              <c:extLst>
                <c:ext xmlns:c15="http://schemas.microsoft.com/office/drawing/2012/chart" uri="{CE6537A1-D6FC-4f65-9D91-7224C49458BB}"/>
                <c:ext xmlns:c16="http://schemas.microsoft.com/office/drawing/2014/chart" uri="{C3380CC4-5D6E-409C-BE32-E72D297353CC}">
                  <c16:uniqueId val="{0000001B-201E-4199-BC89-C4472B16BB10}"/>
                </c:ext>
              </c:extLst>
            </c:dLbl>
            <c:dLbl>
              <c:idx val="28"/>
              <c:delete val="1"/>
              <c:extLst>
                <c:ext xmlns:c15="http://schemas.microsoft.com/office/drawing/2012/chart" uri="{CE6537A1-D6FC-4f65-9D91-7224C49458BB}"/>
                <c:ext xmlns:c16="http://schemas.microsoft.com/office/drawing/2014/chart" uri="{C3380CC4-5D6E-409C-BE32-E72D297353CC}">
                  <c16:uniqueId val="{0000001C-201E-4199-BC89-C4472B16BB10}"/>
                </c:ext>
              </c:extLst>
            </c:dLbl>
            <c:dLbl>
              <c:idx val="29"/>
              <c:delete val="1"/>
              <c:extLst>
                <c:ext xmlns:c15="http://schemas.microsoft.com/office/drawing/2012/chart" uri="{CE6537A1-D6FC-4f65-9D91-7224C49458BB}"/>
                <c:ext xmlns:c16="http://schemas.microsoft.com/office/drawing/2014/chart" uri="{C3380CC4-5D6E-409C-BE32-E72D297353CC}">
                  <c16:uniqueId val="{0000001E-201E-4199-BC89-C4472B16BB10}"/>
                </c:ext>
              </c:extLst>
            </c:dLbl>
            <c:dLbl>
              <c:idx val="31"/>
              <c:delete val="1"/>
              <c:extLst>
                <c:ext xmlns:c15="http://schemas.microsoft.com/office/drawing/2012/chart" uri="{CE6537A1-D6FC-4f65-9D91-7224C49458BB}"/>
                <c:ext xmlns:c16="http://schemas.microsoft.com/office/drawing/2014/chart" uri="{C3380CC4-5D6E-409C-BE32-E72D297353CC}">
                  <c16:uniqueId val="{0000001F-201E-4199-BC89-C4472B16BB10}"/>
                </c:ext>
              </c:extLst>
            </c:dLbl>
            <c:dLbl>
              <c:idx val="32"/>
              <c:delete val="1"/>
              <c:extLst>
                <c:ext xmlns:c15="http://schemas.microsoft.com/office/drawing/2012/chart" uri="{CE6537A1-D6FC-4f65-9D91-7224C49458BB}"/>
                <c:ext xmlns:c16="http://schemas.microsoft.com/office/drawing/2014/chart" uri="{C3380CC4-5D6E-409C-BE32-E72D297353CC}">
                  <c16:uniqueId val="{00000020-201E-4199-BC89-C4472B16BB10}"/>
                </c:ext>
              </c:extLst>
            </c:dLbl>
            <c:dLbl>
              <c:idx val="33"/>
              <c:delete val="1"/>
              <c:extLst>
                <c:ext xmlns:c15="http://schemas.microsoft.com/office/drawing/2012/chart" uri="{CE6537A1-D6FC-4f65-9D91-7224C49458BB}"/>
                <c:ext xmlns:c16="http://schemas.microsoft.com/office/drawing/2014/chart" uri="{C3380CC4-5D6E-409C-BE32-E72D297353CC}">
                  <c16:uniqueId val="{00000022-201E-4199-BC89-C4472B16BB10}"/>
                </c:ext>
              </c:extLst>
            </c:dLbl>
            <c:dLbl>
              <c:idx val="34"/>
              <c:delete val="1"/>
              <c:extLst>
                <c:ext xmlns:c15="http://schemas.microsoft.com/office/drawing/2012/chart" uri="{CE6537A1-D6FC-4f65-9D91-7224C49458BB}"/>
                <c:ext xmlns:c16="http://schemas.microsoft.com/office/drawing/2014/chart" uri="{C3380CC4-5D6E-409C-BE32-E72D297353CC}">
                  <c16:uniqueId val="{00000021-201E-4199-BC89-C4472B16BB10}"/>
                </c:ext>
              </c:extLst>
            </c:dLbl>
            <c:dLbl>
              <c:idx val="35"/>
              <c:delete val="1"/>
              <c:extLst>
                <c:ext xmlns:c15="http://schemas.microsoft.com/office/drawing/2012/chart" uri="{CE6537A1-D6FC-4f65-9D91-7224C49458BB}"/>
                <c:ext xmlns:c16="http://schemas.microsoft.com/office/drawing/2014/chart" uri="{C3380CC4-5D6E-409C-BE32-E72D297353CC}">
                  <c16:uniqueId val="{00000023-201E-4199-BC89-C4472B16BB10}"/>
                </c:ext>
              </c:extLst>
            </c:dLbl>
            <c:dLbl>
              <c:idx val="37"/>
              <c:delete val="1"/>
              <c:extLst>
                <c:ext xmlns:c15="http://schemas.microsoft.com/office/drawing/2012/chart" uri="{CE6537A1-D6FC-4f65-9D91-7224C49458BB}"/>
                <c:ext xmlns:c16="http://schemas.microsoft.com/office/drawing/2014/chart" uri="{C3380CC4-5D6E-409C-BE32-E72D297353CC}">
                  <c16:uniqueId val="{00000024-201E-4199-BC89-C4472B16BB10}"/>
                </c:ext>
              </c:extLst>
            </c:dLbl>
            <c:dLbl>
              <c:idx val="38"/>
              <c:delete val="1"/>
              <c:extLst>
                <c:ext xmlns:c15="http://schemas.microsoft.com/office/drawing/2012/chart" uri="{CE6537A1-D6FC-4f65-9D91-7224C49458BB}"/>
                <c:ext xmlns:c16="http://schemas.microsoft.com/office/drawing/2014/chart" uri="{C3380CC4-5D6E-409C-BE32-E72D297353CC}">
                  <c16:uniqueId val="{00000025-201E-4199-BC89-C4472B16BB10}"/>
                </c:ext>
              </c:extLst>
            </c:dLbl>
            <c:dLbl>
              <c:idx val="39"/>
              <c:delete val="1"/>
              <c:extLst>
                <c:ext xmlns:c15="http://schemas.microsoft.com/office/drawing/2012/chart" uri="{CE6537A1-D6FC-4f65-9D91-7224C49458BB}"/>
                <c:ext xmlns:c16="http://schemas.microsoft.com/office/drawing/2014/chart" uri="{C3380CC4-5D6E-409C-BE32-E72D297353CC}">
                  <c16:uniqueId val="{00000026-201E-4199-BC89-C4472B16BB10}"/>
                </c:ext>
              </c:extLst>
            </c:dLbl>
            <c:dLbl>
              <c:idx val="40"/>
              <c:delete val="1"/>
              <c:extLst>
                <c:ext xmlns:c15="http://schemas.microsoft.com/office/drawing/2012/chart" uri="{CE6537A1-D6FC-4f65-9D91-7224C49458BB}"/>
                <c:ext xmlns:c16="http://schemas.microsoft.com/office/drawing/2014/chart" uri="{C3380CC4-5D6E-409C-BE32-E72D297353CC}">
                  <c16:uniqueId val="{00000027-201E-4199-BC89-C4472B16BB10}"/>
                </c:ext>
              </c:extLst>
            </c:dLbl>
            <c:dLbl>
              <c:idx val="41"/>
              <c:delete val="1"/>
              <c:extLst>
                <c:ext xmlns:c15="http://schemas.microsoft.com/office/drawing/2012/chart" uri="{CE6537A1-D6FC-4f65-9D91-7224C49458BB}"/>
                <c:ext xmlns:c16="http://schemas.microsoft.com/office/drawing/2014/chart" uri="{C3380CC4-5D6E-409C-BE32-E72D297353CC}">
                  <c16:uniqueId val="{00000028-201E-4199-BC89-C4472B16BB10}"/>
                </c:ext>
              </c:extLst>
            </c:dLbl>
            <c:dLbl>
              <c:idx val="43"/>
              <c:delete val="1"/>
              <c:extLst>
                <c:ext xmlns:c15="http://schemas.microsoft.com/office/drawing/2012/chart" uri="{CE6537A1-D6FC-4f65-9D91-7224C49458BB}"/>
                <c:ext xmlns:c16="http://schemas.microsoft.com/office/drawing/2014/chart" uri="{C3380CC4-5D6E-409C-BE32-E72D297353CC}">
                  <c16:uniqueId val="{0000002E-201E-4199-BC89-C4472B16BB10}"/>
                </c:ext>
              </c:extLst>
            </c:dLbl>
            <c:dLbl>
              <c:idx val="44"/>
              <c:delete val="1"/>
              <c:extLst>
                <c:ext xmlns:c15="http://schemas.microsoft.com/office/drawing/2012/chart" uri="{CE6537A1-D6FC-4f65-9D91-7224C49458BB}"/>
                <c:ext xmlns:c16="http://schemas.microsoft.com/office/drawing/2014/chart" uri="{C3380CC4-5D6E-409C-BE32-E72D297353CC}">
                  <c16:uniqueId val="{0000002D-201E-4199-BC89-C4472B16BB10}"/>
                </c:ext>
              </c:extLst>
            </c:dLbl>
            <c:dLbl>
              <c:idx val="45"/>
              <c:delete val="1"/>
              <c:extLst>
                <c:ext xmlns:c15="http://schemas.microsoft.com/office/drawing/2012/chart" uri="{CE6537A1-D6FC-4f65-9D91-7224C49458BB}"/>
                <c:ext xmlns:c16="http://schemas.microsoft.com/office/drawing/2014/chart" uri="{C3380CC4-5D6E-409C-BE32-E72D297353CC}">
                  <c16:uniqueId val="{0000002C-201E-4199-BC89-C4472B16BB10}"/>
                </c:ext>
              </c:extLst>
            </c:dLbl>
            <c:dLbl>
              <c:idx val="46"/>
              <c:delete val="1"/>
              <c:extLst>
                <c:ext xmlns:c15="http://schemas.microsoft.com/office/drawing/2012/chart" uri="{CE6537A1-D6FC-4f65-9D91-7224C49458BB}"/>
                <c:ext xmlns:c16="http://schemas.microsoft.com/office/drawing/2014/chart" uri="{C3380CC4-5D6E-409C-BE32-E72D297353CC}">
                  <c16:uniqueId val="{0000002B-201E-4199-BC89-C4472B16BB10}"/>
                </c:ext>
              </c:extLst>
            </c:dLbl>
            <c:dLbl>
              <c:idx val="47"/>
              <c:delete val="1"/>
              <c:extLst>
                <c:ext xmlns:c15="http://schemas.microsoft.com/office/drawing/2012/chart" uri="{CE6537A1-D6FC-4f65-9D91-7224C49458BB}"/>
                <c:ext xmlns:c16="http://schemas.microsoft.com/office/drawing/2014/chart" uri="{C3380CC4-5D6E-409C-BE32-E72D297353CC}">
                  <c16:uniqueId val="{0000002A-201E-4199-BC89-C4472B16BB10}"/>
                </c:ext>
              </c:extLst>
            </c:dLbl>
            <c:dLbl>
              <c:idx val="49"/>
              <c:delete val="1"/>
              <c:extLst>
                <c:ext xmlns:c15="http://schemas.microsoft.com/office/drawing/2012/chart" uri="{CE6537A1-D6FC-4f65-9D91-7224C49458BB}"/>
                <c:ext xmlns:c16="http://schemas.microsoft.com/office/drawing/2014/chart" uri="{C3380CC4-5D6E-409C-BE32-E72D297353CC}">
                  <c16:uniqueId val="{00000029-201E-4199-BC89-C4472B16BB10}"/>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'제지 판가 및 원가 세부내역'!$AA$166:$BX$166</c:f>
              <c:numCache>
                <c:formatCode>[$-409]mmm"-"yy;@</c:formatCode>
                <c:ptCount val="50"/>
                <c:pt idx="0">
                  <c:v>43159</c:v>
                </c:pt>
                <c:pt idx="1">
                  <c:v>43190</c:v>
                </c:pt>
                <c:pt idx="2">
                  <c:v>43220</c:v>
                </c:pt>
                <c:pt idx="3">
                  <c:v>43251</c:v>
                </c:pt>
                <c:pt idx="4">
                  <c:v>43281</c:v>
                </c:pt>
                <c:pt idx="5">
                  <c:v>43312</c:v>
                </c:pt>
                <c:pt idx="6">
                  <c:v>43343</c:v>
                </c:pt>
                <c:pt idx="7">
                  <c:v>43373</c:v>
                </c:pt>
                <c:pt idx="8">
                  <c:v>43404</c:v>
                </c:pt>
                <c:pt idx="9">
                  <c:v>43434</c:v>
                </c:pt>
                <c:pt idx="10">
                  <c:v>43465</c:v>
                </c:pt>
                <c:pt idx="11">
                  <c:v>43496</c:v>
                </c:pt>
                <c:pt idx="12">
                  <c:v>43524</c:v>
                </c:pt>
                <c:pt idx="13">
                  <c:v>43555</c:v>
                </c:pt>
                <c:pt idx="14">
                  <c:v>43585</c:v>
                </c:pt>
                <c:pt idx="15">
                  <c:v>43616</c:v>
                </c:pt>
                <c:pt idx="16">
                  <c:v>43646</c:v>
                </c:pt>
                <c:pt idx="17">
                  <c:v>43677</c:v>
                </c:pt>
                <c:pt idx="18">
                  <c:v>43708</c:v>
                </c:pt>
                <c:pt idx="19">
                  <c:v>43738</c:v>
                </c:pt>
                <c:pt idx="20">
                  <c:v>43769</c:v>
                </c:pt>
                <c:pt idx="21">
                  <c:v>43799</c:v>
                </c:pt>
                <c:pt idx="22">
                  <c:v>43830</c:v>
                </c:pt>
                <c:pt idx="23">
                  <c:v>43861</c:v>
                </c:pt>
                <c:pt idx="24">
                  <c:v>43890</c:v>
                </c:pt>
                <c:pt idx="25">
                  <c:v>43921</c:v>
                </c:pt>
                <c:pt idx="26">
                  <c:v>43951</c:v>
                </c:pt>
                <c:pt idx="27">
                  <c:v>43982</c:v>
                </c:pt>
                <c:pt idx="28">
                  <c:v>44012</c:v>
                </c:pt>
                <c:pt idx="29">
                  <c:v>44043</c:v>
                </c:pt>
                <c:pt idx="30">
                  <c:v>44074</c:v>
                </c:pt>
                <c:pt idx="31">
                  <c:v>44104</c:v>
                </c:pt>
                <c:pt idx="32">
                  <c:v>44135</c:v>
                </c:pt>
                <c:pt idx="33">
                  <c:v>44165</c:v>
                </c:pt>
                <c:pt idx="34">
                  <c:v>44196</c:v>
                </c:pt>
                <c:pt idx="35">
                  <c:v>44227</c:v>
                </c:pt>
                <c:pt idx="36">
                  <c:v>44255</c:v>
                </c:pt>
                <c:pt idx="37">
                  <c:v>44286</c:v>
                </c:pt>
                <c:pt idx="38">
                  <c:v>44316</c:v>
                </c:pt>
                <c:pt idx="39">
                  <c:v>44347</c:v>
                </c:pt>
                <c:pt idx="40">
                  <c:v>44377</c:v>
                </c:pt>
                <c:pt idx="41">
                  <c:v>44408</c:v>
                </c:pt>
                <c:pt idx="42">
                  <c:v>44439</c:v>
                </c:pt>
                <c:pt idx="43">
                  <c:v>44469</c:v>
                </c:pt>
                <c:pt idx="44">
                  <c:v>44500</c:v>
                </c:pt>
                <c:pt idx="45">
                  <c:v>44530</c:v>
                </c:pt>
                <c:pt idx="46">
                  <c:v>44561</c:v>
                </c:pt>
                <c:pt idx="47">
                  <c:v>44592</c:v>
                </c:pt>
                <c:pt idx="48">
                  <c:v>44620</c:v>
                </c:pt>
                <c:pt idx="49">
                  <c:v>44651</c:v>
                </c:pt>
              </c:numCache>
            </c:numRef>
          </c:cat>
          <c:val>
            <c:numRef>
              <c:f>'제지 판가 및 원가 세부내역'!$AA$170:$BX$170</c:f>
              <c:numCache>
                <c:formatCode>#,##0;\(#,##0\);\-</c:formatCode>
                <c:ptCount val="50"/>
                <c:pt idx="0">
                  <c:v>432.42694151301049</c:v>
                </c:pt>
                <c:pt idx="1">
                  <c:v>444.11126295057124</c:v>
                </c:pt>
                <c:pt idx="2">
                  <c:v>393.42725753435275</c:v>
                </c:pt>
                <c:pt idx="3">
                  <c:v>462.27694113096214</c:v>
                </c:pt>
                <c:pt idx="4">
                  <c:v>439.35300431711698</c:v>
                </c:pt>
                <c:pt idx="5">
                  <c:v>476.14274011012617</c:v>
                </c:pt>
                <c:pt idx="6">
                  <c:v>461.62244203037136</c:v>
                </c:pt>
                <c:pt idx="7">
                  <c:v>460.77761245577494</c:v>
                </c:pt>
                <c:pt idx="8">
                  <c:v>466.11373402147365</c:v>
                </c:pt>
                <c:pt idx="9">
                  <c:v>419.74482398685183</c:v>
                </c:pt>
                <c:pt idx="10">
                  <c:v>429.83224568258078</c:v>
                </c:pt>
                <c:pt idx="11">
                  <c:v>433.81618205421478</c:v>
                </c:pt>
                <c:pt idx="12">
                  <c:v>454.67016383356167</c:v>
                </c:pt>
                <c:pt idx="13">
                  <c:v>425.37946743627356</c:v>
                </c:pt>
                <c:pt idx="14">
                  <c:v>431.38334154712584</c:v>
                </c:pt>
                <c:pt idx="15">
                  <c:v>428.31535209316877</c:v>
                </c:pt>
                <c:pt idx="16">
                  <c:v>412.79960912409865</c:v>
                </c:pt>
                <c:pt idx="17">
                  <c:v>460.03649495336941</c:v>
                </c:pt>
                <c:pt idx="18">
                  <c:v>446.69928817798768</c:v>
                </c:pt>
                <c:pt idx="19">
                  <c:v>432.81143354658457</c:v>
                </c:pt>
                <c:pt idx="20">
                  <c:v>464.8448901455742</c:v>
                </c:pt>
                <c:pt idx="21">
                  <c:v>493.35969538907415</c:v>
                </c:pt>
                <c:pt idx="22">
                  <c:v>485.64873805159152</c:v>
                </c:pt>
                <c:pt idx="23">
                  <c:v>511.6723013181134</c:v>
                </c:pt>
                <c:pt idx="24">
                  <c:v>522.49707151408415</c:v>
                </c:pt>
                <c:pt idx="25">
                  <c:v>539.90599943885684</c:v>
                </c:pt>
                <c:pt idx="26">
                  <c:v>518.87161686116542</c:v>
                </c:pt>
                <c:pt idx="27">
                  <c:v>438.72706032750744</c:v>
                </c:pt>
                <c:pt idx="28">
                  <c:v>452.14193535974164</c:v>
                </c:pt>
                <c:pt idx="29">
                  <c:v>454.63697989367444</c:v>
                </c:pt>
                <c:pt idx="30">
                  <c:v>468.66558558427954</c:v>
                </c:pt>
                <c:pt idx="31">
                  <c:v>492.90465362579789</c:v>
                </c:pt>
                <c:pt idx="32">
                  <c:v>449.43857173941024</c:v>
                </c:pt>
                <c:pt idx="33">
                  <c:v>417.84553054174614</c:v>
                </c:pt>
                <c:pt idx="34">
                  <c:v>441.25444522027641</c:v>
                </c:pt>
                <c:pt idx="35">
                  <c:v>485.35497797146684</c:v>
                </c:pt>
                <c:pt idx="36">
                  <c:v>490.86323942813289</c:v>
                </c:pt>
                <c:pt idx="37">
                  <c:v>424.92100989675674</c:v>
                </c:pt>
                <c:pt idx="38">
                  <c:v>444.12769540541825</c:v>
                </c:pt>
                <c:pt idx="39">
                  <c:v>515.23957790045961</c:v>
                </c:pt>
                <c:pt idx="40">
                  <c:v>600.77140283772269</c:v>
                </c:pt>
                <c:pt idx="41">
                  <c:v>483.61943005159753</c:v>
                </c:pt>
                <c:pt idx="42">
                  <c:v>470.40166350064612</c:v>
                </c:pt>
                <c:pt idx="43">
                  <c:v>452.26820890828031</c:v>
                </c:pt>
                <c:pt idx="44">
                  <c:v>461.84365616658636</c:v>
                </c:pt>
                <c:pt idx="45">
                  <c:v>473.78226163062283</c:v>
                </c:pt>
                <c:pt idx="46">
                  <c:v>479.2394943240248</c:v>
                </c:pt>
                <c:pt idx="47">
                  <c:v>483.31726945610876</c:v>
                </c:pt>
                <c:pt idx="48">
                  <c:v>480.24544203774741</c:v>
                </c:pt>
                <c:pt idx="49">
                  <c:v>524.85378685587079</c:v>
                </c:pt>
              </c:numCache>
            </c:numRef>
          </c:val>
          <c:extLst>
            <c:ext xmlns:c16="http://schemas.microsoft.com/office/drawing/2014/chart" uri="{C3380CC4-5D6E-409C-BE32-E72D297353CC}">
              <c16:uniqueId val="{00000001-201E-4199-BC89-C4472B16BB10}"/>
            </c:ext>
          </c:extLst>
        </c:ser>
        <c:dLbls>
          <c:showLegendKey val="0"/>
          <c:showVal val="0"/>
          <c:showCatName val="0"/>
          <c:showSerName val="0"/>
          <c:showPercent val="0"/>
          <c:showBubbleSize val="0"/>
        </c:dLbls>
        <c:axId val="1323257504"/>
        <c:axId val="1323235456"/>
      </c:areaChart>
      <c:lineChart>
        <c:grouping val="standard"/>
        <c:varyColors val="0"/>
        <c:ser>
          <c:idx val="0"/>
          <c:order val="0"/>
          <c:tx>
            <c:strRef>
              <c:f>'제지 판가 및 원가 세부내역'!$Z$167</c:f>
              <c:strCache>
                <c:ptCount val="1"/>
                <c:pt idx="0">
                  <c:v>ASP</c:v>
                </c:pt>
              </c:strCache>
            </c:strRef>
          </c:tx>
          <c:spPr>
            <a:ln w="38100" cap="rnd">
              <a:solidFill>
                <a:srgbClr val="00338D"/>
              </a:solidFill>
              <a:round/>
            </a:ln>
            <a:effectLst/>
          </c:spPr>
          <c:marker>
            <c:symbol val="none"/>
          </c:marker>
          <c:cat>
            <c:numRef>
              <c:f>'제지 판가 및 원가 세부내역'!$AA$166:$BX$166</c:f>
              <c:numCache>
                <c:formatCode>[$-409]mmm"-"yy;@</c:formatCode>
                <c:ptCount val="50"/>
                <c:pt idx="0">
                  <c:v>43159</c:v>
                </c:pt>
                <c:pt idx="1">
                  <c:v>43190</c:v>
                </c:pt>
                <c:pt idx="2">
                  <c:v>43220</c:v>
                </c:pt>
                <c:pt idx="3">
                  <c:v>43251</c:v>
                </c:pt>
                <c:pt idx="4">
                  <c:v>43281</c:v>
                </c:pt>
                <c:pt idx="5">
                  <c:v>43312</c:v>
                </c:pt>
                <c:pt idx="6">
                  <c:v>43343</c:v>
                </c:pt>
                <c:pt idx="7">
                  <c:v>43373</c:v>
                </c:pt>
                <c:pt idx="8">
                  <c:v>43404</c:v>
                </c:pt>
                <c:pt idx="9">
                  <c:v>43434</c:v>
                </c:pt>
                <c:pt idx="10">
                  <c:v>43465</c:v>
                </c:pt>
                <c:pt idx="11">
                  <c:v>43496</c:v>
                </c:pt>
                <c:pt idx="12">
                  <c:v>43524</c:v>
                </c:pt>
                <c:pt idx="13">
                  <c:v>43555</c:v>
                </c:pt>
                <c:pt idx="14">
                  <c:v>43585</c:v>
                </c:pt>
                <c:pt idx="15">
                  <c:v>43616</c:v>
                </c:pt>
                <c:pt idx="16">
                  <c:v>43646</c:v>
                </c:pt>
                <c:pt idx="17">
                  <c:v>43677</c:v>
                </c:pt>
                <c:pt idx="18">
                  <c:v>43708</c:v>
                </c:pt>
                <c:pt idx="19">
                  <c:v>43738</c:v>
                </c:pt>
                <c:pt idx="20">
                  <c:v>43769</c:v>
                </c:pt>
                <c:pt idx="21">
                  <c:v>43799</c:v>
                </c:pt>
                <c:pt idx="22">
                  <c:v>43830</c:v>
                </c:pt>
                <c:pt idx="23">
                  <c:v>43861</c:v>
                </c:pt>
                <c:pt idx="24">
                  <c:v>43890</c:v>
                </c:pt>
                <c:pt idx="25">
                  <c:v>43921</c:v>
                </c:pt>
                <c:pt idx="26">
                  <c:v>43951</c:v>
                </c:pt>
                <c:pt idx="27">
                  <c:v>43982</c:v>
                </c:pt>
                <c:pt idx="28">
                  <c:v>44012</c:v>
                </c:pt>
                <c:pt idx="29">
                  <c:v>44043</c:v>
                </c:pt>
                <c:pt idx="30">
                  <c:v>44074</c:v>
                </c:pt>
                <c:pt idx="31">
                  <c:v>44104</c:v>
                </c:pt>
                <c:pt idx="32">
                  <c:v>44135</c:v>
                </c:pt>
                <c:pt idx="33">
                  <c:v>44165</c:v>
                </c:pt>
                <c:pt idx="34">
                  <c:v>44196</c:v>
                </c:pt>
                <c:pt idx="35">
                  <c:v>44227</c:v>
                </c:pt>
                <c:pt idx="36">
                  <c:v>44255</c:v>
                </c:pt>
                <c:pt idx="37">
                  <c:v>44286</c:v>
                </c:pt>
                <c:pt idx="38">
                  <c:v>44316</c:v>
                </c:pt>
                <c:pt idx="39">
                  <c:v>44347</c:v>
                </c:pt>
                <c:pt idx="40">
                  <c:v>44377</c:v>
                </c:pt>
                <c:pt idx="41">
                  <c:v>44408</c:v>
                </c:pt>
                <c:pt idx="42">
                  <c:v>44439</c:v>
                </c:pt>
                <c:pt idx="43">
                  <c:v>44469</c:v>
                </c:pt>
                <c:pt idx="44">
                  <c:v>44500</c:v>
                </c:pt>
                <c:pt idx="45">
                  <c:v>44530</c:v>
                </c:pt>
                <c:pt idx="46">
                  <c:v>44561</c:v>
                </c:pt>
                <c:pt idx="47">
                  <c:v>44592</c:v>
                </c:pt>
                <c:pt idx="48">
                  <c:v>44620</c:v>
                </c:pt>
                <c:pt idx="49">
                  <c:v>44651</c:v>
                </c:pt>
              </c:numCache>
            </c:numRef>
          </c:cat>
          <c:val>
            <c:numRef>
              <c:f>'제지 판가 및 원가 세부내역'!$AA$167:$BX$167</c:f>
              <c:numCache>
                <c:formatCode>#,##0;\(#,##0\);\-</c:formatCode>
                <c:ptCount val="50"/>
                <c:pt idx="0">
                  <c:v>821.16196666548717</c:v>
                </c:pt>
                <c:pt idx="1">
                  <c:v>791.11619169221774</c:v>
                </c:pt>
                <c:pt idx="2">
                  <c:v>800.40055867797162</c:v>
                </c:pt>
                <c:pt idx="3">
                  <c:v>810.74818310951503</c:v>
                </c:pt>
                <c:pt idx="4">
                  <c:v>800.75290599225355</c:v>
                </c:pt>
                <c:pt idx="5">
                  <c:v>802.22153338305407</c:v>
                </c:pt>
                <c:pt idx="6">
                  <c:v>820.92748409981664</c:v>
                </c:pt>
                <c:pt idx="7">
                  <c:v>829.34665315878829</c:v>
                </c:pt>
                <c:pt idx="8">
                  <c:v>839.53045746247449</c:v>
                </c:pt>
                <c:pt idx="9">
                  <c:v>812.4760820380726</c:v>
                </c:pt>
                <c:pt idx="10">
                  <c:v>808.38823281480495</c:v>
                </c:pt>
                <c:pt idx="11">
                  <c:v>809.03193080998051</c:v>
                </c:pt>
                <c:pt idx="12">
                  <c:v>799.80813457890508</c:v>
                </c:pt>
                <c:pt idx="13">
                  <c:v>800.55041242606035</c:v>
                </c:pt>
                <c:pt idx="14">
                  <c:v>795.6965447869153</c:v>
                </c:pt>
                <c:pt idx="15">
                  <c:v>793.75468468998633</c:v>
                </c:pt>
                <c:pt idx="16">
                  <c:v>761.14123001554003</c:v>
                </c:pt>
                <c:pt idx="17">
                  <c:v>791.26334369014637</c:v>
                </c:pt>
                <c:pt idx="18">
                  <c:v>754.71147291916668</c:v>
                </c:pt>
                <c:pt idx="19">
                  <c:v>767.36679435834935</c:v>
                </c:pt>
                <c:pt idx="20">
                  <c:v>802.75701636952533</c:v>
                </c:pt>
                <c:pt idx="21">
                  <c:v>799.58142270406415</c:v>
                </c:pt>
                <c:pt idx="22">
                  <c:v>739.52329051176287</c:v>
                </c:pt>
                <c:pt idx="23">
                  <c:v>783.81025951737297</c:v>
                </c:pt>
                <c:pt idx="24">
                  <c:v>790.22387584374553</c:v>
                </c:pt>
                <c:pt idx="25">
                  <c:v>774.50646726520381</c:v>
                </c:pt>
                <c:pt idx="26">
                  <c:v>776.78387283959023</c:v>
                </c:pt>
                <c:pt idx="27">
                  <c:v>724.28187895618169</c:v>
                </c:pt>
                <c:pt idx="28">
                  <c:v>774.50543141471996</c:v>
                </c:pt>
                <c:pt idx="29">
                  <c:v>775.5850493478747</c:v>
                </c:pt>
                <c:pt idx="30">
                  <c:v>774.37167102863964</c:v>
                </c:pt>
                <c:pt idx="31">
                  <c:v>769.56232971830093</c:v>
                </c:pt>
                <c:pt idx="32">
                  <c:v>762.09234631280367</c:v>
                </c:pt>
                <c:pt idx="33">
                  <c:v>754.01669943318575</c:v>
                </c:pt>
                <c:pt idx="34">
                  <c:v>751.83092891636022</c:v>
                </c:pt>
                <c:pt idx="35">
                  <c:v>764.33830736040136</c:v>
                </c:pt>
                <c:pt idx="36">
                  <c:v>772.02406600737811</c:v>
                </c:pt>
                <c:pt idx="37">
                  <c:v>751.65486283969562</c:v>
                </c:pt>
                <c:pt idx="38">
                  <c:v>776.64184286592752</c:v>
                </c:pt>
                <c:pt idx="39">
                  <c:v>866.02074900391699</c:v>
                </c:pt>
                <c:pt idx="40">
                  <c:v>884.07377510386061</c:v>
                </c:pt>
                <c:pt idx="41">
                  <c:v>881.39965075972123</c:v>
                </c:pt>
                <c:pt idx="42">
                  <c:v>879.47907098816552</c:v>
                </c:pt>
                <c:pt idx="43">
                  <c:v>881.8104533034101</c:v>
                </c:pt>
                <c:pt idx="44">
                  <c:v>912.58865552199654</c:v>
                </c:pt>
                <c:pt idx="45">
                  <c:v>928.15982081952393</c:v>
                </c:pt>
                <c:pt idx="46">
                  <c:v>929.73230790621699</c:v>
                </c:pt>
                <c:pt idx="47">
                  <c:v>931.80715759933787</c:v>
                </c:pt>
                <c:pt idx="48">
                  <c:v>922.13874676875935</c:v>
                </c:pt>
                <c:pt idx="49">
                  <c:v>929.83649250525616</c:v>
                </c:pt>
              </c:numCache>
            </c:numRef>
          </c:val>
          <c:smooth val="0"/>
          <c:extLst>
            <c:ext xmlns:c16="http://schemas.microsoft.com/office/drawing/2014/chart" uri="{C3380CC4-5D6E-409C-BE32-E72D297353CC}">
              <c16:uniqueId val="{00000002-201E-4199-BC89-C4472B16BB10}"/>
            </c:ext>
          </c:extLst>
        </c:ser>
        <c:ser>
          <c:idx val="1"/>
          <c:order val="1"/>
          <c:tx>
            <c:strRef>
              <c:f>'제지 판가 및 원가 세부내역'!$Z$168</c:f>
              <c:strCache>
                <c:ptCount val="1"/>
                <c:pt idx="0">
                  <c:v>APP</c:v>
                </c:pt>
              </c:strCache>
            </c:strRef>
          </c:tx>
          <c:spPr>
            <a:ln w="38100" cap="rnd">
              <a:solidFill>
                <a:srgbClr val="7030A0"/>
              </a:solidFill>
              <a:round/>
            </a:ln>
            <a:effectLst/>
          </c:spPr>
          <c:marker>
            <c:symbol val="none"/>
          </c:marker>
          <c:cat>
            <c:numRef>
              <c:f>'제지 판가 및 원가 세부내역'!$AA$166:$BX$166</c:f>
              <c:numCache>
                <c:formatCode>[$-409]mmm"-"yy;@</c:formatCode>
                <c:ptCount val="50"/>
                <c:pt idx="0">
                  <c:v>43159</c:v>
                </c:pt>
                <c:pt idx="1">
                  <c:v>43190</c:v>
                </c:pt>
                <c:pt idx="2">
                  <c:v>43220</c:v>
                </c:pt>
                <c:pt idx="3">
                  <c:v>43251</c:v>
                </c:pt>
                <c:pt idx="4">
                  <c:v>43281</c:v>
                </c:pt>
                <c:pt idx="5">
                  <c:v>43312</c:v>
                </c:pt>
                <c:pt idx="6">
                  <c:v>43343</c:v>
                </c:pt>
                <c:pt idx="7">
                  <c:v>43373</c:v>
                </c:pt>
                <c:pt idx="8">
                  <c:v>43404</c:v>
                </c:pt>
                <c:pt idx="9">
                  <c:v>43434</c:v>
                </c:pt>
                <c:pt idx="10">
                  <c:v>43465</c:v>
                </c:pt>
                <c:pt idx="11">
                  <c:v>43496</c:v>
                </c:pt>
                <c:pt idx="12">
                  <c:v>43524</c:v>
                </c:pt>
                <c:pt idx="13">
                  <c:v>43555</c:v>
                </c:pt>
                <c:pt idx="14">
                  <c:v>43585</c:v>
                </c:pt>
                <c:pt idx="15">
                  <c:v>43616</c:v>
                </c:pt>
                <c:pt idx="16">
                  <c:v>43646</c:v>
                </c:pt>
                <c:pt idx="17">
                  <c:v>43677</c:v>
                </c:pt>
                <c:pt idx="18">
                  <c:v>43708</c:v>
                </c:pt>
                <c:pt idx="19">
                  <c:v>43738</c:v>
                </c:pt>
                <c:pt idx="20">
                  <c:v>43769</c:v>
                </c:pt>
                <c:pt idx="21">
                  <c:v>43799</c:v>
                </c:pt>
                <c:pt idx="22">
                  <c:v>43830</c:v>
                </c:pt>
                <c:pt idx="23">
                  <c:v>43861</c:v>
                </c:pt>
                <c:pt idx="24">
                  <c:v>43890</c:v>
                </c:pt>
                <c:pt idx="25">
                  <c:v>43921</c:v>
                </c:pt>
                <c:pt idx="26">
                  <c:v>43951</c:v>
                </c:pt>
                <c:pt idx="27">
                  <c:v>43982</c:v>
                </c:pt>
                <c:pt idx="28">
                  <c:v>44012</c:v>
                </c:pt>
                <c:pt idx="29">
                  <c:v>44043</c:v>
                </c:pt>
                <c:pt idx="30">
                  <c:v>44074</c:v>
                </c:pt>
                <c:pt idx="31">
                  <c:v>44104</c:v>
                </c:pt>
                <c:pt idx="32">
                  <c:v>44135</c:v>
                </c:pt>
                <c:pt idx="33">
                  <c:v>44165</c:v>
                </c:pt>
                <c:pt idx="34">
                  <c:v>44196</c:v>
                </c:pt>
                <c:pt idx="35">
                  <c:v>44227</c:v>
                </c:pt>
                <c:pt idx="36">
                  <c:v>44255</c:v>
                </c:pt>
                <c:pt idx="37">
                  <c:v>44286</c:v>
                </c:pt>
                <c:pt idx="38">
                  <c:v>44316</c:v>
                </c:pt>
                <c:pt idx="39">
                  <c:v>44347</c:v>
                </c:pt>
                <c:pt idx="40">
                  <c:v>44377</c:v>
                </c:pt>
                <c:pt idx="41">
                  <c:v>44408</c:v>
                </c:pt>
                <c:pt idx="42">
                  <c:v>44439</c:v>
                </c:pt>
                <c:pt idx="43">
                  <c:v>44469</c:v>
                </c:pt>
                <c:pt idx="44">
                  <c:v>44500</c:v>
                </c:pt>
                <c:pt idx="45">
                  <c:v>44530</c:v>
                </c:pt>
                <c:pt idx="46">
                  <c:v>44561</c:v>
                </c:pt>
                <c:pt idx="47">
                  <c:v>44592</c:v>
                </c:pt>
                <c:pt idx="48">
                  <c:v>44620</c:v>
                </c:pt>
                <c:pt idx="49">
                  <c:v>44651</c:v>
                </c:pt>
              </c:numCache>
            </c:numRef>
          </c:cat>
          <c:val>
            <c:numRef>
              <c:f>'제지 판가 및 원가 세부내역'!$AA$168:$BX$168</c:f>
              <c:numCache>
                <c:formatCode>#,##0;\(#,##0\);\-</c:formatCode>
                <c:ptCount val="50"/>
                <c:pt idx="0">
                  <c:v>388.73502515247668</c:v>
                </c:pt>
                <c:pt idx="1">
                  <c:v>347.00492874164649</c:v>
                </c:pt>
                <c:pt idx="2">
                  <c:v>406.97330114361887</c:v>
                </c:pt>
                <c:pt idx="3">
                  <c:v>348.47124197855288</c:v>
                </c:pt>
                <c:pt idx="4">
                  <c:v>361.39990167513656</c:v>
                </c:pt>
                <c:pt idx="5">
                  <c:v>326.0787932729279</c:v>
                </c:pt>
                <c:pt idx="6">
                  <c:v>359.30504206944528</c:v>
                </c:pt>
                <c:pt idx="7">
                  <c:v>368.56904070301334</c:v>
                </c:pt>
                <c:pt idx="8">
                  <c:v>373.41672344100084</c:v>
                </c:pt>
                <c:pt idx="9">
                  <c:v>392.73125805122078</c:v>
                </c:pt>
                <c:pt idx="10">
                  <c:v>378.55598713222417</c:v>
                </c:pt>
                <c:pt idx="11">
                  <c:v>375.21574875576573</c:v>
                </c:pt>
                <c:pt idx="12">
                  <c:v>345.13797074534341</c:v>
                </c:pt>
                <c:pt idx="13">
                  <c:v>375.17094498978679</c:v>
                </c:pt>
                <c:pt idx="14">
                  <c:v>364.31320323978946</c:v>
                </c:pt>
                <c:pt idx="15">
                  <c:v>365.43933259681756</c:v>
                </c:pt>
                <c:pt idx="16">
                  <c:v>348.34162089144138</c:v>
                </c:pt>
                <c:pt idx="17">
                  <c:v>331.22684873677696</c:v>
                </c:pt>
                <c:pt idx="18">
                  <c:v>308.012184741179</c:v>
                </c:pt>
                <c:pt idx="19">
                  <c:v>334.55536081176479</c:v>
                </c:pt>
                <c:pt idx="20">
                  <c:v>337.91212622395113</c:v>
                </c:pt>
                <c:pt idx="21">
                  <c:v>306.22172731499001</c:v>
                </c:pt>
                <c:pt idx="22">
                  <c:v>253.87455246017134</c:v>
                </c:pt>
                <c:pt idx="23">
                  <c:v>272.13795819925957</c:v>
                </c:pt>
                <c:pt idx="24">
                  <c:v>267.72680432966138</c:v>
                </c:pt>
                <c:pt idx="25">
                  <c:v>234.60046782634697</c:v>
                </c:pt>
                <c:pt idx="26">
                  <c:v>257.91225597842487</c:v>
                </c:pt>
                <c:pt idx="27">
                  <c:v>285.55481862867424</c:v>
                </c:pt>
                <c:pt idx="28">
                  <c:v>322.36349605497833</c:v>
                </c:pt>
                <c:pt idx="29">
                  <c:v>320.94806945420027</c:v>
                </c:pt>
                <c:pt idx="30">
                  <c:v>305.7060854443601</c:v>
                </c:pt>
                <c:pt idx="31">
                  <c:v>276.65767609250304</c:v>
                </c:pt>
                <c:pt idx="32">
                  <c:v>312.65377457339343</c:v>
                </c:pt>
                <c:pt idx="33">
                  <c:v>336.17116889143961</c:v>
                </c:pt>
                <c:pt idx="34">
                  <c:v>310.57648369608381</c:v>
                </c:pt>
                <c:pt idx="35">
                  <c:v>278.98332938893452</c:v>
                </c:pt>
                <c:pt idx="36">
                  <c:v>281.16082657924522</c:v>
                </c:pt>
                <c:pt idx="37">
                  <c:v>326.73385294293888</c:v>
                </c:pt>
                <c:pt idx="38">
                  <c:v>332.51414746050926</c:v>
                </c:pt>
                <c:pt idx="39">
                  <c:v>350.78117110345732</c:v>
                </c:pt>
                <c:pt idx="40">
                  <c:v>283.30237226613798</c:v>
                </c:pt>
                <c:pt idx="41">
                  <c:v>397.78022070812369</c:v>
                </c:pt>
                <c:pt idx="42">
                  <c:v>409.07740748751939</c:v>
                </c:pt>
                <c:pt idx="43">
                  <c:v>429.54224439512979</c:v>
                </c:pt>
                <c:pt idx="44">
                  <c:v>450.74499935541019</c:v>
                </c:pt>
                <c:pt idx="45">
                  <c:v>454.3775591889011</c:v>
                </c:pt>
                <c:pt idx="46">
                  <c:v>450.49281358219218</c:v>
                </c:pt>
                <c:pt idx="47">
                  <c:v>448.48988814322911</c:v>
                </c:pt>
                <c:pt idx="48">
                  <c:v>441.89330473101194</c:v>
                </c:pt>
                <c:pt idx="49">
                  <c:v>404.98270564938537</c:v>
                </c:pt>
              </c:numCache>
            </c:numRef>
          </c:val>
          <c:smooth val="0"/>
          <c:extLst>
            <c:ext xmlns:c16="http://schemas.microsoft.com/office/drawing/2014/chart" uri="{C3380CC4-5D6E-409C-BE32-E72D297353CC}">
              <c16:uniqueId val="{00000003-201E-4199-BC89-C4472B16BB10}"/>
            </c:ext>
          </c:extLst>
        </c:ser>
        <c:dLbls>
          <c:showLegendKey val="0"/>
          <c:showVal val="0"/>
          <c:showCatName val="0"/>
          <c:showSerName val="0"/>
          <c:showPercent val="0"/>
          <c:showBubbleSize val="0"/>
        </c:dLbls>
        <c:marker val="1"/>
        <c:smooth val="0"/>
        <c:axId val="1323257504"/>
        <c:axId val="1323235456"/>
      </c:lineChart>
      <c:dateAx>
        <c:axId val="1323257504"/>
        <c:scaling>
          <c:orientation val="minMax"/>
        </c:scaling>
        <c:delete val="0"/>
        <c:axPos val="b"/>
        <c:majorGridlines>
          <c:spPr>
            <a:ln w="9525" cap="flat" cmpd="sng" algn="ctr">
              <a:noFill/>
              <a:round/>
            </a:ln>
            <a:effectLst/>
          </c:spPr>
        </c:majorGridlines>
        <c:numFmt formatCode="[$-409]mmm&quot;-&quot;yy;@" sourceLinked="1"/>
        <c:majorTickMark val="out"/>
        <c:minorTickMark val="none"/>
        <c:tickLblPos val="nextTo"/>
        <c:spPr>
          <a:noFill/>
          <a:ln w="9525" cap="flat" cmpd="sng" algn="ctr">
            <a:solidFill>
              <a:schemeClr val="tx1">
                <a:lumMod val="15000"/>
                <a:lumOff val="85000"/>
              </a:schemeClr>
            </a:solidFill>
            <a:round/>
          </a:ln>
          <a:effectLst/>
        </c:spPr>
        <c:txPr>
          <a:bodyPr rot="1800000" spcFirstLastPara="1" vertOverflow="ellipsis"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323235456"/>
        <c:crosses val="autoZero"/>
        <c:auto val="1"/>
        <c:lblOffset val="100"/>
        <c:baseTimeUnit val="months"/>
        <c:majorUnit val="3"/>
        <c:majorTimeUnit val="months"/>
      </c:dateAx>
      <c:valAx>
        <c:axId val="1323235456"/>
        <c:scaling>
          <c:orientation val="minMax"/>
          <c:max val="1000"/>
          <c:min val="200"/>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323257504"/>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2"/>
          <c:tx>
            <c:strRef>
              <c:f>'제지 판가 및 원가 세부내역'!$Z$200</c:f>
              <c:strCache>
                <c:ptCount val="1"/>
                <c:pt idx="0">
                  <c:v>APP(복사)</c:v>
                </c:pt>
              </c:strCache>
            </c:strRef>
          </c:tx>
          <c:spPr>
            <a:noFill/>
            <a:ln>
              <a:noFill/>
            </a:ln>
            <a:effectLst/>
          </c:spPr>
          <c:cat>
            <c:numRef>
              <c:f>'제지 판가 및 원가 세부내역'!$AA$197:$BX$197</c:f>
              <c:numCache>
                <c:formatCode>[$-409]mmm"-"yy;@</c:formatCode>
                <c:ptCount val="50"/>
                <c:pt idx="0">
                  <c:v>43159</c:v>
                </c:pt>
                <c:pt idx="1">
                  <c:v>43190</c:v>
                </c:pt>
                <c:pt idx="2">
                  <c:v>43220</c:v>
                </c:pt>
                <c:pt idx="3">
                  <c:v>43251</c:v>
                </c:pt>
                <c:pt idx="4">
                  <c:v>43281</c:v>
                </c:pt>
                <c:pt idx="5">
                  <c:v>43312</c:v>
                </c:pt>
                <c:pt idx="6">
                  <c:v>43343</c:v>
                </c:pt>
                <c:pt idx="7">
                  <c:v>43373</c:v>
                </c:pt>
                <c:pt idx="8">
                  <c:v>43404</c:v>
                </c:pt>
                <c:pt idx="9">
                  <c:v>43434</c:v>
                </c:pt>
                <c:pt idx="10">
                  <c:v>43465</c:v>
                </c:pt>
                <c:pt idx="11">
                  <c:v>43496</c:v>
                </c:pt>
                <c:pt idx="12">
                  <c:v>43524</c:v>
                </c:pt>
                <c:pt idx="13">
                  <c:v>43555</c:v>
                </c:pt>
                <c:pt idx="14">
                  <c:v>43585</c:v>
                </c:pt>
                <c:pt idx="15">
                  <c:v>43616</c:v>
                </c:pt>
                <c:pt idx="16">
                  <c:v>43646</c:v>
                </c:pt>
                <c:pt idx="17">
                  <c:v>43677</c:v>
                </c:pt>
                <c:pt idx="18">
                  <c:v>43708</c:v>
                </c:pt>
                <c:pt idx="19">
                  <c:v>43738</c:v>
                </c:pt>
                <c:pt idx="20">
                  <c:v>43769</c:v>
                </c:pt>
                <c:pt idx="21">
                  <c:v>43799</c:v>
                </c:pt>
                <c:pt idx="22">
                  <c:v>43830</c:v>
                </c:pt>
                <c:pt idx="23">
                  <c:v>43861</c:v>
                </c:pt>
                <c:pt idx="24">
                  <c:v>43890</c:v>
                </c:pt>
                <c:pt idx="25">
                  <c:v>43921</c:v>
                </c:pt>
                <c:pt idx="26">
                  <c:v>43951</c:v>
                </c:pt>
                <c:pt idx="27">
                  <c:v>43982</c:v>
                </c:pt>
                <c:pt idx="28">
                  <c:v>44012</c:v>
                </c:pt>
                <c:pt idx="29">
                  <c:v>44043</c:v>
                </c:pt>
                <c:pt idx="30">
                  <c:v>44074</c:v>
                </c:pt>
                <c:pt idx="31">
                  <c:v>44104</c:v>
                </c:pt>
                <c:pt idx="32">
                  <c:v>44135</c:v>
                </c:pt>
                <c:pt idx="33">
                  <c:v>44165</c:v>
                </c:pt>
                <c:pt idx="34">
                  <c:v>44196</c:v>
                </c:pt>
                <c:pt idx="35">
                  <c:v>44227</c:v>
                </c:pt>
                <c:pt idx="36">
                  <c:v>44255</c:v>
                </c:pt>
                <c:pt idx="37">
                  <c:v>44286</c:v>
                </c:pt>
                <c:pt idx="38">
                  <c:v>44316</c:v>
                </c:pt>
                <c:pt idx="39">
                  <c:v>44347</c:v>
                </c:pt>
                <c:pt idx="40">
                  <c:v>44377</c:v>
                </c:pt>
                <c:pt idx="41">
                  <c:v>44408</c:v>
                </c:pt>
                <c:pt idx="42">
                  <c:v>44439</c:v>
                </c:pt>
                <c:pt idx="43">
                  <c:v>44469</c:v>
                </c:pt>
                <c:pt idx="44">
                  <c:v>44500</c:v>
                </c:pt>
                <c:pt idx="45">
                  <c:v>44530</c:v>
                </c:pt>
                <c:pt idx="46">
                  <c:v>44561</c:v>
                </c:pt>
                <c:pt idx="47">
                  <c:v>44592</c:v>
                </c:pt>
                <c:pt idx="48">
                  <c:v>44620</c:v>
                </c:pt>
                <c:pt idx="49">
                  <c:v>44651</c:v>
                </c:pt>
              </c:numCache>
            </c:numRef>
          </c:cat>
          <c:val>
            <c:numRef>
              <c:f>'제지 판가 및 원가 세부내역'!$AA$200:$BX$200</c:f>
              <c:numCache>
                <c:formatCode>#,##0;\(#,##0\);\-</c:formatCode>
                <c:ptCount val="50"/>
                <c:pt idx="0">
                  <c:v>383.34351442148045</c:v>
                </c:pt>
                <c:pt idx="1">
                  <c:v>346.74204335856928</c:v>
                </c:pt>
                <c:pt idx="2">
                  <c:v>401.07844173670765</c:v>
                </c:pt>
                <c:pt idx="3">
                  <c:v>361.27131546429138</c:v>
                </c:pt>
                <c:pt idx="4">
                  <c:v>369.11687901065545</c:v>
                </c:pt>
                <c:pt idx="5">
                  <c:v>321.39961493278531</c:v>
                </c:pt>
                <c:pt idx="6">
                  <c:v>342.14264053728812</c:v>
                </c:pt>
                <c:pt idx="7">
                  <c:v>352.74859417647622</c:v>
                </c:pt>
                <c:pt idx="8">
                  <c:v>358.38274336610704</c:v>
                </c:pt>
                <c:pt idx="9">
                  <c:v>370.06106798845144</c:v>
                </c:pt>
                <c:pt idx="10">
                  <c:v>372.35143260220229</c:v>
                </c:pt>
                <c:pt idx="11">
                  <c:v>373.42002869131267</c:v>
                </c:pt>
                <c:pt idx="12">
                  <c:v>331.71566743996976</c:v>
                </c:pt>
                <c:pt idx="13">
                  <c:v>332.545368282845</c:v>
                </c:pt>
                <c:pt idx="14">
                  <c:v>334.66851393383462</c:v>
                </c:pt>
                <c:pt idx="15">
                  <c:v>321.61614862192607</c:v>
                </c:pt>
                <c:pt idx="16">
                  <c:v>287.81298370787795</c:v>
                </c:pt>
                <c:pt idx="17">
                  <c:v>284.93558662769885</c:v>
                </c:pt>
                <c:pt idx="18">
                  <c:v>294.43532632843255</c:v>
                </c:pt>
                <c:pt idx="19">
                  <c:v>308.39363442448973</c:v>
                </c:pt>
                <c:pt idx="20">
                  <c:v>263.68465826285586</c:v>
                </c:pt>
                <c:pt idx="21">
                  <c:v>241.44703454480461</c:v>
                </c:pt>
                <c:pt idx="22">
                  <c:v>227.97233853940651</c:v>
                </c:pt>
                <c:pt idx="23">
                  <c:v>247.6291575283432</c:v>
                </c:pt>
                <c:pt idx="24">
                  <c:v>213.1243123293979</c:v>
                </c:pt>
                <c:pt idx="25">
                  <c:v>213.85854368085876</c:v>
                </c:pt>
                <c:pt idx="26">
                  <c:v>215.03017495689525</c:v>
                </c:pt>
                <c:pt idx="27">
                  <c:v>234.99500821879178</c:v>
                </c:pt>
                <c:pt idx="28">
                  <c:v>259.3738571011138</c:v>
                </c:pt>
                <c:pt idx="29">
                  <c:v>282.41242353793325</c:v>
                </c:pt>
                <c:pt idx="30">
                  <c:v>314.36710852184399</c:v>
                </c:pt>
                <c:pt idx="31">
                  <c:v>289.38534728081612</c:v>
                </c:pt>
                <c:pt idx="32">
                  <c:v>294.82107184845</c:v>
                </c:pt>
                <c:pt idx="33">
                  <c:v>282.42311604983678</c:v>
                </c:pt>
                <c:pt idx="34">
                  <c:v>264.96819091921083</c:v>
                </c:pt>
                <c:pt idx="35">
                  <c:v>252.79009745642415</c:v>
                </c:pt>
                <c:pt idx="36">
                  <c:v>239.8254355179626</c:v>
                </c:pt>
                <c:pt idx="37">
                  <c:v>264.59602076589744</c:v>
                </c:pt>
                <c:pt idx="38">
                  <c:v>287.23363695845416</c:v>
                </c:pt>
                <c:pt idx="39">
                  <c:v>311.88546287053742</c:v>
                </c:pt>
                <c:pt idx="40">
                  <c:v>248.58181125477745</c:v>
                </c:pt>
                <c:pt idx="41">
                  <c:v>380.38379061683929</c:v>
                </c:pt>
                <c:pt idx="42">
                  <c:v>379.18445661314877</c:v>
                </c:pt>
                <c:pt idx="43">
                  <c:v>388.57512511034832</c:v>
                </c:pt>
                <c:pt idx="44">
                  <c:v>392.31878597798027</c:v>
                </c:pt>
                <c:pt idx="45">
                  <c:v>409.6909496036788</c:v>
                </c:pt>
                <c:pt idx="46">
                  <c:v>386.21699291400779</c:v>
                </c:pt>
                <c:pt idx="47">
                  <c:v>388.03938016323963</c:v>
                </c:pt>
                <c:pt idx="48">
                  <c:v>378.66646185103093</c:v>
                </c:pt>
                <c:pt idx="49">
                  <c:v>369.28326458444207</c:v>
                </c:pt>
              </c:numCache>
            </c:numRef>
          </c:val>
          <c:extLst>
            <c:ext xmlns:c16="http://schemas.microsoft.com/office/drawing/2014/chart" uri="{C3380CC4-5D6E-409C-BE32-E72D297353CC}">
              <c16:uniqueId val="{00000000-00E8-4B11-847C-6A017FBB3C29}"/>
            </c:ext>
          </c:extLst>
        </c:ser>
        <c:ser>
          <c:idx val="3"/>
          <c:order val="3"/>
          <c:tx>
            <c:strRef>
              <c:f>'제지 판가 및 원가 세부내역'!$Z$201</c:f>
              <c:strCache>
                <c:ptCount val="1"/>
                <c:pt idx="0">
                  <c:v>Spread</c:v>
                </c:pt>
              </c:strCache>
            </c:strRef>
          </c:tx>
          <c:spPr>
            <a:solidFill>
              <a:srgbClr val="00A3A1"/>
            </a:solidFill>
            <a:ln>
              <a:noFill/>
            </a:ln>
            <a:effectLst/>
          </c:spPr>
          <c:dLbls>
            <c:dLbl>
              <c:idx val="1"/>
              <c:delete val="1"/>
              <c:extLst>
                <c:ext xmlns:c15="http://schemas.microsoft.com/office/drawing/2012/chart" uri="{CE6537A1-D6FC-4f65-9D91-7224C49458BB}"/>
                <c:ext xmlns:c16="http://schemas.microsoft.com/office/drawing/2014/chart" uri="{C3380CC4-5D6E-409C-BE32-E72D297353CC}">
                  <c16:uniqueId val="{00000005-00E8-4B11-847C-6A017FBB3C29}"/>
                </c:ext>
              </c:extLst>
            </c:dLbl>
            <c:dLbl>
              <c:idx val="2"/>
              <c:delete val="1"/>
              <c:extLst>
                <c:ext xmlns:c15="http://schemas.microsoft.com/office/drawing/2012/chart" uri="{CE6537A1-D6FC-4f65-9D91-7224C49458BB}"/>
                <c:ext xmlns:c16="http://schemas.microsoft.com/office/drawing/2014/chart" uri="{C3380CC4-5D6E-409C-BE32-E72D297353CC}">
                  <c16:uniqueId val="{00000006-00E8-4B11-847C-6A017FBB3C29}"/>
                </c:ext>
              </c:extLst>
            </c:dLbl>
            <c:dLbl>
              <c:idx val="3"/>
              <c:delete val="1"/>
              <c:extLst>
                <c:ext xmlns:c15="http://schemas.microsoft.com/office/drawing/2012/chart" uri="{CE6537A1-D6FC-4f65-9D91-7224C49458BB}"/>
                <c:ext xmlns:c16="http://schemas.microsoft.com/office/drawing/2014/chart" uri="{C3380CC4-5D6E-409C-BE32-E72D297353CC}">
                  <c16:uniqueId val="{00000009-00E8-4B11-847C-6A017FBB3C29}"/>
                </c:ext>
              </c:extLst>
            </c:dLbl>
            <c:dLbl>
              <c:idx val="4"/>
              <c:delete val="1"/>
              <c:extLst>
                <c:ext xmlns:c15="http://schemas.microsoft.com/office/drawing/2012/chart" uri="{CE6537A1-D6FC-4f65-9D91-7224C49458BB}"/>
                <c:ext xmlns:c16="http://schemas.microsoft.com/office/drawing/2014/chart" uri="{C3380CC4-5D6E-409C-BE32-E72D297353CC}">
                  <c16:uniqueId val="{00000007-00E8-4B11-847C-6A017FBB3C29}"/>
                </c:ext>
              </c:extLst>
            </c:dLbl>
            <c:dLbl>
              <c:idx val="5"/>
              <c:delete val="1"/>
              <c:extLst>
                <c:ext xmlns:c15="http://schemas.microsoft.com/office/drawing/2012/chart" uri="{CE6537A1-D6FC-4f65-9D91-7224C49458BB}"/>
                <c:ext xmlns:c16="http://schemas.microsoft.com/office/drawing/2014/chart" uri="{C3380CC4-5D6E-409C-BE32-E72D297353CC}">
                  <c16:uniqueId val="{00000008-00E8-4B11-847C-6A017FBB3C29}"/>
                </c:ext>
              </c:extLst>
            </c:dLbl>
            <c:dLbl>
              <c:idx val="7"/>
              <c:delete val="1"/>
              <c:extLst>
                <c:ext xmlns:c15="http://schemas.microsoft.com/office/drawing/2012/chart" uri="{CE6537A1-D6FC-4f65-9D91-7224C49458BB}"/>
                <c:ext xmlns:c16="http://schemas.microsoft.com/office/drawing/2014/chart" uri="{C3380CC4-5D6E-409C-BE32-E72D297353CC}">
                  <c16:uniqueId val="{0000002D-00E8-4B11-847C-6A017FBB3C29}"/>
                </c:ext>
              </c:extLst>
            </c:dLbl>
            <c:dLbl>
              <c:idx val="8"/>
              <c:delete val="1"/>
              <c:extLst>
                <c:ext xmlns:c15="http://schemas.microsoft.com/office/drawing/2012/chart" uri="{CE6537A1-D6FC-4f65-9D91-7224C49458BB}"/>
                <c:ext xmlns:c16="http://schemas.microsoft.com/office/drawing/2014/chart" uri="{C3380CC4-5D6E-409C-BE32-E72D297353CC}">
                  <c16:uniqueId val="{0000002C-00E8-4B11-847C-6A017FBB3C29}"/>
                </c:ext>
              </c:extLst>
            </c:dLbl>
            <c:dLbl>
              <c:idx val="9"/>
              <c:delete val="1"/>
              <c:extLst>
                <c:ext xmlns:c15="http://schemas.microsoft.com/office/drawing/2012/chart" uri="{CE6537A1-D6FC-4f65-9D91-7224C49458BB}"/>
                <c:ext xmlns:c16="http://schemas.microsoft.com/office/drawing/2014/chart" uri="{C3380CC4-5D6E-409C-BE32-E72D297353CC}">
                  <c16:uniqueId val="{0000002B-00E8-4B11-847C-6A017FBB3C29}"/>
                </c:ext>
              </c:extLst>
            </c:dLbl>
            <c:dLbl>
              <c:idx val="10"/>
              <c:delete val="1"/>
              <c:extLst>
                <c:ext xmlns:c15="http://schemas.microsoft.com/office/drawing/2012/chart" uri="{CE6537A1-D6FC-4f65-9D91-7224C49458BB}"/>
                <c:ext xmlns:c16="http://schemas.microsoft.com/office/drawing/2014/chart" uri="{C3380CC4-5D6E-409C-BE32-E72D297353CC}">
                  <c16:uniqueId val="{0000002A-00E8-4B11-847C-6A017FBB3C29}"/>
                </c:ext>
              </c:extLst>
            </c:dLbl>
            <c:dLbl>
              <c:idx val="11"/>
              <c:delete val="1"/>
              <c:extLst>
                <c:ext xmlns:c15="http://schemas.microsoft.com/office/drawing/2012/chart" uri="{CE6537A1-D6FC-4f65-9D91-7224C49458BB}"/>
                <c:ext xmlns:c16="http://schemas.microsoft.com/office/drawing/2014/chart" uri="{C3380CC4-5D6E-409C-BE32-E72D297353CC}">
                  <c16:uniqueId val="{00000029-00E8-4B11-847C-6A017FBB3C29}"/>
                </c:ext>
              </c:extLst>
            </c:dLbl>
            <c:dLbl>
              <c:idx val="13"/>
              <c:delete val="1"/>
              <c:extLst>
                <c:ext xmlns:c15="http://schemas.microsoft.com/office/drawing/2012/chart" uri="{CE6537A1-D6FC-4f65-9D91-7224C49458BB}"/>
                <c:ext xmlns:c16="http://schemas.microsoft.com/office/drawing/2014/chart" uri="{C3380CC4-5D6E-409C-BE32-E72D297353CC}">
                  <c16:uniqueId val="{00000028-00E8-4B11-847C-6A017FBB3C29}"/>
                </c:ext>
              </c:extLst>
            </c:dLbl>
            <c:dLbl>
              <c:idx val="14"/>
              <c:delete val="1"/>
              <c:extLst>
                <c:ext xmlns:c15="http://schemas.microsoft.com/office/drawing/2012/chart" uri="{CE6537A1-D6FC-4f65-9D91-7224C49458BB}"/>
                <c:ext xmlns:c16="http://schemas.microsoft.com/office/drawing/2014/chart" uri="{C3380CC4-5D6E-409C-BE32-E72D297353CC}">
                  <c16:uniqueId val="{00000027-00E8-4B11-847C-6A017FBB3C29}"/>
                </c:ext>
              </c:extLst>
            </c:dLbl>
            <c:dLbl>
              <c:idx val="15"/>
              <c:delete val="1"/>
              <c:extLst>
                <c:ext xmlns:c15="http://schemas.microsoft.com/office/drawing/2012/chart" uri="{CE6537A1-D6FC-4f65-9D91-7224C49458BB}"/>
                <c:ext xmlns:c16="http://schemas.microsoft.com/office/drawing/2014/chart" uri="{C3380CC4-5D6E-409C-BE32-E72D297353CC}">
                  <c16:uniqueId val="{00000026-00E8-4B11-847C-6A017FBB3C29}"/>
                </c:ext>
              </c:extLst>
            </c:dLbl>
            <c:dLbl>
              <c:idx val="16"/>
              <c:delete val="1"/>
              <c:extLst>
                <c:ext xmlns:c15="http://schemas.microsoft.com/office/drawing/2012/chart" uri="{CE6537A1-D6FC-4f65-9D91-7224C49458BB}"/>
                <c:ext xmlns:c16="http://schemas.microsoft.com/office/drawing/2014/chart" uri="{C3380CC4-5D6E-409C-BE32-E72D297353CC}">
                  <c16:uniqueId val="{00000025-00E8-4B11-847C-6A017FBB3C29}"/>
                </c:ext>
              </c:extLst>
            </c:dLbl>
            <c:dLbl>
              <c:idx val="17"/>
              <c:delete val="1"/>
              <c:extLst>
                <c:ext xmlns:c15="http://schemas.microsoft.com/office/drawing/2012/chart" uri="{CE6537A1-D6FC-4f65-9D91-7224C49458BB}"/>
                <c:ext xmlns:c16="http://schemas.microsoft.com/office/drawing/2014/chart" uri="{C3380CC4-5D6E-409C-BE32-E72D297353CC}">
                  <c16:uniqueId val="{00000024-00E8-4B11-847C-6A017FBB3C29}"/>
                </c:ext>
              </c:extLst>
            </c:dLbl>
            <c:dLbl>
              <c:idx val="19"/>
              <c:delete val="1"/>
              <c:extLst>
                <c:ext xmlns:c15="http://schemas.microsoft.com/office/drawing/2012/chart" uri="{CE6537A1-D6FC-4f65-9D91-7224C49458BB}"/>
                <c:ext xmlns:c16="http://schemas.microsoft.com/office/drawing/2014/chart" uri="{C3380CC4-5D6E-409C-BE32-E72D297353CC}">
                  <c16:uniqueId val="{00000023-00E8-4B11-847C-6A017FBB3C29}"/>
                </c:ext>
              </c:extLst>
            </c:dLbl>
            <c:dLbl>
              <c:idx val="20"/>
              <c:delete val="1"/>
              <c:extLst>
                <c:ext xmlns:c15="http://schemas.microsoft.com/office/drawing/2012/chart" uri="{CE6537A1-D6FC-4f65-9D91-7224C49458BB}"/>
                <c:ext xmlns:c16="http://schemas.microsoft.com/office/drawing/2014/chart" uri="{C3380CC4-5D6E-409C-BE32-E72D297353CC}">
                  <c16:uniqueId val="{00000022-00E8-4B11-847C-6A017FBB3C29}"/>
                </c:ext>
              </c:extLst>
            </c:dLbl>
            <c:dLbl>
              <c:idx val="21"/>
              <c:delete val="1"/>
              <c:extLst>
                <c:ext xmlns:c15="http://schemas.microsoft.com/office/drawing/2012/chart" uri="{CE6537A1-D6FC-4f65-9D91-7224C49458BB}"/>
                <c:ext xmlns:c16="http://schemas.microsoft.com/office/drawing/2014/chart" uri="{C3380CC4-5D6E-409C-BE32-E72D297353CC}">
                  <c16:uniqueId val="{00000021-00E8-4B11-847C-6A017FBB3C29}"/>
                </c:ext>
              </c:extLst>
            </c:dLbl>
            <c:dLbl>
              <c:idx val="22"/>
              <c:delete val="1"/>
              <c:extLst>
                <c:ext xmlns:c15="http://schemas.microsoft.com/office/drawing/2012/chart" uri="{CE6537A1-D6FC-4f65-9D91-7224C49458BB}"/>
                <c:ext xmlns:c16="http://schemas.microsoft.com/office/drawing/2014/chart" uri="{C3380CC4-5D6E-409C-BE32-E72D297353CC}">
                  <c16:uniqueId val="{00000020-00E8-4B11-847C-6A017FBB3C29}"/>
                </c:ext>
              </c:extLst>
            </c:dLbl>
            <c:dLbl>
              <c:idx val="23"/>
              <c:delete val="1"/>
              <c:extLst>
                <c:ext xmlns:c15="http://schemas.microsoft.com/office/drawing/2012/chart" uri="{CE6537A1-D6FC-4f65-9D91-7224C49458BB}"/>
                <c:ext xmlns:c16="http://schemas.microsoft.com/office/drawing/2014/chart" uri="{C3380CC4-5D6E-409C-BE32-E72D297353CC}">
                  <c16:uniqueId val="{0000001F-00E8-4B11-847C-6A017FBB3C29}"/>
                </c:ext>
              </c:extLst>
            </c:dLbl>
            <c:dLbl>
              <c:idx val="25"/>
              <c:delete val="1"/>
              <c:extLst>
                <c:ext xmlns:c15="http://schemas.microsoft.com/office/drawing/2012/chart" uri="{CE6537A1-D6FC-4f65-9D91-7224C49458BB}"/>
                <c:ext xmlns:c16="http://schemas.microsoft.com/office/drawing/2014/chart" uri="{C3380CC4-5D6E-409C-BE32-E72D297353CC}">
                  <c16:uniqueId val="{0000001E-00E8-4B11-847C-6A017FBB3C29}"/>
                </c:ext>
              </c:extLst>
            </c:dLbl>
            <c:dLbl>
              <c:idx val="26"/>
              <c:delete val="1"/>
              <c:extLst>
                <c:ext xmlns:c15="http://schemas.microsoft.com/office/drawing/2012/chart" uri="{CE6537A1-D6FC-4f65-9D91-7224C49458BB}"/>
                <c:ext xmlns:c16="http://schemas.microsoft.com/office/drawing/2014/chart" uri="{C3380CC4-5D6E-409C-BE32-E72D297353CC}">
                  <c16:uniqueId val="{0000001D-00E8-4B11-847C-6A017FBB3C29}"/>
                </c:ext>
              </c:extLst>
            </c:dLbl>
            <c:dLbl>
              <c:idx val="27"/>
              <c:delete val="1"/>
              <c:extLst>
                <c:ext xmlns:c15="http://schemas.microsoft.com/office/drawing/2012/chart" uri="{CE6537A1-D6FC-4f65-9D91-7224C49458BB}"/>
                <c:ext xmlns:c16="http://schemas.microsoft.com/office/drawing/2014/chart" uri="{C3380CC4-5D6E-409C-BE32-E72D297353CC}">
                  <c16:uniqueId val="{0000001C-00E8-4B11-847C-6A017FBB3C29}"/>
                </c:ext>
              </c:extLst>
            </c:dLbl>
            <c:dLbl>
              <c:idx val="28"/>
              <c:delete val="1"/>
              <c:extLst>
                <c:ext xmlns:c15="http://schemas.microsoft.com/office/drawing/2012/chart" uri="{CE6537A1-D6FC-4f65-9D91-7224C49458BB}"/>
                <c:ext xmlns:c16="http://schemas.microsoft.com/office/drawing/2014/chart" uri="{C3380CC4-5D6E-409C-BE32-E72D297353CC}">
                  <c16:uniqueId val="{0000001B-00E8-4B11-847C-6A017FBB3C29}"/>
                </c:ext>
              </c:extLst>
            </c:dLbl>
            <c:dLbl>
              <c:idx val="29"/>
              <c:delete val="1"/>
              <c:extLst>
                <c:ext xmlns:c15="http://schemas.microsoft.com/office/drawing/2012/chart" uri="{CE6537A1-D6FC-4f65-9D91-7224C49458BB}"/>
                <c:ext xmlns:c16="http://schemas.microsoft.com/office/drawing/2014/chart" uri="{C3380CC4-5D6E-409C-BE32-E72D297353CC}">
                  <c16:uniqueId val="{0000001A-00E8-4B11-847C-6A017FBB3C29}"/>
                </c:ext>
              </c:extLst>
            </c:dLbl>
            <c:dLbl>
              <c:idx val="31"/>
              <c:delete val="1"/>
              <c:extLst>
                <c:ext xmlns:c15="http://schemas.microsoft.com/office/drawing/2012/chart" uri="{CE6537A1-D6FC-4f65-9D91-7224C49458BB}"/>
                <c:ext xmlns:c16="http://schemas.microsoft.com/office/drawing/2014/chart" uri="{C3380CC4-5D6E-409C-BE32-E72D297353CC}">
                  <c16:uniqueId val="{00000019-00E8-4B11-847C-6A017FBB3C29}"/>
                </c:ext>
              </c:extLst>
            </c:dLbl>
            <c:dLbl>
              <c:idx val="32"/>
              <c:delete val="1"/>
              <c:extLst>
                <c:ext xmlns:c15="http://schemas.microsoft.com/office/drawing/2012/chart" uri="{CE6537A1-D6FC-4f65-9D91-7224C49458BB}"/>
                <c:ext xmlns:c16="http://schemas.microsoft.com/office/drawing/2014/chart" uri="{C3380CC4-5D6E-409C-BE32-E72D297353CC}">
                  <c16:uniqueId val="{00000018-00E8-4B11-847C-6A017FBB3C29}"/>
                </c:ext>
              </c:extLst>
            </c:dLbl>
            <c:dLbl>
              <c:idx val="33"/>
              <c:delete val="1"/>
              <c:extLst>
                <c:ext xmlns:c15="http://schemas.microsoft.com/office/drawing/2012/chart" uri="{CE6537A1-D6FC-4f65-9D91-7224C49458BB}"/>
                <c:ext xmlns:c16="http://schemas.microsoft.com/office/drawing/2014/chart" uri="{C3380CC4-5D6E-409C-BE32-E72D297353CC}">
                  <c16:uniqueId val="{00000017-00E8-4B11-847C-6A017FBB3C29}"/>
                </c:ext>
              </c:extLst>
            </c:dLbl>
            <c:dLbl>
              <c:idx val="34"/>
              <c:delete val="1"/>
              <c:extLst>
                <c:ext xmlns:c15="http://schemas.microsoft.com/office/drawing/2012/chart" uri="{CE6537A1-D6FC-4f65-9D91-7224C49458BB}"/>
                <c:ext xmlns:c16="http://schemas.microsoft.com/office/drawing/2014/chart" uri="{C3380CC4-5D6E-409C-BE32-E72D297353CC}">
                  <c16:uniqueId val="{00000016-00E8-4B11-847C-6A017FBB3C29}"/>
                </c:ext>
              </c:extLst>
            </c:dLbl>
            <c:dLbl>
              <c:idx val="35"/>
              <c:delete val="1"/>
              <c:extLst>
                <c:ext xmlns:c15="http://schemas.microsoft.com/office/drawing/2012/chart" uri="{CE6537A1-D6FC-4f65-9D91-7224C49458BB}"/>
                <c:ext xmlns:c16="http://schemas.microsoft.com/office/drawing/2014/chart" uri="{C3380CC4-5D6E-409C-BE32-E72D297353CC}">
                  <c16:uniqueId val="{00000015-00E8-4B11-847C-6A017FBB3C29}"/>
                </c:ext>
              </c:extLst>
            </c:dLbl>
            <c:dLbl>
              <c:idx val="37"/>
              <c:delete val="1"/>
              <c:extLst>
                <c:ext xmlns:c15="http://schemas.microsoft.com/office/drawing/2012/chart" uri="{CE6537A1-D6FC-4f65-9D91-7224C49458BB}"/>
                <c:ext xmlns:c16="http://schemas.microsoft.com/office/drawing/2014/chart" uri="{C3380CC4-5D6E-409C-BE32-E72D297353CC}">
                  <c16:uniqueId val="{00000014-00E8-4B11-847C-6A017FBB3C29}"/>
                </c:ext>
              </c:extLst>
            </c:dLbl>
            <c:dLbl>
              <c:idx val="38"/>
              <c:delete val="1"/>
              <c:extLst>
                <c:ext xmlns:c15="http://schemas.microsoft.com/office/drawing/2012/chart" uri="{CE6537A1-D6FC-4f65-9D91-7224C49458BB}"/>
                <c:ext xmlns:c16="http://schemas.microsoft.com/office/drawing/2014/chart" uri="{C3380CC4-5D6E-409C-BE32-E72D297353CC}">
                  <c16:uniqueId val="{00000013-00E8-4B11-847C-6A017FBB3C29}"/>
                </c:ext>
              </c:extLst>
            </c:dLbl>
            <c:dLbl>
              <c:idx val="39"/>
              <c:delete val="1"/>
              <c:extLst>
                <c:ext xmlns:c15="http://schemas.microsoft.com/office/drawing/2012/chart" uri="{CE6537A1-D6FC-4f65-9D91-7224C49458BB}"/>
                <c:ext xmlns:c16="http://schemas.microsoft.com/office/drawing/2014/chart" uri="{C3380CC4-5D6E-409C-BE32-E72D297353CC}">
                  <c16:uniqueId val="{00000012-00E8-4B11-847C-6A017FBB3C29}"/>
                </c:ext>
              </c:extLst>
            </c:dLbl>
            <c:dLbl>
              <c:idx val="40"/>
              <c:delete val="1"/>
              <c:extLst>
                <c:ext xmlns:c15="http://schemas.microsoft.com/office/drawing/2012/chart" uri="{CE6537A1-D6FC-4f65-9D91-7224C49458BB}"/>
                <c:ext xmlns:c16="http://schemas.microsoft.com/office/drawing/2014/chart" uri="{C3380CC4-5D6E-409C-BE32-E72D297353CC}">
                  <c16:uniqueId val="{00000011-00E8-4B11-847C-6A017FBB3C29}"/>
                </c:ext>
              </c:extLst>
            </c:dLbl>
            <c:dLbl>
              <c:idx val="41"/>
              <c:delete val="1"/>
              <c:extLst>
                <c:ext xmlns:c15="http://schemas.microsoft.com/office/drawing/2012/chart" uri="{CE6537A1-D6FC-4f65-9D91-7224C49458BB}"/>
                <c:ext xmlns:c16="http://schemas.microsoft.com/office/drawing/2014/chart" uri="{C3380CC4-5D6E-409C-BE32-E72D297353CC}">
                  <c16:uniqueId val="{00000010-00E8-4B11-847C-6A017FBB3C29}"/>
                </c:ext>
              </c:extLst>
            </c:dLbl>
            <c:dLbl>
              <c:idx val="43"/>
              <c:delete val="1"/>
              <c:extLst>
                <c:ext xmlns:c15="http://schemas.microsoft.com/office/drawing/2012/chart" uri="{CE6537A1-D6FC-4f65-9D91-7224C49458BB}"/>
                <c:ext xmlns:c16="http://schemas.microsoft.com/office/drawing/2014/chart" uri="{C3380CC4-5D6E-409C-BE32-E72D297353CC}">
                  <c16:uniqueId val="{0000000F-00E8-4B11-847C-6A017FBB3C29}"/>
                </c:ext>
              </c:extLst>
            </c:dLbl>
            <c:dLbl>
              <c:idx val="44"/>
              <c:delete val="1"/>
              <c:extLst>
                <c:ext xmlns:c15="http://schemas.microsoft.com/office/drawing/2012/chart" uri="{CE6537A1-D6FC-4f65-9D91-7224C49458BB}"/>
                <c:ext xmlns:c16="http://schemas.microsoft.com/office/drawing/2014/chart" uri="{C3380CC4-5D6E-409C-BE32-E72D297353CC}">
                  <c16:uniqueId val="{0000000E-00E8-4B11-847C-6A017FBB3C29}"/>
                </c:ext>
              </c:extLst>
            </c:dLbl>
            <c:dLbl>
              <c:idx val="45"/>
              <c:delete val="1"/>
              <c:extLst>
                <c:ext xmlns:c15="http://schemas.microsoft.com/office/drawing/2012/chart" uri="{CE6537A1-D6FC-4f65-9D91-7224C49458BB}"/>
                <c:ext xmlns:c16="http://schemas.microsoft.com/office/drawing/2014/chart" uri="{C3380CC4-5D6E-409C-BE32-E72D297353CC}">
                  <c16:uniqueId val="{0000000D-00E8-4B11-847C-6A017FBB3C29}"/>
                </c:ext>
              </c:extLst>
            </c:dLbl>
            <c:dLbl>
              <c:idx val="46"/>
              <c:delete val="1"/>
              <c:extLst>
                <c:ext xmlns:c15="http://schemas.microsoft.com/office/drawing/2012/chart" uri="{CE6537A1-D6FC-4f65-9D91-7224C49458BB}"/>
                <c:ext xmlns:c16="http://schemas.microsoft.com/office/drawing/2014/chart" uri="{C3380CC4-5D6E-409C-BE32-E72D297353CC}">
                  <c16:uniqueId val="{0000000C-00E8-4B11-847C-6A017FBB3C29}"/>
                </c:ext>
              </c:extLst>
            </c:dLbl>
            <c:dLbl>
              <c:idx val="47"/>
              <c:delete val="1"/>
              <c:extLst>
                <c:ext xmlns:c15="http://schemas.microsoft.com/office/drawing/2012/chart" uri="{CE6537A1-D6FC-4f65-9D91-7224C49458BB}"/>
                <c:ext xmlns:c16="http://schemas.microsoft.com/office/drawing/2014/chart" uri="{C3380CC4-5D6E-409C-BE32-E72D297353CC}">
                  <c16:uniqueId val="{0000000B-00E8-4B11-847C-6A017FBB3C29}"/>
                </c:ext>
              </c:extLst>
            </c:dLbl>
            <c:dLbl>
              <c:idx val="49"/>
              <c:delete val="1"/>
              <c:extLst>
                <c:ext xmlns:c15="http://schemas.microsoft.com/office/drawing/2012/chart" uri="{CE6537A1-D6FC-4f65-9D91-7224C49458BB}"/>
                <c:ext xmlns:c16="http://schemas.microsoft.com/office/drawing/2014/chart" uri="{C3380CC4-5D6E-409C-BE32-E72D297353CC}">
                  <c16:uniqueId val="{0000000A-00E8-4B11-847C-6A017FBB3C29}"/>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'제지 판가 및 원가 세부내역'!$AA$197:$BX$197</c:f>
              <c:numCache>
                <c:formatCode>[$-409]mmm"-"yy;@</c:formatCode>
                <c:ptCount val="50"/>
                <c:pt idx="0">
                  <c:v>43159</c:v>
                </c:pt>
                <c:pt idx="1">
                  <c:v>43190</c:v>
                </c:pt>
                <c:pt idx="2">
                  <c:v>43220</c:v>
                </c:pt>
                <c:pt idx="3">
                  <c:v>43251</c:v>
                </c:pt>
                <c:pt idx="4">
                  <c:v>43281</c:v>
                </c:pt>
                <c:pt idx="5">
                  <c:v>43312</c:v>
                </c:pt>
                <c:pt idx="6">
                  <c:v>43343</c:v>
                </c:pt>
                <c:pt idx="7">
                  <c:v>43373</c:v>
                </c:pt>
                <c:pt idx="8">
                  <c:v>43404</c:v>
                </c:pt>
                <c:pt idx="9">
                  <c:v>43434</c:v>
                </c:pt>
                <c:pt idx="10">
                  <c:v>43465</c:v>
                </c:pt>
                <c:pt idx="11">
                  <c:v>43496</c:v>
                </c:pt>
                <c:pt idx="12">
                  <c:v>43524</c:v>
                </c:pt>
                <c:pt idx="13">
                  <c:v>43555</c:v>
                </c:pt>
                <c:pt idx="14">
                  <c:v>43585</c:v>
                </c:pt>
                <c:pt idx="15">
                  <c:v>43616</c:v>
                </c:pt>
                <c:pt idx="16">
                  <c:v>43646</c:v>
                </c:pt>
                <c:pt idx="17">
                  <c:v>43677</c:v>
                </c:pt>
                <c:pt idx="18">
                  <c:v>43708</c:v>
                </c:pt>
                <c:pt idx="19">
                  <c:v>43738</c:v>
                </c:pt>
                <c:pt idx="20">
                  <c:v>43769</c:v>
                </c:pt>
                <c:pt idx="21">
                  <c:v>43799</c:v>
                </c:pt>
                <c:pt idx="22">
                  <c:v>43830</c:v>
                </c:pt>
                <c:pt idx="23">
                  <c:v>43861</c:v>
                </c:pt>
                <c:pt idx="24">
                  <c:v>43890</c:v>
                </c:pt>
                <c:pt idx="25">
                  <c:v>43921</c:v>
                </c:pt>
                <c:pt idx="26">
                  <c:v>43951</c:v>
                </c:pt>
                <c:pt idx="27">
                  <c:v>43982</c:v>
                </c:pt>
                <c:pt idx="28">
                  <c:v>44012</c:v>
                </c:pt>
                <c:pt idx="29">
                  <c:v>44043</c:v>
                </c:pt>
                <c:pt idx="30">
                  <c:v>44074</c:v>
                </c:pt>
                <c:pt idx="31">
                  <c:v>44104</c:v>
                </c:pt>
                <c:pt idx="32">
                  <c:v>44135</c:v>
                </c:pt>
                <c:pt idx="33">
                  <c:v>44165</c:v>
                </c:pt>
                <c:pt idx="34">
                  <c:v>44196</c:v>
                </c:pt>
                <c:pt idx="35">
                  <c:v>44227</c:v>
                </c:pt>
                <c:pt idx="36">
                  <c:v>44255</c:v>
                </c:pt>
                <c:pt idx="37">
                  <c:v>44286</c:v>
                </c:pt>
                <c:pt idx="38">
                  <c:v>44316</c:v>
                </c:pt>
                <c:pt idx="39">
                  <c:v>44347</c:v>
                </c:pt>
                <c:pt idx="40">
                  <c:v>44377</c:v>
                </c:pt>
                <c:pt idx="41">
                  <c:v>44408</c:v>
                </c:pt>
                <c:pt idx="42">
                  <c:v>44439</c:v>
                </c:pt>
                <c:pt idx="43">
                  <c:v>44469</c:v>
                </c:pt>
                <c:pt idx="44">
                  <c:v>44500</c:v>
                </c:pt>
                <c:pt idx="45">
                  <c:v>44530</c:v>
                </c:pt>
                <c:pt idx="46">
                  <c:v>44561</c:v>
                </c:pt>
                <c:pt idx="47">
                  <c:v>44592</c:v>
                </c:pt>
                <c:pt idx="48">
                  <c:v>44620</c:v>
                </c:pt>
                <c:pt idx="49">
                  <c:v>44651</c:v>
                </c:pt>
              </c:numCache>
            </c:numRef>
          </c:cat>
          <c:val>
            <c:numRef>
              <c:f>'제지 판가 및 원가 세부내역'!$AA$201:$BX$201</c:f>
              <c:numCache>
                <c:formatCode>#,##0;\(#,##0\);\-</c:formatCode>
                <c:ptCount val="50"/>
                <c:pt idx="0">
                  <c:v>310.76820053758775</c:v>
                </c:pt>
                <c:pt idx="1">
                  <c:v>391.09999942047216</c:v>
                </c:pt>
                <c:pt idx="2">
                  <c:v>329.87361696186645</c:v>
                </c:pt>
                <c:pt idx="3">
                  <c:v>355.52886913392359</c:v>
                </c:pt>
                <c:pt idx="4">
                  <c:v>330.76603992812579</c:v>
                </c:pt>
                <c:pt idx="5">
                  <c:v>386.05975090735933</c:v>
                </c:pt>
                <c:pt idx="6">
                  <c:v>399.688434714869</c:v>
                </c:pt>
                <c:pt idx="7">
                  <c:v>367.85224009519948</c:v>
                </c:pt>
                <c:pt idx="8">
                  <c:v>394.4065398692598</c:v>
                </c:pt>
                <c:pt idx="9">
                  <c:v>362.5957809026695</c:v>
                </c:pt>
                <c:pt idx="10">
                  <c:v>366.26898303844814</c:v>
                </c:pt>
                <c:pt idx="11">
                  <c:v>354.03879592227639</c:v>
                </c:pt>
                <c:pt idx="12">
                  <c:v>408.48286678665437</c:v>
                </c:pt>
                <c:pt idx="13">
                  <c:v>375.71740948155781</c:v>
                </c:pt>
                <c:pt idx="14">
                  <c:v>414.28512332017254</c:v>
                </c:pt>
                <c:pt idx="15">
                  <c:v>418.31731446129322</c:v>
                </c:pt>
                <c:pt idx="16">
                  <c:v>456.21226082171756</c:v>
                </c:pt>
                <c:pt idx="17">
                  <c:v>456.45038408317271</c:v>
                </c:pt>
                <c:pt idx="18">
                  <c:v>413.15059263283922</c:v>
                </c:pt>
                <c:pt idx="19">
                  <c:v>431.19525742724898</c:v>
                </c:pt>
                <c:pt idx="20">
                  <c:v>456.93424343234057</c:v>
                </c:pt>
                <c:pt idx="21">
                  <c:v>492.5033441862505</c:v>
                </c:pt>
                <c:pt idx="22">
                  <c:v>501.39157731545441</c:v>
                </c:pt>
                <c:pt idx="23">
                  <c:v>483.56046210931277</c:v>
                </c:pt>
                <c:pt idx="24">
                  <c:v>489.17201021052654</c:v>
                </c:pt>
                <c:pt idx="25">
                  <c:v>478.87161482859614</c:v>
                </c:pt>
                <c:pt idx="26">
                  <c:v>481.27317008547732</c:v>
                </c:pt>
                <c:pt idx="27">
                  <c:v>458.00954602663842</c:v>
                </c:pt>
                <c:pt idx="28">
                  <c:v>410.88068188147145</c:v>
                </c:pt>
                <c:pt idx="29">
                  <c:v>405.53678747060872</c:v>
                </c:pt>
                <c:pt idx="30">
                  <c:v>363.40811985471794</c:v>
                </c:pt>
                <c:pt idx="31">
                  <c:v>401.52618396305678</c:v>
                </c:pt>
                <c:pt idx="32">
                  <c:v>387.98649252805075</c:v>
                </c:pt>
                <c:pt idx="33">
                  <c:v>399.66389683877907</c:v>
                </c:pt>
                <c:pt idx="34">
                  <c:v>411.82803077292562</c:v>
                </c:pt>
                <c:pt idx="35">
                  <c:v>423.27535294532436</c:v>
                </c:pt>
                <c:pt idx="36">
                  <c:v>428.32360690214756</c:v>
                </c:pt>
                <c:pt idx="37">
                  <c:v>413.45122864577155</c:v>
                </c:pt>
                <c:pt idx="38">
                  <c:v>391.81299547282703</c:v>
                </c:pt>
                <c:pt idx="39">
                  <c:v>431.89412520430704</c:v>
                </c:pt>
                <c:pt idx="40">
                  <c:v>503.8139548994701</c:v>
                </c:pt>
                <c:pt idx="41">
                  <c:v>368.83741224984999</c:v>
                </c:pt>
                <c:pt idx="42">
                  <c:v>386.25279990093975</c:v>
                </c:pt>
                <c:pt idx="43">
                  <c:v>369.12869520200735</c:v>
                </c:pt>
                <c:pt idx="44">
                  <c:v>387.61677005970262</c:v>
                </c:pt>
                <c:pt idx="45">
                  <c:v>379.4684076242433</c:v>
                </c:pt>
                <c:pt idx="46">
                  <c:v>414.11363767432005</c:v>
                </c:pt>
                <c:pt idx="47">
                  <c:v>407.77300347243482</c:v>
                </c:pt>
                <c:pt idx="48">
                  <c:v>412.36765322946599</c:v>
                </c:pt>
                <c:pt idx="49">
                  <c:v>416.84167576118892</c:v>
                </c:pt>
              </c:numCache>
            </c:numRef>
          </c:val>
          <c:extLst>
            <c:ext xmlns:c16="http://schemas.microsoft.com/office/drawing/2014/chart" uri="{C3380CC4-5D6E-409C-BE32-E72D297353CC}">
              <c16:uniqueId val="{00000001-00E8-4B11-847C-6A017FBB3C29}"/>
            </c:ext>
          </c:extLst>
        </c:ser>
        <c:dLbls>
          <c:showLegendKey val="0"/>
          <c:showVal val="0"/>
          <c:showCatName val="0"/>
          <c:showSerName val="0"/>
          <c:showPercent val="0"/>
          <c:showBubbleSize val="0"/>
        </c:dLbls>
        <c:axId val="2074266512"/>
        <c:axId val="2074263600"/>
      </c:areaChart>
      <c:lineChart>
        <c:grouping val="standard"/>
        <c:varyColors val="0"/>
        <c:ser>
          <c:idx val="0"/>
          <c:order val="0"/>
          <c:tx>
            <c:strRef>
              <c:f>'제지 판가 및 원가 세부내역'!$Z$198</c:f>
              <c:strCache>
                <c:ptCount val="1"/>
                <c:pt idx="0">
                  <c:v>ASP</c:v>
                </c:pt>
              </c:strCache>
            </c:strRef>
          </c:tx>
          <c:spPr>
            <a:ln w="38100" cap="rnd">
              <a:solidFill>
                <a:srgbClr val="00338D"/>
              </a:solidFill>
              <a:round/>
            </a:ln>
            <a:effectLst/>
          </c:spPr>
          <c:marker>
            <c:symbol val="none"/>
          </c:marker>
          <c:cat>
            <c:numRef>
              <c:f>'제지 판가 및 원가 세부내역'!$AA$197:$BX$197</c:f>
              <c:numCache>
                <c:formatCode>[$-409]mmm"-"yy;@</c:formatCode>
                <c:ptCount val="50"/>
                <c:pt idx="0">
                  <c:v>43159</c:v>
                </c:pt>
                <c:pt idx="1">
                  <c:v>43190</c:v>
                </c:pt>
                <c:pt idx="2">
                  <c:v>43220</c:v>
                </c:pt>
                <c:pt idx="3">
                  <c:v>43251</c:v>
                </c:pt>
                <c:pt idx="4">
                  <c:v>43281</c:v>
                </c:pt>
                <c:pt idx="5">
                  <c:v>43312</c:v>
                </c:pt>
                <c:pt idx="6">
                  <c:v>43343</c:v>
                </c:pt>
                <c:pt idx="7">
                  <c:v>43373</c:v>
                </c:pt>
                <c:pt idx="8">
                  <c:v>43404</c:v>
                </c:pt>
                <c:pt idx="9">
                  <c:v>43434</c:v>
                </c:pt>
                <c:pt idx="10">
                  <c:v>43465</c:v>
                </c:pt>
                <c:pt idx="11">
                  <c:v>43496</c:v>
                </c:pt>
                <c:pt idx="12">
                  <c:v>43524</c:v>
                </c:pt>
                <c:pt idx="13">
                  <c:v>43555</c:v>
                </c:pt>
                <c:pt idx="14">
                  <c:v>43585</c:v>
                </c:pt>
                <c:pt idx="15">
                  <c:v>43616</c:v>
                </c:pt>
                <c:pt idx="16">
                  <c:v>43646</c:v>
                </c:pt>
                <c:pt idx="17">
                  <c:v>43677</c:v>
                </c:pt>
                <c:pt idx="18">
                  <c:v>43708</c:v>
                </c:pt>
                <c:pt idx="19">
                  <c:v>43738</c:v>
                </c:pt>
                <c:pt idx="20">
                  <c:v>43769</c:v>
                </c:pt>
                <c:pt idx="21">
                  <c:v>43799</c:v>
                </c:pt>
                <c:pt idx="22">
                  <c:v>43830</c:v>
                </c:pt>
                <c:pt idx="23">
                  <c:v>43861</c:v>
                </c:pt>
                <c:pt idx="24">
                  <c:v>43890</c:v>
                </c:pt>
                <c:pt idx="25">
                  <c:v>43921</c:v>
                </c:pt>
                <c:pt idx="26">
                  <c:v>43951</c:v>
                </c:pt>
                <c:pt idx="27">
                  <c:v>43982</c:v>
                </c:pt>
                <c:pt idx="28">
                  <c:v>44012</c:v>
                </c:pt>
                <c:pt idx="29">
                  <c:v>44043</c:v>
                </c:pt>
                <c:pt idx="30">
                  <c:v>44074</c:v>
                </c:pt>
                <c:pt idx="31">
                  <c:v>44104</c:v>
                </c:pt>
                <c:pt idx="32">
                  <c:v>44135</c:v>
                </c:pt>
                <c:pt idx="33">
                  <c:v>44165</c:v>
                </c:pt>
                <c:pt idx="34">
                  <c:v>44196</c:v>
                </c:pt>
                <c:pt idx="35">
                  <c:v>44227</c:v>
                </c:pt>
                <c:pt idx="36">
                  <c:v>44255</c:v>
                </c:pt>
                <c:pt idx="37">
                  <c:v>44286</c:v>
                </c:pt>
                <c:pt idx="38">
                  <c:v>44316</c:v>
                </c:pt>
                <c:pt idx="39">
                  <c:v>44347</c:v>
                </c:pt>
                <c:pt idx="40">
                  <c:v>44377</c:v>
                </c:pt>
                <c:pt idx="41">
                  <c:v>44408</c:v>
                </c:pt>
                <c:pt idx="42">
                  <c:v>44439</c:v>
                </c:pt>
                <c:pt idx="43">
                  <c:v>44469</c:v>
                </c:pt>
                <c:pt idx="44">
                  <c:v>44500</c:v>
                </c:pt>
                <c:pt idx="45">
                  <c:v>44530</c:v>
                </c:pt>
                <c:pt idx="46">
                  <c:v>44561</c:v>
                </c:pt>
                <c:pt idx="47">
                  <c:v>44592</c:v>
                </c:pt>
                <c:pt idx="48">
                  <c:v>44620</c:v>
                </c:pt>
                <c:pt idx="49">
                  <c:v>44651</c:v>
                </c:pt>
              </c:numCache>
            </c:numRef>
          </c:cat>
          <c:val>
            <c:numRef>
              <c:f>'제지 판가 및 원가 세부내역'!$AA$198:$BX$198</c:f>
              <c:numCache>
                <c:formatCode>#,##0;\(#,##0\);\-</c:formatCode>
                <c:ptCount val="50"/>
                <c:pt idx="0">
                  <c:v>694.11171495906819</c:v>
                </c:pt>
                <c:pt idx="1">
                  <c:v>737.84204277904144</c:v>
                </c:pt>
                <c:pt idx="2">
                  <c:v>730.95205869857409</c:v>
                </c:pt>
                <c:pt idx="3">
                  <c:v>716.80018459821497</c:v>
                </c:pt>
                <c:pt idx="4">
                  <c:v>699.88291893878124</c:v>
                </c:pt>
                <c:pt idx="5">
                  <c:v>707.45936584014464</c:v>
                </c:pt>
                <c:pt idx="6">
                  <c:v>741.83107525215712</c:v>
                </c:pt>
                <c:pt idx="7">
                  <c:v>720.60083427167569</c:v>
                </c:pt>
                <c:pt idx="8">
                  <c:v>752.78928323536684</c:v>
                </c:pt>
                <c:pt idx="9">
                  <c:v>732.65684889112094</c:v>
                </c:pt>
                <c:pt idx="10">
                  <c:v>738.62041564065044</c:v>
                </c:pt>
                <c:pt idx="11">
                  <c:v>727.45882461358906</c:v>
                </c:pt>
                <c:pt idx="12">
                  <c:v>740.19853422662413</c:v>
                </c:pt>
                <c:pt idx="13">
                  <c:v>708.26277776440281</c:v>
                </c:pt>
                <c:pt idx="14">
                  <c:v>748.95363725400716</c:v>
                </c:pt>
                <c:pt idx="15">
                  <c:v>739.93346308321929</c:v>
                </c:pt>
                <c:pt idx="16">
                  <c:v>744.02524452959551</c:v>
                </c:pt>
                <c:pt idx="17">
                  <c:v>741.38597071087156</c:v>
                </c:pt>
                <c:pt idx="18">
                  <c:v>707.58591896127177</c:v>
                </c:pt>
                <c:pt idx="19">
                  <c:v>739.58889185173871</c:v>
                </c:pt>
                <c:pt idx="20">
                  <c:v>720.61890169519643</c:v>
                </c:pt>
                <c:pt idx="21">
                  <c:v>733.95037873105514</c:v>
                </c:pt>
                <c:pt idx="22">
                  <c:v>729.36391585486092</c:v>
                </c:pt>
                <c:pt idx="23">
                  <c:v>731.18961963765594</c:v>
                </c:pt>
                <c:pt idx="24">
                  <c:v>702.2963225399244</c:v>
                </c:pt>
                <c:pt idx="25">
                  <c:v>692.7301585094549</c:v>
                </c:pt>
                <c:pt idx="26">
                  <c:v>696.3033450423726</c:v>
                </c:pt>
                <c:pt idx="27">
                  <c:v>693.0045542454302</c:v>
                </c:pt>
                <c:pt idx="28">
                  <c:v>670.25453898258525</c:v>
                </c:pt>
                <c:pt idx="29">
                  <c:v>687.94921100854197</c:v>
                </c:pt>
                <c:pt idx="30">
                  <c:v>677.77522837656193</c:v>
                </c:pt>
                <c:pt idx="31">
                  <c:v>690.9115312438729</c:v>
                </c:pt>
                <c:pt idx="32">
                  <c:v>682.80756437650075</c:v>
                </c:pt>
                <c:pt idx="33">
                  <c:v>682.08701288861585</c:v>
                </c:pt>
                <c:pt idx="34">
                  <c:v>676.79622169213644</c:v>
                </c:pt>
                <c:pt idx="35">
                  <c:v>676.06545040174854</c:v>
                </c:pt>
                <c:pt idx="36">
                  <c:v>668.14904242011016</c:v>
                </c:pt>
                <c:pt idx="37">
                  <c:v>678.04724941166899</c:v>
                </c:pt>
                <c:pt idx="38">
                  <c:v>679.04663243128118</c:v>
                </c:pt>
                <c:pt idx="39">
                  <c:v>743.77958807484447</c:v>
                </c:pt>
                <c:pt idx="40">
                  <c:v>752.39576615424755</c:v>
                </c:pt>
                <c:pt idx="41">
                  <c:v>749.22120286668928</c:v>
                </c:pt>
                <c:pt idx="42">
                  <c:v>765.43725651408852</c:v>
                </c:pt>
                <c:pt idx="43">
                  <c:v>757.70382031235567</c:v>
                </c:pt>
                <c:pt idx="44">
                  <c:v>779.93555603768289</c:v>
                </c:pt>
                <c:pt idx="45">
                  <c:v>789.1593572279221</c:v>
                </c:pt>
                <c:pt idx="46">
                  <c:v>800.33063058832784</c:v>
                </c:pt>
                <c:pt idx="47">
                  <c:v>795.81238363567445</c:v>
                </c:pt>
                <c:pt idx="48">
                  <c:v>791.03411508049692</c:v>
                </c:pt>
                <c:pt idx="49">
                  <c:v>786.12494034563099</c:v>
                </c:pt>
              </c:numCache>
            </c:numRef>
          </c:val>
          <c:smooth val="0"/>
          <c:extLst>
            <c:ext xmlns:c16="http://schemas.microsoft.com/office/drawing/2014/chart" uri="{C3380CC4-5D6E-409C-BE32-E72D297353CC}">
              <c16:uniqueId val="{00000002-00E8-4B11-847C-6A017FBB3C29}"/>
            </c:ext>
          </c:extLst>
        </c:ser>
        <c:ser>
          <c:idx val="1"/>
          <c:order val="1"/>
          <c:tx>
            <c:strRef>
              <c:f>'제지 판가 및 원가 세부내역'!$Z$199</c:f>
              <c:strCache>
                <c:ptCount val="1"/>
                <c:pt idx="0">
                  <c:v>APP</c:v>
                </c:pt>
              </c:strCache>
            </c:strRef>
          </c:tx>
          <c:spPr>
            <a:ln w="38100" cap="rnd">
              <a:solidFill>
                <a:srgbClr val="7030A0"/>
              </a:solidFill>
              <a:round/>
            </a:ln>
            <a:effectLst/>
          </c:spPr>
          <c:marker>
            <c:symbol val="none"/>
          </c:marker>
          <c:cat>
            <c:numRef>
              <c:f>'제지 판가 및 원가 세부내역'!$AA$197:$BX$197</c:f>
              <c:numCache>
                <c:formatCode>[$-409]mmm"-"yy;@</c:formatCode>
                <c:ptCount val="50"/>
                <c:pt idx="0">
                  <c:v>43159</c:v>
                </c:pt>
                <c:pt idx="1">
                  <c:v>43190</c:v>
                </c:pt>
                <c:pt idx="2">
                  <c:v>43220</c:v>
                </c:pt>
                <c:pt idx="3">
                  <c:v>43251</c:v>
                </c:pt>
                <c:pt idx="4">
                  <c:v>43281</c:v>
                </c:pt>
                <c:pt idx="5">
                  <c:v>43312</c:v>
                </c:pt>
                <c:pt idx="6">
                  <c:v>43343</c:v>
                </c:pt>
                <c:pt idx="7">
                  <c:v>43373</c:v>
                </c:pt>
                <c:pt idx="8">
                  <c:v>43404</c:v>
                </c:pt>
                <c:pt idx="9">
                  <c:v>43434</c:v>
                </c:pt>
                <c:pt idx="10">
                  <c:v>43465</c:v>
                </c:pt>
                <c:pt idx="11">
                  <c:v>43496</c:v>
                </c:pt>
                <c:pt idx="12">
                  <c:v>43524</c:v>
                </c:pt>
                <c:pt idx="13">
                  <c:v>43555</c:v>
                </c:pt>
                <c:pt idx="14">
                  <c:v>43585</c:v>
                </c:pt>
                <c:pt idx="15">
                  <c:v>43616</c:v>
                </c:pt>
                <c:pt idx="16">
                  <c:v>43646</c:v>
                </c:pt>
                <c:pt idx="17">
                  <c:v>43677</c:v>
                </c:pt>
                <c:pt idx="18">
                  <c:v>43708</c:v>
                </c:pt>
                <c:pt idx="19">
                  <c:v>43738</c:v>
                </c:pt>
                <c:pt idx="20">
                  <c:v>43769</c:v>
                </c:pt>
                <c:pt idx="21">
                  <c:v>43799</c:v>
                </c:pt>
                <c:pt idx="22">
                  <c:v>43830</c:v>
                </c:pt>
                <c:pt idx="23">
                  <c:v>43861</c:v>
                </c:pt>
                <c:pt idx="24">
                  <c:v>43890</c:v>
                </c:pt>
                <c:pt idx="25">
                  <c:v>43921</c:v>
                </c:pt>
                <c:pt idx="26">
                  <c:v>43951</c:v>
                </c:pt>
                <c:pt idx="27">
                  <c:v>43982</c:v>
                </c:pt>
                <c:pt idx="28">
                  <c:v>44012</c:v>
                </c:pt>
                <c:pt idx="29">
                  <c:v>44043</c:v>
                </c:pt>
                <c:pt idx="30">
                  <c:v>44074</c:v>
                </c:pt>
                <c:pt idx="31">
                  <c:v>44104</c:v>
                </c:pt>
                <c:pt idx="32">
                  <c:v>44135</c:v>
                </c:pt>
                <c:pt idx="33">
                  <c:v>44165</c:v>
                </c:pt>
                <c:pt idx="34">
                  <c:v>44196</c:v>
                </c:pt>
                <c:pt idx="35">
                  <c:v>44227</c:v>
                </c:pt>
                <c:pt idx="36">
                  <c:v>44255</c:v>
                </c:pt>
                <c:pt idx="37">
                  <c:v>44286</c:v>
                </c:pt>
                <c:pt idx="38">
                  <c:v>44316</c:v>
                </c:pt>
                <c:pt idx="39">
                  <c:v>44347</c:v>
                </c:pt>
                <c:pt idx="40">
                  <c:v>44377</c:v>
                </c:pt>
                <c:pt idx="41">
                  <c:v>44408</c:v>
                </c:pt>
                <c:pt idx="42">
                  <c:v>44439</c:v>
                </c:pt>
                <c:pt idx="43">
                  <c:v>44469</c:v>
                </c:pt>
                <c:pt idx="44">
                  <c:v>44500</c:v>
                </c:pt>
                <c:pt idx="45">
                  <c:v>44530</c:v>
                </c:pt>
                <c:pt idx="46">
                  <c:v>44561</c:v>
                </c:pt>
                <c:pt idx="47">
                  <c:v>44592</c:v>
                </c:pt>
                <c:pt idx="48">
                  <c:v>44620</c:v>
                </c:pt>
                <c:pt idx="49">
                  <c:v>44651</c:v>
                </c:pt>
              </c:numCache>
            </c:numRef>
          </c:cat>
          <c:val>
            <c:numRef>
              <c:f>'제지 판가 및 원가 세부내역'!$AA$199:$BX$199</c:f>
              <c:numCache>
                <c:formatCode>#,##0;\(#,##0\);\-</c:formatCode>
                <c:ptCount val="50"/>
                <c:pt idx="0">
                  <c:v>383.34351442148045</c:v>
                </c:pt>
                <c:pt idx="1">
                  <c:v>346.74204335856928</c:v>
                </c:pt>
                <c:pt idx="2">
                  <c:v>401.07844173670765</c:v>
                </c:pt>
                <c:pt idx="3">
                  <c:v>361.27131546429138</c:v>
                </c:pt>
                <c:pt idx="4">
                  <c:v>369.11687901065545</c:v>
                </c:pt>
                <c:pt idx="5">
                  <c:v>321.39961493278531</c:v>
                </c:pt>
                <c:pt idx="6">
                  <c:v>342.14264053728812</c:v>
                </c:pt>
                <c:pt idx="7">
                  <c:v>352.74859417647622</c:v>
                </c:pt>
                <c:pt idx="8">
                  <c:v>358.38274336610704</c:v>
                </c:pt>
                <c:pt idx="9">
                  <c:v>370.06106798845144</c:v>
                </c:pt>
                <c:pt idx="10">
                  <c:v>372.35143260220229</c:v>
                </c:pt>
                <c:pt idx="11">
                  <c:v>373.42002869131267</c:v>
                </c:pt>
                <c:pt idx="12">
                  <c:v>331.71566743996976</c:v>
                </c:pt>
                <c:pt idx="13">
                  <c:v>332.545368282845</c:v>
                </c:pt>
                <c:pt idx="14">
                  <c:v>334.66851393383462</c:v>
                </c:pt>
                <c:pt idx="15">
                  <c:v>321.61614862192607</c:v>
                </c:pt>
                <c:pt idx="16">
                  <c:v>287.81298370787795</c:v>
                </c:pt>
                <c:pt idx="17">
                  <c:v>284.93558662769885</c:v>
                </c:pt>
                <c:pt idx="18">
                  <c:v>294.43532632843255</c:v>
                </c:pt>
                <c:pt idx="19">
                  <c:v>308.39363442448973</c:v>
                </c:pt>
                <c:pt idx="20">
                  <c:v>263.68465826285586</c:v>
                </c:pt>
                <c:pt idx="21">
                  <c:v>241.44703454480461</c:v>
                </c:pt>
                <c:pt idx="22">
                  <c:v>227.97233853940651</c:v>
                </c:pt>
                <c:pt idx="23">
                  <c:v>247.6291575283432</c:v>
                </c:pt>
                <c:pt idx="24">
                  <c:v>213.1243123293979</c:v>
                </c:pt>
                <c:pt idx="25">
                  <c:v>213.85854368085876</c:v>
                </c:pt>
                <c:pt idx="26">
                  <c:v>215.03017495689525</c:v>
                </c:pt>
                <c:pt idx="27">
                  <c:v>234.99500821879178</c:v>
                </c:pt>
                <c:pt idx="28">
                  <c:v>259.3738571011138</c:v>
                </c:pt>
                <c:pt idx="29">
                  <c:v>282.41242353793325</c:v>
                </c:pt>
                <c:pt idx="30">
                  <c:v>314.36710852184399</c:v>
                </c:pt>
                <c:pt idx="31">
                  <c:v>289.38534728081612</c:v>
                </c:pt>
                <c:pt idx="32">
                  <c:v>294.82107184845</c:v>
                </c:pt>
                <c:pt idx="33">
                  <c:v>282.42311604983678</c:v>
                </c:pt>
                <c:pt idx="34">
                  <c:v>264.96819091921083</c:v>
                </c:pt>
                <c:pt idx="35">
                  <c:v>252.79009745642415</c:v>
                </c:pt>
                <c:pt idx="36">
                  <c:v>239.8254355179626</c:v>
                </c:pt>
                <c:pt idx="37">
                  <c:v>264.59602076589744</c:v>
                </c:pt>
                <c:pt idx="38">
                  <c:v>287.23363695845416</c:v>
                </c:pt>
                <c:pt idx="39">
                  <c:v>311.88546287053742</c:v>
                </c:pt>
                <c:pt idx="40">
                  <c:v>248.58181125477745</c:v>
                </c:pt>
                <c:pt idx="41">
                  <c:v>380.38379061683929</c:v>
                </c:pt>
                <c:pt idx="42">
                  <c:v>379.18445661314877</c:v>
                </c:pt>
                <c:pt idx="43">
                  <c:v>388.57512511034832</c:v>
                </c:pt>
                <c:pt idx="44">
                  <c:v>392.31878597798027</c:v>
                </c:pt>
                <c:pt idx="45">
                  <c:v>409.6909496036788</c:v>
                </c:pt>
                <c:pt idx="46">
                  <c:v>386.21699291400779</c:v>
                </c:pt>
                <c:pt idx="47">
                  <c:v>388.03938016323963</c:v>
                </c:pt>
                <c:pt idx="48">
                  <c:v>378.66646185103093</c:v>
                </c:pt>
                <c:pt idx="49">
                  <c:v>369.28326458444207</c:v>
                </c:pt>
              </c:numCache>
            </c:numRef>
          </c:val>
          <c:smooth val="0"/>
          <c:extLst>
            <c:ext xmlns:c16="http://schemas.microsoft.com/office/drawing/2014/chart" uri="{C3380CC4-5D6E-409C-BE32-E72D297353CC}">
              <c16:uniqueId val="{00000003-00E8-4B11-847C-6A017FBB3C29}"/>
            </c:ext>
          </c:extLst>
        </c:ser>
        <c:dLbls>
          <c:showLegendKey val="0"/>
          <c:showVal val="0"/>
          <c:showCatName val="0"/>
          <c:showSerName val="0"/>
          <c:showPercent val="0"/>
          <c:showBubbleSize val="0"/>
        </c:dLbls>
        <c:marker val="1"/>
        <c:smooth val="0"/>
        <c:axId val="2074266512"/>
        <c:axId val="2074263600"/>
      </c:lineChart>
      <c:dateAx>
        <c:axId val="2074266512"/>
        <c:scaling>
          <c:orientation val="minMax"/>
        </c:scaling>
        <c:delete val="0"/>
        <c:axPos val="b"/>
        <c:majorGridlines>
          <c:spPr>
            <a:ln w="9525" cap="flat" cmpd="sng" algn="ctr">
              <a:noFill/>
              <a:round/>
            </a:ln>
            <a:effectLst/>
          </c:spPr>
        </c:majorGridlines>
        <c:numFmt formatCode="[$-409]mmm&quot;-&quot;yy;@" sourceLinked="1"/>
        <c:majorTickMark val="none"/>
        <c:minorTickMark val="none"/>
        <c:tickLblPos val="nextTo"/>
        <c:spPr>
          <a:noFill/>
          <a:ln w="9525" cap="flat" cmpd="sng" algn="ctr">
            <a:solidFill>
              <a:schemeClr val="tx1">
                <a:lumMod val="15000"/>
                <a:lumOff val="85000"/>
              </a:schemeClr>
            </a:solidFill>
            <a:round/>
          </a:ln>
          <a:effectLst/>
        </c:spPr>
        <c:txPr>
          <a:bodyPr rot="1800000" spcFirstLastPara="1" vertOverflow="ellipsis"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2074263600"/>
        <c:crosses val="autoZero"/>
        <c:auto val="1"/>
        <c:lblOffset val="100"/>
        <c:baseTimeUnit val="months"/>
        <c:majorUnit val="3"/>
        <c:majorTimeUnit val="months"/>
      </c:dateAx>
      <c:valAx>
        <c:axId val="2074263600"/>
        <c:scaling>
          <c:orientation val="minMax"/>
          <c:min val="15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2074266512"/>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2"/>
          <c:tx>
            <c:strRef>
              <c:f>'제지 판가 및 원가 세부내역'!$X$292</c:f>
              <c:strCache>
                <c:ptCount val="1"/>
                <c:pt idx="0">
                  <c:v>APP (복사)</c:v>
                </c:pt>
              </c:strCache>
            </c:strRef>
          </c:tx>
          <c:spPr>
            <a:noFill/>
            <a:ln>
              <a:noFill/>
            </a:ln>
            <a:effectLst/>
          </c:spPr>
          <c:cat>
            <c:numRef>
              <c:f>'제지 판가 및 원가 세부내역'!$Y$289:$BK$289</c:f>
              <c:numCache>
                <c:formatCode>[$-409]mmm"-"yy;@</c:formatCode>
                <c:ptCount val="39"/>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numCache>
            </c:numRef>
          </c:cat>
          <c:val>
            <c:numRef>
              <c:f>'제지 판가 및 원가 세부내역'!$Y$292:$BK$292</c:f>
              <c:numCache>
                <c:formatCode>#,##0;\(#,##0\);\-</c:formatCode>
                <c:ptCount val="39"/>
                <c:pt idx="0">
                  <c:v>315.73578600156998</c:v>
                </c:pt>
                <c:pt idx="1">
                  <c:v>317.75145783399296</c:v>
                </c:pt>
                <c:pt idx="2">
                  <c:v>303.42974270511377</c:v>
                </c:pt>
                <c:pt idx="3">
                  <c:v>293.95656476934096</c:v>
                </c:pt>
                <c:pt idx="4">
                  <c:v>301.64574793125524</c:v>
                </c:pt>
                <c:pt idx="5">
                  <c:v>293.05932531236402</c:v>
                </c:pt>
                <c:pt idx="6">
                  <c:v>279.21702212639718</c:v>
                </c:pt>
                <c:pt idx="7">
                  <c:v>268.45364388963344</c:v>
                </c:pt>
                <c:pt idx="8">
                  <c:v>265.47004666336824</c:v>
                </c:pt>
                <c:pt idx="9">
                  <c:v>268.26981502004293</c:v>
                </c:pt>
                <c:pt idx="10">
                  <c:v>260.67142261787802</c:v>
                </c:pt>
                <c:pt idx="11">
                  <c:v>260.53297269007686</c:v>
                </c:pt>
                <c:pt idx="12">
                  <c:v>251.7702692214115</c:v>
                </c:pt>
                <c:pt idx="13">
                  <c:v>249.29114167134364</c:v>
                </c:pt>
                <c:pt idx="14">
                  <c:v>247.37536216159427</c:v>
                </c:pt>
                <c:pt idx="15">
                  <c:v>240.1413614344884</c:v>
                </c:pt>
                <c:pt idx="16">
                  <c:v>235.52027818650288</c:v>
                </c:pt>
                <c:pt idx="17">
                  <c:v>237.17176526346483</c:v>
                </c:pt>
                <c:pt idx="18">
                  <c:v>242.67739236327185</c:v>
                </c:pt>
                <c:pt idx="19">
                  <c:v>259.26402599470788</c:v>
                </c:pt>
                <c:pt idx="20">
                  <c:v>274.22086653857662</c:v>
                </c:pt>
                <c:pt idx="21">
                  <c:v>281.96092123854811</c:v>
                </c:pt>
                <c:pt idx="22">
                  <c:v>320.74887684837864</c:v>
                </c:pt>
                <c:pt idx="23">
                  <c:v>313.5467334459571</c:v>
                </c:pt>
                <c:pt idx="24">
                  <c:v>290.93779350991173</c:v>
                </c:pt>
                <c:pt idx="25">
                  <c:v>281.14591687439633</c:v>
                </c:pt>
                <c:pt idx="26">
                  <c:v>294.76224107532784</c:v>
                </c:pt>
                <c:pt idx="27">
                  <c:v>305.28438114343118</c:v>
                </c:pt>
                <c:pt idx="28">
                  <c:v>331.25129115253918</c:v>
                </c:pt>
                <c:pt idx="29">
                  <c:v>346.63018788971976</c:v>
                </c:pt>
                <c:pt idx="30">
                  <c:v>365.69216916558025</c:v>
                </c:pt>
                <c:pt idx="31">
                  <c:v>373.99725292970339</c:v>
                </c:pt>
                <c:pt idx="32">
                  <c:v>416.70555879294278</c:v>
                </c:pt>
                <c:pt idx="33">
                  <c:v>428.4603429201</c:v>
                </c:pt>
                <c:pt idx="34">
                  <c:v>434.95068982083865</c:v>
                </c:pt>
                <c:pt idx="35">
                  <c:v>446.24034573589341</c:v>
                </c:pt>
                <c:pt idx="36">
                  <c:v>431.73452087724132</c:v>
                </c:pt>
                <c:pt idx="37">
                  <c:v>436.83675991281524</c:v>
                </c:pt>
                <c:pt idx="38">
                  <c:v>442.53492555396451</c:v>
                </c:pt>
              </c:numCache>
            </c:numRef>
          </c:val>
          <c:extLst>
            <c:ext xmlns:c16="http://schemas.microsoft.com/office/drawing/2014/chart" uri="{C3380CC4-5D6E-409C-BE32-E72D297353CC}">
              <c16:uniqueId val="{00000000-5767-4D11-9417-8DBB048C3E01}"/>
            </c:ext>
          </c:extLst>
        </c:ser>
        <c:ser>
          <c:idx val="3"/>
          <c:order val="3"/>
          <c:tx>
            <c:strRef>
              <c:f>'제지 판가 및 원가 세부내역'!$X$293</c:f>
              <c:strCache>
                <c:ptCount val="1"/>
                <c:pt idx="0">
                  <c:v>Spread (내수)</c:v>
                </c:pt>
              </c:strCache>
            </c:strRef>
          </c:tx>
          <c:spPr>
            <a:solidFill>
              <a:srgbClr val="00A3A1"/>
            </a:solidFill>
            <a:ln>
              <a:noFill/>
            </a:ln>
            <a:effectLst/>
          </c:spPr>
          <c:dLbls>
            <c:dLbl>
              <c:idx val="1"/>
              <c:delete val="1"/>
              <c:extLst>
                <c:ext xmlns:c15="http://schemas.microsoft.com/office/drawing/2012/chart" uri="{CE6537A1-D6FC-4f65-9D91-7224C49458BB}"/>
                <c:ext xmlns:c16="http://schemas.microsoft.com/office/drawing/2014/chart" uri="{C3380CC4-5D6E-409C-BE32-E72D297353CC}">
                  <c16:uniqueId val="{00000007-5767-4D11-9417-8DBB048C3E01}"/>
                </c:ext>
              </c:extLst>
            </c:dLbl>
            <c:dLbl>
              <c:idx val="2"/>
              <c:delete val="1"/>
              <c:extLst>
                <c:ext xmlns:c15="http://schemas.microsoft.com/office/drawing/2012/chart" uri="{CE6537A1-D6FC-4f65-9D91-7224C49458BB}"/>
                <c:ext xmlns:c16="http://schemas.microsoft.com/office/drawing/2014/chart" uri="{C3380CC4-5D6E-409C-BE32-E72D297353CC}">
                  <c16:uniqueId val="{00000008-5767-4D11-9417-8DBB048C3E01}"/>
                </c:ext>
              </c:extLst>
            </c:dLbl>
            <c:dLbl>
              <c:idx val="4"/>
              <c:delete val="1"/>
              <c:extLst>
                <c:ext xmlns:c15="http://schemas.microsoft.com/office/drawing/2012/chart" uri="{CE6537A1-D6FC-4f65-9D91-7224C49458BB}"/>
                <c:ext xmlns:c16="http://schemas.microsoft.com/office/drawing/2014/chart" uri="{C3380CC4-5D6E-409C-BE32-E72D297353CC}">
                  <c16:uniqueId val="{00000009-5767-4D11-9417-8DBB048C3E01}"/>
                </c:ext>
              </c:extLst>
            </c:dLbl>
            <c:dLbl>
              <c:idx val="5"/>
              <c:delete val="1"/>
              <c:extLst>
                <c:ext xmlns:c15="http://schemas.microsoft.com/office/drawing/2012/chart" uri="{CE6537A1-D6FC-4f65-9D91-7224C49458BB}"/>
                <c:ext xmlns:c16="http://schemas.microsoft.com/office/drawing/2014/chart" uri="{C3380CC4-5D6E-409C-BE32-E72D297353CC}">
                  <c16:uniqueId val="{0000000A-5767-4D11-9417-8DBB048C3E01}"/>
                </c:ext>
              </c:extLst>
            </c:dLbl>
            <c:dLbl>
              <c:idx val="6"/>
              <c:delete val="1"/>
              <c:extLst>
                <c:ext xmlns:c15="http://schemas.microsoft.com/office/drawing/2012/chart" uri="{CE6537A1-D6FC-4f65-9D91-7224C49458BB}"/>
                <c:ext xmlns:c16="http://schemas.microsoft.com/office/drawing/2014/chart" uri="{C3380CC4-5D6E-409C-BE32-E72D297353CC}">
                  <c16:uniqueId val="{00000029-5767-4D11-9417-8DBB048C3E01}"/>
                </c:ext>
              </c:extLst>
            </c:dLbl>
            <c:dLbl>
              <c:idx val="7"/>
              <c:delete val="1"/>
              <c:extLst>
                <c:ext xmlns:c15="http://schemas.microsoft.com/office/drawing/2012/chart" uri="{CE6537A1-D6FC-4f65-9D91-7224C49458BB}"/>
                <c:ext xmlns:c16="http://schemas.microsoft.com/office/drawing/2014/chart" uri="{C3380CC4-5D6E-409C-BE32-E72D297353CC}">
                  <c16:uniqueId val="{0000000B-5767-4D11-9417-8DBB048C3E01}"/>
                </c:ext>
              </c:extLst>
            </c:dLbl>
            <c:dLbl>
              <c:idx val="8"/>
              <c:delete val="1"/>
              <c:extLst>
                <c:ext xmlns:c15="http://schemas.microsoft.com/office/drawing/2012/chart" uri="{CE6537A1-D6FC-4f65-9D91-7224C49458BB}"/>
                <c:ext xmlns:c16="http://schemas.microsoft.com/office/drawing/2014/chart" uri="{C3380CC4-5D6E-409C-BE32-E72D297353CC}">
                  <c16:uniqueId val="{0000000C-5767-4D11-9417-8DBB048C3E01}"/>
                </c:ext>
              </c:extLst>
            </c:dLbl>
            <c:dLbl>
              <c:idx val="10"/>
              <c:delete val="1"/>
              <c:extLst>
                <c:ext xmlns:c15="http://schemas.microsoft.com/office/drawing/2012/chart" uri="{CE6537A1-D6FC-4f65-9D91-7224C49458BB}"/>
                <c:ext xmlns:c16="http://schemas.microsoft.com/office/drawing/2014/chart" uri="{C3380CC4-5D6E-409C-BE32-E72D297353CC}">
                  <c16:uniqueId val="{0000000D-5767-4D11-9417-8DBB048C3E01}"/>
                </c:ext>
              </c:extLst>
            </c:dLbl>
            <c:dLbl>
              <c:idx val="11"/>
              <c:delete val="1"/>
              <c:extLst>
                <c:ext xmlns:c15="http://schemas.microsoft.com/office/drawing/2012/chart" uri="{CE6537A1-D6FC-4f65-9D91-7224C49458BB}"/>
                <c:ext xmlns:c16="http://schemas.microsoft.com/office/drawing/2014/chart" uri="{C3380CC4-5D6E-409C-BE32-E72D297353CC}">
                  <c16:uniqueId val="{0000000E-5767-4D11-9417-8DBB048C3E01}"/>
                </c:ext>
              </c:extLst>
            </c:dLbl>
            <c:dLbl>
              <c:idx val="12"/>
              <c:delete val="1"/>
              <c:extLst>
                <c:ext xmlns:c15="http://schemas.microsoft.com/office/drawing/2012/chart" uri="{CE6537A1-D6FC-4f65-9D91-7224C49458BB}"/>
                <c:ext xmlns:c16="http://schemas.microsoft.com/office/drawing/2014/chart" uri="{C3380CC4-5D6E-409C-BE32-E72D297353CC}">
                  <c16:uniqueId val="{00000028-5767-4D11-9417-8DBB048C3E01}"/>
                </c:ext>
              </c:extLst>
            </c:dLbl>
            <c:dLbl>
              <c:idx val="13"/>
              <c:delete val="1"/>
              <c:extLst>
                <c:ext xmlns:c15="http://schemas.microsoft.com/office/drawing/2012/chart" uri="{CE6537A1-D6FC-4f65-9D91-7224C49458BB}"/>
                <c:ext xmlns:c16="http://schemas.microsoft.com/office/drawing/2014/chart" uri="{C3380CC4-5D6E-409C-BE32-E72D297353CC}">
                  <c16:uniqueId val="{0000000F-5767-4D11-9417-8DBB048C3E01}"/>
                </c:ext>
              </c:extLst>
            </c:dLbl>
            <c:dLbl>
              <c:idx val="14"/>
              <c:delete val="1"/>
              <c:extLst>
                <c:ext xmlns:c15="http://schemas.microsoft.com/office/drawing/2012/chart" uri="{CE6537A1-D6FC-4f65-9D91-7224C49458BB}"/>
                <c:ext xmlns:c16="http://schemas.microsoft.com/office/drawing/2014/chart" uri="{C3380CC4-5D6E-409C-BE32-E72D297353CC}">
                  <c16:uniqueId val="{00000010-5767-4D11-9417-8DBB048C3E01}"/>
                </c:ext>
              </c:extLst>
            </c:dLbl>
            <c:dLbl>
              <c:idx val="16"/>
              <c:delete val="1"/>
              <c:extLst>
                <c:ext xmlns:c15="http://schemas.microsoft.com/office/drawing/2012/chart" uri="{CE6537A1-D6FC-4f65-9D91-7224C49458BB}"/>
                <c:ext xmlns:c16="http://schemas.microsoft.com/office/drawing/2014/chart" uri="{C3380CC4-5D6E-409C-BE32-E72D297353CC}">
                  <c16:uniqueId val="{00000011-5767-4D11-9417-8DBB048C3E01}"/>
                </c:ext>
              </c:extLst>
            </c:dLbl>
            <c:dLbl>
              <c:idx val="17"/>
              <c:delete val="1"/>
              <c:extLst>
                <c:ext xmlns:c15="http://schemas.microsoft.com/office/drawing/2012/chart" uri="{CE6537A1-D6FC-4f65-9D91-7224C49458BB}"/>
                <c:ext xmlns:c16="http://schemas.microsoft.com/office/drawing/2014/chart" uri="{C3380CC4-5D6E-409C-BE32-E72D297353CC}">
                  <c16:uniqueId val="{00000012-5767-4D11-9417-8DBB048C3E01}"/>
                </c:ext>
              </c:extLst>
            </c:dLbl>
            <c:dLbl>
              <c:idx val="18"/>
              <c:delete val="1"/>
              <c:extLst>
                <c:ext xmlns:c15="http://schemas.microsoft.com/office/drawing/2012/chart" uri="{CE6537A1-D6FC-4f65-9D91-7224C49458BB}"/>
                <c:ext xmlns:c16="http://schemas.microsoft.com/office/drawing/2014/chart" uri="{C3380CC4-5D6E-409C-BE32-E72D297353CC}">
                  <c16:uniqueId val="{00000027-5767-4D11-9417-8DBB048C3E01}"/>
                </c:ext>
              </c:extLst>
            </c:dLbl>
            <c:dLbl>
              <c:idx val="19"/>
              <c:delete val="1"/>
              <c:extLst>
                <c:ext xmlns:c15="http://schemas.microsoft.com/office/drawing/2012/chart" uri="{CE6537A1-D6FC-4f65-9D91-7224C49458BB}"/>
                <c:ext xmlns:c16="http://schemas.microsoft.com/office/drawing/2014/chart" uri="{C3380CC4-5D6E-409C-BE32-E72D297353CC}">
                  <c16:uniqueId val="{00000013-5767-4D11-9417-8DBB048C3E01}"/>
                </c:ext>
              </c:extLst>
            </c:dLbl>
            <c:dLbl>
              <c:idx val="20"/>
              <c:delete val="1"/>
              <c:extLst>
                <c:ext xmlns:c15="http://schemas.microsoft.com/office/drawing/2012/chart" uri="{CE6537A1-D6FC-4f65-9D91-7224C49458BB}"/>
                <c:ext xmlns:c16="http://schemas.microsoft.com/office/drawing/2014/chart" uri="{C3380CC4-5D6E-409C-BE32-E72D297353CC}">
                  <c16:uniqueId val="{00000014-5767-4D11-9417-8DBB048C3E01}"/>
                </c:ext>
              </c:extLst>
            </c:dLbl>
            <c:dLbl>
              <c:idx val="22"/>
              <c:delete val="1"/>
              <c:extLst>
                <c:ext xmlns:c15="http://schemas.microsoft.com/office/drawing/2012/chart" uri="{CE6537A1-D6FC-4f65-9D91-7224C49458BB}"/>
                <c:ext xmlns:c16="http://schemas.microsoft.com/office/drawing/2014/chart" uri="{C3380CC4-5D6E-409C-BE32-E72D297353CC}">
                  <c16:uniqueId val="{00000015-5767-4D11-9417-8DBB048C3E01}"/>
                </c:ext>
              </c:extLst>
            </c:dLbl>
            <c:dLbl>
              <c:idx val="23"/>
              <c:delete val="1"/>
              <c:extLst>
                <c:ext xmlns:c15="http://schemas.microsoft.com/office/drawing/2012/chart" uri="{CE6537A1-D6FC-4f65-9D91-7224C49458BB}"/>
                <c:ext xmlns:c16="http://schemas.microsoft.com/office/drawing/2014/chart" uri="{C3380CC4-5D6E-409C-BE32-E72D297353CC}">
                  <c16:uniqueId val="{00000016-5767-4D11-9417-8DBB048C3E01}"/>
                </c:ext>
              </c:extLst>
            </c:dLbl>
            <c:dLbl>
              <c:idx val="24"/>
              <c:delete val="1"/>
              <c:extLst>
                <c:ext xmlns:c15="http://schemas.microsoft.com/office/drawing/2012/chart" uri="{CE6537A1-D6FC-4f65-9D91-7224C49458BB}"/>
                <c:ext xmlns:c16="http://schemas.microsoft.com/office/drawing/2014/chart" uri="{C3380CC4-5D6E-409C-BE32-E72D297353CC}">
                  <c16:uniqueId val="{00000026-5767-4D11-9417-8DBB048C3E01}"/>
                </c:ext>
              </c:extLst>
            </c:dLbl>
            <c:dLbl>
              <c:idx val="25"/>
              <c:delete val="1"/>
              <c:extLst>
                <c:ext xmlns:c15="http://schemas.microsoft.com/office/drawing/2012/chart" uri="{CE6537A1-D6FC-4f65-9D91-7224C49458BB}"/>
                <c:ext xmlns:c16="http://schemas.microsoft.com/office/drawing/2014/chart" uri="{C3380CC4-5D6E-409C-BE32-E72D297353CC}">
                  <c16:uniqueId val="{00000017-5767-4D11-9417-8DBB048C3E01}"/>
                </c:ext>
              </c:extLst>
            </c:dLbl>
            <c:dLbl>
              <c:idx val="26"/>
              <c:delete val="1"/>
              <c:extLst>
                <c:ext xmlns:c15="http://schemas.microsoft.com/office/drawing/2012/chart" uri="{CE6537A1-D6FC-4f65-9D91-7224C49458BB}"/>
                <c:ext xmlns:c16="http://schemas.microsoft.com/office/drawing/2014/chart" uri="{C3380CC4-5D6E-409C-BE32-E72D297353CC}">
                  <c16:uniqueId val="{00000018-5767-4D11-9417-8DBB048C3E01}"/>
                </c:ext>
              </c:extLst>
            </c:dLbl>
            <c:dLbl>
              <c:idx val="28"/>
              <c:delete val="1"/>
              <c:extLst>
                <c:ext xmlns:c15="http://schemas.microsoft.com/office/drawing/2012/chart" uri="{CE6537A1-D6FC-4f65-9D91-7224C49458BB}"/>
                <c:ext xmlns:c16="http://schemas.microsoft.com/office/drawing/2014/chart" uri="{C3380CC4-5D6E-409C-BE32-E72D297353CC}">
                  <c16:uniqueId val="{00000019-5767-4D11-9417-8DBB048C3E01}"/>
                </c:ext>
              </c:extLst>
            </c:dLbl>
            <c:dLbl>
              <c:idx val="29"/>
              <c:delete val="1"/>
              <c:extLst>
                <c:ext xmlns:c15="http://schemas.microsoft.com/office/drawing/2012/chart" uri="{CE6537A1-D6FC-4f65-9D91-7224C49458BB}"/>
                <c:ext xmlns:c16="http://schemas.microsoft.com/office/drawing/2014/chart" uri="{C3380CC4-5D6E-409C-BE32-E72D297353CC}">
                  <c16:uniqueId val="{0000001A-5767-4D11-9417-8DBB048C3E01}"/>
                </c:ext>
              </c:extLst>
            </c:dLbl>
            <c:dLbl>
              <c:idx val="30"/>
              <c:delete val="1"/>
              <c:extLst>
                <c:ext xmlns:c15="http://schemas.microsoft.com/office/drawing/2012/chart" uri="{CE6537A1-D6FC-4f65-9D91-7224C49458BB}"/>
                <c:ext xmlns:c16="http://schemas.microsoft.com/office/drawing/2014/chart" uri="{C3380CC4-5D6E-409C-BE32-E72D297353CC}">
                  <c16:uniqueId val="{00000025-5767-4D11-9417-8DBB048C3E01}"/>
                </c:ext>
              </c:extLst>
            </c:dLbl>
            <c:dLbl>
              <c:idx val="31"/>
              <c:delete val="1"/>
              <c:extLst>
                <c:ext xmlns:c15="http://schemas.microsoft.com/office/drawing/2012/chart" uri="{CE6537A1-D6FC-4f65-9D91-7224C49458BB}"/>
                <c:ext xmlns:c16="http://schemas.microsoft.com/office/drawing/2014/chart" uri="{C3380CC4-5D6E-409C-BE32-E72D297353CC}">
                  <c16:uniqueId val="{0000001B-5767-4D11-9417-8DBB048C3E01}"/>
                </c:ext>
              </c:extLst>
            </c:dLbl>
            <c:dLbl>
              <c:idx val="32"/>
              <c:delete val="1"/>
              <c:extLst>
                <c:ext xmlns:c15="http://schemas.microsoft.com/office/drawing/2012/chart" uri="{CE6537A1-D6FC-4f65-9D91-7224C49458BB}"/>
                <c:ext xmlns:c16="http://schemas.microsoft.com/office/drawing/2014/chart" uri="{C3380CC4-5D6E-409C-BE32-E72D297353CC}">
                  <c16:uniqueId val="{0000001C-5767-4D11-9417-8DBB048C3E01}"/>
                </c:ext>
              </c:extLst>
            </c:dLbl>
            <c:dLbl>
              <c:idx val="33"/>
              <c:layout>
                <c:manualLayout>
                  <c:x val="1.2460753532182104E-2"/>
                  <c:y val="-3.8360129770309352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5767-4D11-9417-8DBB048C3E01}"/>
                </c:ext>
              </c:extLst>
            </c:dLbl>
            <c:dLbl>
              <c:idx val="34"/>
              <c:delete val="1"/>
              <c:extLst>
                <c:ext xmlns:c15="http://schemas.microsoft.com/office/drawing/2012/chart" uri="{CE6537A1-D6FC-4f65-9D91-7224C49458BB}"/>
                <c:ext xmlns:c16="http://schemas.microsoft.com/office/drawing/2014/chart" uri="{C3380CC4-5D6E-409C-BE32-E72D297353CC}">
                  <c16:uniqueId val="{0000001D-5767-4D11-9417-8DBB048C3E01}"/>
                </c:ext>
              </c:extLst>
            </c:dLbl>
            <c:dLbl>
              <c:idx val="35"/>
              <c:delete val="1"/>
              <c:extLst>
                <c:ext xmlns:c15="http://schemas.microsoft.com/office/drawing/2012/chart" uri="{CE6537A1-D6FC-4f65-9D91-7224C49458BB}"/>
                <c:ext xmlns:c16="http://schemas.microsoft.com/office/drawing/2014/chart" uri="{C3380CC4-5D6E-409C-BE32-E72D297353CC}">
                  <c16:uniqueId val="{0000001E-5767-4D11-9417-8DBB048C3E01}"/>
                </c:ext>
              </c:extLst>
            </c:dLbl>
            <c:dLbl>
              <c:idx val="36"/>
              <c:delete val="1"/>
              <c:extLst>
                <c:ext xmlns:c15="http://schemas.microsoft.com/office/drawing/2012/chart" uri="{CE6537A1-D6FC-4f65-9D91-7224C49458BB}"/>
                <c:ext xmlns:c16="http://schemas.microsoft.com/office/drawing/2014/chart" uri="{C3380CC4-5D6E-409C-BE32-E72D297353CC}">
                  <c16:uniqueId val="{00000006-5767-4D11-9417-8DBB048C3E01}"/>
                </c:ext>
              </c:extLst>
            </c:dLbl>
            <c:dLbl>
              <c:idx val="37"/>
              <c:delete val="1"/>
              <c:extLst>
                <c:ext xmlns:c15="http://schemas.microsoft.com/office/drawing/2012/chart" uri="{CE6537A1-D6FC-4f65-9D91-7224C49458BB}"/>
                <c:ext xmlns:c16="http://schemas.microsoft.com/office/drawing/2014/chart" uri="{C3380CC4-5D6E-409C-BE32-E72D297353CC}">
                  <c16:uniqueId val="{00000005-5767-4D11-9417-8DBB048C3E01}"/>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'제지 판가 및 원가 세부내역'!$Y$289:$BK$289</c:f>
              <c:numCache>
                <c:formatCode>[$-409]mmm"-"yy;@</c:formatCode>
                <c:ptCount val="39"/>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numCache>
            </c:numRef>
          </c:cat>
          <c:val>
            <c:numRef>
              <c:f>'제지 판가 및 원가 세부내역'!$Y$293:$BK$293</c:f>
              <c:numCache>
                <c:formatCode>#,##0;\(#,##0\);\-</c:formatCode>
                <c:ptCount val="39"/>
                <c:pt idx="0">
                  <c:v>363.79775051907689</c:v>
                </c:pt>
                <c:pt idx="1">
                  <c:v>360.87055498449251</c:v>
                </c:pt>
                <c:pt idx="2">
                  <c:v>376.85807864819253</c:v>
                </c:pt>
                <c:pt idx="3">
                  <c:v>388.81451463645487</c:v>
                </c:pt>
                <c:pt idx="4">
                  <c:v>379.7012299944609</c:v>
                </c:pt>
                <c:pt idx="5">
                  <c:v>384.45189760481338</c:v>
                </c:pt>
                <c:pt idx="6">
                  <c:v>399.76582269620144</c:v>
                </c:pt>
                <c:pt idx="7">
                  <c:v>403.86153553432234</c:v>
                </c:pt>
                <c:pt idx="8">
                  <c:v>406.4520488168701</c:v>
                </c:pt>
                <c:pt idx="9">
                  <c:v>390.33778226025328</c:v>
                </c:pt>
                <c:pt idx="10">
                  <c:v>418.34815085259908</c:v>
                </c:pt>
                <c:pt idx="11">
                  <c:v>415.392154630584</c:v>
                </c:pt>
                <c:pt idx="12">
                  <c:v>425.74695672077905</c:v>
                </c:pt>
                <c:pt idx="13">
                  <c:v>426.40759348177312</c:v>
                </c:pt>
                <c:pt idx="14">
                  <c:v>432.15304232534368</c:v>
                </c:pt>
                <c:pt idx="15">
                  <c:v>433.97012621228089</c:v>
                </c:pt>
                <c:pt idx="16">
                  <c:v>443.3788993303657</c:v>
                </c:pt>
                <c:pt idx="17">
                  <c:v>440.86376917201733</c:v>
                </c:pt>
                <c:pt idx="18">
                  <c:v>436.95174759212961</c:v>
                </c:pt>
                <c:pt idx="19">
                  <c:v>420.19541666341701</c:v>
                </c:pt>
                <c:pt idx="20">
                  <c:v>406.03212654287449</c:v>
                </c:pt>
                <c:pt idx="21">
                  <c:v>398.52152480309343</c:v>
                </c:pt>
                <c:pt idx="22">
                  <c:v>359.13704106220524</c:v>
                </c:pt>
                <c:pt idx="23">
                  <c:v>362.79554731874214</c:v>
                </c:pt>
                <c:pt idx="24">
                  <c:v>383.95570303140045</c:v>
                </c:pt>
                <c:pt idx="25">
                  <c:v>396.81769386286999</c:v>
                </c:pt>
                <c:pt idx="26">
                  <c:v>383.8811971211789</c:v>
                </c:pt>
                <c:pt idx="27">
                  <c:v>371.61266598853291</c:v>
                </c:pt>
                <c:pt idx="28">
                  <c:v>341.68835217342888</c:v>
                </c:pt>
                <c:pt idx="29">
                  <c:v>328.83488237977235</c:v>
                </c:pt>
                <c:pt idx="30">
                  <c:v>313.02505352737649</c:v>
                </c:pt>
                <c:pt idx="31">
                  <c:v>303.52855825968919</c:v>
                </c:pt>
                <c:pt idx="32">
                  <c:v>266.30128563797683</c:v>
                </c:pt>
                <c:pt idx="33">
                  <c:v>297.28540493626389</c:v>
                </c:pt>
                <c:pt idx="34">
                  <c:v>291.42181637242493</c:v>
                </c:pt>
                <c:pt idx="35">
                  <c:v>279.39778178376531</c:v>
                </c:pt>
                <c:pt idx="36">
                  <c:v>294.36625033691695</c:v>
                </c:pt>
                <c:pt idx="37">
                  <c:v>283.10777662414472</c:v>
                </c:pt>
                <c:pt idx="38">
                  <c:v>276.47183175994917</c:v>
                </c:pt>
              </c:numCache>
            </c:numRef>
          </c:val>
          <c:extLst>
            <c:ext xmlns:c16="http://schemas.microsoft.com/office/drawing/2014/chart" uri="{C3380CC4-5D6E-409C-BE32-E72D297353CC}">
              <c16:uniqueId val="{00000001-5767-4D11-9417-8DBB048C3E01}"/>
            </c:ext>
          </c:extLst>
        </c:ser>
        <c:dLbls>
          <c:showLegendKey val="0"/>
          <c:showVal val="0"/>
          <c:showCatName val="0"/>
          <c:showSerName val="0"/>
          <c:showPercent val="0"/>
          <c:showBubbleSize val="0"/>
        </c:dLbls>
        <c:axId val="1604080496"/>
        <c:axId val="1604081328"/>
      </c:areaChart>
      <c:lineChart>
        <c:grouping val="standard"/>
        <c:varyColors val="0"/>
        <c:ser>
          <c:idx val="0"/>
          <c:order val="0"/>
          <c:tx>
            <c:strRef>
              <c:f>'제지 판가 및 원가 세부내역'!$X$290</c:f>
              <c:strCache>
                <c:ptCount val="1"/>
                <c:pt idx="0">
                  <c:v>ASP (내수)</c:v>
                </c:pt>
              </c:strCache>
            </c:strRef>
          </c:tx>
          <c:spPr>
            <a:ln w="38100" cap="rnd">
              <a:solidFill>
                <a:srgbClr val="00338D"/>
              </a:solidFill>
              <a:round/>
            </a:ln>
            <a:effectLst/>
          </c:spPr>
          <c:marker>
            <c:symbol val="none"/>
          </c:marker>
          <c:cat>
            <c:numRef>
              <c:f>'제지 판가 및 원가 세부내역'!$Y$289:$BK$289</c:f>
              <c:numCache>
                <c:formatCode>[$-409]mmm"-"yy;@</c:formatCode>
                <c:ptCount val="39"/>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numCache>
            </c:numRef>
          </c:cat>
          <c:val>
            <c:numRef>
              <c:f>'제지 판가 및 원가 세부내역'!$Y$290:$BK$290</c:f>
              <c:numCache>
                <c:formatCode>#,##0;\(#,##0\);\-</c:formatCode>
                <c:ptCount val="39"/>
                <c:pt idx="0">
                  <c:v>679.53353652064686</c:v>
                </c:pt>
                <c:pt idx="1">
                  <c:v>678.62201281848547</c:v>
                </c:pt>
                <c:pt idx="2">
                  <c:v>680.2878213533063</c:v>
                </c:pt>
                <c:pt idx="3">
                  <c:v>682.77107940579583</c:v>
                </c:pt>
                <c:pt idx="4">
                  <c:v>681.34697792571615</c:v>
                </c:pt>
                <c:pt idx="5">
                  <c:v>677.51122291717741</c:v>
                </c:pt>
                <c:pt idx="6">
                  <c:v>678.98284482259862</c:v>
                </c:pt>
                <c:pt idx="7">
                  <c:v>672.31517942395578</c:v>
                </c:pt>
                <c:pt idx="8">
                  <c:v>671.92209548023834</c:v>
                </c:pt>
                <c:pt idx="9">
                  <c:v>658.6075972802962</c:v>
                </c:pt>
                <c:pt idx="10">
                  <c:v>679.0195734704771</c:v>
                </c:pt>
                <c:pt idx="11">
                  <c:v>675.92512732066086</c:v>
                </c:pt>
                <c:pt idx="12">
                  <c:v>677.51722594219052</c:v>
                </c:pt>
                <c:pt idx="13">
                  <c:v>675.69873515311679</c:v>
                </c:pt>
                <c:pt idx="14">
                  <c:v>679.52840448693792</c:v>
                </c:pt>
                <c:pt idx="15">
                  <c:v>674.11148764676932</c:v>
                </c:pt>
                <c:pt idx="16">
                  <c:v>678.89917751686858</c:v>
                </c:pt>
                <c:pt idx="17">
                  <c:v>678.03553443548219</c:v>
                </c:pt>
                <c:pt idx="18">
                  <c:v>679.62913995540146</c:v>
                </c:pt>
                <c:pt idx="19">
                  <c:v>679.45944265812489</c:v>
                </c:pt>
                <c:pt idx="20">
                  <c:v>680.25299308145111</c:v>
                </c:pt>
                <c:pt idx="21">
                  <c:v>680.48244604164154</c:v>
                </c:pt>
                <c:pt idx="22">
                  <c:v>679.88591791058388</c:v>
                </c:pt>
                <c:pt idx="23">
                  <c:v>676.34228076469924</c:v>
                </c:pt>
                <c:pt idx="24">
                  <c:v>674.89349654131217</c:v>
                </c:pt>
                <c:pt idx="25">
                  <c:v>677.96361073726632</c:v>
                </c:pt>
                <c:pt idx="26">
                  <c:v>678.64343819650674</c:v>
                </c:pt>
                <c:pt idx="27">
                  <c:v>676.89704713196409</c:v>
                </c:pt>
                <c:pt idx="28">
                  <c:v>672.93964332596806</c:v>
                </c:pt>
                <c:pt idx="29">
                  <c:v>675.46507026949212</c:v>
                </c:pt>
                <c:pt idx="30">
                  <c:v>678.71722269295674</c:v>
                </c:pt>
                <c:pt idx="31">
                  <c:v>677.52581118939258</c:v>
                </c:pt>
                <c:pt idx="32">
                  <c:v>683.00684443091961</c:v>
                </c:pt>
                <c:pt idx="33">
                  <c:v>725.74574785636389</c:v>
                </c:pt>
                <c:pt idx="34">
                  <c:v>726.37250619326358</c:v>
                </c:pt>
                <c:pt idx="35">
                  <c:v>725.63812751965872</c:v>
                </c:pt>
                <c:pt idx="36">
                  <c:v>726.10077121415827</c:v>
                </c:pt>
                <c:pt idx="37">
                  <c:v>719.94453653695996</c:v>
                </c:pt>
                <c:pt idx="38">
                  <c:v>719.00675731391368</c:v>
                </c:pt>
              </c:numCache>
            </c:numRef>
          </c:val>
          <c:smooth val="0"/>
          <c:extLst>
            <c:ext xmlns:c16="http://schemas.microsoft.com/office/drawing/2014/chart" uri="{C3380CC4-5D6E-409C-BE32-E72D297353CC}">
              <c16:uniqueId val="{00000002-5767-4D11-9417-8DBB048C3E01}"/>
            </c:ext>
          </c:extLst>
        </c:ser>
        <c:ser>
          <c:idx val="1"/>
          <c:order val="1"/>
          <c:tx>
            <c:strRef>
              <c:f>'제지 판가 및 원가 세부내역'!$X$291</c:f>
              <c:strCache>
                <c:ptCount val="1"/>
                <c:pt idx="0">
                  <c:v>APP</c:v>
                </c:pt>
              </c:strCache>
            </c:strRef>
          </c:tx>
          <c:spPr>
            <a:ln w="38100" cap="rnd">
              <a:solidFill>
                <a:srgbClr val="7030A0"/>
              </a:solidFill>
              <a:round/>
            </a:ln>
            <a:effectLst/>
          </c:spPr>
          <c:marker>
            <c:symbol val="none"/>
          </c:marker>
          <c:cat>
            <c:numRef>
              <c:f>'제지 판가 및 원가 세부내역'!$Y$289:$BK$289</c:f>
              <c:numCache>
                <c:formatCode>[$-409]mmm"-"yy;@</c:formatCode>
                <c:ptCount val="39"/>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numCache>
            </c:numRef>
          </c:cat>
          <c:val>
            <c:numRef>
              <c:f>'제지 판가 및 원가 세부내역'!$Y$291:$BK$291</c:f>
              <c:numCache>
                <c:formatCode>#,##0;\(#,##0\);\-</c:formatCode>
                <c:ptCount val="39"/>
                <c:pt idx="0">
                  <c:v>315.73578600156998</c:v>
                </c:pt>
                <c:pt idx="1">
                  <c:v>317.75145783399296</c:v>
                </c:pt>
                <c:pt idx="2">
                  <c:v>303.42974270511377</c:v>
                </c:pt>
                <c:pt idx="3">
                  <c:v>293.95656476934096</c:v>
                </c:pt>
                <c:pt idx="4">
                  <c:v>301.64574793125524</c:v>
                </c:pt>
                <c:pt idx="5">
                  <c:v>293.05932531236402</c:v>
                </c:pt>
                <c:pt idx="6">
                  <c:v>279.21702212639718</c:v>
                </c:pt>
                <c:pt idx="7">
                  <c:v>268.45364388963344</c:v>
                </c:pt>
                <c:pt idx="8">
                  <c:v>265.47004666336824</c:v>
                </c:pt>
                <c:pt idx="9">
                  <c:v>268.26981502004293</c:v>
                </c:pt>
                <c:pt idx="10">
                  <c:v>260.67142261787802</c:v>
                </c:pt>
                <c:pt idx="11">
                  <c:v>260.53297269007686</c:v>
                </c:pt>
                <c:pt idx="12">
                  <c:v>251.7702692214115</c:v>
                </c:pt>
                <c:pt idx="13">
                  <c:v>249.29114167134364</c:v>
                </c:pt>
                <c:pt idx="14">
                  <c:v>247.37536216159427</c:v>
                </c:pt>
                <c:pt idx="15">
                  <c:v>240.1413614344884</c:v>
                </c:pt>
                <c:pt idx="16">
                  <c:v>235.52027818650288</c:v>
                </c:pt>
                <c:pt idx="17">
                  <c:v>237.17176526346483</c:v>
                </c:pt>
                <c:pt idx="18">
                  <c:v>242.67739236327185</c:v>
                </c:pt>
                <c:pt idx="19">
                  <c:v>259.26402599470788</c:v>
                </c:pt>
                <c:pt idx="20">
                  <c:v>274.22086653857662</c:v>
                </c:pt>
                <c:pt idx="21">
                  <c:v>281.96092123854811</c:v>
                </c:pt>
                <c:pt idx="22">
                  <c:v>320.74887684837864</c:v>
                </c:pt>
                <c:pt idx="23">
                  <c:v>313.5467334459571</c:v>
                </c:pt>
                <c:pt idx="24">
                  <c:v>290.93779350991173</c:v>
                </c:pt>
                <c:pt idx="25">
                  <c:v>281.14591687439633</c:v>
                </c:pt>
                <c:pt idx="26">
                  <c:v>294.76224107532784</c:v>
                </c:pt>
                <c:pt idx="27">
                  <c:v>305.28438114343118</c:v>
                </c:pt>
                <c:pt idx="28">
                  <c:v>331.25129115253918</c:v>
                </c:pt>
                <c:pt idx="29">
                  <c:v>346.63018788971976</c:v>
                </c:pt>
                <c:pt idx="30">
                  <c:v>365.69216916558025</c:v>
                </c:pt>
                <c:pt idx="31">
                  <c:v>373.99725292970339</c:v>
                </c:pt>
                <c:pt idx="32">
                  <c:v>416.70555879294278</c:v>
                </c:pt>
                <c:pt idx="33">
                  <c:v>428.4603429201</c:v>
                </c:pt>
                <c:pt idx="34">
                  <c:v>434.95068982083865</c:v>
                </c:pt>
                <c:pt idx="35">
                  <c:v>446.24034573589341</c:v>
                </c:pt>
                <c:pt idx="36">
                  <c:v>431.73452087724132</c:v>
                </c:pt>
                <c:pt idx="37">
                  <c:v>436.83675991281524</c:v>
                </c:pt>
                <c:pt idx="38">
                  <c:v>442.53492555396451</c:v>
                </c:pt>
              </c:numCache>
            </c:numRef>
          </c:val>
          <c:smooth val="0"/>
          <c:extLst>
            <c:ext xmlns:c16="http://schemas.microsoft.com/office/drawing/2014/chart" uri="{C3380CC4-5D6E-409C-BE32-E72D297353CC}">
              <c16:uniqueId val="{00000003-5767-4D11-9417-8DBB048C3E01}"/>
            </c:ext>
          </c:extLst>
        </c:ser>
        <c:dLbls>
          <c:showLegendKey val="0"/>
          <c:showVal val="0"/>
          <c:showCatName val="0"/>
          <c:showSerName val="0"/>
          <c:showPercent val="0"/>
          <c:showBubbleSize val="0"/>
        </c:dLbls>
        <c:marker val="1"/>
        <c:smooth val="0"/>
        <c:axId val="1604080496"/>
        <c:axId val="1604081328"/>
      </c:lineChart>
      <c:dateAx>
        <c:axId val="1604080496"/>
        <c:scaling>
          <c:orientation val="minMax"/>
        </c:scaling>
        <c:delete val="0"/>
        <c:axPos val="b"/>
        <c:majorGridlines>
          <c:spPr>
            <a:ln w="9525" cap="flat" cmpd="sng" algn="ctr">
              <a:noFill/>
              <a:round/>
            </a:ln>
            <a:effectLst/>
          </c:spPr>
        </c:majorGridlines>
        <c:numFmt formatCode="[$-409]mmm&quot;-&quot;yy;@" sourceLinked="1"/>
        <c:majorTickMark val="none"/>
        <c:minorTickMark val="none"/>
        <c:tickLblPos val="nextTo"/>
        <c:spPr>
          <a:noFill/>
          <a:ln w="9525" cap="flat" cmpd="sng" algn="ctr">
            <a:solidFill>
              <a:schemeClr val="tx1">
                <a:lumMod val="15000"/>
                <a:lumOff val="85000"/>
              </a:schemeClr>
            </a:solidFill>
            <a:round/>
          </a:ln>
          <a:effectLst/>
        </c:spPr>
        <c:txPr>
          <a:bodyPr rot="1800000" spcFirstLastPara="1" vertOverflow="ellipsis"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604081328"/>
        <c:crosses val="autoZero"/>
        <c:auto val="1"/>
        <c:lblOffset val="100"/>
        <c:baseTimeUnit val="months"/>
        <c:majorUnit val="3"/>
        <c:majorTimeUnit val="months"/>
      </c:dateAx>
      <c:valAx>
        <c:axId val="1604081328"/>
        <c:scaling>
          <c:orientation val="minMax"/>
          <c:min val="20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604080496"/>
        <c:crossesAt val="43466"/>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2"/>
          <c:tx>
            <c:strRef>
              <c:f>'제지 판가 및 원가 세부내역'!$X$313</c:f>
              <c:strCache>
                <c:ptCount val="1"/>
                <c:pt idx="0">
                  <c:v>APP (복사)</c:v>
                </c:pt>
              </c:strCache>
            </c:strRef>
          </c:tx>
          <c:spPr>
            <a:noFill/>
            <a:ln>
              <a:noFill/>
            </a:ln>
            <a:effectLst/>
          </c:spPr>
          <c:cat>
            <c:numRef>
              <c:f>'제지 판가 및 원가 세부내역'!$Y$310:$BK$310</c:f>
              <c:numCache>
                <c:formatCode>[$-409]mmm"-"yy;@</c:formatCode>
                <c:ptCount val="39"/>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numCache>
            </c:numRef>
          </c:cat>
          <c:val>
            <c:numRef>
              <c:f>'제지 판가 및 원가 세부내역'!$Y$313:$BK$313</c:f>
              <c:numCache>
                <c:formatCode>#,##0;\(#,##0\);\-</c:formatCode>
                <c:ptCount val="39"/>
                <c:pt idx="0">
                  <c:v>315.73578600156998</c:v>
                </c:pt>
                <c:pt idx="1">
                  <c:v>317.75145783399296</c:v>
                </c:pt>
                <c:pt idx="2">
                  <c:v>303.42974270511377</c:v>
                </c:pt>
                <c:pt idx="3">
                  <c:v>293.95656476934096</c:v>
                </c:pt>
                <c:pt idx="4">
                  <c:v>301.64574793125524</c:v>
                </c:pt>
                <c:pt idx="5">
                  <c:v>293.05932531236402</c:v>
                </c:pt>
                <c:pt idx="6">
                  <c:v>279.21702212639718</c:v>
                </c:pt>
                <c:pt idx="7">
                  <c:v>268.45364388963344</c:v>
                </c:pt>
                <c:pt idx="8">
                  <c:v>265.47004666336824</c:v>
                </c:pt>
                <c:pt idx="9">
                  <c:v>268.26981502004293</c:v>
                </c:pt>
                <c:pt idx="10">
                  <c:v>260.67142261787802</c:v>
                </c:pt>
                <c:pt idx="11">
                  <c:v>260.53297269007686</c:v>
                </c:pt>
                <c:pt idx="12">
                  <c:v>251.7702692214115</c:v>
                </c:pt>
                <c:pt idx="13">
                  <c:v>249.29114167134364</c:v>
                </c:pt>
                <c:pt idx="14">
                  <c:v>247.37536216159427</c:v>
                </c:pt>
                <c:pt idx="15">
                  <c:v>240.1413614344884</c:v>
                </c:pt>
                <c:pt idx="16">
                  <c:v>235.52027818650288</c:v>
                </c:pt>
                <c:pt idx="17">
                  <c:v>237.17176526346483</c:v>
                </c:pt>
                <c:pt idx="18">
                  <c:v>242.67739236327185</c:v>
                </c:pt>
                <c:pt idx="19">
                  <c:v>259.26402599470788</c:v>
                </c:pt>
                <c:pt idx="20">
                  <c:v>274.22086653857662</c:v>
                </c:pt>
                <c:pt idx="21">
                  <c:v>281.96092123854811</c:v>
                </c:pt>
                <c:pt idx="22">
                  <c:v>320.74887684837864</c:v>
                </c:pt>
                <c:pt idx="23">
                  <c:v>313.5467334459571</c:v>
                </c:pt>
                <c:pt idx="24">
                  <c:v>290.93779350991173</c:v>
                </c:pt>
                <c:pt idx="25">
                  <c:v>281.14591687439633</c:v>
                </c:pt>
                <c:pt idx="26">
                  <c:v>294.76224107532784</c:v>
                </c:pt>
                <c:pt idx="27">
                  <c:v>305.28438114343118</c:v>
                </c:pt>
                <c:pt idx="28">
                  <c:v>331.25129115253918</c:v>
                </c:pt>
                <c:pt idx="29">
                  <c:v>346.63018788971976</c:v>
                </c:pt>
                <c:pt idx="30">
                  <c:v>365.69216916558025</c:v>
                </c:pt>
                <c:pt idx="31">
                  <c:v>373.99725292970339</c:v>
                </c:pt>
                <c:pt idx="32">
                  <c:v>416.70555879294278</c:v>
                </c:pt>
                <c:pt idx="33">
                  <c:v>428.4603429201</c:v>
                </c:pt>
                <c:pt idx="34">
                  <c:v>434.95068982083865</c:v>
                </c:pt>
                <c:pt idx="35">
                  <c:v>446.24034573589341</c:v>
                </c:pt>
                <c:pt idx="36">
                  <c:v>431.73452087724132</c:v>
                </c:pt>
                <c:pt idx="37">
                  <c:v>436.83675991281524</c:v>
                </c:pt>
                <c:pt idx="38">
                  <c:v>442.53492555396451</c:v>
                </c:pt>
              </c:numCache>
            </c:numRef>
          </c:val>
          <c:extLst>
            <c:ext xmlns:c16="http://schemas.microsoft.com/office/drawing/2014/chart" uri="{C3380CC4-5D6E-409C-BE32-E72D297353CC}">
              <c16:uniqueId val="{00000000-E9C3-4565-BBB6-90EFFC6A418A}"/>
            </c:ext>
          </c:extLst>
        </c:ser>
        <c:ser>
          <c:idx val="3"/>
          <c:order val="3"/>
          <c:tx>
            <c:strRef>
              <c:f>'제지 판가 및 원가 세부내역'!$X$314</c:f>
              <c:strCache>
                <c:ptCount val="1"/>
                <c:pt idx="0">
                  <c:v>Spread (수출)</c:v>
                </c:pt>
              </c:strCache>
            </c:strRef>
          </c:tx>
          <c:spPr>
            <a:solidFill>
              <a:srgbClr val="00A3A1"/>
            </a:solidFill>
            <a:ln>
              <a:noFill/>
            </a:ln>
            <a:effectLst/>
          </c:spPr>
          <c:dLbls>
            <c:dLbl>
              <c:idx val="0"/>
              <c:layout>
                <c:manualLayout>
                  <c:x val="1.66143380429094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9C3-4565-BBB6-90EFFC6A418A}"/>
                </c:ext>
              </c:extLst>
            </c:dLbl>
            <c:dLbl>
              <c:idx val="1"/>
              <c:delete val="1"/>
              <c:extLst>
                <c:ext xmlns:c15="http://schemas.microsoft.com/office/drawing/2012/chart" uri="{CE6537A1-D6FC-4f65-9D91-7224C49458BB}"/>
                <c:ext xmlns:c16="http://schemas.microsoft.com/office/drawing/2014/chart" uri="{C3380CC4-5D6E-409C-BE32-E72D297353CC}">
                  <c16:uniqueId val="{00000002-E9C3-4565-BBB6-90EFFC6A418A}"/>
                </c:ext>
              </c:extLst>
            </c:dLbl>
            <c:dLbl>
              <c:idx val="2"/>
              <c:delete val="1"/>
              <c:extLst>
                <c:ext xmlns:c15="http://schemas.microsoft.com/office/drawing/2012/chart" uri="{CE6537A1-D6FC-4f65-9D91-7224C49458BB}"/>
                <c:ext xmlns:c16="http://schemas.microsoft.com/office/drawing/2014/chart" uri="{C3380CC4-5D6E-409C-BE32-E72D297353CC}">
                  <c16:uniqueId val="{00000003-E9C3-4565-BBB6-90EFFC6A418A}"/>
                </c:ext>
              </c:extLst>
            </c:dLbl>
            <c:dLbl>
              <c:idx val="3"/>
              <c:layout>
                <c:manualLayout>
                  <c:x val="1.799886621315192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9C3-4565-BBB6-90EFFC6A418A}"/>
                </c:ext>
              </c:extLst>
            </c:dLbl>
            <c:dLbl>
              <c:idx val="4"/>
              <c:delete val="1"/>
              <c:extLst>
                <c:ext xmlns:c15="http://schemas.microsoft.com/office/drawing/2012/chart" uri="{CE6537A1-D6FC-4f65-9D91-7224C49458BB}"/>
                <c:ext xmlns:c16="http://schemas.microsoft.com/office/drawing/2014/chart" uri="{C3380CC4-5D6E-409C-BE32-E72D297353CC}">
                  <c16:uniqueId val="{00000005-E9C3-4565-BBB6-90EFFC6A418A}"/>
                </c:ext>
              </c:extLst>
            </c:dLbl>
            <c:dLbl>
              <c:idx val="5"/>
              <c:delete val="1"/>
              <c:extLst>
                <c:ext xmlns:c15="http://schemas.microsoft.com/office/drawing/2012/chart" uri="{CE6537A1-D6FC-4f65-9D91-7224C49458BB}"/>
                <c:ext xmlns:c16="http://schemas.microsoft.com/office/drawing/2014/chart" uri="{C3380CC4-5D6E-409C-BE32-E72D297353CC}">
                  <c16:uniqueId val="{00000006-E9C3-4565-BBB6-90EFFC6A418A}"/>
                </c:ext>
              </c:extLst>
            </c:dLbl>
            <c:dLbl>
              <c:idx val="6"/>
              <c:layout>
                <c:manualLayout>
                  <c:x val="1.384528170242453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9C3-4565-BBB6-90EFFC6A418A}"/>
                </c:ext>
              </c:extLst>
            </c:dLbl>
            <c:dLbl>
              <c:idx val="7"/>
              <c:delete val="1"/>
              <c:extLst>
                <c:ext xmlns:c15="http://schemas.microsoft.com/office/drawing/2012/chart" uri="{CE6537A1-D6FC-4f65-9D91-7224C49458BB}"/>
                <c:ext xmlns:c16="http://schemas.microsoft.com/office/drawing/2014/chart" uri="{C3380CC4-5D6E-409C-BE32-E72D297353CC}">
                  <c16:uniqueId val="{00000008-E9C3-4565-BBB6-90EFFC6A418A}"/>
                </c:ext>
              </c:extLst>
            </c:dLbl>
            <c:dLbl>
              <c:idx val="8"/>
              <c:delete val="1"/>
              <c:extLst>
                <c:ext xmlns:c15="http://schemas.microsoft.com/office/drawing/2012/chart" uri="{CE6537A1-D6FC-4f65-9D91-7224C49458BB}"/>
                <c:ext xmlns:c16="http://schemas.microsoft.com/office/drawing/2014/chart" uri="{C3380CC4-5D6E-409C-BE32-E72D297353CC}">
                  <c16:uniqueId val="{00000009-E9C3-4565-BBB6-90EFFC6A418A}"/>
                </c:ext>
              </c:extLst>
            </c:dLbl>
            <c:dLbl>
              <c:idx val="9"/>
              <c:layout>
                <c:manualLayout>
                  <c:x val="1.522980987266701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9C3-4565-BBB6-90EFFC6A418A}"/>
                </c:ext>
              </c:extLst>
            </c:dLbl>
            <c:dLbl>
              <c:idx val="10"/>
              <c:delete val="1"/>
              <c:extLst>
                <c:ext xmlns:c15="http://schemas.microsoft.com/office/drawing/2012/chart" uri="{CE6537A1-D6FC-4f65-9D91-7224C49458BB}"/>
                <c:ext xmlns:c16="http://schemas.microsoft.com/office/drawing/2014/chart" uri="{C3380CC4-5D6E-409C-BE32-E72D297353CC}">
                  <c16:uniqueId val="{0000000B-E9C3-4565-BBB6-90EFFC6A418A}"/>
                </c:ext>
              </c:extLst>
            </c:dLbl>
            <c:dLbl>
              <c:idx val="11"/>
              <c:delete val="1"/>
              <c:extLst>
                <c:ext xmlns:c15="http://schemas.microsoft.com/office/drawing/2012/chart" uri="{CE6537A1-D6FC-4f65-9D91-7224C49458BB}"/>
                <c:ext xmlns:c16="http://schemas.microsoft.com/office/drawing/2014/chart" uri="{C3380CC4-5D6E-409C-BE32-E72D297353CC}">
                  <c16:uniqueId val="{0000000C-E9C3-4565-BBB6-90EFFC6A418A}"/>
                </c:ext>
              </c:extLst>
            </c:dLbl>
            <c:dLbl>
              <c:idx val="12"/>
              <c:layout>
                <c:manualLayout>
                  <c:x val="1.246075353218210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9C3-4565-BBB6-90EFFC6A418A}"/>
                </c:ext>
              </c:extLst>
            </c:dLbl>
            <c:dLbl>
              <c:idx val="13"/>
              <c:delete val="1"/>
              <c:extLst>
                <c:ext xmlns:c15="http://schemas.microsoft.com/office/drawing/2012/chart" uri="{CE6537A1-D6FC-4f65-9D91-7224C49458BB}"/>
                <c:ext xmlns:c16="http://schemas.microsoft.com/office/drawing/2014/chart" uri="{C3380CC4-5D6E-409C-BE32-E72D297353CC}">
                  <c16:uniqueId val="{0000000E-E9C3-4565-BBB6-90EFFC6A418A}"/>
                </c:ext>
              </c:extLst>
            </c:dLbl>
            <c:dLbl>
              <c:idx val="14"/>
              <c:delete val="1"/>
              <c:extLst>
                <c:ext xmlns:c15="http://schemas.microsoft.com/office/drawing/2012/chart" uri="{CE6537A1-D6FC-4f65-9D91-7224C49458BB}"/>
                <c:ext xmlns:c16="http://schemas.microsoft.com/office/drawing/2014/chart" uri="{C3380CC4-5D6E-409C-BE32-E72D297353CC}">
                  <c16:uniqueId val="{0000000F-E9C3-4565-BBB6-90EFFC6A418A}"/>
                </c:ext>
              </c:extLst>
            </c:dLbl>
            <c:dLbl>
              <c:idx val="15"/>
              <c:delete val="1"/>
              <c:extLst>
                <c:ext xmlns:c15="http://schemas.microsoft.com/office/drawing/2012/chart" uri="{CE6537A1-D6FC-4f65-9D91-7224C49458BB}"/>
                <c:ext xmlns:c16="http://schemas.microsoft.com/office/drawing/2014/chart" uri="{C3380CC4-5D6E-409C-BE32-E72D297353CC}">
                  <c16:uniqueId val="{00000023-E9C3-4565-BBB6-90EFFC6A418A}"/>
                </c:ext>
              </c:extLst>
            </c:dLbl>
            <c:dLbl>
              <c:idx val="16"/>
              <c:delete val="1"/>
              <c:extLst>
                <c:ext xmlns:c15="http://schemas.microsoft.com/office/drawing/2012/chart" uri="{CE6537A1-D6FC-4f65-9D91-7224C49458BB}"/>
                <c:ext xmlns:c16="http://schemas.microsoft.com/office/drawing/2014/chart" uri="{C3380CC4-5D6E-409C-BE32-E72D297353CC}">
                  <c16:uniqueId val="{00000022-E9C3-4565-BBB6-90EFFC6A418A}"/>
                </c:ext>
              </c:extLst>
            </c:dLbl>
            <c:dLbl>
              <c:idx val="17"/>
              <c:delete val="1"/>
              <c:extLst>
                <c:ext xmlns:c15="http://schemas.microsoft.com/office/drawing/2012/chart" uri="{CE6537A1-D6FC-4f65-9D91-7224C49458BB}"/>
                <c:ext xmlns:c16="http://schemas.microsoft.com/office/drawing/2014/chart" uri="{C3380CC4-5D6E-409C-BE32-E72D297353CC}">
                  <c16:uniqueId val="{00000021-E9C3-4565-BBB6-90EFFC6A418A}"/>
                </c:ext>
              </c:extLst>
            </c:dLbl>
            <c:dLbl>
              <c:idx val="18"/>
              <c:delete val="1"/>
              <c:extLst>
                <c:ext xmlns:c15="http://schemas.microsoft.com/office/drawing/2012/chart" uri="{CE6537A1-D6FC-4f65-9D91-7224C49458BB}"/>
                <c:ext xmlns:c16="http://schemas.microsoft.com/office/drawing/2014/chart" uri="{C3380CC4-5D6E-409C-BE32-E72D297353CC}">
                  <c16:uniqueId val="{00000020-E9C3-4565-BBB6-90EFFC6A418A}"/>
                </c:ext>
              </c:extLst>
            </c:dLbl>
            <c:dLbl>
              <c:idx val="19"/>
              <c:delete val="1"/>
              <c:extLst>
                <c:ext xmlns:c15="http://schemas.microsoft.com/office/drawing/2012/chart" uri="{CE6537A1-D6FC-4f65-9D91-7224C49458BB}"/>
                <c:ext xmlns:c16="http://schemas.microsoft.com/office/drawing/2014/chart" uri="{C3380CC4-5D6E-409C-BE32-E72D297353CC}">
                  <c16:uniqueId val="{0000001F-E9C3-4565-BBB6-90EFFC6A418A}"/>
                </c:ext>
              </c:extLst>
            </c:dLbl>
            <c:dLbl>
              <c:idx val="20"/>
              <c:delete val="1"/>
              <c:extLst>
                <c:ext xmlns:c15="http://schemas.microsoft.com/office/drawing/2012/chart" uri="{CE6537A1-D6FC-4f65-9D91-7224C49458BB}"/>
                <c:ext xmlns:c16="http://schemas.microsoft.com/office/drawing/2014/chart" uri="{C3380CC4-5D6E-409C-BE32-E72D297353CC}">
                  <c16:uniqueId val="{0000002A-E9C3-4565-BBB6-90EFFC6A418A}"/>
                </c:ext>
              </c:extLst>
            </c:dLbl>
            <c:dLbl>
              <c:idx val="21"/>
              <c:delete val="1"/>
              <c:extLst>
                <c:ext xmlns:c15="http://schemas.microsoft.com/office/drawing/2012/chart" uri="{CE6537A1-D6FC-4f65-9D91-7224C49458BB}"/>
                <c:ext xmlns:c16="http://schemas.microsoft.com/office/drawing/2014/chart" uri="{C3380CC4-5D6E-409C-BE32-E72D297353CC}">
                  <c16:uniqueId val="{00000029-E9C3-4565-BBB6-90EFFC6A418A}"/>
                </c:ext>
              </c:extLst>
            </c:dLbl>
            <c:dLbl>
              <c:idx val="22"/>
              <c:delete val="1"/>
              <c:extLst>
                <c:ext xmlns:c15="http://schemas.microsoft.com/office/drawing/2012/chart" uri="{CE6537A1-D6FC-4f65-9D91-7224C49458BB}"/>
                <c:ext xmlns:c16="http://schemas.microsoft.com/office/drawing/2014/chart" uri="{C3380CC4-5D6E-409C-BE32-E72D297353CC}">
                  <c16:uniqueId val="{00000028-E9C3-4565-BBB6-90EFFC6A418A}"/>
                </c:ext>
              </c:extLst>
            </c:dLbl>
            <c:dLbl>
              <c:idx val="23"/>
              <c:delete val="1"/>
              <c:extLst>
                <c:ext xmlns:c15="http://schemas.microsoft.com/office/drawing/2012/chart" uri="{CE6537A1-D6FC-4f65-9D91-7224C49458BB}"/>
                <c:ext xmlns:c16="http://schemas.microsoft.com/office/drawing/2014/chart" uri="{C3380CC4-5D6E-409C-BE32-E72D297353CC}">
                  <c16:uniqueId val="{00000027-E9C3-4565-BBB6-90EFFC6A418A}"/>
                </c:ext>
              </c:extLst>
            </c:dLbl>
            <c:dLbl>
              <c:idx val="24"/>
              <c:delete val="1"/>
              <c:extLst>
                <c:ext xmlns:c15="http://schemas.microsoft.com/office/drawing/2012/chart" uri="{CE6537A1-D6FC-4f65-9D91-7224C49458BB}"/>
                <c:ext xmlns:c16="http://schemas.microsoft.com/office/drawing/2014/chart" uri="{C3380CC4-5D6E-409C-BE32-E72D297353CC}">
                  <c16:uniqueId val="{00000026-E9C3-4565-BBB6-90EFFC6A418A}"/>
                </c:ext>
              </c:extLst>
            </c:dLbl>
            <c:dLbl>
              <c:idx val="25"/>
              <c:delete val="1"/>
              <c:extLst>
                <c:ext xmlns:c15="http://schemas.microsoft.com/office/drawing/2012/chart" uri="{CE6537A1-D6FC-4f65-9D91-7224C49458BB}"/>
                <c:ext xmlns:c16="http://schemas.microsoft.com/office/drawing/2014/chart" uri="{C3380CC4-5D6E-409C-BE32-E72D297353CC}">
                  <c16:uniqueId val="{00000025-E9C3-4565-BBB6-90EFFC6A418A}"/>
                </c:ext>
              </c:extLst>
            </c:dLbl>
            <c:dLbl>
              <c:idx val="26"/>
              <c:delete val="1"/>
              <c:extLst>
                <c:ext xmlns:c15="http://schemas.microsoft.com/office/drawing/2012/chart" uri="{CE6537A1-D6FC-4f65-9D91-7224C49458BB}"/>
                <c:ext xmlns:c16="http://schemas.microsoft.com/office/drawing/2014/chart" uri="{C3380CC4-5D6E-409C-BE32-E72D297353CC}">
                  <c16:uniqueId val="{00000024-E9C3-4565-BBB6-90EFFC6A418A}"/>
                </c:ext>
              </c:extLst>
            </c:dLbl>
            <c:dLbl>
              <c:idx val="27"/>
              <c:layout>
                <c:manualLayout>
                  <c:x val="2.2664814814814815E-2"/>
                  <c:y val="-0.1129893238434163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E9C3-4565-BBB6-90EFFC6A418A}"/>
                </c:ext>
              </c:extLst>
            </c:dLbl>
            <c:dLbl>
              <c:idx val="28"/>
              <c:delete val="1"/>
              <c:extLst>
                <c:ext xmlns:c15="http://schemas.microsoft.com/office/drawing/2012/chart" uri="{CE6537A1-D6FC-4f65-9D91-7224C49458BB}"/>
                <c:ext xmlns:c16="http://schemas.microsoft.com/office/drawing/2014/chart" uri="{C3380CC4-5D6E-409C-BE32-E72D297353CC}">
                  <c16:uniqueId val="{00000011-E9C3-4565-BBB6-90EFFC6A418A}"/>
                </c:ext>
              </c:extLst>
            </c:dLbl>
            <c:dLbl>
              <c:idx val="29"/>
              <c:delete val="1"/>
              <c:extLst>
                <c:ext xmlns:c15="http://schemas.microsoft.com/office/drawing/2012/chart" uri="{CE6537A1-D6FC-4f65-9D91-7224C49458BB}"/>
                <c:ext xmlns:c16="http://schemas.microsoft.com/office/drawing/2014/chart" uri="{C3380CC4-5D6E-409C-BE32-E72D297353CC}">
                  <c16:uniqueId val="{00000012-E9C3-4565-BBB6-90EFFC6A418A}"/>
                </c:ext>
              </c:extLst>
            </c:dLbl>
            <c:dLbl>
              <c:idx val="30"/>
              <c:layout>
                <c:manualLayout>
                  <c:x val="8.4780092592592598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E9C3-4565-BBB6-90EFFC6A418A}"/>
                </c:ext>
              </c:extLst>
            </c:dLbl>
            <c:dLbl>
              <c:idx val="31"/>
              <c:delete val="1"/>
              <c:extLst>
                <c:ext xmlns:c15="http://schemas.microsoft.com/office/drawing/2012/chart" uri="{CE6537A1-D6FC-4f65-9D91-7224C49458BB}"/>
                <c:ext xmlns:c16="http://schemas.microsoft.com/office/drawing/2014/chart" uri="{C3380CC4-5D6E-409C-BE32-E72D297353CC}">
                  <c16:uniqueId val="{00000014-E9C3-4565-BBB6-90EFFC6A418A}"/>
                </c:ext>
              </c:extLst>
            </c:dLbl>
            <c:dLbl>
              <c:idx val="32"/>
              <c:delete val="1"/>
              <c:extLst>
                <c:ext xmlns:c15="http://schemas.microsoft.com/office/drawing/2012/chart" uri="{CE6537A1-D6FC-4f65-9D91-7224C49458BB}"/>
                <c:ext xmlns:c16="http://schemas.microsoft.com/office/drawing/2014/chart" uri="{C3380CC4-5D6E-409C-BE32-E72D297353CC}">
                  <c16:uniqueId val="{00000015-E9C3-4565-BBB6-90EFFC6A418A}"/>
                </c:ext>
              </c:extLst>
            </c:dLbl>
            <c:dLbl>
              <c:idx val="33"/>
              <c:layout>
                <c:manualLayout>
                  <c:x val="8.307169021454837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E9C3-4565-BBB6-90EFFC6A418A}"/>
                </c:ext>
              </c:extLst>
            </c:dLbl>
            <c:dLbl>
              <c:idx val="34"/>
              <c:delete val="1"/>
              <c:extLst>
                <c:ext xmlns:c15="http://schemas.microsoft.com/office/drawing/2012/chart" uri="{CE6537A1-D6FC-4f65-9D91-7224C49458BB}"/>
                <c:ext xmlns:c16="http://schemas.microsoft.com/office/drawing/2014/chart" uri="{C3380CC4-5D6E-409C-BE32-E72D297353CC}">
                  <c16:uniqueId val="{00000017-E9C3-4565-BBB6-90EFFC6A418A}"/>
                </c:ext>
              </c:extLst>
            </c:dLbl>
            <c:dLbl>
              <c:idx val="35"/>
              <c:delete val="1"/>
              <c:extLst>
                <c:ext xmlns:c15="http://schemas.microsoft.com/office/drawing/2012/chart" uri="{CE6537A1-D6FC-4f65-9D91-7224C49458BB}"/>
                <c:ext xmlns:c16="http://schemas.microsoft.com/office/drawing/2014/chart" uri="{C3380CC4-5D6E-409C-BE32-E72D297353CC}">
                  <c16:uniqueId val="{00000018-E9C3-4565-BBB6-90EFFC6A418A}"/>
                </c:ext>
              </c:extLst>
            </c:dLbl>
            <c:dLbl>
              <c:idx val="36"/>
              <c:layout>
                <c:manualLayout>
                  <c:x val="9.6916971916972926E-3"/>
                  <c:y val="-7.672025954061870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E9C3-4565-BBB6-90EFFC6A418A}"/>
                </c:ext>
              </c:extLst>
            </c:dLbl>
            <c:dLbl>
              <c:idx val="37"/>
              <c:delete val="1"/>
              <c:extLst>
                <c:ext xmlns:c15="http://schemas.microsoft.com/office/drawing/2012/chart" uri="{CE6537A1-D6FC-4f65-9D91-7224C49458BB}"/>
                <c:ext xmlns:c16="http://schemas.microsoft.com/office/drawing/2014/chart" uri="{C3380CC4-5D6E-409C-BE32-E72D297353CC}">
                  <c16:uniqueId val="{0000001A-E9C3-4565-BBB6-90EFFC6A418A}"/>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'제지 판가 및 원가 세부내역'!$Y$310:$BK$310</c:f>
              <c:numCache>
                <c:formatCode>[$-409]mmm"-"yy;@</c:formatCode>
                <c:ptCount val="39"/>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numCache>
            </c:numRef>
          </c:cat>
          <c:val>
            <c:numRef>
              <c:f>'제지 판가 및 원가 세부내역'!$Y$314:$BK$314</c:f>
              <c:numCache>
                <c:formatCode>#,##0;\(#,##0\);\-</c:formatCode>
                <c:ptCount val="39"/>
                <c:pt idx="0">
                  <c:v>312.20455121517762</c:v>
                </c:pt>
                <c:pt idx="1">
                  <c:v>329.91156763413824</c:v>
                </c:pt>
                <c:pt idx="2">
                  <c:v>284.05714061911499</c:v>
                </c:pt>
                <c:pt idx="3">
                  <c:v>307.69720633050883</c:v>
                </c:pt>
                <c:pt idx="4">
                  <c:v>269.67008976079813</c:v>
                </c:pt>
                <c:pt idx="5">
                  <c:v>270.2977783879839</c:v>
                </c:pt>
                <c:pt idx="6">
                  <c:v>251.116486072881</c:v>
                </c:pt>
                <c:pt idx="7">
                  <c:v>261.88528177531305</c:v>
                </c:pt>
                <c:pt idx="8">
                  <c:v>256.93131376226853</c:v>
                </c:pt>
                <c:pt idx="9">
                  <c:v>226.4243772016585</c:v>
                </c:pt>
                <c:pt idx="10">
                  <c:v>219.22079107707759</c:v>
                </c:pt>
                <c:pt idx="11">
                  <c:v>205.6945942995643</c:v>
                </c:pt>
                <c:pt idx="12">
                  <c:v>221.87597384200441</c:v>
                </c:pt>
                <c:pt idx="13">
                  <c:v>228.22534610074294</c:v>
                </c:pt>
                <c:pt idx="14">
                  <c:v>230.14112561049231</c:v>
                </c:pt>
                <c:pt idx="15">
                  <c:v>237.37512633759818</c:v>
                </c:pt>
                <c:pt idx="16">
                  <c:v>241.9962095855837</c:v>
                </c:pt>
                <c:pt idx="17">
                  <c:v>240.34472250862174</c:v>
                </c:pt>
                <c:pt idx="18">
                  <c:v>234.83909540881473</c:v>
                </c:pt>
                <c:pt idx="19">
                  <c:v>218.2524617773787</c:v>
                </c:pt>
                <c:pt idx="20">
                  <c:v>203.29562123350996</c:v>
                </c:pt>
                <c:pt idx="21">
                  <c:v>195.55556653353847</c:v>
                </c:pt>
                <c:pt idx="22">
                  <c:v>156.76761092370793</c:v>
                </c:pt>
                <c:pt idx="23">
                  <c:v>163.96975432612948</c:v>
                </c:pt>
                <c:pt idx="24">
                  <c:v>186.57869426217485</c:v>
                </c:pt>
                <c:pt idx="25">
                  <c:v>196.37057089769024</c:v>
                </c:pt>
                <c:pt idx="26">
                  <c:v>182.75424669675874</c:v>
                </c:pt>
                <c:pt idx="27">
                  <c:v>386.04955583083478</c:v>
                </c:pt>
                <c:pt idx="28">
                  <c:v>356.10046824265856</c:v>
                </c:pt>
                <c:pt idx="29">
                  <c:v>342.82649878751079</c:v>
                </c:pt>
                <c:pt idx="30">
                  <c:v>277.81666266809987</c:v>
                </c:pt>
                <c:pt idx="31">
                  <c:v>320.99987054100183</c:v>
                </c:pt>
                <c:pt idx="32">
                  <c:v>274.66053886403307</c:v>
                </c:pt>
                <c:pt idx="33">
                  <c:v>247.445809461225</c:v>
                </c:pt>
                <c:pt idx="34">
                  <c:v>240.95546256048635</c:v>
                </c:pt>
                <c:pt idx="35">
                  <c:v>298.82046673825829</c:v>
                </c:pt>
                <c:pt idx="36">
                  <c:v>328.86856505369718</c:v>
                </c:pt>
                <c:pt idx="37">
                  <c:v>330.18770261224512</c:v>
                </c:pt>
                <c:pt idx="38">
                  <c:v>407.13126772722217</c:v>
                </c:pt>
              </c:numCache>
            </c:numRef>
          </c:val>
          <c:extLst>
            <c:ext xmlns:c16="http://schemas.microsoft.com/office/drawing/2014/chart" uri="{C3380CC4-5D6E-409C-BE32-E72D297353CC}">
              <c16:uniqueId val="{0000001B-E9C3-4565-BBB6-90EFFC6A418A}"/>
            </c:ext>
          </c:extLst>
        </c:ser>
        <c:dLbls>
          <c:showLegendKey val="0"/>
          <c:showVal val="0"/>
          <c:showCatName val="0"/>
          <c:showSerName val="0"/>
          <c:showPercent val="0"/>
          <c:showBubbleSize val="0"/>
        </c:dLbls>
        <c:axId val="2074237392"/>
        <c:axId val="2074229904"/>
      </c:areaChart>
      <c:lineChart>
        <c:grouping val="standard"/>
        <c:varyColors val="0"/>
        <c:ser>
          <c:idx val="0"/>
          <c:order val="0"/>
          <c:tx>
            <c:strRef>
              <c:f>'제지 판가 및 원가 세부내역'!$X$311</c:f>
              <c:strCache>
                <c:ptCount val="1"/>
                <c:pt idx="0">
                  <c:v>ASP (수출)</c:v>
                </c:pt>
              </c:strCache>
            </c:strRef>
          </c:tx>
          <c:spPr>
            <a:ln w="38100" cap="rnd">
              <a:solidFill>
                <a:srgbClr val="00338D"/>
              </a:solidFill>
              <a:round/>
            </a:ln>
            <a:effectLst/>
          </c:spPr>
          <c:marker>
            <c:symbol val="none"/>
          </c:marker>
          <c:cat>
            <c:numRef>
              <c:f>'제지 판가 및 원가 세부내역'!$Y$310:$BK$310</c:f>
              <c:numCache>
                <c:formatCode>[$-409]mmm"-"yy;@</c:formatCode>
                <c:ptCount val="39"/>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numCache>
            </c:numRef>
          </c:cat>
          <c:val>
            <c:numRef>
              <c:f>'제지 판가 및 원가 세부내역'!$Y$311:$BK$311</c:f>
              <c:numCache>
                <c:formatCode>#,##0;\(#,##0\);\-</c:formatCode>
                <c:ptCount val="39"/>
                <c:pt idx="0">
                  <c:v>627.94033721674759</c:v>
                </c:pt>
                <c:pt idx="1">
                  <c:v>647.6630254681312</c:v>
                </c:pt>
                <c:pt idx="2">
                  <c:v>587.48688332422876</c:v>
                </c:pt>
                <c:pt idx="3">
                  <c:v>601.65377109984979</c:v>
                </c:pt>
                <c:pt idx="4">
                  <c:v>571.31583769205338</c:v>
                </c:pt>
                <c:pt idx="5">
                  <c:v>563.35710370034792</c:v>
                </c:pt>
                <c:pt idx="6">
                  <c:v>530.33350819927819</c:v>
                </c:pt>
                <c:pt idx="7">
                  <c:v>530.33892566494649</c:v>
                </c:pt>
                <c:pt idx="8">
                  <c:v>522.40136042563677</c:v>
                </c:pt>
                <c:pt idx="9">
                  <c:v>494.69419222170143</c:v>
                </c:pt>
                <c:pt idx="10">
                  <c:v>479.89221369495561</c:v>
                </c:pt>
                <c:pt idx="11">
                  <c:v>466.22756698964116</c:v>
                </c:pt>
                <c:pt idx="12">
                  <c:v>473.64624306341591</c:v>
                </c:pt>
                <c:pt idx="13">
                  <c:v>477.51648777208658</c:v>
                </c:pt>
                <c:pt idx="14">
                  <c:v>477.51648777208658</c:v>
                </c:pt>
                <c:pt idx="15">
                  <c:v>477.51648777208658</c:v>
                </c:pt>
                <c:pt idx="16">
                  <c:v>477.51648777208658</c:v>
                </c:pt>
                <c:pt idx="17">
                  <c:v>477.51648777208658</c:v>
                </c:pt>
                <c:pt idx="18">
                  <c:v>477.51648777208658</c:v>
                </c:pt>
                <c:pt idx="19">
                  <c:v>477.51648777208658</c:v>
                </c:pt>
                <c:pt idx="20">
                  <c:v>477.51648777208658</c:v>
                </c:pt>
                <c:pt idx="21">
                  <c:v>477.51648777208658</c:v>
                </c:pt>
                <c:pt idx="22">
                  <c:v>477.51648777208658</c:v>
                </c:pt>
                <c:pt idx="23">
                  <c:v>477.51648777208658</c:v>
                </c:pt>
                <c:pt idx="24">
                  <c:v>477.51648777208658</c:v>
                </c:pt>
                <c:pt idx="25">
                  <c:v>477.51648777208658</c:v>
                </c:pt>
                <c:pt idx="26">
                  <c:v>477.51648777208658</c:v>
                </c:pt>
                <c:pt idx="27">
                  <c:v>691.33393697426595</c:v>
                </c:pt>
                <c:pt idx="28">
                  <c:v>687.35175939519775</c:v>
                </c:pt>
                <c:pt idx="29">
                  <c:v>689.45668667723055</c:v>
                </c:pt>
                <c:pt idx="30">
                  <c:v>643.50883183368012</c:v>
                </c:pt>
                <c:pt idx="31">
                  <c:v>694.99712347070522</c:v>
                </c:pt>
                <c:pt idx="32">
                  <c:v>691.36609765697585</c:v>
                </c:pt>
                <c:pt idx="33">
                  <c:v>675.906152381325</c:v>
                </c:pt>
                <c:pt idx="34">
                  <c:v>675.906152381325</c:v>
                </c:pt>
                <c:pt idx="35">
                  <c:v>745.0608124741517</c:v>
                </c:pt>
                <c:pt idx="36">
                  <c:v>760.60308593093851</c:v>
                </c:pt>
                <c:pt idx="37">
                  <c:v>767.02446252506036</c:v>
                </c:pt>
                <c:pt idx="38">
                  <c:v>849.66619328118668</c:v>
                </c:pt>
              </c:numCache>
            </c:numRef>
          </c:val>
          <c:smooth val="0"/>
          <c:extLst>
            <c:ext xmlns:c16="http://schemas.microsoft.com/office/drawing/2014/chart" uri="{C3380CC4-5D6E-409C-BE32-E72D297353CC}">
              <c16:uniqueId val="{0000001C-E9C3-4565-BBB6-90EFFC6A418A}"/>
            </c:ext>
          </c:extLst>
        </c:ser>
        <c:ser>
          <c:idx val="1"/>
          <c:order val="1"/>
          <c:tx>
            <c:strRef>
              <c:f>'제지 판가 및 원가 세부내역'!$X$312</c:f>
              <c:strCache>
                <c:ptCount val="1"/>
                <c:pt idx="0">
                  <c:v>APP</c:v>
                </c:pt>
              </c:strCache>
            </c:strRef>
          </c:tx>
          <c:spPr>
            <a:ln w="38100" cap="rnd">
              <a:solidFill>
                <a:srgbClr val="7030A0"/>
              </a:solidFill>
              <a:round/>
            </a:ln>
            <a:effectLst/>
          </c:spPr>
          <c:marker>
            <c:symbol val="none"/>
          </c:marker>
          <c:cat>
            <c:numRef>
              <c:f>'제지 판가 및 원가 세부내역'!$Y$310:$BK$310</c:f>
              <c:numCache>
                <c:formatCode>[$-409]mmm"-"yy;@</c:formatCode>
                <c:ptCount val="39"/>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numCache>
            </c:numRef>
          </c:cat>
          <c:val>
            <c:numRef>
              <c:f>'제지 판가 및 원가 세부내역'!$Y$312:$BK$312</c:f>
              <c:numCache>
                <c:formatCode>#,##0;\(#,##0\);\-</c:formatCode>
                <c:ptCount val="39"/>
                <c:pt idx="0">
                  <c:v>315.73578600156998</c:v>
                </c:pt>
                <c:pt idx="1">
                  <c:v>317.75145783399296</c:v>
                </c:pt>
                <c:pt idx="2">
                  <c:v>303.42974270511377</c:v>
                </c:pt>
                <c:pt idx="3">
                  <c:v>293.95656476934096</c:v>
                </c:pt>
                <c:pt idx="4">
                  <c:v>301.64574793125524</c:v>
                </c:pt>
                <c:pt idx="5">
                  <c:v>293.05932531236402</c:v>
                </c:pt>
                <c:pt idx="6">
                  <c:v>279.21702212639718</c:v>
                </c:pt>
                <c:pt idx="7">
                  <c:v>268.45364388963344</c:v>
                </c:pt>
                <c:pt idx="8">
                  <c:v>265.47004666336824</c:v>
                </c:pt>
                <c:pt idx="9">
                  <c:v>268.26981502004293</c:v>
                </c:pt>
                <c:pt idx="10">
                  <c:v>260.67142261787802</c:v>
                </c:pt>
                <c:pt idx="11">
                  <c:v>260.53297269007686</c:v>
                </c:pt>
                <c:pt idx="12">
                  <c:v>251.7702692214115</c:v>
                </c:pt>
                <c:pt idx="13">
                  <c:v>249.29114167134364</c:v>
                </c:pt>
                <c:pt idx="14">
                  <c:v>247.37536216159427</c:v>
                </c:pt>
                <c:pt idx="15">
                  <c:v>240.1413614344884</c:v>
                </c:pt>
                <c:pt idx="16">
                  <c:v>235.52027818650288</c:v>
                </c:pt>
                <c:pt idx="17">
                  <c:v>237.17176526346483</c:v>
                </c:pt>
                <c:pt idx="18">
                  <c:v>242.67739236327185</c:v>
                </c:pt>
                <c:pt idx="19">
                  <c:v>259.26402599470788</c:v>
                </c:pt>
                <c:pt idx="20">
                  <c:v>274.22086653857662</c:v>
                </c:pt>
                <c:pt idx="21">
                  <c:v>281.96092123854811</c:v>
                </c:pt>
                <c:pt idx="22">
                  <c:v>320.74887684837864</c:v>
                </c:pt>
                <c:pt idx="23">
                  <c:v>313.5467334459571</c:v>
                </c:pt>
                <c:pt idx="24">
                  <c:v>290.93779350991173</c:v>
                </c:pt>
                <c:pt idx="25">
                  <c:v>281.14591687439633</c:v>
                </c:pt>
                <c:pt idx="26">
                  <c:v>294.76224107532784</c:v>
                </c:pt>
                <c:pt idx="27">
                  <c:v>305.28438114343118</c:v>
                </c:pt>
                <c:pt idx="28">
                  <c:v>331.25129115253918</c:v>
                </c:pt>
                <c:pt idx="29">
                  <c:v>346.63018788971976</c:v>
                </c:pt>
                <c:pt idx="30">
                  <c:v>365.69216916558025</c:v>
                </c:pt>
                <c:pt idx="31">
                  <c:v>373.99725292970339</c:v>
                </c:pt>
                <c:pt idx="32">
                  <c:v>416.70555879294278</c:v>
                </c:pt>
                <c:pt idx="33">
                  <c:v>428.4603429201</c:v>
                </c:pt>
                <c:pt idx="34">
                  <c:v>434.95068982083865</c:v>
                </c:pt>
                <c:pt idx="35">
                  <c:v>446.24034573589341</c:v>
                </c:pt>
                <c:pt idx="36">
                  <c:v>431.73452087724132</c:v>
                </c:pt>
                <c:pt idx="37">
                  <c:v>436.83675991281524</c:v>
                </c:pt>
                <c:pt idx="38">
                  <c:v>442.53492555396451</c:v>
                </c:pt>
              </c:numCache>
            </c:numRef>
          </c:val>
          <c:smooth val="0"/>
          <c:extLst>
            <c:ext xmlns:c16="http://schemas.microsoft.com/office/drawing/2014/chart" uri="{C3380CC4-5D6E-409C-BE32-E72D297353CC}">
              <c16:uniqueId val="{0000001D-E9C3-4565-BBB6-90EFFC6A418A}"/>
            </c:ext>
          </c:extLst>
        </c:ser>
        <c:dLbls>
          <c:showLegendKey val="0"/>
          <c:showVal val="0"/>
          <c:showCatName val="0"/>
          <c:showSerName val="0"/>
          <c:showPercent val="0"/>
          <c:showBubbleSize val="0"/>
        </c:dLbls>
        <c:marker val="1"/>
        <c:smooth val="0"/>
        <c:axId val="2074237392"/>
        <c:axId val="2074229904"/>
      </c:lineChart>
      <c:dateAx>
        <c:axId val="2074237392"/>
        <c:scaling>
          <c:orientation val="minMax"/>
        </c:scaling>
        <c:delete val="0"/>
        <c:axPos val="b"/>
        <c:majorGridlines>
          <c:spPr>
            <a:ln w="9525" cap="flat" cmpd="sng" algn="ctr">
              <a:noFill/>
              <a:round/>
            </a:ln>
            <a:effectLst/>
          </c:spPr>
        </c:majorGridlines>
        <c:numFmt formatCode="[$-409]mmm&quot;-&quot;yy;@" sourceLinked="1"/>
        <c:majorTickMark val="none"/>
        <c:minorTickMark val="none"/>
        <c:tickLblPos val="nextTo"/>
        <c:spPr>
          <a:noFill/>
          <a:ln w="9525" cap="flat" cmpd="sng" algn="ctr">
            <a:solidFill>
              <a:schemeClr val="tx1">
                <a:lumMod val="15000"/>
                <a:lumOff val="85000"/>
              </a:schemeClr>
            </a:solidFill>
            <a:round/>
          </a:ln>
          <a:effectLst/>
        </c:spPr>
        <c:txPr>
          <a:bodyPr rot="1800000" spcFirstLastPara="1" vertOverflow="ellipsis"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2074229904"/>
        <c:crosses val="autoZero"/>
        <c:auto val="1"/>
        <c:lblOffset val="100"/>
        <c:baseTimeUnit val="months"/>
        <c:majorUnit val="3"/>
        <c:majorTimeUnit val="months"/>
      </c:dateAx>
      <c:valAx>
        <c:axId val="2074229904"/>
        <c:scaling>
          <c:orientation val="minMax"/>
          <c:min val="20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2074237392"/>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2"/>
          <c:tx>
            <c:strRef>
              <c:f>'제지 판가 및 원가 세부내역'!$X$356</c:f>
              <c:strCache>
                <c:ptCount val="1"/>
                <c:pt idx="0">
                  <c:v>APP (복사)</c:v>
                </c:pt>
              </c:strCache>
            </c:strRef>
          </c:tx>
          <c:spPr>
            <a:noFill/>
            <a:ln>
              <a:noFill/>
            </a:ln>
            <a:effectLst/>
          </c:spPr>
          <c:cat>
            <c:numRef>
              <c:f>'제지 판가 및 원가 세부내역'!$Y$353:$BA$353</c:f>
              <c:numCache>
                <c:formatCode>[$-409]mmm"-"yy;@</c:formatCode>
                <c:ptCount val="29"/>
                <c:pt idx="0">
                  <c:v>43799</c:v>
                </c:pt>
                <c:pt idx="1">
                  <c:v>43830</c:v>
                </c:pt>
                <c:pt idx="2">
                  <c:v>43861</c:v>
                </c:pt>
                <c:pt idx="3">
                  <c:v>43890</c:v>
                </c:pt>
                <c:pt idx="4">
                  <c:v>43921</c:v>
                </c:pt>
                <c:pt idx="5">
                  <c:v>43951</c:v>
                </c:pt>
                <c:pt idx="6">
                  <c:v>43982</c:v>
                </c:pt>
                <c:pt idx="7">
                  <c:v>44012</c:v>
                </c:pt>
                <c:pt idx="8">
                  <c:v>44043</c:v>
                </c:pt>
                <c:pt idx="9">
                  <c:v>44074</c:v>
                </c:pt>
                <c:pt idx="10">
                  <c:v>44104</c:v>
                </c:pt>
                <c:pt idx="11">
                  <c:v>44135</c:v>
                </c:pt>
                <c:pt idx="12">
                  <c:v>44165</c:v>
                </c:pt>
                <c:pt idx="13">
                  <c:v>44196</c:v>
                </c:pt>
                <c:pt idx="14">
                  <c:v>44227</c:v>
                </c:pt>
                <c:pt idx="15">
                  <c:v>44255</c:v>
                </c:pt>
                <c:pt idx="16">
                  <c:v>44286</c:v>
                </c:pt>
                <c:pt idx="17">
                  <c:v>44316</c:v>
                </c:pt>
                <c:pt idx="18">
                  <c:v>44347</c:v>
                </c:pt>
                <c:pt idx="19">
                  <c:v>44377</c:v>
                </c:pt>
                <c:pt idx="20">
                  <c:v>44408</c:v>
                </c:pt>
                <c:pt idx="21">
                  <c:v>44439</c:v>
                </c:pt>
                <c:pt idx="22">
                  <c:v>44469</c:v>
                </c:pt>
                <c:pt idx="23">
                  <c:v>44500</c:v>
                </c:pt>
                <c:pt idx="24">
                  <c:v>44530</c:v>
                </c:pt>
                <c:pt idx="25">
                  <c:v>44561</c:v>
                </c:pt>
                <c:pt idx="26">
                  <c:v>44592</c:v>
                </c:pt>
                <c:pt idx="27">
                  <c:v>44620</c:v>
                </c:pt>
                <c:pt idx="28">
                  <c:v>44651</c:v>
                </c:pt>
              </c:numCache>
            </c:numRef>
          </c:cat>
          <c:val>
            <c:numRef>
              <c:f>'제지 판가 및 원가 세부내역'!$Y$356:$BA$356</c:f>
              <c:numCache>
                <c:formatCode>#,##0;\(#,##0\);\-</c:formatCode>
                <c:ptCount val="29"/>
                <c:pt idx="0">
                  <c:v>208.35815788139359</c:v>
                </c:pt>
                <c:pt idx="1">
                  <c:v>202.21277590996695</c:v>
                </c:pt>
                <c:pt idx="2">
                  <c:v>208.15987176486132</c:v>
                </c:pt>
                <c:pt idx="3">
                  <c:v>211.59008129606337</c:v>
                </c:pt>
                <c:pt idx="4">
                  <c:v>197.62367331340417</c:v>
                </c:pt>
                <c:pt idx="5">
                  <c:v>199.69660014972808</c:v>
                </c:pt>
                <c:pt idx="6">
                  <c:v>196.85614133508531</c:v>
                </c:pt>
                <c:pt idx="7">
                  <c:v>203.24631592848644</c:v>
                </c:pt>
                <c:pt idx="8">
                  <c:v>196.47876064131779</c:v>
                </c:pt>
                <c:pt idx="9">
                  <c:v>207.91024757037911</c:v>
                </c:pt>
                <c:pt idx="10">
                  <c:v>187.11139172226135</c:v>
                </c:pt>
                <c:pt idx="11">
                  <c:v>207.41067822967085</c:v>
                </c:pt>
                <c:pt idx="12">
                  <c:v>206.27418205442598</c:v>
                </c:pt>
                <c:pt idx="13">
                  <c:v>215.90310874737133</c:v>
                </c:pt>
                <c:pt idx="14">
                  <c:v>236.78652839141299</c:v>
                </c:pt>
                <c:pt idx="15">
                  <c:v>235.96317579535824</c:v>
                </c:pt>
                <c:pt idx="16">
                  <c:v>230.53434701819145</c:v>
                </c:pt>
                <c:pt idx="17">
                  <c:v>251.71207730116913</c:v>
                </c:pt>
                <c:pt idx="18">
                  <c:v>251.71207730116913</c:v>
                </c:pt>
                <c:pt idx="19">
                  <c:v>251.71207730116913</c:v>
                </c:pt>
                <c:pt idx="20">
                  <c:v>330.31121986467616</c:v>
                </c:pt>
                <c:pt idx="21">
                  <c:v>325.68902475640692</c:v>
                </c:pt>
                <c:pt idx="22">
                  <c:v>348.65785017068094</c:v>
                </c:pt>
                <c:pt idx="23">
                  <c:v>355.05269125968005</c:v>
                </c:pt>
                <c:pt idx="24">
                  <c:v>362.22966291452684</c:v>
                </c:pt>
                <c:pt idx="25">
                  <c:v>393.44385951654937</c:v>
                </c:pt>
                <c:pt idx="26">
                  <c:v>387.86768380962059</c:v>
                </c:pt>
                <c:pt idx="27">
                  <c:v>347.11046829021575</c:v>
                </c:pt>
                <c:pt idx="28">
                  <c:v>339.55706020261061</c:v>
                </c:pt>
              </c:numCache>
            </c:numRef>
          </c:val>
          <c:extLst>
            <c:ext xmlns:c16="http://schemas.microsoft.com/office/drawing/2014/chart" uri="{C3380CC4-5D6E-409C-BE32-E72D297353CC}">
              <c16:uniqueId val="{00000000-29D9-43B1-AF73-651FE4FEB903}"/>
            </c:ext>
          </c:extLst>
        </c:ser>
        <c:ser>
          <c:idx val="3"/>
          <c:order val="3"/>
          <c:tx>
            <c:strRef>
              <c:f>'제지 판가 및 원가 세부내역'!$X$357</c:f>
              <c:strCache>
                <c:ptCount val="1"/>
                <c:pt idx="0">
                  <c:v>Spread (수출)</c:v>
                </c:pt>
              </c:strCache>
            </c:strRef>
          </c:tx>
          <c:spPr>
            <a:solidFill>
              <a:srgbClr val="00A3A1"/>
            </a:solidFill>
            <a:ln>
              <a:noFill/>
            </a:ln>
            <a:effectLst/>
          </c:spPr>
          <c:dLbls>
            <c:dLbl>
              <c:idx val="0"/>
              <c:layout>
                <c:manualLayout>
                  <c:x val="1.5229809872667009E-2"/>
                  <c:y val="-7.672025954061870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29D9-43B1-AF73-651FE4FEB903}"/>
                </c:ext>
              </c:extLst>
            </c:dLbl>
            <c:dLbl>
              <c:idx val="1"/>
              <c:delete val="1"/>
              <c:extLst>
                <c:ext xmlns:c15="http://schemas.microsoft.com/office/drawing/2012/chart" uri="{CE6537A1-D6FC-4f65-9D91-7224C49458BB}"/>
                <c:ext xmlns:c16="http://schemas.microsoft.com/office/drawing/2014/chart" uri="{C3380CC4-5D6E-409C-BE32-E72D297353CC}">
                  <c16:uniqueId val="{00000016-29D9-43B1-AF73-651FE4FEB903}"/>
                </c:ext>
              </c:extLst>
            </c:dLbl>
            <c:dLbl>
              <c:idx val="2"/>
              <c:delete val="1"/>
              <c:extLst>
                <c:ext xmlns:c15="http://schemas.microsoft.com/office/drawing/2012/chart" uri="{CE6537A1-D6FC-4f65-9D91-7224C49458BB}"/>
                <c:ext xmlns:c16="http://schemas.microsoft.com/office/drawing/2014/chart" uri="{C3380CC4-5D6E-409C-BE32-E72D297353CC}">
                  <c16:uniqueId val="{00000015-29D9-43B1-AF73-651FE4FEB903}"/>
                </c:ext>
              </c:extLst>
            </c:dLbl>
            <c:dLbl>
              <c:idx val="3"/>
              <c:layout>
                <c:manualLayout>
                  <c:x val="1.522980987266698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29D9-43B1-AF73-651FE4FEB903}"/>
                </c:ext>
              </c:extLst>
            </c:dLbl>
            <c:dLbl>
              <c:idx val="4"/>
              <c:delete val="1"/>
              <c:extLst>
                <c:ext xmlns:c15="http://schemas.microsoft.com/office/drawing/2012/chart" uri="{CE6537A1-D6FC-4f65-9D91-7224C49458BB}"/>
                <c:ext xmlns:c16="http://schemas.microsoft.com/office/drawing/2014/chart" uri="{C3380CC4-5D6E-409C-BE32-E72D297353CC}">
                  <c16:uniqueId val="{00000014-29D9-43B1-AF73-651FE4FEB903}"/>
                </c:ext>
              </c:extLst>
            </c:dLbl>
            <c:dLbl>
              <c:idx val="5"/>
              <c:delete val="1"/>
              <c:extLst>
                <c:ext xmlns:c15="http://schemas.microsoft.com/office/drawing/2012/chart" uri="{CE6537A1-D6FC-4f65-9D91-7224C49458BB}"/>
                <c:ext xmlns:c16="http://schemas.microsoft.com/office/drawing/2014/chart" uri="{C3380CC4-5D6E-409C-BE32-E72D297353CC}">
                  <c16:uniqueId val="{00000013-29D9-43B1-AF73-651FE4FEB903}"/>
                </c:ext>
              </c:extLst>
            </c:dLbl>
            <c:dLbl>
              <c:idx val="6"/>
              <c:layout>
                <c:manualLayout>
                  <c:x val="1.1076225361939647E-2"/>
                  <c:y val="-7.672025954061870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29D9-43B1-AF73-651FE4FEB903}"/>
                </c:ext>
              </c:extLst>
            </c:dLbl>
            <c:dLbl>
              <c:idx val="7"/>
              <c:delete val="1"/>
              <c:extLst>
                <c:ext xmlns:c15="http://schemas.microsoft.com/office/drawing/2012/chart" uri="{CE6537A1-D6FC-4f65-9D91-7224C49458BB}"/>
                <c:ext xmlns:c16="http://schemas.microsoft.com/office/drawing/2014/chart" uri="{C3380CC4-5D6E-409C-BE32-E72D297353CC}">
                  <c16:uniqueId val="{00000012-29D9-43B1-AF73-651FE4FEB903}"/>
                </c:ext>
              </c:extLst>
            </c:dLbl>
            <c:dLbl>
              <c:idx val="8"/>
              <c:delete val="1"/>
              <c:extLst>
                <c:ext xmlns:c15="http://schemas.microsoft.com/office/drawing/2012/chart" uri="{CE6537A1-D6FC-4f65-9D91-7224C49458BB}"/>
                <c:ext xmlns:c16="http://schemas.microsoft.com/office/drawing/2014/chart" uri="{C3380CC4-5D6E-409C-BE32-E72D297353CC}">
                  <c16:uniqueId val="{00000011-29D9-43B1-AF73-651FE4FEB903}"/>
                </c:ext>
              </c:extLst>
            </c:dLbl>
            <c:dLbl>
              <c:idx val="9"/>
              <c:layout>
                <c:manualLayout>
                  <c:x val="1.7998866213151877E-2"/>
                  <c:y val="-7.672025954061870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29D9-43B1-AF73-651FE4FEB903}"/>
                </c:ext>
              </c:extLst>
            </c:dLbl>
            <c:dLbl>
              <c:idx val="10"/>
              <c:delete val="1"/>
              <c:extLst>
                <c:ext xmlns:c15="http://schemas.microsoft.com/office/drawing/2012/chart" uri="{CE6537A1-D6FC-4f65-9D91-7224C49458BB}"/>
                <c:ext xmlns:c16="http://schemas.microsoft.com/office/drawing/2014/chart" uri="{C3380CC4-5D6E-409C-BE32-E72D297353CC}">
                  <c16:uniqueId val="{00000010-29D9-43B1-AF73-651FE4FEB903}"/>
                </c:ext>
              </c:extLst>
            </c:dLbl>
            <c:dLbl>
              <c:idx val="11"/>
              <c:delete val="1"/>
              <c:extLst>
                <c:ext xmlns:c15="http://schemas.microsoft.com/office/drawing/2012/chart" uri="{CE6537A1-D6FC-4f65-9D91-7224C49458BB}"/>
                <c:ext xmlns:c16="http://schemas.microsoft.com/office/drawing/2014/chart" uri="{C3380CC4-5D6E-409C-BE32-E72D297353CC}">
                  <c16:uniqueId val="{0000000F-29D9-43B1-AF73-651FE4FEB903}"/>
                </c:ext>
              </c:extLst>
            </c:dLbl>
            <c:dLbl>
              <c:idx val="12"/>
              <c:layout>
                <c:manualLayout>
                  <c:x val="1.66143380429094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29D9-43B1-AF73-651FE4FEB903}"/>
                </c:ext>
              </c:extLst>
            </c:dLbl>
            <c:dLbl>
              <c:idx val="13"/>
              <c:delete val="1"/>
              <c:extLst>
                <c:ext xmlns:c15="http://schemas.microsoft.com/office/drawing/2012/chart" uri="{CE6537A1-D6FC-4f65-9D91-7224C49458BB}"/>
                <c:ext xmlns:c16="http://schemas.microsoft.com/office/drawing/2014/chart" uri="{C3380CC4-5D6E-409C-BE32-E72D297353CC}">
                  <c16:uniqueId val="{0000000E-29D9-43B1-AF73-651FE4FEB903}"/>
                </c:ext>
              </c:extLst>
            </c:dLbl>
            <c:dLbl>
              <c:idx val="14"/>
              <c:delete val="1"/>
              <c:extLst>
                <c:ext xmlns:c15="http://schemas.microsoft.com/office/drawing/2012/chart" uri="{CE6537A1-D6FC-4f65-9D91-7224C49458BB}"/>
                <c:ext xmlns:c16="http://schemas.microsoft.com/office/drawing/2014/chart" uri="{C3380CC4-5D6E-409C-BE32-E72D297353CC}">
                  <c16:uniqueId val="{0000000D-29D9-43B1-AF73-651FE4FEB903}"/>
                </c:ext>
              </c:extLst>
            </c:dLbl>
            <c:dLbl>
              <c:idx val="15"/>
              <c:layout>
                <c:manualLayout>
                  <c:x val="1.938339438339438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29D9-43B1-AF73-651FE4FEB903}"/>
                </c:ext>
              </c:extLst>
            </c:dLbl>
            <c:dLbl>
              <c:idx val="16"/>
              <c:delete val="1"/>
              <c:extLst>
                <c:ext xmlns:c15="http://schemas.microsoft.com/office/drawing/2012/chart" uri="{CE6537A1-D6FC-4f65-9D91-7224C49458BB}"/>
                <c:ext xmlns:c16="http://schemas.microsoft.com/office/drawing/2014/chart" uri="{C3380CC4-5D6E-409C-BE32-E72D297353CC}">
                  <c16:uniqueId val="{0000000C-29D9-43B1-AF73-651FE4FEB903}"/>
                </c:ext>
              </c:extLst>
            </c:dLbl>
            <c:dLbl>
              <c:idx val="17"/>
              <c:delete val="1"/>
              <c:extLst>
                <c:ext xmlns:c15="http://schemas.microsoft.com/office/drawing/2012/chart" uri="{CE6537A1-D6FC-4f65-9D91-7224C49458BB}"/>
                <c:ext xmlns:c16="http://schemas.microsoft.com/office/drawing/2014/chart" uri="{C3380CC4-5D6E-409C-BE32-E72D297353CC}">
                  <c16:uniqueId val="{0000000B-29D9-43B1-AF73-651FE4FEB903}"/>
                </c:ext>
              </c:extLst>
            </c:dLbl>
            <c:dLbl>
              <c:idx val="18"/>
              <c:layout>
                <c:manualLayout>
                  <c:x val="1.246075353218200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29D9-43B1-AF73-651FE4FEB903}"/>
                </c:ext>
              </c:extLst>
            </c:dLbl>
            <c:dLbl>
              <c:idx val="19"/>
              <c:delete val="1"/>
              <c:extLst>
                <c:ext xmlns:c15="http://schemas.microsoft.com/office/drawing/2012/chart" uri="{CE6537A1-D6FC-4f65-9D91-7224C49458BB}"/>
                <c:ext xmlns:c16="http://schemas.microsoft.com/office/drawing/2014/chart" uri="{C3380CC4-5D6E-409C-BE32-E72D297353CC}">
                  <c16:uniqueId val="{0000000A-29D9-43B1-AF73-651FE4FEB903}"/>
                </c:ext>
              </c:extLst>
            </c:dLbl>
            <c:dLbl>
              <c:idx val="20"/>
              <c:delete val="1"/>
              <c:extLst>
                <c:ext xmlns:c15="http://schemas.microsoft.com/office/drawing/2012/chart" uri="{CE6537A1-D6FC-4f65-9D91-7224C49458BB}"/>
                <c:ext xmlns:c16="http://schemas.microsoft.com/office/drawing/2014/chart" uri="{C3380CC4-5D6E-409C-BE32-E72D297353CC}">
                  <c16:uniqueId val="{00000009-29D9-43B1-AF73-651FE4FEB903}"/>
                </c:ext>
              </c:extLst>
            </c:dLbl>
            <c:dLbl>
              <c:idx val="21"/>
              <c:layout>
                <c:manualLayout>
                  <c:x val="1.7998866213151929E-2"/>
                  <c:y val="-3.8360129770309352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29D9-43B1-AF73-651FE4FEB903}"/>
                </c:ext>
              </c:extLst>
            </c:dLbl>
            <c:dLbl>
              <c:idx val="22"/>
              <c:delete val="1"/>
              <c:extLst>
                <c:ext xmlns:c15="http://schemas.microsoft.com/office/drawing/2012/chart" uri="{CE6537A1-D6FC-4f65-9D91-7224C49458BB}"/>
                <c:ext xmlns:c16="http://schemas.microsoft.com/office/drawing/2014/chart" uri="{C3380CC4-5D6E-409C-BE32-E72D297353CC}">
                  <c16:uniqueId val="{00000008-29D9-43B1-AF73-651FE4FEB903}"/>
                </c:ext>
              </c:extLst>
            </c:dLbl>
            <c:dLbl>
              <c:idx val="23"/>
              <c:delete val="1"/>
              <c:extLst>
                <c:ext xmlns:c15="http://schemas.microsoft.com/office/drawing/2012/chart" uri="{CE6537A1-D6FC-4f65-9D91-7224C49458BB}"/>
                <c:ext xmlns:c16="http://schemas.microsoft.com/office/drawing/2014/chart" uri="{C3380CC4-5D6E-409C-BE32-E72D297353CC}">
                  <c16:uniqueId val="{00000007-29D9-43B1-AF73-651FE4FEB903}"/>
                </c:ext>
              </c:extLst>
            </c:dLbl>
            <c:dLbl>
              <c:idx val="24"/>
              <c:layout>
                <c:manualLayout>
                  <c:x val="1.3845281702424559E-2"/>
                  <c:y val="-3.8360129770309352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29D9-43B1-AF73-651FE4FEB903}"/>
                </c:ext>
              </c:extLst>
            </c:dLbl>
            <c:dLbl>
              <c:idx val="25"/>
              <c:delete val="1"/>
              <c:extLst>
                <c:ext xmlns:c15="http://schemas.microsoft.com/office/drawing/2012/chart" uri="{CE6537A1-D6FC-4f65-9D91-7224C49458BB}"/>
                <c:ext xmlns:c16="http://schemas.microsoft.com/office/drawing/2014/chart" uri="{C3380CC4-5D6E-409C-BE32-E72D297353CC}">
                  <c16:uniqueId val="{00000006-29D9-43B1-AF73-651FE4FEB903}"/>
                </c:ext>
              </c:extLst>
            </c:dLbl>
            <c:dLbl>
              <c:idx val="26"/>
              <c:delete val="1"/>
              <c:extLst>
                <c:ext xmlns:c15="http://schemas.microsoft.com/office/drawing/2012/chart" uri="{CE6537A1-D6FC-4f65-9D91-7224C49458BB}"/>
                <c:ext xmlns:c16="http://schemas.microsoft.com/office/drawing/2014/chart" uri="{C3380CC4-5D6E-409C-BE32-E72D297353CC}">
                  <c16:uniqueId val="{00000005-29D9-43B1-AF73-651FE4FEB903}"/>
                </c:ext>
              </c:extLst>
            </c:dLbl>
            <c:dLbl>
              <c:idx val="27"/>
              <c:delete val="1"/>
              <c:extLst>
                <c:ext xmlns:c15="http://schemas.microsoft.com/office/drawing/2012/chart" uri="{CE6537A1-D6FC-4f65-9D91-7224C49458BB}"/>
                <c:ext xmlns:c16="http://schemas.microsoft.com/office/drawing/2014/chart" uri="{C3380CC4-5D6E-409C-BE32-E72D297353CC}">
                  <c16:uniqueId val="{00000020-29D9-43B1-AF73-651FE4FEB903}"/>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'제지 판가 및 원가 세부내역'!$Y$353:$BA$353</c:f>
              <c:numCache>
                <c:formatCode>[$-409]mmm"-"yy;@</c:formatCode>
                <c:ptCount val="29"/>
                <c:pt idx="0">
                  <c:v>43799</c:v>
                </c:pt>
                <c:pt idx="1">
                  <c:v>43830</c:v>
                </c:pt>
                <c:pt idx="2">
                  <c:v>43861</c:v>
                </c:pt>
                <c:pt idx="3">
                  <c:v>43890</c:v>
                </c:pt>
                <c:pt idx="4">
                  <c:v>43921</c:v>
                </c:pt>
                <c:pt idx="5">
                  <c:v>43951</c:v>
                </c:pt>
                <c:pt idx="6">
                  <c:v>43982</c:v>
                </c:pt>
                <c:pt idx="7">
                  <c:v>44012</c:v>
                </c:pt>
                <c:pt idx="8">
                  <c:v>44043</c:v>
                </c:pt>
                <c:pt idx="9">
                  <c:v>44074</c:v>
                </c:pt>
                <c:pt idx="10">
                  <c:v>44104</c:v>
                </c:pt>
                <c:pt idx="11">
                  <c:v>44135</c:v>
                </c:pt>
                <c:pt idx="12">
                  <c:v>44165</c:v>
                </c:pt>
                <c:pt idx="13">
                  <c:v>44196</c:v>
                </c:pt>
                <c:pt idx="14">
                  <c:v>44227</c:v>
                </c:pt>
                <c:pt idx="15">
                  <c:v>44255</c:v>
                </c:pt>
                <c:pt idx="16">
                  <c:v>44286</c:v>
                </c:pt>
                <c:pt idx="17">
                  <c:v>44316</c:v>
                </c:pt>
                <c:pt idx="18">
                  <c:v>44347</c:v>
                </c:pt>
                <c:pt idx="19">
                  <c:v>44377</c:v>
                </c:pt>
                <c:pt idx="20">
                  <c:v>44408</c:v>
                </c:pt>
                <c:pt idx="21">
                  <c:v>44439</c:v>
                </c:pt>
                <c:pt idx="22">
                  <c:v>44469</c:v>
                </c:pt>
                <c:pt idx="23">
                  <c:v>44500</c:v>
                </c:pt>
                <c:pt idx="24">
                  <c:v>44530</c:v>
                </c:pt>
                <c:pt idx="25">
                  <c:v>44561</c:v>
                </c:pt>
                <c:pt idx="26">
                  <c:v>44592</c:v>
                </c:pt>
                <c:pt idx="27">
                  <c:v>44620</c:v>
                </c:pt>
                <c:pt idx="28">
                  <c:v>44651</c:v>
                </c:pt>
              </c:numCache>
            </c:numRef>
          </c:cat>
          <c:val>
            <c:numRef>
              <c:f>'제지 판가 및 원가 세부내역'!$Y$357:$BA$357</c:f>
              <c:numCache>
                <c:formatCode>#,##0;\(#,##0\);\-</c:formatCode>
                <c:ptCount val="29"/>
                <c:pt idx="0">
                  <c:v>284.56585641413318</c:v>
                </c:pt>
                <c:pt idx="1">
                  <c:v>286.73686937969387</c:v>
                </c:pt>
                <c:pt idx="2">
                  <c:v>280.78977352479944</c:v>
                </c:pt>
                <c:pt idx="3">
                  <c:v>307.76034507288279</c:v>
                </c:pt>
                <c:pt idx="4">
                  <c:v>337.19491113257789</c:v>
                </c:pt>
                <c:pt idx="5">
                  <c:v>333.11977193516009</c:v>
                </c:pt>
                <c:pt idx="6">
                  <c:v>290.19542968648489</c:v>
                </c:pt>
                <c:pt idx="7">
                  <c:v>230.19969486878486</c:v>
                </c:pt>
                <c:pt idx="8">
                  <c:v>233.91490646684602</c:v>
                </c:pt>
                <c:pt idx="9">
                  <c:v>219.29997732508946</c:v>
                </c:pt>
                <c:pt idx="10">
                  <c:v>262.64626794784886</c:v>
                </c:pt>
                <c:pt idx="11">
                  <c:v>242.78882831410067</c:v>
                </c:pt>
                <c:pt idx="12">
                  <c:v>248.67854338784355</c:v>
                </c:pt>
                <c:pt idx="13">
                  <c:v>241.60287634138024</c:v>
                </c:pt>
                <c:pt idx="14">
                  <c:v>264.91143591454716</c:v>
                </c:pt>
                <c:pt idx="15">
                  <c:v>272.63987824852927</c:v>
                </c:pt>
                <c:pt idx="16">
                  <c:v>356.38905988491859</c:v>
                </c:pt>
                <c:pt idx="17">
                  <c:v>441.18531975054037</c:v>
                </c:pt>
                <c:pt idx="18">
                  <c:v>384.07186171983795</c:v>
                </c:pt>
                <c:pt idx="19">
                  <c:v>384.07186171983795</c:v>
                </c:pt>
                <c:pt idx="20">
                  <c:v>344.11266832376117</c:v>
                </c:pt>
                <c:pt idx="21">
                  <c:v>356.39001340384851</c:v>
                </c:pt>
                <c:pt idx="22">
                  <c:v>322.96172849169966</c:v>
                </c:pt>
                <c:pt idx="23">
                  <c:v>320.51821606421026</c:v>
                </c:pt>
                <c:pt idx="24">
                  <c:v>331.23245843236015</c:v>
                </c:pt>
                <c:pt idx="25">
                  <c:v>301.42362785257734</c:v>
                </c:pt>
                <c:pt idx="26">
                  <c:v>287.16996059627439</c:v>
                </c:pt>
                <c:pt idx="27">
                  <c:v>352.03455997074047</c:v>
                </c:pt>
                <c:pt idx="28">
                  <c:v>376.08229148959401</c:v>
                </c:pt>
              </c:numCache>
            </c:numRef>
          </c:val>
          <c:extLst>
            <c:ext xmlns:c16="http://schemas.microsoft.com/office/drawing/2014/chart" uri="{C3380CC4-5D6E-409C-BE32-E72D297353CC}">
              <c16:uniqueId val="{00000001-29D9-43B1-AF73-651FE4FEB903}"/>
            </c:ext>
          </c:extLst>
        </c:ser>
        <c:dLbls>
          <c:showLegendKey val="0"/>
          <c:showVal val="0"/>
          <c:showCatName val="0"/>
          <c:showSerName val="0"/>
          <c:showPercent val="0"/>
          <c:showBubbleSize val="0"/>
        </c:dLbls>
        <c:axId val="1323246272"/>
        <c:axId val="1323255840"/>
      </c:areaChart>
      <c:lineChart>
        <c:grouping val="standard"/>
        <c:varyColors val="0"/>
        <c:ser>
          <c:idx val="0"/>
          <c:order val="0"/>
          <c:tx>
            <c:strRef>
              <c:f>'제지 판가 및 원가 세부내역'!$X$354</c:f>
              <c:strCache>
                <c:ptCount val="1"/>
                <c:pt idx="0">
                  <c:v>ASP</c:v>
                </c:pt>
              </c:strCache>
            </c:strRef>
          </c:tx>
          <c:spPr>
            <a:ln w="38100" cap="rnd">
              <a:solidFill>
                <a:srgbClr val="00338D"/>
              </a:solidFill>
              <a:round/>
            </a:ln>
            <a:effectLst/>
          </c:spPr>
          <c:marker>
            <c:symbol val="none"/>
          </c:marker>
          <c:cat>
            <c:numRef>
              <c:f>'제지 판가 및 원가 세부내역'!$Y$353:$BA$353</c:f>
              <c:numCache>
                <c:formatCode>[$-409]mmm"-"yy;@</c:formatCode>
                <c:ptCount val="29"/>
                <c:pt idx="0">
                  <c:v>43799</c:v>
                </c:pt>
                <c:pt idx="1">
                  <c:v>43830</c:v>
                </c:pt>
                <c:pt idx="2">
                  <c:v>43861</c:v>
                </c:pt>
                <c:pt idx="3">
                  <c:v>43890</c:v>
                </c:pt>
                <c:pt idx="4">
                  <c:v>43921</c:v>
                </c:pt>
                <c:pt idx="5">
                  <c:v>43951</c:v>
                </c:pt>
                <c:pt idx="6">
                  <c:v>43982</c:v>
                </c:pt>
                <c:pt idx="7">
                  <c:v>44012</c:v>
                </c:pt>
                <c:pt idx="8">
                  <c:v>44043</c:v>
                </c:pt>
                <c:pt idx="9">
                  <c:v>44074</c:v>
                </c:pt>
                <c:pt idx="10">
                  <c:v>44104</c:v>
                </c:pt>
                <c:pt idx="11">
                  <c:v>44135</c:v>
                </c:pt>
                <c:pt idx="12">
                  <c:v>44165</c:v>
                </c:pt>
                <c:pt idx="13">
                  <c:v>44196</c:v>
                </c:pt>
                <c:pt idx="14">
                  <c:v>44227</c:v>
                </c:pt>
                <c:pt idx="15">
                  <c:v>44255</c:v>
                </c:pt>
                <c:pt idx="16">
                  <c:v>44286</c:v>
                </c:pt>
                <c:pt idx="17">
                  <c:v>44316</c:v>
                </c:pt>
                <c:pt idx="18">
                  <c:v>44347</c:v>
                </c:pt>
                <c:pt idx="19">
                  <c:v>44377</c:v>
                </c:pt>
                <c:pt idx="20">
                  <c:v>44408</c:v>
                </c:pt>
                <c:pt idx="21">
                  <c:v>44439</c:v>
                </c:pt>
                <c:pt idx="22">
                  <c:v>44469</c:v>
                </c:pt>
                <c:pt idx="23">
                  <c:v>44500</c:v>
                </c:pt>
                <c:pt idx="24">
                  <c:v>44530</c:v>
                </c:pt>
                <c:pt idx="25">
                  <c:v>44561</c:v>
                </c:pt>
                <c:pt idx="26">
                  <c:v>44592</c:v>
                </c:pt>
                <c:pt idx="27">
                  <c:v>44620</c:v>
                </c:pt>
                <c:pt idx="28">
                  <c:v>44651</c:v>
                </c:pt>
              </c:numCache>
            </c:numRef>
          </c:cat>
          <c:val>
            <c:numRef>
              <c:f>'제지 판가 및 원가 세부내역'!$Y$354:$BA$354</c:f>
              <c:numCache>
                <c:formatCode>#,##0;\(#,##0\);\-</c:formatCode>
                <c:ptCount val="29"/>
                <c:pt idx="0">
                  <c:v>492.92401429552677</c:v>
                </c:pt>
                <c:pt idx="1">
                  <c:v>488.94964528966079</c:v>
                </c:pt>
                <c:pt idx="2">
                  <c:v>488.94964528966079</c:v>
                </c:pt>
                <c:pt idx="3">
                  <c:v>519.35042636894616</c:v>
                </c:pt>
                <c:pt idx="4">
                  <c:v>534.81858444598208</c:v>
                </c:pt>
                <c:pt idx="5">
                  <c:v>532.81637208488814</c:v>
                </c:pt>
                <c:pt idx="6">
                  <c:v>487.05157102157017</c:v>
                </c:pt>
                <c:pt idx="7">
                  <c:v>433.4460107972713</c:v>
                </c:pt>
                <c:pt idx="8">
                  <c:v>430.39366710816381</c:v>
                </c:pt>
                <c:pt idx="9">
                  <c:v>427.21022489546857</c:v>
                </c:pt>
                <c:pt idx="10">
                  <c:v>449.75765967011023</c:v>
                </c:pt>
                <c:pt idx="11">
                  <c:v>450.19950654377152</c:v>
                </c:pt>
                <c:pt idx="12">
                  <c:v>454.95272544226953</c:v>
                </c:pt>
                <c:pt idx="13">
                  <c:v>457.50598508875157</c:v>
                </c:pt>
                <c:pt idx="14">
                  <c:v>501.69796430596011</c:v>
                </c:pt>
                <c:pt idx="15">
                  <c:v>508.60305404388748</c:v>
                </c:pt>
                <c:pt idx="16">
                  <c:v>586.92340690311005</c:v>
                </c:pt>
                <c:pt idx="17">
                  <c:v>692.8973970517095</c:v>
                </c:pt>
                <c:pt idx="18">
                  <c:v>635.78393902100709</c:v>
                </c:pt>
                <c:pt idx="19">
                  <c:v>635.78393902100709</c:v>
                </c:pt>
                <c:pt idx="20">
                  <c:v>674.42388818843733</c:v>
                </c:pt>
                <c:pt idx="21">
                  <c:v>682.07903816025544</c:v>
                </c:pt>
                <c:pt idx="22">
                  <c:v>671.6195786623806</c:v>
                </c:pt>
                <c:pt idx="23">
                  <c:v>675.57090732389031</c:v>
                </c:pt>
                <c:pt idx="24">
                  <c:v>693.46212134688699</c:v>
                </c:pt>
                <c:pt idx="25">
                  <c:v>694.86748736912671</c:v>
                </c:pt>
                <c:pt idx="26">
                  <c:v>675.03764440589498</c:v>
                </c:pt>
                <c:pt idx="27">
                  <c:v>699.14502826095622</c:v>
                </c:pt>
                <c:pt idx="28">
                  <c:v>715.63935169220463</c:v>
                </c:pt>
              </c:numCache>
            </c:numRef>
          </c:val>
          <c:smooth val="0"/>
          <c:extLst>
            <c:ext xmlns:c16="http://schemas.microsoft.com/office/drawing/2014/chart" uri="{C3380CC4-5D6E-409C-BE32-E72D297353CC}">
              <c16:uniqueId val="{00000002-29D9-43B1-AF73-651FE4FEB903}"/>
            </c:ext>
          </c:extLst>
        </c:ser>
        <c:ser>
          <c:idx val="1"/>
          <c:order val="1"/>
          <c:tx>
            <c:strRef>
              <c:f>'제지 판가 및 원가 세부내역'!$X$355</c:f>
              <c:strCache>
                <c:ptCount val="1"/>
                <c:pt idx="0">
                  <c:v>APP</c:v>
                </c:pt>
              </c:strCache>
            </c:strRef>
          </c:tx>
          <c:spPr>
            <a:ln w="38100" cap="rnd">
              <a:solidFill>
                <a:srgbClr val="7030A0"/>
              </a:solidFill>
              <a:round/>
            </a:ln>
            <a:effectLst/>
          </c:spPr>
          <c:marker>
            <c:symbol val="none"/>
          </c:marker>
          <c:cat>
            <c:numRef>
              <c:f>'제지 판가 및 원가 세부내역'!$Y$353:$BA$353</c:f>
              <c:numCache>
                <c:formatCode>[$-409]mmm"-"yy;@</c:formatCode>
                <c:ptCount val="29"/>
                <c:pt idx="0">
                  <c:v>43799</c:v>
                </c:pt>
                <c:pt idx="1">
                  <c:v>43830</c:v>
                </c:pt>
                <c:pt idx="2">
                  <c:v>43861</c:v>
                </c:pt>
                <c:pt idx="3">
                  <c:v>43890</c:v>
                </c:pt>
                <c:pt idx="4">
                  <c:v>43921</c:v>
                </c:pt>
                <c:pt idx="5">
                  <c:v>43951</c:v>
                </c:pt>
                <c:pt idx="6">
                  <c:v>43982</c:v>
                </c:pt>
                <c:pt idx="7">
                  <c:v>44012</c:v>
                </c:pt>
                <c:pt idx="8">
                  <c:v>44043</c:v>
                </c:pt>
                <c:pt idx="9">
                  <c:v>44074</c:v>
                </c:pt>
                <c:pt idx="10">
                  <c:v>44104</c:v>
                </c:pt>
                <c:pt idx="11">
                  <c:v>44135</c:v>
                </c:pt>
                <c:pt idx="12">
                  <c:v>44165</c:v>
                </c:pt>
                <c:pt idx="13">
                  <c:v>44196</c:v>
                </c:pt>
                <c:pt idx="14">
                  <c:v>44227</c:v>
                </c:pt>
                <c:pt idx="15">
                  <c:v>44255</c:v>
                </c:pt>
                <c:pt idx="16">
                  <c:v>44286</c:v>
                </c:pt>
                <c:pt idx="17">
                  <c:v>44316</c:v>
                </c:pt>
                <c:pt idx="18">
                  <c:v>44347</c:v>
                </c:pt>
                <c:pt idx="19">
                  <c:v>44377</c:v>
                </c:pt>
                <c:pt idx="20">
                  <c:v>44408</c:v>
                </c:pt>
                <c:pt idx="21">
                  <c:v>44439</c:v>
                </c:pt>
                <c:pt idx="22">
                  <c:v>44469</c:v>
                </c:pt>
                <c:pt idx="23">
                  <c:v>44500</c:v>
                </c:pt>
                <c:pt idx="24">
                  <c:v>44530</c:v>
                </c:pt>
                <c:pt idx="25">
                  <c:v>44561</c:v>
                </c:pt>
                <c:pt idx="26">
                  <c:v>44592</c:v>
                </c:pt>
                <c:pt idx="27">
                  <c:v>44620</c:v>
                </c:pt>
                <c:pt idx="28">
                  <c:v>44651</c:v>
                </c:pt>
              </c:numCache>
            </c:numRef>
          </c:cat>
          <c:val>
            <c:numRef>
              <c:f>'제지 판가 및 원가 세부내역'!$Y$355:$BA$355</c:f>
              <c:numCache>
                <c:formatCode>#,##0;\(#,##0\);\-</c:formatCode>
                <c:ptCount val="29"/>
                <c:pt idx="0">
                  <c:v>208.35815788139359</c:v>
                </c:pt>
                <c:pt idx="1">
                  <c:v>202.21277590996695</c:v>
                </c:pt>
                <c:pt idx="2">
                  <c:v>208.15987176486132</c:v>
                </c:pt>
                <c:pt idx="3">
                  <c:v>211.59008129606337</c:v>
                </c:pt>
                <c:pt idx="4">
                  <c:v>197.62367331340417</c:v>
                </c:pt>
                <c:pt idx="5">
                  <c:v>199.69660014972808</c:v>
                </c:pt>
                <c:pt idx="6">
                  <c:v>196.85614133508531</c:v>
                </c:pt>
                <c:pt idx="7">
                  <c:v>203.24631592848644</c:v>
                </c:pt>
                <c:pt idx="8">
                  <c:v>196.47876064131779</c:v>
                </c:pt>
                <c:pt idx="9">
                  <c:v>207.91024757037911</c:v>
                </c:pt>
                <c:pt idx="10">
                  <c:v>187.11139172226135</c:v>
                </c:pt>
                <c:pt idx="11">
                  <c:v>207.41067822967085</c:v>
                </c:pt>
                <c:pt idx="12">
                  <c:v>206.27418205442598</c:v>
                </c:pt>
                <c:pt idx="13">
                  <c:v>215.90310874737133</c:v>
                </c:pt>
                <c:pt idx="14">
                  <c:v>236.78652839141299</c:v>
                </c:pt>
                <c:pt idx="15">
                  <c:v>235.96317579535824</c:v>
                </c:pt>
                <c:pt idx="16">
                  <c:v>230.53434701819145</c:v>
                </c:pt>
                <c:pt idx="17">
                  <c:v>251.71207730116913</c:v>
                </c:pt>
                <c:pt idx="18">
                  <c:v>251.71207730116913</c:v>
                </c:pt>
                <c:pt idx="19">
                  <c:v>251.71207730116913</c:v>
                </c:pt>
                <c:pt idx="20">
                  <c:v>330.31121986467616</c:v>
                </c:pt>
                <c:pt idx="21">
                  <c:v>325.68902475640692</c:v>
                </c:pt>
                <c:pt idx="22">
                  <c:v>348.65785017068094</c:v>
                </c:pt>
                <c:pt idx="23">
                  <c:v>355.05269125968005</c:v>
                </c:pt>
                <c:pt idx="24">
                  <c:v>362.22966291452684</c:v>
                </c:pt>
                <c:pt idx="25">
                  <c:v>393.44385951654937</c:v>
                </c:pt>
                <c:pt idx="26">
                  <c:v>387.86768380962059</c:v>
                </c:pt>
                <c:pt idx="27">
                  <c:v>347.11046829021575</c:v>
                </c:pt>
                <c:pt idx="28">
                  <c:v>339.55706020261061</c:v>
                </c:pt>
              </c:numCache>
            </c:numRef>
          </c:val>
          <c:smooth val="0"/>
          <c:extLst>
            <c:ext xmlns:c16="http://schemas.microsoft.com/office/drawing/2014/chart" uri="{C3380CC4-5D6E-409C-BE32-E72D297353CC}">
              <c16:uniqueId val="{00000003-29D9-43B1-AF73-651FE4FEB903}"/>
            </c:ext>
          </c:extLst>
        </c:ser>
        <c:dLbls>
          <c:showLegendKey val="0"/>
          <c:showVal val="0"/>
          <c:showCatName val="0"/>
          <c:showSerName val="0"/>
          <c:showPercent val="0"/>
          <c:showBubbleSize val="0"/>
        </c:dLbls>
        <c:marker val="1"/>
        <c:smooth val="0"/>
        <c:axId val="1323246272"/>
        <c:axId val="1323255840"/>
      </c:lineChart>
      <c:dateAx>
        <c:axId val="1323246272"/>
        <c:scaling>
          <c:orientation val="minMax"/>
        </c:scaling>
        <c:delete val="0"/>
        <c:axPos val="b"/>
        <c:majorGridlines>
          <c:spPr>
            <a:ln w="9525" cap="flat" cmpd="sng" algn="ctr">
              <a:noFill/>
              <a:round/>
            </a:ln>
            <a:effectLst/>
          </c:spPr>
        </c:majorGridlines>
        <c:numFmt formatCode="[$-409]mmm&quot;-&quot;yy;@" sourceLinked="1"/>
        <c:majorTickMark val="none"/>
        <c:minorTickMark val="none"/>
        <c:tickLblPos val="nextTo"/>
        <c:spPr>
          <a:noFill/>
          <a:ln w="9525" cap="flat" cmpd="sng" algn="ctr">
            <a:solidFill>
              <a:schemeClr val="tx1">
                <a:lumMod val="15000"/>
                <a:lumOff val="85000"/>
              </a:schemeClr>
            </a:solidFill>
            <a:round/>
          </a:ln>
          <a:effectLst/>
        </c:spPr>
        <c:txPr>
          <a:bodyPr rot="1800000" spcFirstLastPara="1" vertOverflow="ellipsis"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323255840"/>
        <c:crosses val="autoZero"/>
        <c:auto val="1"/>
        <c:lblOffset val="100"/>
        <c:baseTimeUnit val="months"/>
        <c:majorUnit val="3"/>
        <c:majorTimeUnit val="months"/>
      </c:dateAx>
      <c:valAx>
        <c:axId val="1323255840"/>
        <c:scaling>
          <c:orientation val="minMax"/>
          <c:max val="700"/>
          <c:min val="10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323246272"/>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2"/>
          <c:tx>
            <c:strRef>
              <c:f>'제지 판가 및 원가 세부내역'!$X$384</c:f>
              <c:strCache>
                <c:ptCount val="1"/>
                <c:pt idx="0">
                  <c:v>APP (복사)</c:v>
                </c:pt>
              </c:strCache>
            </c:strRef>
          </c:tx>
          <c:spPr>
            <a:noFill/>
            <a:ln>
              <a:noFill/>
            </a:ln>
            <a:effectLst/>
          </c:spPr>
          <c:cat>
            <c:numRef>
              <c:f>'제지 판가 및 원가 세부내역'!$Y$381:$AP$381</c:f>
              <c:numCache>
                <c:formatCode>[$-409]mmm"-"yy;@</c:formatCode>
                <c:ptCount val="18"/>
                <c:pt idx="0">
                  <c:v>44135</c:v>
                </c:pt>
                <c:pt idx="1">
                  <c:v>44165</c:v>
                </c:pt>
                <c:pt idx="2">
                  <c:v>44196</c:v>
                </c:pt>
                <c:pt idx="3">
                  <c:v>44227</c:v>
                </c:pt>
                <c:pt idx="4">
                  <c:v>44255</c:v>
                </c:pt>
                <c:pt idx="5">
                  <c:v>44286</c:v>
                </c:pt>
                <c:pt idx="6">
                  <c:v>44316</c:v>
                </c:pt>
                <c:pt idx="7">
                  <c:v>44347</c:v>
                </c:pt>
                <c:pt idx="8">
                  <c:v>44377</c:v>
                </c:pt>
                <c:pt idx="9">
                  <c:v>44408</c:v>
                </c:pt>
                <c:pt idx="10">
                  <c:v>44439</c:v>
                </c:pt>
                <c:pt idx="11">
                  <c:v>44469</c:v>
                </c:pt>
                <c:pt idx="12">
                  <c:v>44500</c:v>
                </c:pt>
                <c:pt idx="13">
                  <c:v>44530</c:v>
                </c:pt>
                <c:pt idx="14">
                  <c:v>44561</c:v>
                </c:pt>
                <c:pt idx="15">
                  <c:v>44592</c:v>
                </c:pt>
                <c:pt idx="16">
                  <c:v>44620</c:v>
                </c:pt>
                <c:pt idx="17">
                  <c:v>44651</c:v>
                </c:pt>
              </c:numCache>
            </c:numRef>
          </c:cat>
          <c:val>
            <c:numRef>
              <c:f>'제지 판가 및 원가 세부내역'!$Y$384:$AP$384</c:f>
              <c:numCache>
                <c:formatCode>#,##0;\(#,##0\);\-</c:formatCode>
                <c:ptCount val="18"/>
                <c:pt idx="0">
                  <c:v>206.13032324541794</c:v>
                </c:pt>
                <c:pt idx="1">
                  <c:v>209.48741859740383</c:v>
                </c:pt>
                <c:pt idx="2">
                  <c:v>218.89690288879581</c:v>
                </c:pt>
                <c:pt idx="3">
                  <c:v>225.55980964687302</c:v>
                </c:pt>
                <c:pt idx="4">
                  <c:v>229.97515976862476</c:v>
                </c:pt>
                <c:pt idx="5">
                  <c:v>230.94096245631292</c:v>
                </c:pt>
                <c:pt idx="6">
                  <c:v>254.89464798715247</c:v>
                </c:pt>
                <c:pt idx="7">
                  <c:v>274.93545278531627</c:v>
                </c:pt>
                <c:pt idx="8">
                  <c:v>302.16023799456667</c:v>
                </c:pt>
                <c:pt idx="9">
                  <c:v>302.16023799456667</c:v>
                </c:pt>
                <c:pt idx="10">
                  <c:v>318.56328772582015</c:v>
                </c:pt>
                <c:pt idx="11">
                  <c:v>318.56328772582015</c:v>
                </c:pt>
                <c:pt idx="12">
                  <c:v>356.56461520304805</c:v>
                </c:pt>
                <c:pt idx="13">
                  <c:v>358.67458966878633</c:v>
                </c:pt>
                <c:pt idx="14">
                  <c:v>401.94554234486509</c:v>
                </c:pt>
                <c:pt idx="15">
                  <c:v>371.10514360591765</c:v>
                </c:pt>
                <c:pt idx="16">
                  <c:v>340.67424171278088</c:v>
                </c:pt>
                <c:pt idx="17">
                  <c:v>342.75085469206635</c:v>
                </c:pt>
              </c:numCache>
            </c:numRef>
          </c:val>
          <c:extLst>
            <c:ext xmlns:c16="http://schemas.microsoft.com/office/drawing/2014/chart" uri="{C3380CC4-5D6E-409C-BE32-E72D297353CC}">
              <c16:uniqueId val="{00000000-7DCE-423D-8311-AB2AFCF108B0}"/>
            </c:ext>
          </c:extLst>
        </c:ser>
        <c:ser>
          <c:idx val="3"/>
          <c:order val="3"/>
          <c:tx>
            <c:strRef>
              <c:f>'제지 판가 및 원가 세부내역'!$X$385</c:f>
              <c:strCache>
                <c:ptCount val="1"/>
                <c:pt idx="0">
                  <c:v>Spread</c:v>
                </c:pt>
              </c:strCache>
            </c:strRef>
          </c:tx>
          <c:spPr>
            <a:solidFill>
              <a:srgbClr val="00A3A1"/>
            </a:solidFill>
            <a:ln>
              <a:noFill/>
            </a:ln>
            <a:effectLst/>
          </c:spPr>
          <c:dLbls>
            <c:dLbl>
              <c:idx val="0"/>
              <c:layout>
                <c:manualLayout>
                  <c:x val="1.3845281702424559E-2"/>
                  <c:y val="-7.672025954061870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DCE-423D-8311-AB2AFCF108B0}"/>
                </c:ext>
              </c:extLst>
            </c:dLbl>
            <c:dLbl>
              <c:idx val="1"/>
              <c:delete val="1"/>
              <c:extLst>
                <c:ext xmlns:c15="http://schemas.microsoft.com/office/drawing/2012/chart" uri="{CE6537A1-D6FC-4f65-9D91-7224C49458BB}"/>
                <c:ext xmlns:c16="http://schemas.microsoft.com/office/drawing/2014/chart" uri="{C3380CC4-5D6E-409C-BE32-E72D297353CC}">
                  <c16:uniqueId val="{00000002-7DCE-423D-8311-AB2AFCF108B0}"/>
                </c:ext>
              </c:extLst>
            </c:dLbl>
            <c:dLbl>
              <c:idx val="2"/>
              <c:delete val="1"/>
              <c:extLst>
                <c:ext xmlns:c15="http://schemas.microsoft.com/office/drawing/2012/chart" uri="{CE6537A1-D6FC-4f65-9D91-7224C49458BB}"/>
                <c:ext xmlns:c16="http://schemas.microsoft.com/office/drawing/2014/chart" uri="{C3380CC4-5D6E-409C-BE32-E72D297353CC}">
                  <c16:uniqueId val="{00000003-7DCE-423D-8311-AB2AFCF108B0}"/>
                </c:ext>
              </c:extLst>
            </c:dLbl>
            <c:dLbl>
              <c:idx val="4"/>
              <c:delete val="1"/>
              <c:extLst>
                <c:ext xmlns:c15="http://schemas.microsoft.com/office/drawing/2012/chart" uri="{CE6537A1-D6FC-4f65-9D91-7224C49458BB}"/>
                <c:ext xmlns:c16="http://schemas.microsoft.com/office/drawing/2014/chart" uri="{C3380CC4-5D6E-409C-BE32-E72D297353CC}">
                  <c16:uniqueId val="{00000004-7DCE-423D-8311-AB2AFCF108B0}"/>
                </c:ext>
              </c:extLst>
            </c:dLbl>
            <c:dLbl>
              <c:idx val="5"/>
              <c:delete val="1"/>
              <c:extLst>
                <c:ext xmlns:c15="http://schemas.microsoft.com/office/drawing/2012/chart" uri="{CE6537A1-D6FC-4f65-9D91-7224C49458BB}"/>
                <c:ext xmlns:c16="http://schemas.microsoft.com/office/drawing/2014/chart" uri="{C3380CC4-5D6E-409C-BE32-E72D297353CC}">
                  <c16:uniqueId val="{00000005-7DCE-423D-8311-AB2AFCF108B0}"/>
                </c:ext>
              </c:extLst>
            </c:dLbl>
            <c:dLbl>
              <c:idx val="7"/>
              <c:delete val="1"/>
              <c:extLst>
                <c:ext xmlns:c15="http://schemas.microsoft.com/office/drawing/2012/chart" uri="{CE6537A1-D6FC-4f65-9D91-7224C49458BB}"/>
                <c:ext xmlns:c16="http://schemas.microsoft.com/office/drawing/2014/chart" uri="{C3380CC4-5D6E-409C-BE32-E72D297353CC}">
                  <c16:uniqueId val="{00000006-7DCE-423D-8311-AB2AFCF108B0}"/>
                </c:ext>
              </c:extLst>
            </c:dLbl>
            <c:dLbl>
              <c:idx val="8"/>
              <c:delete val="1"/>
              <c:extLst>
                <c:ext xmlns:c15="http://schemas.microsoft.com/office/drawing/2012/chart" uri="{CE6537A1-D6FC-4f65-9D91-7224C49458BB}"/>
                <c:ext xmlns:c16="http://schemas.microsoft.com/office/drawing/2014/chart" uri="{C3380CC4-5D6E-409C-BE32-E72D297353CC}">
                  <c16:uniqueId val="{00000007-7DCE-423D-8311-AB2AFCF108B0}"/>
                </c:ext>
              </c:extLst>
            </c:dLbl>
            <c:dLbl>
              <c:idx val="10"/>
              <c:delete val="1"/>
              <c:extLst>
                <c:ext xmlns:c15="http://schemas.microsoft.com/office/drawing/2012/chart" uri="{CE6537A1-D6FC-4f65-9D91-7224C49458BB}"/>
                <c:ext xmlns:c16="http://schemas.microsoft.com/office/drawing/2014/chart" uri="{C3380CC4-5D6E-409C-BE32-E72D297353CC}">
                  <c16:uniqueId val="{00000008-7DCE-423D-8311-AB2AFCF108B0}"/>
                </c:ext>
              </c:extLst>
            </c:dLbl>
            <c:dLbl>
              <c:idx val="11"/>
              <c:delete val="1"/>
              <c:extLst>
                <c:ext xmlns:c15="http://schemas.microsoft.com/office/drawing/2012/chart" uri="{CE6537A1-D6FC-4f65-9D91-7224C49458BB}"/>
                <c:ext xmlns:c16="http://schemas.microsoft.com/office/drawing/2014/chart" uri="{C3380CC4-5D6E-409C-BE32-E72D297353CC}">
                  <c16:uniqueId val="{00000009-7DCE-423D-8311-AB2AFCF108B0}"/>
                </c:ext>
              </c:extLst>
            </c:dLbl>
            <c:dLbl>
              <c:idx val="13"/>
              <c:delete val="1"/>
              <c:extLst>
                <c:ext xmlns:c15="http://schemas.microsoft.com/office/drawing/2012/chart" uri="{CE6537A1-D6FC-4f65-9D91-7224C49458BB}"/>
                <c:ext xmlns:c16="http://schemas.microsoft.com/office/drawing/2014/chart" uri="{C3380CC4-5D6E-409C-BE32-E72D297353CC}">
                  <c16:uniqueId val="{0000000A-7DCE-423D-8311-AB2AFCF108B0}"/>
                </c:ext>
              </c:extLst>
            </c:dLbl>
            <c:dLbl>
              <c:idx val="14"/>
              <c:delete val="1"/>
              <c:extLst>
                <c:ext xmlns:c15="http://schemas.microsoft.com/office/drawing/2012/chart" uri="{CE6537A1-D6FC-4f65-9D91-7224C49458BB}"/>
                <c:ext xmlns:c16="http://schemas.microsoft.com/office/drawing/2014/chart" uri="{C3380CC4-5D6E-409C-BE32-E72D297353CC}">
                  <c16:uniqueId val="{0000000B-7DCE-423D-8311-AB2AFCF108B0}"/>
                </c:ext>
              </c:extLst>
            </c:dLbl>
            <c:dLbl>
              <c:idx val="16"/>
              <c:delete val="1"/>
              <c:extLst>
                <c:ext xmlns:c15="http://schemas.microsoft.com/office/drawing/2012/chart" uri="{CE6537A1-D6FC-4f65-9D91-7224C49458BB}"/>
                <c:ext xmlns:c16="http://schemas.microsoft.com/office/drawing/2014/chart" uri="{C3380CC4-5D6E-409C-BE32-E72D297353CC}">
                  <c16:uniqueId val="{0000000C-7DCE-423D-8311-AB2AFCF108B0}"/>
                </c:ext>
              </c:extLst>
            </c:dLbl>
            <c:dLbl>
              <c:idx val="17"/>
              <c:layout>
                <c:manualLayout>
                  <c:x val="-1.1076225361939647E-2"/>
                  <c:y val="-3.8360129770309352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DCE-423D-8311-AB2AFCF108B0}"/>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'제지 판가 및 원가 세부내역'!$Y$381:$AP$381</c:f>
              <c:numCache>
                <c:formatCode>[$-409]mmm"-"yy;@</c:formatCode>
                <c:ptCount val="18"/>
                <c:pt idx="0">
                  <c:v>44135</c:v>
                </c:pt>
                <c:pt idx="1">
                  <c:v>44165</c:v>
                </c:pt>
                <c:pt idx="2">
                  <c:v>44196</c:v>
                </c:pt>
                <c:pt idx="3">
                  <c:v>44227</c:v>
                </c:pt>
                <c:pt idx="4">
                  <c:v>44255</c:v>
                </c:pt>
                <c:pt idx="5">
                  <c:v>44286</c:v>
                </c:pt>
                <c:pt idx="6">
                  <c:v>44316</c:v>
                </c:pt>
                <c:pt idx="7">
                  <c:v>44347</c:v>
                </c:pt>
                <c:pt idx="8">
                  <c:v>44377</c:v>
                </c:pt>
                <c:pt idx="9">
                  <c:v>44408</c:v>
                </c:pt>
                <c:pt idx="10">
                  <c:v>44439</c:v>
                </c:pt>
                <c:pt idx="11">
                  <c:v>44469</c:v>
                </c:pt>
                <c:pt idx="12">
                  <c:v>44500</c:v>
                </c:pt>
                <c:pt idx="13">
                  <c:v>44530</c:v>
                </c:pt>
                <c:pt idx="14">
                  <c:v>44561</c:v>
                </c:pt>
                <c:pt idx="15">
                  <c:v>44592</c:v>
                </c:pt>
                <c:pt idx="16">
                  <c:v>44620</c:v>
                </c:pt>
                <c:pt idx="17">
                  <c:v>44651</c:v>
                </c:pt>
              </c:numCache>
            </c:numRef>
          </c:cat>
          <c:val>
            <c:numRef>
              <c:f>'제지 판가 및 원가 세부내역'!$Y$385:$AP$385</c:f>
              <c:numCache>
                <c:formatCode>#,##0;\(#,##0\);\-</c:formatCode>
                <c:ptCount val="18"/>
                <c:pt idx="0">
                  <c:v>246.21061378927024</c:v>
                </c:pt>
                <c:pt idx="1">
                  <c:v>236.81327787935507</c:v>
                </c:pt>
                <c:pt idx="2">
                  <c:v>238.82511758657273</c:v>
                </c:pt>
                <c:pt idx="3">
                  <c:v>273.68737801251319</c:v>
                </c:pt>
                <c:pt idx="4">
                  <c:v>273.72388274742571</c:v>
                </c:pt>
                <c:pt idx="5">
                  <c:v>337.73734075109235</c:v>
                </c:pt>
                <c:pt idx="6">
                  <c:v>393.02815745605426</c:v>
                </c:pt>
                <c:pt idx="7">
                  <c:v>356.20850408886196</c:v>
                </c:pt>
                <c:pt idx="8">
                  <c:v>306.52435429820531</c:v>
                </c:pt>
                <c:pt idx="9">
                  <c:v>330.3597647477265</c:v>
                </c:pt>
                <c:pt idx="10">
                  <c:v>339.32271259467518</c:v>
                </c:pt>
                <c:pt idx="11">
                  <c:v>339.32271259467518</c:v>
                </c:pt>
                <c:pt idx="12">
                  <c:v>265.05691389337147</c:v>
                </c:pt>
                <c:pt idx="13">
                  <c:v>276.28926639757469</c:v>
                </c:pt>
                <c:pt idx="14">
                  <c:v>283.6206412849474</c:v>
                </c:pt>
                <c:pt idx="15">
                  <c:v>259.80686823251619</c:v>
                </c:pt>
                <c:pt idx="16">
                  <c:v>299.18575058134792</c:v>
                </c:pt>
                <c:pt idx="17">
                  <c:v>332.43978217001711</c:v>
                </c:pt>
              </c:numCache>
            </c:numRef>
          </c:val>
          <c:extLst>
            <c:ext xmlns:c16="http://schemas.microsoft.com/office/drawing/2014/chart" uri="{C3380CC4-5D6E-409C-BE32-E72D297353CC}">
              <c16:uniqueId val="{0000000E-7DCE-423D-8311-AB2AFCF108B0}"/>
            </c:ext>
          </c:extLst>
        </c:ser>
        <c:dLbls>
          <c:showLegendKey val="0"/>
          <c:showVal val="0"/>
          <c:showCatName val="0"/>
          <c:showSerName val="0"/>
          <c:showPercent val="0"/>
          <c:showBubbleSize val="0"/>
        </c:dLbls>
        <c:axId val="1853482080"/>
        <c:axId val="1853470016"/>
      </c:areaChart>
      <c:lineChart>
        <c:grouping val="standard"/>
        <c:varyColors val="0"/>
        <c:ser>
          <c:idx val="0"/>
          <c:order val="0"/>
          <c:tx>
            <c:strRef>
              <c:f>'제지 판가 및 원가 세부내역'!$X$382</c:f>
              <c:strCache>
                <c:ptCount val="1"/>
                <c:pt idx="0">
                  <c:v>ASP</c:v>
                </c:pt>
              </c:strCache>
            </c:strRef>
          </c:tx>
          <c:spPr>
            <a:ln w="38100" cap="rnd">
              <a:solidFill>
                <a:srgbClr val="00338D"/>
              </a:solidFill>
              <a:round/>
            </a:ln>
            <a:effectLst/>
          </c:spPr>
          <c:marker>
            <c:symbol val="none"/>
          </c:marker>
          <c:cat>
            <c:numRef>
              <c:f>'제지 판가 및 원가 세부내역'!$Y$381:$AP$381</c:f>
              <c:numCache>
                <c:formatCode>[$-409]mmm"-"yy;@</c:formatCode>
                <c:ptCount val="18"/>
                <c:pt idx="0">
                  <c:v>44135</c:v>
                </c:pt>
                <c:pt idx="1">
                  <c:v>44165</c:v>
                </c:pt>
                <c:pt idx="2">
                  <c:v>44196</c:v>
                </c:pt>
                <c:pt idx="3">
                  <c:v>44227</c:v>
                </c:pt>
                <c:pt idx="4">
                  <c:v>44255</c:v>
                </c:pt>
                <c:pt idx="5">
                  <c:v>44286</c:v>
                </c:pt>
                <c:pt idx="6">
                  <c:v>44316</c:v>
                </c:pt>
                <c:pt idx="7">
                  <c:v>44347</c:v>
                </c:pt>
                <c:pt idx="8">
                  <c:v>44377</c:v>
                </c:pt>
                <c:pt idx="9">
                  <c:v>44408</c:v>
                </c:pt>
                <c:pt idx="10">
                  <c:v>44439</c:v>
                </c:pt>
                <c:pt idx="11">
                  <c:v>44469</c:v>
                </c:pt>
                <c:pt idx="12">
                  <c:v>44500</c:v>
                </c:pt>
                <c:pt idx="13">
                  <c:v>44530</c:v>
                </c:pt>
                <c:pt idx="14">
                  <c:v>44561</c:v>
                </c:pt>
                <c:pt idx="15">
                  <c:v>44592</c:v>
                </c:pt>
                <c:pt idx="16">
                  <c:v>44620</c:v>
                </c:pt>
                <c:pt idx="17">
                  <c:v>44651</c:v>
                </c:pt>
              </c:numCache>
            </c:numRef>
          </c:cat>
          <c:val>
            <c:numRef>
              <c:f>'제지 판가 및 원가 세부내역'!$Y$382:$AP$382</c:f>
              <c:numCache>
                <c:formatCode>#,##0;\(#,##0\);\-</c:formatCode>
                <c:ptCount val="18"/>
                <c:pt idx="0">
                  <c:v>452.34093703468818</c:v>
                </c:pt>
                <c:pt idx="1">
                  <c:v>446.3006964767589</c:v>
                </c:pt>
                <c:pt idx="2">
                  <c:v>457.72202047536854</c:v>
                </c:pt>
                <c:pt idx="3">
                  <c:v>499.24718765938621</c:v>
                </c:pt>
                <c:pt idx="4">
                  <c:v>503.69904251605044</c:v>
                </c:pt>
                <c:pt idx="5">
                  <c:v>568.67830320740529</c:v>
                </c:pt>
                <c:pt idx="6">
                  <c:v>647.9228054432067</c:v>
                </c:pt>
                <c:pt idx="7">
                  <c:v>631.14395687417823</c:v>
                </c:pt>
                <c:pt idx="8">
                  <c:v>608.68459229277198</c:v>
                </c:pt>
                <c:pt idx="9">
                  <c:v>632.52000274229317</c:v>
                </c:pt>
                <c:pt idx="10">
                  <c:v>657.88600032049533</c:v>
                </c:pt>
                <c:pt idx="11">
                  <c:v>657.88600032049533</c:v>
                </c:pt>
                <c:pt idx="12">
                  <c:v>621.62152909641952</c:v>
                </c:pt>
                <c:pt idx="13">
                  <c:v>634.96385606636102</c:v>
                </c:pt>
                <c:pt idx="14">
                  <c:v>685.56618362981249</c:v>
                </c:pt>
                <c:pt idx="15">
                  <c:v>630.91201183843384</c:v>
                </c:pt>
                <c:pt idx="16">
                  <c:v>639.8599922941288</c:v>
                </c:pt>
                <c:pt idx="17">
                  <c:v>675.19063686208347</c:v>
                </c:pt>
              </c:numCache>
            </c:numRef>
          </c:val>
          <c:smooth val="0"/>
          <c:extLst>
            <c:ext xmlns:c16="http://schemas.microsoft.com/office/drawing/2014/chart" uri="{C3380CC4-5D6E-409C-BE32-E72D297353CC}">
              <c16:uniqueId val="{0000000F-7DCE-423D-8311-AB2AFCF108B0}"/>
            </c:ext>
          </c:extLst>
        </c:ser>
        <c:ser>
          <c:idx val="1"/>
          <c:order val="1"/>
          <c:tx>
            <c:strRef>
              <c:f>'제지 판가 및 원가 세부내역'!$X$383</c:f>
              <c:strCache>
                <c:ptCount val="1"/>
                <c:pt idx="0">
                  <c:v>APP</c:v>
                </c:pt>
              </c:strCache>
            </c:strRef>
          </c:tx>
          <c:spPr>
            <a:ln w="38100" cap="rnd">
              <a:solidFill>
                <a:srgbClr val="7030A0"/>
              </a:solidFill>
              <a:round/>
            </a:ln>
            <a:effectLst/>
          </c:spPr>
          <c:marker>
            <c:symbol val="none"/>
          </c:marker>
          <c:cat>
            <c:numRef>
              <c:f>'제지 판가 및 원가 세부내역'!$Y$381:$AP$381</c:f>
              <c:numCache>
                <c:formatCode>[$-409]mmm"-"yy;@</c:formatCode>
                <c:ptCount val="18"/>
                <c:pt idx="0">
                  <c:v>44135</c:v>
                </c:pt>
                <c:pt idx="1">
                  <c:v>44165</c:v>
                </c:pt>
                <c:pt idx="2">
                  <c:v>44196</c:v>
                </c:pt>
                <c:pt idx="3">
                  <c:v>44227</c:v>
                </c:pt>
                <c:pt idx="4">
                  <c:v>44255</c:v>
                </c:pt>
                <c:pt idx="5">
                  <c:v>44286</c:v>
                </c:pt>
                <c:pt idx="6">
                  <c:v>44316</c:v>
                </c:pt>
                <c:pt idx="7">
                  <c:v>44347</c:v>
                </c:pt>
                <c:pt idx="8">
                  <c:v>44377</c:v>
                </c:pt>
                <c:pt idx="9">
                  <c:v>44408</c:v>
                </c:pt>
                <c:pt idx="10">
                  <c:v>44439</c:v>
                </c:pt>
                <c:pt idx="11">
                  <c:v>44469</c:v>
                </c:pt>
                <c:pt idx="12">
                  <c:v>44500</c:v>
                </c:pt>
                <c:pt idx="13">
                  <c:v>44530</c:v>
                </c:pt>
                <c:pt idx="14">
                  <c:v>44561</c:v>
                </c:pt>
                <c:pt idx="15">
                  <c:v>44592</c:v>
                </c:pt>
                <c:pt idx="16">
                  <c:v>44620</c:v>
                </c:pt>
                <c:pt idx="17">
                  <c:v>44651</c:v>
                </c:pt>
              </c:numCache>
            </c:numRef>
          </c:cat>
          <c:val>
            <c:numRef>
              <c:f>'제지 판가 및 원가 세부내역'!$Y$383:$AP$383</c:f>
              <c:numCache>
                <c:formatCode>#,##0;\(#,##0\);\-</c:formatCode>
                <c:ptCount val="18"/>
                <c:pt idx="0">
                  <c:v>206.13032324541794</c:v>
                </c:pt>
                <c:pt idx="1">
                  <c:v>209.48741859740383</c:v>
                </c:pt>
                <c:pt idx="2">
                  <c:v>218.89690288879581</c:v>
                </c:pt>
                <c:pt idx="3">
                  <c:v>225.55980964687302</c:v>
                </c:pt>
                <c:pt idx="4">
                  <c:v>229.97515976862476</c:v>
                </c:pt>
                <c:pt idx="5">
                  <c:v>230.94096245631292</c:v>
                </c:pt>
                <c:pt idx="6">
                  <c:v>254.89464798715247</c:v>
                </c:pt>
                <c:pt idx="7">
                  <c:v>274.93545278531627</c:v>
                </c:pt>
                <c:pt idx="8">
                  <c:v>302.16023799456667</c:v>
                </c:pt>
                <c:pt idx="9">
                  <c:v>302.16023799456667</c:v>
                </c:pt>
                <c:pt idx="10">
                  <c:v>318.56328772582015</c:v>
                </c:pt>
                <c:pt idx="11">
                  <c:v>318.56328772582015</c:v>
                </c:pt>
                <c:pt idx="12">
                  <c:v>356.56461520304805</c:v>
                </c:pt>
                <c:pt idx="13">
                  <c:v>358.67458966878633</c:v>
                </c:pt>
                <c:pt idx="14">
                  <c:v>401.94554234486509</c:v>
                </c:pt>
                <c:pt idx="15">
                  <c:v>371.10514360591765</c:v>
                </c:pt>
                <c:pt idx="16">
                  <c:v>340.67424171278088</c:v>
                </c:pt>
                <c:pt idx="17">
                  <c:v>342.75085469206635</c:v>
                </c:pt>
              </c:numCache>
            </c:numRef>
          </c:val>
          <c:smooth val="0"/>
          <c:extLst>
            <c:ext xmlns:c16="http://schemas.microsoft.com/office/drawing/2014/chart" uri="{C3380CC4-5D6E-409C-BE32-E72D297353CC}">
              <c16:uniqueId val="{00000010-7DCE-423D-8311-AB2AFCF108B0}"/>
            </c:ext>
          </c:extLst>
        </c:ser>
        <c:dLbls>
          <c:showLegendKey val="0"/>
          <c:showVal val="0"/>
          <c:showCatName val="0"/>
          <c:showSerName val="0"/>
          <c:showPercent val="0"/>
          <c:showBubbleSize val="0"/>
        </c:dLbls>
        <c:marker val="1"/>
        <c:smooth val="0"/>
        <c:axId val="1853482080"/>
        <c:axId val="1853470016"/>
      </c:lineChart>
      <c:dateAx>
        <c:axId val="1853482080"/>
        <c:scaling>
          <c:orientation val="minMax"/>
        </c:scaling>
        <c:delete val="0"/>
        <c:axPos val="b"/>
        <c:majorGridlines>
          <c:spPr>
            <a:ln w="9525" cap="flat" cmpd="sng" algn="ctr">
              <a:noFill/>
              <a:round/>
            </a:ln>
            <a:effectLst/>
          </c:spPr>
        </c:majorGridlines>
        <c:minorGridlines>
          <c:spPr>
            <a:ln w="9525" cap="flat" cmpd="sng" algn="ctr">
              <a:noFill/>
              <a:round/>
            </a:ln>
            <a:effectLst/>
          </c:spPr>
        </c:minorGridlines>
        <c:numFmt formatCode="[$-409]mmm&quot;-&quot;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853470016"/>
        <c:crosses val="autoZero"/>
        <c:auto val="1"/>
        <c:lblOffset val="100"/>
        <c:baseTimeUnit val="months"/>
        <c:majorUnit val="3"/>
        <c:majorTimeUnit val="months"/>
      </c:dateAx>
      <c:valAx>
        <c:axId val="1853470016"/>
        <c:scaling>
          <c:orientation val="minMax"/>
          <c:max val="700"/>
          <c:min val="10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853482080"/>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7.5831349342053128E-2"/>
          <c:w val="0.79166666666666663"/>
          <c:h val="0.78448969355884068"/>
        </c:manualLayout>
      </c:layout>
      <c:lineChart>
        <c:grouping val="standard"/>
        <c:varyColors val="0"/>
        <c:ser>
          <c:idx val="0"/>
          <c:order val="0"/>
          <c:tx>
            <c:strRef>
              <c:f>제지_APP!$C$47</c:f>
              <c:strCache>
                <c:ptCount val="1"/>
                <c:pt idx="0">
                  <c:v>국내고지</c:v>
                </c:pt>
              </c:strCache>
            </c:strRef>
          </c:tx>
          <c:spPr>
            <a:ln w="12700" cap="rnd">
              <a:solidFill>
                <a:srgbClr val="00A3A1"/>
              </a:solidFill>
              <a:round/>
            </a:ln>
            <a:effectLst/>
          </c:spPr>
          <c:marker>
            <c:symbol val="circle"/>
            <c:size val="5"/>
            <c:spPr>
              <a:solidFill>
                <a:schemeClr val="accent1"/>
              </a:solidFill>
              <a:ln w="9525">
                <a:solidFill>
                  <a:srgbClr val="00A3A1"/>
                </a:solidFill>
              </a:ln>
              <a:effectLst/>
            </c:spPr>
          </c:marker>
          <c:dLbls>
            <c:spPr>
              <a:solidFill>
                <a:schemeClr val="bg1"/>
              </a:solidFill>
              <a:ln>
                <a:solidFill>
                  <a:schemeClr val="bg2">
                    <a:lumMod val="90000"/>
                  </a:schemeClr>
                </a:solid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제지_APP!$D$46:$G$46</c:f>
              <c:strCache>
                <c:ptCount val="4"/>
                <c:pt idx="0">
                  <c:v>FY18</c:v>
                </c:pt>
                <c:pt idx="1">
                  <c:v>FY19</c:v>
                </c:pt>
                <c:pt idx="2">
                  <c:v>FY20</c:v>
                </c:pt>
                <c:pt idx="3">
                  <c:v>FY21</c:v>
                </c:pt>
              </c:strCache>
            </c:strRef>
          </c:cat>
          <c:val>
            <c:numRef>
              <c:f>제지_APP!$D$47:$G$47</c:f>
              <c:numCache>
                <c:formatCode>#,##0;\(#,##0\);\-</c:formatCode>
                <c:ptCount val="4"/>
                <c:pt idx="0">
                  <c:v>215.62512852795618</c:v>
                </c:pt>
                <c:pt idx="1">
                  <c:v>190.3490001669476</c:v>
                </c:pt>
                <c:pt idx="2">
                  <c:v>169.12342189885337</c:v>
                </c:pt>
                <c:pt idx="3">
                  <c:v>241.09721305608275</c:v>
                </c:pt>
              </c:numCache>
            </c:numRef>
          </c:val>
          <c:smooth val="0"/>
          <c:extLst>
            <c:ext xmlns:c16="http://schemas.microsoft.com/office/drawing/2014/chart" uri="{C3380CC4-5D6E-409C-BE32-E72D297353CC}">
              <c16:uniqueId val="{00000000-503F-490D-8F52-87163048DC75}"/>
            </c:ext>
          </c:extLst>
        </c:ser>
        <c:ser>
          <c:idx val="1"/>
          <c:order val="1"/>
          <c:tx>
            <c:strRef>
              <c:f>제지_APP!$C$48</c:f>
              <c:strCache>
                <c:ptCount val="1"/>
                <c:pt idx="0">
                  <c:v>수입고지</c:v>
                </c:pt>
              </c:strCache>
            </c:strRef>
          </c:tx>
          <c:spPr>
            <a:ln w="12700" cap="rnd">
              <a:solidFill>
                <a:schemeClr val="accent2"/>
              </a:solidFill>
              <a:round/>
            </a:ln>
            <a:effectLst/>
          </c:spPr>
          <c:marker>
            <c:symbol val="circle"/>
            <c:size val="5"/>
            <c:spPr>
              <a:solidFill>
                <a:schemeClr val="accent2"/>
              </a:solidFill>
              <a:ln w="9525">
                <a:solidFill>
                  <a:schemeClr val="accent2"/>
                </a:solidFill>
              </a:ln>
              <a:effectLst/>
            </c:spPr>
          </c:marker>
          <c:dLbls>
            <c:dLbl>
              <c:idx val="0"/>
              <c:layout>
                <c:manualLayout>
                  <c:x val="-4.5155553681132526E-2"/>
                  <c:y val="-4.82563132176702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03F-490D-8F52-87163048DC75}"/>
                </c:ext>
              </c:extLst>
            </c:dLbl>
            <c:dLbl>
              <c:idx val="1"/>
              <c:layout>
                <c:manualLayout>
                  <c:x val="-4.5155553681132582E-2"/>
                  <c:y val="-4.136255418657443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03F-490D-8F52-87163048DC75}"/>
                </c:ext>
              </c:extLst>
            </c:dLbl>
            <c:dLbl>
              <c:idx val="2"/>
              <c:layout>
                <c:manualLayout>
                  <c:x val="-4.5155553681132526E-2"/>
                  <c:y val="-3.446879515547882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03F-490D-8F52-87163048DC75}"/>
                </c:ext>
              </c:extLst>
            </c:dLbl>
            <c:dLbl>
              <c:idx val="3"/>
              <c:layout>
                <c:manualLayout>
                  <c:x val="-4.5155553681132526E-2"/>
                  <c:y val="-2.068127709328721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03F-490D-8F52-87163048DC75}"/>
                </c:ext>
              </c:extLst>
            </c:dLbl>
            <c:spPr>
              <a:solidFill>
                <a:schemeClr val="bg1"/>
              </a:solidFill>
              <a:ln>
                <a:solidFill>
                  <a:schemeClr val="bg2">
                    <a:lumMod val="90000"/>
                  </a:schemeClr>
                </a:solid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제지_APP!$D$46:$G$46</c:f>
              <c:strCache>
                <c:ptCount val="4"/>
                <c:pt idx="0">
                  <c:v>FY18</c:v>
                </c:pt>
                <c:pt idx="1">
                  <c:v>FY19</c:v>
                </c:pt>
                <c:pt idx="2">
                  <c:v>FY20</c:v>
                </c:pt>
                <c:pt idx="3">
                  <c:v>FY21</c:v>
                </c:pt>
              </c:strCache>
            </c:strRef>
          </c:cat>
          <c:val>
            <c:numRef>
              <c:f>제지_APP!$D$48:$G$48</c:f>
              <c:numCache>
                <c:formatCode>#,##0;\(#,##0\);\-</c:formatCode>
                <c:ptCount val="4"/>
                <c:pt idx="0">
                  <c:v>264.67206314619449</c:v>
                </c:pt>
                <c:pt idx="1">
                  <c:v>253.10044150662324</c:v>
                </c:pt>
                <c:pt idx="2">
                  <c:v>235.79191171079853</c:v>
                </c:pt>
                <c:pt idx="3">
                  <c:v>330.40659504919228</c:v>
                </c:pt>
              </c:numCache>
            </c:numRef>
          </c:val>
          <c:smooth val="0"/>
          <c:extLst>
            <c:ext xmlns:c16="http://schemas.microsoft.com/office/drawing/2014/chart" uri="{C3380CC4-5D6E-409C-BE32-E72D297353CC}">
              <c16:uniqueId val="{00000001-503F-490D-8F52-87163048DC75}"/>
            </c:ext>
          </c:extLst>
        </c:ser>
        <c:ser>
          <c:idx val="2"/>
          <c:order val="2"/>
          <c:tx>
            <c:strRef>
              <c:f>제지_APP!$C$49</c:f>
              <c:strCache>
                <c:ptCount val="1"/>
                <c:pt idx="0">
                  <c:v>펄프</c:v>
                </c:pt>
              </c:strCache>
            </c:strRef>
          </c:tx>
          <c:spPr>
            <a:ln w="12700" cap="rnd">
              <a:solidFill>
                <a:srgbClr val="00338D"/>
              </a:solidFill>
              <a:round/>
            </a:ln>
            <a:effectLst/>
          </c:spPr>
          <c:marker>
            <c:symbol val="circle"/>
            <c:size val="5"/>
            <c:spPr>
              <a:solidFill>
                <a:schemeClr val="accent3"/>
              </a:solidFill>
              <a:ln w="9525">
                <a:solidFill>
                  <a:srgbClr val="00338D"/>
                </a:solidFill>
              </a:ln>
              <a:effectLst/>
            </c:spPr>
          </c:marker>
          <c:dLbls>
            <c:spPr>
              <a:solidFill>
                <a:schemeClr val="bg1"/>
              </a:solidFill>
              <a:ln>
                <a:solidFill>
                  <a:schemeClr val="bg2">
                    <a:lumMod val="90000"/>
                  </a:schemeClr>
                </a:solid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제지_APP!$D$46:$G$46</c:f>
              <c:strCache>
                <c:ptCount val="4"/>
                <c:pt idx="0">
                  <c:v>FY18</c:v>
                </c:pt>
                <c:pt idx="1">
                  <c:v>FY19</c:v>
                </c:pt>
                <c:pt idx="2">
                  <c:v>FY20</c:v>
                </c:pt>
                <c:pt idx="3">
                  <c:v>FY21</c:v>
                </c:pt>
              </c:strCache>
            </c:strRef>
          </c:cat>
          <c:val>
            <c:numRef>
              <c:f>제지_APP!$D$49:$G$49</c:f>
              <c:numCache>
                <c:formatCode>#,##0;\(#,##0\);\-</c:formatCode>
                <c:ptCount val="4"/>
                <c:pt idx="0">
                  <c:v>910.36324164555958</c:v>
                </c:pt>
                <c:pt idx="1">
                  <c:v>752.9469849534147</c:v>
                </c:pt>
                <c:pt idx="2">
                  <c:v>652.39095840673428</c:v>
                </c:pt>
                <c:pt idx="3">
                  <c:v>853.57258422728285</c:v>
                </c:pt>
              </c:numCache>
            </c:numRef>
          </c:val>
          <c:smooth val="0"/>
          <c:extLst>
            <c:ext xmlns:c16="http://schemas.microsoft.com/office/drawing/2014/chart" uri="{C3380CC4-5D6E-409C-BE32-E72D297353CC}">
              <c16:uniqueId val="{00000002-503F-490D-8F52-87163048DC75}"/>
            </c:ext>
          </c:extLst>
        </c:ser>
        <c:dLbls>
          <c:showLegendKey val="0"/>
          <c:showVal val="0"/>
          <c:showCatName val="0"/>
          <c:showSerName val="0"/>
          <c:showPercent val="0"/>
          <c:showBubbleSize val="0"/>
        </c:dLbls>
        <c:marker val="1"/>
        <c:smooth val="0"/>
        <c:axId val="440811727"/>
        <c:axId val="440807151"/>
      </c:lineChart>
      <c:catAx>
        <c:axId val="440811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440807151"/>
        <c:crosses val="autoZero"/>
        <c:auto val="1"/>
        <c:lblAlgn val="ctr"/>
        <c:lblOffset val="100"/>
        <c:noMultiLvlLbl val="0"/>
      </c:catAx>
      <c:valAx>
        <c:axId val="440807151"/>
        <c:scaling>
          <c:orientation val="minMax"/>
        </c:scaling>
        <c:delete val="1"/>
        <c:axPos val="l"/>
        <c:numFmt formatCode="#,##0;\(#,##0\);\-" sourceLinked="1"/>
        <c:majorTickMark val="none"/>
        <c:minorTickMark val="none"/>
        <c:tickLblPos val="nextTo"/>
        <c:crossAx val="44081172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w="6350">
      <a:solidFill>
        <a:srgbClr val="00338D"/>
      </a:solidFill>
    </a:ln>
    <a:effectLst/>
  </c:spPr>
  <c:txPr>
    <a:bodyPr/>
    <a:lstStyle/>
    <a:p>
      <a:pPr>
        <a:defRPr/>
      </a:pPr>
      <a:endParaRPr lang="ko-K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solidFill>
                <a:latin typeface="+mn-ea"/>
                <a:ea typeface="+mn-ea"/>
                <a:cs typeface="+mn-cs"/>
              </a:defRPr>
            </a:pPr>
            <a:r>
              <a:rPr lang="ko-KR" altLang="en-US" sz="900" dirty="0">
                <a:solidFill>
                  <a:schemeClr val="tx1"/>
                </a:solidFill>
                <a:latin typeface="+mn-ea"/>
                <a:ea typeface="+mn-ea"/>
              </a:rPr>
              <a:t>제지부문 평균 근속연수</a:t>
            </a:r>
          </a:p>
        </c:rich>
      </c:tx>
      <c:overlay val="0"/>
      <c:spPr>
        <a:noFill/>
        <a:ln>
          <a:noFill/>
        </a:ln>
        <a:effectLst/>
      </c:spPr>
      <c:txPr>
        <a:bodyPr rot="0" spcFirstLastPara="1" vertOverflow="ellipsis" vert="horz" wrap="square" anchor="ctr" anchorCtr="1"/>
        <a:lstStyle/>
        <a:p>
          <a:pPr>
            <a:defRPr sz="900" b="0" i="0" u="none" strike="noStrike" kern="1200" spc="0" baseline="0">
              <a:solidFill>
                <a:schemeClr val="tx1"/>
              </a:solidFill>
              <a:latin typeface="+mn-ea"/>
              <a:ea typeface="+mn-ea"/>
              <a:cs typeface="+mn-cs"/>
            </a:defRPr>
          </a:pPr>
          <a:endParaRPr lang="ko-KR"/>
        </a:p>
      </c:txPr>
    </c:title>
    <c:autoTitleDeleted val="0"/>
    <c:plotArea>
      <c:layout>
        <c:manualLayout>
          <c:layoutTarget val="inner"/>
          <c:xMode val="edge"/>
          <c:yMode val="edge"/>
          <c:x val="6.2674424049447466E-2"/>
          <c:y val="0.164001233244883"/>
          <c:w val="0.76299377224199294"/>
          <c:h val="0.73462792573367353"/>
        </c:manualLayout>
      </c:layout>
      <c:barChart>
        <c:barDir val="col"/>
        <c:grouping val="clustered"/>
        <c:varyColors val="0"/>
        <c:ser>
          <c:idx val="0"/>
          <c:order val="0"/>
          <c:tx>
            <c:strRef>
              <c:f>Sheet10!$B$43</c:f>
              <c:strCache>
                <c:ptCount val="1"/>
                <c:pt idx="0">
                  <c:v>제지부문</c:v>
                </c:pt>
              </c:strCache>
            </c:strRef>
          </c:tx>
          <c:spPr>
            <a:solidFill>
              <a:srgbClr val="6D207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Sheet10!$C$42:$G$42</c:f>
              <c:strCache>
                <c:ptCount val="5"/>
                <c:pt idx="0">
                  <c:v>FY18</c:v>
                </c:pt>
                <c:pt idx="1">
                  <c:v>FY19</c:v>
                </c:pt>
                <c:pt idx="2">
                  <c:v>FY20</c:v>
                </c:pt>
                <c:pt idx="3">
                  <c:v>FY21</c:v>
                </c:pt>
                <c:pt idx="4">
                  <c:v>FY22.1Q</c:v>
                </c:pt>
              </c:strCache>
            </c:strRef>
          </c:cat>
          <c:val>
            <c:numRef>
              <c:f>Sheet10!$C$43:$G$43</c:f>
              <c:numCache>
                <c:formatCode>#,##0.0;\(#,##0.0\);\-</c:formatCode>
                <c:ptCount val="5"/>
                <c:pt idx="0">
                  <c:v>18.232403718459501</c:v>
                </c:pt>
                <c:pt idx="1">
                  <c:v>18.860784313725485</c:v>
                </c:pt>
                <c:pt idx="2">
                  <c:v>18.455738705738696</c:v>
                </c:pt>
                <c:pt idx="3">
                  <c:v>18.9657738095238</c:v>
                </c:pt>
                <c:pt idx="4">
                  <c:v>19.112515042117924</c:v>
                </c:pt>
              </c:numCache>
            </c:numRef>
          </c:val>
          <c:extLst>
            <c:ext xmlns:c16="http://schemas.microsoft.com/office/drawing/2014/chart" uri="{C3380CC4-5D6E-409C-BE32-E72D297353CC}">
              <c16:uniqueId val="{00000000-2422-4F1E-A0F8-13A2AB5CFC8D}"/>
            </c:ext>
          </c:extLst>
        </c:ser>
        <c:ser>
          <c:idx val="1"/>
          <c:order val="1"/>
          <c:tx>
            <c:strRef>
              <c:f>Sheet10!$B$44</c:f>
              <c:strCache>
                <c:ptCount val="1"/>
                <c:pt idx="0">
                  <c:v>제조</c:v>
                </c:pt>
              </c:strCache>
            </c:strRef>
          </c:tx>
          <c:spPr>
            <a:solidFill>
              <a:srgbClr val="00A3A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Sheet10!$C$42:$G$42</c:f>
              <c:strCache>
                <c:ptCount val="5"/>
                <c:pt idx="0">
                  <c:v>FY18</c:v>
                </c:pt>
                <c:pt idx="1">
                  <c:v>FY19</c:v>
                </c:pt>
                <c:pt idx="2">
                  <c:v>FY20</c:v>
                </c:pt>
                <c:pt idx="3">
                  <c:v>FY21</c:v>
                </c:pt>
                <c:pt idx="4">
                  <c:v>FY22.1Q</c:v>
                </c:pt>
              </c:strCache>
            </c:strRef>
          </c:cat>
          <c:val>
            <c:numRef>
              <c:f>Sheet10!$C$44:$G$44</c:f>
              <c:numCache>
                <c:formatCode>#,##0.0;\(#,##0.0\);\-</c:formatCode>
                <c:ptCount val="5"/>
                <c:pt idx="0">
                  <c:v>19.829674796747973</c:v>
                </c:pt>
                <c:pt idx="1">
                  <c:v>20.667065390749599</c:v>
                </c:pt>
                <c:pt idx="2">
                  <c:v>20.177877428998496</c:v>
                </c:pt>
                <c:pt idx="3">
                  <c:v>20.645007342143895</c:v>
                </c:pt>
                <c:pt idx="4">
                  <c:v>20.926666666666659</c:v>
                </c:pt>
              </c:numCache>
            </c:numRef>
          </c:val>
          <c:extLst>
            <c:ext xmlns:c16="http://schemas.microsoft.com/office/drawing/2014/chart" uri="{C3380CC4-5D6E-409C-BE32-E72D297353CC}">
              <c16:uniqueId val="{00000001-2422-4F1E-A0F8-13A2AB5CFC8D}"/>
            </c:ext>
          </c:extLst>
        </c:ser>
        <c:ser>
          <c:idx val="2"/>
          <c:order val="2"/>
          <c:tx>
            <c:strRef>
              <c:f>Sheet10!$B$45</c:f>
              <c:strCache>
                <c:ptCount val="1"/>
                <c:pt idx="0">
                  <c:v>판관</c:v>
                </c:pt>
              </c:strCache>
            </c:strRef>
          </c:tx>
          <c:spPr>
            <a:solidFill>
              <a:srgbClr val="00338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Sheet10!$C$42:$G$42</c:f>
              <c:strCache>
                <c:ptCount val="5"/>
                <c:pt idx="0">
                  <c:v>FY18</c:v>
                </c:pt>
                <c:pt idx="1">
                  <c:v>FY19</c:v>
                </c:pt>
                <c:pt idx="2">
                  <c:v>FY20</c:v>
                </c:pt>
                <c:pt idx="3">
                  <c:v>FY21</c:v>
                </c:pt>
                <c:pt idx="4">
                  <c:v>FY22.1Q</c:v>
                </c:pt>
              </c:strCache>
            </c:strRef>
          </c:cat>
          <c:val>
            <c:numRef>
              <c:f>Sheet10!$C$45:$G$45</c:f>
              <c:numCache>
                <c:formatCode>#,##0.0;\(#,##0.0\);\-</c:formatCode>
                <c:ptCount val="5"/>
                <c:pt idx="0">
                  <c:v>11.114130434782608</c:v>
                </c:pt>
                <c:pt idx="1">
                  <c:v>10.653985507246377</c:v>
                </c:pt>
                <c:pt idx="2">
                  <c:v>10.775</c:v>
                </c:pt>
                <c:pt idx="3">
                  <c:v>11.773584905660377</c:v>
                </c:pt>
                <c:pt idx="4">
                  <c:v>11.262820512820515</c:v>
                </c:pt>
              </c:numCache>
            </c:numRef>
          </c:val>
          <c:extLst>
            <c:ext xmlns:c16="http://schemas.microsoft.com/office/drawing/2014/chart" uri="{C3380CC4-5D6E-409C-BE32-E72D297353CC}">
              <c16:uniqueId val="{00000002-2422-4F1E-A0F8-13A2AB5CFC8D}"/>
            </c:ext>
          </c:extLst>
        </c:ser>
        <c:dLbls>
          <c:showLegendKey val="0"/>
          <c:showVal val="0"/>
          <c:showCatName val="0"/>
          <c:showSerName val="0"/>
          <c:showPercent val="0"/>
          <c:showBubbleSize val="0"/>
        </c:dLbls>
        <c:gapWidth val="219"/>
        <c:overlap val="-27"/>
        <c:axId val="1203093120"/>
        <c:axId val="1203074400"/>
      </c:barChart>
      <c:catAx>
        <c:axId val="120309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203074400"/>
        <c:crosses val="autoZero"/>
        <c:auto val="1"/>
        <c:lblAlgn val="ctr"/>
        <c:lblOffset val="100"/>
        <c:noMultiLvlLbl val="0"/>
      </c:catAx>
      <c:valAx>
        <c:axId val="1203074400"/>
        <c:scaling>
          <c:orientation val="minMax"/>
          <c:min val="0"/>
        </c:scaling>
        <c:delete val="1"/>
        <c:axPos val="l"/>
        <c:numFmt formatCode="#,##0.0;\(#,##0.0\);\-" sourceLinked="1"/>
        <c:majorTickMark val="none"/>
        <c:minorTickMark val="none"/>
        <c:tickLblPos val="nextTo"/>
        <c:crossAx val="1203093120"/>
        <c:crosses val="autoZero"/>
        <c:crossBetween val="between"/>
      </c:valAx>
      <c:spPr>
        <a:noFill/>
        <a:ln>
          <a:noFill/>
        </a:ln>
        <a:effectLst/>
      </c:spPr>
    </c:plotArea>
    <c:legend>
      <c:legendPos val="r"/>
      <c:layout>
        <c:manualLayout>
          <c:xMode val="edge"/>
          <c:yMode val="edge"/>
          <c:x val="0.83335549728413572"/>
          <c:y val="0.43262483080179559"/>
          <c:w val="0.14880408316164076"/>
          <c:h val="0.2768572393140313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C_1!$Q$72</c:f>
              <c:strCache>
                <c:ptCount val="1"/>
                <c:pt idx="0">
                  <c:v>PCI capex</c:v>
                </c:pt>
              </c:strCache>
            </c:strRef>
          </c:tx>
          <c:spPr>
            <a:solidFill>
              <a:srgbClr val="40ADE3"/>
            </a:solidFill>
            <a:ln>
              <a:noFill/>
            </a:ln>
            <a:effectLst/>
          </c:spPr>
          <c:invertIfNegative val="0"/>
          <c:cat>
            <c:strRef>
              <c:f>C_1!$R$71:$V$71</c:f>
              <c:strCache>
                <c:ptCount val="5"/>
                <c:pt idx="0">
                  <c:v>FY18</c:v>
                </c:pt>
                <c:pt idx="1">
                  <c:v>FY19</c:v>
                </c:pt>
                <c:pt idx="2">
                  <c:v>FY20</c:v>
                </c:pt>
                <c:pt idx="3">
                  <c:v>FY21</c:v>
                </c:pt>
                <c:pt idx="4">
                  <c:v>FY21</c:v>
                </c:pt>
              </c:strCache>
            </c:strRef>
          </c:cat>
          <c:val>
            <c:numRef>
              <c:f>C_1!$R$72:$V$72</c:f>
              <c:numCache>
                <c:formatCode>#,##0_);[Red]\(#,##0\);"-"</c:formatCode>
                <c:ptCount val="5"/>
                <c:pt idx="0">
                  <c:v>18490.331166</c:v>
                </c:pt>
                <c:pt idx="1">
                  <c:v>6187.7849159999996</c:v>
                </c:pt>
                <c:pt idx="2">
                  <c:v>5201.1770399999996</c:v>
                </c:pt>
                <c:pt idx="3">
                  <c:v>7021.3432089999997</c:v>
                </c:pt>
                <c:pt idx="4">
                  <c:v>1597.1</c:v>
                </c:pt>
              </c:numCache>
            </c:numRef>
          </c:val>
          <c:extLst>
            <c:ext xmlns:c16="http://schemas.microsoft.com/office/drawing/2014/chart" uri="{C3380CC4-5D6E-409C-BE32-E72D297353CC}">
              <c16:uniqueId val="{00000000-C589-407C-87F1-FA5B5C826B93}"/>
            </c:ext>
          </c:extLst>
        </c:ser>
        <c:ser>
          <c:idx val="1"/>
          <c:order val="1"/>
          <c:tx>
            <c:strRef>
              <c:f>C_1!$Q$73</c:f>
              <c:strCache>
                <c:ptCount val="1"/>
                <c:pt idx="0">
                  <c:v>NP capex</c:v>
                </c:pt>
              </c:strCache>
            </c:strRef>
          </c:tx>
          <c:spPr>
            <a:solidFill>
              <a:srgbClr val="7FD1D0"/>
            </a:solidFill>
            <a:ln>
              <a:noFill/>
            </a:ln>
            <a:effectLst/>
          </c:spPr>
          <c:invertIfNegative val="0"/>
          <c:cat>
            <c:strRef>
              <c:f>C_1!$R$71:$V$71</c:f>
              <c:strCache>
                <c:ptCount val="5"/>
                <c:pt idx="0">
                  <c:v>FY18</c:v>
                </c:pt>
                <c:pt idx="1">
                  <c:v>FY19</c:v>
                </c:pt>
                <c:pt idx="2">
                  <c:v>FY20</c:v>
                </c:pt>
                <c:pt idx="3">
                  <c:v>FY21</c:v>
                </c:pt>
                <c:pt idx="4">
                  <c:v>FY21</c:v>
                </c:pt>
              </c:strCache>
            </c:strRef>
          </c:cat>
          <c:val>
            <c:numRef>
              <c:f>C_1!$R$73:$V$73</c:f>
              <c:numCache>
                <c:formatCode>#,##0_);[Red]\(#,##0\);"-"</c:formatCode>
                <c:ptCount val="5"/>
                <c:pt idx="0">
                  <c:v>3314.4979360000002</c:v>
                </c:pt>
                <c:pt idx="1">
                  <c:v>3725.9556779999998</c:v>
                </c:pt>
                <c:pt idx="2">
                  <c:v>6027.0991739999999</c:v>
                </c:pt>
                <c:pt idx="3">
                  <c:v>3711.1080609999999</c:v>
                </c:pt>
                <c:pt idx="4">
                  <c:v>881.84830999999997</c:v>
                </c:pt>
              </c:numCache>
            </c:numRef>
          </c:val>
          <c:extLst>
            <c:ext xmlns:c16="http://schemas.microsoft.com/office/drawing/2014/chart" uri="{C3380CC4-5D6E-409C-BE32-E72D297353CC}">
              <c16:uniqueId val="{00000001-C589-407C-87F1-FA5B5C826B93}"/>
            </c:ext>
          </c:extLst>
        </c:ser>
        <c:dLbls>
          <c:showLegendKey val="0"/>
          <c:showVal val="0"/>
          <c:showCatName val="0"/>
          <c:showSerName val="0"/>
          <c:showPercent val="0"/>
          <c:showBubbleSize val="0"/>
        </c:dLbls>
        <c:gapWidth val="150"/>
        <c:axId val="1336512320"/>
        <c:axId val="1336520224"/>
      </c:barChart>
      <c:lineChart>
        <c:grouping val="standard"/>
        <c:varyColors val="0"/>
        <c:ser>
          <c:idx val="2"/>
          <c:order val="2"/>
          <c:tx>
            <c:strRef>
              <c:f>C_1!$Q$74</c:f>
              <c:strCache>
                <c:ptCount val="1"/>
                <c:pt idx="0">
                  <c:v>%of매출(PCI) </c:v>
                </c:pt>
              </c:strCache>
            </c:strRef>
          </c:tx>
          <c:spPr>
            <a:ln w="28575" cap="rnd">
              <a:solidFill>
                <a:srgbClr val="00338D"/>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700" b="0" i="1" u="none" strike="noStrike" kern="1200" baseline="0">
                    <a:solidFill>
                      <a:srgbClr val="00338D"/>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C_1!$R$71:$V$71</c:f>
              <c:strCache>
                <c:ptCount val="5"/>
                <c:pt idx="0">
                  <c:v>FY18</c:v>
                </c:pt>
                <c:pt idx="1">
                  <c:v>FY19</c:v>
                </c:pt>
                <c:pt idx="2">
                  <c:v>FY20</c:v>
                </c:pt>
                <c:pt idx="3">
                  <c:v>FY21</c:v>
                </c:pt>
                <c:pt idx="4">
                  <c:v>FY21</c:v>
                </c:pt>
              </c:strCache>
            </c:strRef>
          </c:cat>
          <c:val>
            <c:numRef>
              <c:f>C_1!$R$74:$V$74</c:f>
              <c:numCache>
                <c:formatCode>0.0%</c:formatCode>
                <c:ptCount val="5"/>
                <c:pt idx="0">
                  <c:v>0.31065154323902749</c:v>
                </c:pt>
                <c:pt idx="1">
                  <c:v>9.6653816833938103E-2</c:v>
                </c:pt>
                <c:pt idx="2">
                  <c:v>6.5927582552535002E-2</c:v>
                </c:pt>
                <c:pt idx="3">
                  <c:v>6.2753283109101152E-2</c:v>
                </c:pt>
                <c:pt idx="4">
                  <c:v>4.982039917976229E-2</c:v>
                </c:pt>
              </c:numCache>
            </c:numRef>
          </c:val>
          <c:smooth val="1"/>
          <c:extLst>
            <c:ext xmlns:c16="http://schemas.microsoft.com/office/drawing/2014/chart" uri="{C3380CC4-5D6E-409C-BE32-E72D297353CC}">
              <c16:uniqueId val="{00000002-C589-407C-87F1-FA5B5C826B93}"/>
            </c:ext>
          </c:extLst>
        </c:ser>
        <c:ser>
          <c:idx val="3"/>
          <c:order val="3"/>
          <c:tx>
            <c:strRef>
              <c:f>C_1!$Q$75</c:f>
              <c:strCache>
                <c:ptCount val="1"/>
                <c:pt idx="0">
                  <c:v>%of매출(NP) </c:v>
                </c:pt>
              </c:strCache>
            </c:strRef>
          </c:tx>
          <c:spPr>
            <a:ln w="28575" cap="rnd">
              <a:solidFill>
                <a:srgbClr val="00A3A1"/>
              </a:solidFill>
              <a:round/>
            </a:ln>
            <a:effectLst/>
          </c:spPr>
          <c:marker>
            <c:symbol val="none"/>
          </c:marker>
          <c:dLbls>
            <c:spPr>
              <a:solidFill>
                <a:srgbClr val="FFFFFF">
                  <a:alpha val="74902"/>
                </a:srgbClr>
              </a:solidFill>
              <a:ln>
                <a:noFill/>
              </a:ln>
              <a:effectLst/>
            </c:spPr>
            <c:txPr>
              <a:bodyPr rot="0" spcFirstLastPara="1" vertOverflow="ellipsis" vert="horz" wrap="square" lIns="38100" tIns="19050" rIns="38100" bIns="19050" anchor="ctr" anchorCtr="1">
                <a:spAutoFit/>
              </a:bodyPr>
              <a:lstStyle/>
              <a:p>
                <a:pPr>
                  <a:defRPr sz="700" b="0" i="1" u="none" strike="noStrike" kern="1200" baseline="0">
                    <a:solidFill>
                      <a:srgbClr val="00338D"/>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C_1!$R$71:$V$71</c:f>
              <c:strCache>
                <c:ptCount val="5"/>
                <c:pt idx="0">
                  <c:v>FY18</c:v>
                </c:pt>
                <c:pt idx="1">
                  <c:v>FY19</c:v>
                </c:pt>
                <c:pt idx="2">
                  <c:v>FY20</c:v>
                </c:pt>
                <c:pt idx="3">
                  <c:v>FY21</c:v>
                </c:pt>
                <c:pt idx="4">
                  <c:v>FY21</c:v>
                </c:pt>
              </c:strCache>
            </c:strRef>
          </c:cat>
          <c:val>
            <c:numRef>
              <c:f>C_1!$R$75:$V$75</c:f>
              <c:numCache>
                <c:formatCode>0.0%</c:formatCode>
                <c:ptCount val="5"/>
                <c:pt idx="0">
                  <c:v>4.1533344356122291E-2</c:v>
                </c:pt>
                <c:pt idx="1">
                  <c:v>4.0266434947950312E-2</c:v>
                </c:pt>
                <c:pt idx="2">
                  <c:v>6.6860505185233413E-2</c:v>
                </c:pt>
                <c:pt idx="3">
                  <c:v>3.4894272493822466E-2</c:v>
                </c:pt>
                <c:pt idx="4">
                  <c:v>3.0199051946477769E-2</c:v>
                </c:pt>
              </c:numCache>
            </c:numRef>
          </c:val>
          <c:smooth val="1"/>
          <c:extLst>
            <c:ext xmlns:c16="http://schemas.microsoft.com/office/drawing/2014/chart" uri="{C3380CC4-5D6E-409C-BE32-E72D297353CC}">
              <c16:uniqueId val="{00000003-C589-407C-87F1-FA5B5C826B93}"/>
            </c:ext>
          </c:extLst>
        </c:ser>
        <c:dLbls>
          <c:showLegendKey val="0"/>
          <c:showVal val="0"/>
          <c:showCatName val="0"/>
          <c:showSerName val="0"/>
          <c:showPercent val="0"/>
          <c:showBubbleSize val="0"/>
        </c:dLbls>
        <c:marker val="1"/>
        <c:smooth val="0"/>
        <c:axId val="1975038224"/>
        <c:axId val="1975053616"/>
      </c:lineChart>
      <c:catAx>
        <c:axId val="1336512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336520224"/>
        <c:crosses val="autoZero"/>
        <c:auto val="1"/>
        <c:lblAlgn val="ctr"/>
        <c:lblOffset val="100"/>
        <c:noMultiLvlLbl val="0"/>
      </c:catAx>
      <c:valAx>
        <c:axId val="1336520224"/>
        <c:scaling>
          <c:orientation val="minMax"/>
        </c:scaling>
        <c:delete val="0"/>
        <c:axPos val="l"/>
        <c:numFmt formatCode="#,##0_);[Red]\(#,##0\);&quot;-&quot;"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336512320"/>
        <c:crosses val="autoZero"/>
        <c:crossBetween val="between"/>
      </c:valAx>
      <c:valAx>
        <c:axId val="1975053616"/>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crossAx val="1975038224"/>
        <c:crosses val="max"/>
        <c:crossBetween val="between"/>
      </c:valAx>
      <c:catAx>
        <c:axId val="1975038224"/>
        <c:scaling>
          <c:orientation val="minMax"/>
        </c:scaling>
        <c:delete val="1"/>
        <c:axPos val="b"/>
        <c:numFmt formatCode="General" sourceLinked="1"/>
        <c:majorTickMark val="out"/>
        <c:minorTickMark val="none"/>
        <c:tickLblPos val="nextTo"/>
        <c:crossAx val="1975053616"/>
        <c:crosses val="autoZero"/>
        <c:auto val="1"/>
        <c:lblAlgn val="ctr"/>
        <c:lblOffset val="100"/>
        <c:noMultiLvlLbl val="0"/>
      </c:catAx>
      <c:spPr>
        <a:noFill/>
        <a:ln>
          <a:noFill/>
        </a:ln>
        <a:effectLst/>
      </c:spPr>
    </c:plotArea>
    <c:legend>
      <c:legendPos val="b"/>
      <c:layout>
        <c:manualLayout>
          <c:xMode val="edge"/>
          <c:yMode val="edge"/>
          <c:x val="6.7325628909498392E-2"/>
          <c:y val="0.77157685562481948"/>
          <c:w val="0.86534851079839492"/>
          <c:h val="0.11314862179518349"/>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Arial" panose="020B0604020202020204" pitchFamily="34" charset="0"/>
          <a:cs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KFI!$K$80</c:f>
              <c:strCache>
                <c:ptCount val="1"/>
                <c:pt idx="0">
                  <c:v>자산</c:v>
                </c:pt>
              </c:strCache>
            </c:strRef>
          </c:tx>
          <c:spPr>
            <a:solidFill>
              <a:schemeClr val="accent1"/>
            </a:solidFill>
            <a:ln>
              <a:noFill/>
            </a:ln>
            <a:effectLst/>
          </c:spPr>
          <c:invertIfNegative val="0"/>
          <c:dLbls>
            <c:dLbl>
              <c:idx val="1"/>
              <c:layout>
                <c:manualLayout>
                  <c:x val="-3.6111111111111108E-2"/>
                  <c:y val="-2.58044503533550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C8E-47D1-9301-728DD77EC1EC}"/>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KFI!$L$79:$P$79</c:f>
              <c:strCache>
                <c:ptCount val="5"/>
                <c:pt idx="0">
                  <c:v>Dec-18</c:v>
                </c:pt>
                <c:pt idx="1">
                  <c:v>Dec-19</c:v>
                </c:pt>
                <c:pt idx="2">
                  <c:v>Dec-20</c:v>
                </c:pt>
                <c:pt idx="3">
                  <c:v>Dec-21</c:v>
                </c:pt>
                <c:pt idx="4">
                  <c:v>Mar-22</c:v>
                </c:pt>
              </c:strCache>
            </c:strRef>
          </c:cat>
          <c:val>
            <c:numRef>
              <c:f>KFI!$L$80:$P$80</c:f>
              <c:numCache>
                <c:formatCode>#,##0_);[Red]\(#,##0\);\-</c:formatCode>
                <c:ptCount val="5"/>
                <c:pt idx="0">
                  <c:v>588414.09329600004</c:v>
                </c:pt>
                <c:pt idx="1">
                  <c:v>627860.65879599995</c:v>
                </c:pt>
                <c:pt idx="2">
                  <c:v>508899.950809</c:v>
                </c:pt>
                <c:pt idx="3">
                  <c:v>497167.64329400001</c:v>
                </c:pt>
                <c:pt idx="4">
                  <c:v>495775.298878</c:v>
                </c:pt>
              </c:numCache>
            </c:numRef>
          </c:val>
          <c:extLst>
            <c:ext xmlns:c16="http://schemas.microsoft.com/office/drawing/2014/chart" uri="{C3380CC4-5D6E-409C-BE32-E72D297353CC}">
              <c16:uniqueId val="{00000001-4C8E-47D1-9301-728DD77EC1EC}"/>
            </c:ext>
          </c:extLst>
        </c:ser>
        <c:ser>
          <c:idx val="1"/>
          <c:order val="1"/>
          <c:tx>
            <c:strRef>
              <c:f>KFI!$K$81</c:f>
              <c:strCache>
                <c:ptCount val="1"/>
                <c:pt idx="0">
                  <c:v>부채</c:v>
                </c:pt>
              </c:strCache>
            </c:strRef>
          </c:tx>
          <c:spPr>
            <a:solidFill>
              <a:schemeClr val="accent2"/>
            </a:solidFill>
            <a:ln>
              <a:noFill/>
            </a:ln>
            <a:effectLst/>
          </c:spPr>
          <c:invertIfNegative val="0"/>
          <c:dLbls>
            <c:dLbl>
              <c:idx val="1"/>
              <c:layout>
                <c:manualLayout>
                  <c:x val="2.4999999999999949E-2"/>
                  <c:y val="-3.8706675530032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C8E-47D1-9301-728DD77EC1EC}"/>
                </c:ext>
              </c:extLst>
            </c:dLbl>
            <c:dLbl>
              <c:idx val="3"/>
              <c:layout>
                <c:manualLayout>
                  <c:x val="3.333333333333333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C8E-47D1-9301-728DD77EC1EC}"/>
                </c:ext>
              </c:extLst>
            </c:dLbl>
            <c:dLbl>
              <c:idx val="4"/>
              <c:layout>
                <c:manualLayout>
                  <c:x val="3.055555555555555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C8E-47D1-9301-728DD77EC1EC}"/>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KFI!$L$79:$P$79</c:f>
              <c:strCache>
                <c:ptCount val="5"/>
                <c:pt idx="0">
                  <c:v>Dec-18</c:v>
                </c:pt>
                <c:pt idx="1">
                  <c:v>Dec-19</c:v>
                </c:pt>
                <c:pt idx="2">
                  <c:v>Dec-20</c:v>
                </c:pt>
                <c:pt idx="3">
                  <c:v>Dec-21</c:v>
                </c:pt>
                <c:pt idx="4">
                  <c:v>Mar-22</c:v>
                </c:pt>
              </c:strCache>
            </c:strRef>
          </c:cat>
          <c:val>
            <c:numRef>
              <c:f>KFI!$L$81:$P$81</c:f>
              <c:numCache>
                <c:formatCode>#,##0_);[Red]\(#,##0\);\-</c:formatCode>
                <c:ptCount val="5"/>
                <c:pt idx="0">
                  <c:v>560562.14442699996</c:v>
                </c:pt>
                <c:pt idx="1">
                  <c:v>614819.43349299999</c:v>
                </c:pt>
                <c:pt idx="2">
                  <c:v>480849.36924500001</c:v>
                </c:pt>
                <c:pt idx="3">
                  <c:v>451786.53554700001</c:v>
                </c:pt>
                <c:pt idx="4">
                  <c:v>447692.96015200001</c:v>
                </c:pt>
              </c:numCache>
            </c:numRef>
          </c:val>
          <c:extLst>
            <c:ext xmlns:c16="http://schemas.microsoft.com/office/drawing/2014/chart" uri="{C3380CC4-5D6E-409C-BE32-E72D297353CC}">
              <c16:uniqueId val="{00000005-4C8E-47D1-9301-728DD77EC1EC}"/>
            </c:ext>
          </c:extLst>
        </c:ser>
        <c:ser>
          <c:idx val="2"/>
          <c:order val="2"/>
          <c:tx>
            <c:strRef>
              <c:f>KFI!$K$82</c:f>
              <c:strCache>
                <c:ptCount val="1"/>
                <c:pt idx="0">
                  <c:v>자본</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KFI!$L$79:$P$79</c:f>
              <c:strCache>
                <c:ptCount val="5"/>
                <c:pt idx="0">
                  <c:v>Dec-18</c:v>
                </c:pt>
                <c:pt idx="1">
                  <c:v>Dec-19</c:v>
                </c:pt>
                <c:pt idx="2">
                  <c:v>Dec-20</c:v>
                </c:pt>
                <c:pt idx="3">
                  <c:v>Dec-21</c:v>
                </c:pt>
                <c:pt idx="4">
                  <c:v>Mar-22</c:v>
                </c:pt>
              </c:strCache>
            </c:strRef>
          </c:cat>
          <c:val>
            <c:numRef>
              <c:f>KFI!$L$82:$P$82</c:f>
              <c:numCache>
                <c:formatCode>#,##0_);[Red]\(#,##0\);\-</c:formatCode>
                <c:ptCount val="5"/>
                <c:pt idx="0">
                  <c:v>27851.948869</c:v>
                </c:pt>
                <c:pt idx="1">
                  <c:v>13041.225302999999</c:v>
                </c:pt>
                <c:pt idx="2">
                  <c:v>28050.581564</c:v>
                </c:pt>
                <c:pt idx="3">
                  <c:v>45381.107747000002</c:v>
                </c:pt>
                <c:pt idx="4">
                  <c:v>48082.338726000002</c:v>
                </c:pt>
              </c:numCache>
            </c:numRef>
          </c:val>
          <c:extLst>
            <c:ext xmlns:c16="http://schemas.microsoft.com/office/drawing/2014/chart" uri="{C3380CC4-5D6E-409C-BE32-E72D297353CC}">
              <c16:uniqueId val="{00000006-4C8E-47D1-9301-728DD77EC1EC}"/>
            </c:ext>
          </c:extLst>
        </c:ser>
        <c:dLbls>
          <c:showLegendKey val="0"/>
          <c:showVal val="0"/>
          <c:showCatName val="0"/>
          <c:showSerName val="0"/>
          <c:showPercent val="0"/>
          <c:showBubbleSize val="0"/>
        </c:dLbls>
        <c:gapWidth val="219"/>
        <c:overlap val="-27"/>
        <c:axId val="447543647"/>
        <c:axId val="219288079"/>
      </c:barChart>
      <c:lineChart>
        <c:grouping val="standard"/>
        <c:varyColors val="0"/>
        <c:ser>
          <c:idx val="3"/>
          <c:order val="3"/>
          <c:tx>
            <c:strRef>
              <c:f>KFI!$K$83</c:f>
              <c:strCache>
                <c:ptCount val="1"/>
                <c:pt idx="0">
                  <c:v>Debt to Equity%</c:v>
                </c:pt>
              </c:strCache>
            </c:strRef>
          </c:tx>
          <c:spPr>
            <a:ln w="28575" cap="rnd">
              <a:solidFill>
                <a:schemeClr val="accent4"/>
              </a:solidFill>
              <a:round/>
            </a:ln>
            <a:effectLst/>
          </c:spPr>
          <c:marker>
            <c:symbol val="none"/>
          </c:marker>
          <c:dLbls>
            <c:dLbl>
              <c:idx val="1"/>
              <c:layout>
                <c:manualLayout>
                  <c:x val="3.0555555555555506E-2"/>
                  <c:y val="4.730815898115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C8E-47D1-9301-728DD77EC1EC}"/>
                </c:ext>
              </c:extLst>
            </c:dLbl>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800"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KFI!$L$79:$P$79</c:f>
              <c:strCache>
                <c:ptCount val="5"/>
                <c:pt idx="0">
                  <c:v>Dec-18</c:v>
                </c:pt>
                <c:pt idx="1">
                  <c:v>Dec-19</c:v>
                </c:pt>
                <c:pt idx="2">
                  <c:v>Dec-20</c:v>
                </c:pt>
                <c:pt idx="3">
                  <c:v>Dec-21</c:v>
                </c:pt>
                <c:pt idx="4">
                  <c:v>Mar-22</c:v>
                </c:pt>
              </c:strCache>
            </c:strRef>
          </c:cat>
          <c:val>
            <c:numRef>
              <c:f>KFI!$L$83:$P$83</c:f>
              <c:numCache>
                <c:formatCode>0.0%;\(0.0%\);\-</c:formatCode>
                <c:ptCount val="5"/>
                <c:pt idx="0">
                  <c:v>20.126496248559516</c:v>
                </c:pt>
                <c:pt idx="1">
                  <c:v>47.144299650399191</c:v>
                </c:pt>
                <c:pt idx="2">
                  <c:v>17.142224596944544</c:v>
                </c:pt>
                <c:pt idx="3">
                  <c:v>9.9553880012297888</c:v>
                </c:pt>
                <c:pt idx="4">
                  <c:v>9.3109647328763341</c:v>
                </c:pt>
              </c:numCache>
            </c:numRef>
          </c:val>
          <c:smooth val="0"/>
          <c:extLst>
            <c:ext xmlns:c16="http://schemas.microsoft.com/office/drawing/2014/chart" uri="{C3380CC4-5D6E-409C-BE32-E72D297353CC}">
              <c16:uniqueId val="{00000008-4C8E-47D1-9301-728DD77EC1EC}"/>
            </c:ext>
          </c:extLst>
        </c:ser>
        <c:dLbls>
          <c:showLegendKey val="0"/>
          <c:showVal val="0"/>
          <c:showCatName val="0"/>
          <c:showSerName val="0"/>
          <c:showPercent val="0"/>
          <c:showBubbleSize val="0"/>
        </c:dLbls>
        <c:marker val="1"/>
        <c:smooth val="0"/>
        <c:axId val="447541247"/>
        <c:axId val="219308047"/>
      </c:lineChart>
      <c:catAx>
        <c:axId val="447543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219288079"/>
        <c:crosses val="autoZero"/>
        <c:auto val="1"/>
        <c:lblAlgn val="ctr"/>
        <c:lblOffset val="100"/>
        <c:noMultiLvlLbl val="0"/>
      </c:catAx>
      <c:valAx>
        <c:axId val="219288079"/>
        <c:scaling>
          <c:orientation val="minMax"/>
        </c:scaling>
        <c:delete val="0"/>
        <c:axPos val="l"/>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crossAx val="447543647"/>
        <c:crosses val="autoZero"/>
        <c:crossBetween val="between"/>
      </c:valAx>
      <c:valAx>
        <c:axId val="219308047"/>
        <c:scaling>
          <c:orientation val="minMax"/>
        </c:scaling>
        <c:delete val="0"/>
        <c:axPos val="r"/>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crossAx val="447541247"/>
        <c:crosses val="max"/>
        <c:crossBetween val="between"/>
      </c:valAx>
      <c:catAx>
        <c:axId val="447541247"/>
        <c:scaling>
          <c:orientation val="minMax"/>
        </c:scaling>
        <c:delete val="1"/>
        <c:axPos val="b"/>
        <c:numFmt formatCode="General" sourceLinked="1"/>
        <c:majorTickMark val="none"/>
        <c:minorTickMark val="none"/>
        <c:tickLblPos val="nextTo"/>
        <c:crossAx val="21930804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sz="800">
          <a:latin typeface="Arial" panose="020B0604020202020204" pitchFamily="34" charset="0"/>
          <a:cs typeface="Arial" panose="020B0604020202020204" pitchFamily="34" charset="0"/>
        </a:defRPr>
      </a:pPr>
      <a:endParaRPr lang="ko-KR"/>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'#22'!$N$76</c:f>
              <c:strCache>
                <c:ptCount val="1"/>
                <c:pt idx="0">
                  <c:v>시간utilization</c:v>
                </c:pt>
              </c:strCache>
            </c:strRef>
          </c:tx>
          <c:spPr>
            <a:ln w="28575" cap="rnd">
              <a:solidFill>
                <a:schemeClr val="accent1"/>
              </a:solidFill>
              <a:round/>
            </a:ln>
            <a:effectLst/>
          </c:spPr>
          <c:marker>
            <c:symbol val="none"/>
          </c:marker>
          <c:dLbls>
            <c:dLbl>
              <c:idx val="3"/>
              <c:layout>
                <c:manualLayout>
                  <c:x val="-6.0291452423713109E-2"/>
                  <c:y val="0.1543447023911737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C6D-4693-B8E3-EFC55F74900B}"/>
                </c:ext>
              </c:extLst>
            </c:dLbl>
            <c:dLbl>
              <c:idx val="4"/>
              <c:layout>
                <c:manualLayout>
                  <c:x val="-6.9481046041070013E-2"/>
                  <c:y val="0.1030180531431836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C6D-4693-B8E3-EFC55F74900B}"/>
                </c:ext>
              </c:extLst>
            </c:dLbl>
            <c:spPr>
              <a:noFill/>
              <a:ln>
                <a:noFill/>
              </a:ln>
              <a:effectLst/>
            </c:spPr>
            <c:txPr>
              <a:bodyPr rot="0" spcFirstLastPara="1" vertOverflow="ellipsis" vert="horz" wrap="square" anchor="ctr" anchorCtr="1"/>
              <a:lstStyle/>
              <a:p>
                <a:pPr>
                  <a:defRPr sz="900" b="0" i="1" u="none" strike="noStrike" kern="1200" baseline="0">
                    <a:solidFill>
                      <a:srgbClr val="0093D2"/>
                    </a:solidFill>
                    <a:latin typeface="+mn-ea"/>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'#22'!$O$75:$S$75</c:f>
              <c:numCache>
                <c:formatCode>"FY"0</c:formatCode>
                <c:ptCount val="5"/>
                <c:pt idx="0">
                  <c:v>18</c:v>
                </c:pt>
                <c:pt idx="1">
                  <c:v>19</c:v>
                </c:pt>
                <c:pt idx="2">
                  <c:v>20</c:v>
                </c:pt>
                <c:pt idx="3">
                  <c:v>21</c:v>
                </c:pt>
                <c:pt idx="4">
                  <c:v>22</c:v>
                </c:pt>
              </c:numCache>
            </c:numRef>
          </c:cat>
          <c:val>
            <c:numRef>
              <c:f>'#22'!$O$76:$S$76</c:f>
              <c:numCache>
                <c:formatCode>0.0%</c:formatCode>
                <c:ptCount val="5"/>
                <c:pt idx="0">
                  <c:v>0.86351232876712325</c:v>
                </c:pt>
                <c:pt idx="1">
                  <c:v>0.95001849315068498</c:v>
                </c:pt>
                <c:pt idx="2">
                  <c:v>0.95371766848816031</c:v>
                </c:pt>
                <c:pt idx="3">
                  <c:v>0.96784828767123299</c:v>
                </c:pt>
                <c:pt idx="4">
                  <c:v>0.95591346153846157</c:v>
                </c:pt>
              </c:numCache>
            </c:numRef>
          </c:val>
          <c:smooth val="1"/>
          <c:extLst>
            <c:ext xmlns:c16="http://schemas.microsoft.com/office/drawing/2014/chart" uri="{C3380CC4-5D6E-409C-BE32-E72D297353CC}">
              <c16:uniqueId val="{00000000-3C6D-4693-B8E3-EFC55F74900B}"/>
            </c:ext>
          </c:extLst>
        </c:ser>
        <c:ser>
          <c:idx val="1"/>
          <c:order val="1"/>
          <c:tx>
            <c:strRef>
              <c:f>'#22'!$N$77</c:f>
              <c:strCache>
                <c:ptCount val="1"/>
                <c:pt idx="0">
                  <c:v>생산능력대비실적</c:v>
                </c:pt>
              </c:strCache>
            </c:strRef>
          </c:tx>
          <c:spPr>
            <a:ln w="28575" cap="rnd">
              <a:solidFill>
                <a:schemeClr val="accent2"/>
              </a:solidFill>
              <a:round/>
            </a:ln>
            <a:effectLst/>
          </c:spPr>
          <c:marker>
            <c:symbol val="none"/>
          </c:marker>
          <c:dLbls>
            <c:dLbl>
              <c:idx val="2"/>
              <c:layout>
                <c:manualLayout>
                  <c:x val="-7.5607441785974602E-2"/>
                  <c:y val="0.1265606130130141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C6D-4693-B8E3-EFC55F74900B}"/>
                </c:ext>
              </c:extLst>
            </c:dLbl>
            <c:dLbl>
              <c:idx val="3"/>
              <c:layout>
                <c:manualLayout>
                  <c:x val="-8.7860233275783808E-2"/>
                  <c:y val="-0.1237004861652624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C6D-4693-B8E3-EFC55F74900B}"/>
                </c:ext>
              </c:extLst>
            </c:dLbl>
            <c:dLbl>
              <c:idx val="4"/>
              <c:layout>
                <c:manualLayout>
                  <c:x val="-6.8550026845190917E-2"/>
                  <c:y val="-5.657396858284173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C6D-4693-B8E3-EFC55F74900B}"/>
                </c:ext>
              </c:extLst>
            </c:dLbl>
            <c:spPr>
              <a:noFill/>
              <a:ln>
                <a:noFill/>
              </a:ln>
              <a:effectLst/>
            </c:spPr>
            <c:txPr>
              <a:bodyPr rot="0" spcFirstLastPara="1" vertOverflow="ellipsis" vert="horz" wrap="square" anchor="ctr" anchorCtr="1"/>
              <a:lstStyle/>
              <a:p>
                <a:pPr>
                  <a:defRPr sz="900" b="0" i="1" u="none" strike="noStrike" kern="1200" baseline="0">
                    <a:solidFill>
                      <a:srgbClr val="765A95"/>
                    </a:solidFill>
                    <a:latin typeface="+mn-ea"/>
                    <a:ea typeface="+mn-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'#22'!$O$75:$S$75</c:f>
              <c:numCache>
                <c:formatCode>"FY"0</c:formatCode>
                <c:ptCount val="5"/>
                <c:pt idx="0">
                  <c:v>18</c:v>
                </c:pt>
                <c:pt idx="1">
                  <c:v>19</c:v>
                </c:pt>
                <c:pt idx="2">
                  <c:v>20</c:v>
                </c:pt>
                <c:pt idx="3">
                  <c:v>21</c:v>
                </c:pt>
                <c:pt idx="4">
                  <c:v>22</c:v>
                </c:pt>
              </c:numCache>
            </c:numRef>
          </c:cat>
          <c:val>
            <c:numRef>
              <c:f>'#22'!$O$77:$S$77</c:f>
              <c:numCache>
                <c:formatCode>0.0%</c:formatCode>
                <c:ptCount val="5"/>
                <c:pt idx="0">
                  <c:v>0.67712666666666665</c:v>
                </c:pt>
                <c:pt idx="1">
                  <c:v>0.63404000000000005</c:v>
                </c:pt>
                <c:pt idx="2">
                  <c:v>0.8405866666666667</c:v>
                </c:pt>
                <c:pt idx="3">
                  <c:v>0.9829</c:v>
                </c:pt>
                <c:pt idx="4">
                  <c:v>1.0359240740740741</c:v>
                </c:pt>
              </c:numCache>
            </c:numRef>
          </c:val>
          <c:smooth val="1"/>
          <c:extLst>
            <c:ext xmlns:c16="http://schemas.microsoft.com/office/drawing/2014/chart" uri="{C3380CC4-5D6E-409C-BE32-E72D297353CC}">
              <c16:uniqueId val="{00000001-3C6D-4693-B8E3-EFC55F74900B}"/>
            </c:ext>
          </c:extLst>
        </c:ser>
        <c:dLbls>
          <c:showLegendKey val="0"/>
          <c:showVal val="0"/>
          <c:showCatName val="0"/>
          <c:showSerName val="0"/>
          <c:showPercent val="0"/>
          <c:showBubbleSize val="0"/>
        </c:dLbls>
        <c:smooth val="0"/>
        <c:axId val="1193453199"/>
        <c:axId val="1193453615"/>
      </c:lineChart>
      <c:catAx>
        <c:axId val="1193453199"/>
        <c:scaling>
          <c:orientation val="minMax"/>
        </c:scaling>
        <c:delete val="0"/>
        <c:axPos val="b"/>
        <c:numFmt formatCode="&quot;FY&quot;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193453615"/>
        <c:crosses val="autoZero"/>
        <c:auto val="1"/>
        <c:lblAlgn val="ctr"/>
        <c:lblOffset val="100"/>
        <c:noMultiLvlLbl val="0"/>
      </c:catAx>
      <c:valAx>
        <c:axId val="1193453615"/>
        <c:scaling>
          <c:orientation val="minMax"/>
          <c:min val="0.5"/>
        </c:scaling>
        <c:delete val="1"/>
        <c:axPos val="l"/>
        <c:numFmt formatCode="0.0%" sourceLinked="1"/>
        <c:majorTickMark val="none"/>
        <c:minorTickMark val="none"/>
        <c:tickLblPos val="nextTo"/>
        <c:crossAx val="11934531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ea"/>
          <a:ea typeface="+mn-ea"/>
          <a:cs typeface="Arial" panose="020B0604020202020204" pitchFamily="34" charset="0"/>
        </a:defRPr>
      </a:pPr>
      <a:endParaRPr lang="ko-K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84755030621172"/>
          <c:y val="6.4908491074717412E-2"/>
          <c:w val="0.83645100612423451"/>
          <c:h val="0.64670943520486146"/>
        </c:manualLayout>
      </c:layout>
      <c:areaChart>
        <c:grouping val="standard"/>
        <c:varyColors val="0"/>
        <c:ser>
          <c:idx val="0"/>
          <c:order val="6"/>
          <c:tx>
            <c:strRef>
              <c:f>'#22'!$H$52</c:f>
              <c:strCache>
                <c:ptCount val="1"/>
              </c:strCache>
            </c:strRef>
          </c:tx>
          <c:spPr>
            <a:solidFill>
              <a:schemeClr val="bg1"/>
            </a:solidFill>
            <a:ln>
              <a:noFill/>
            </a:ln>
          </c:spPr>
          <c:cat>
            <c:numRef>
              <c:f>'#22'!$I$40:$M$40</c:f>
              <c:numCache>
                <c:formatCode>"FY"0</c:formatCode>
                <c:ptCount val="5"/>
                <c:pt idx="0">
                  <c:v>18</c:v>
                </c:pt>
                <c:pt idx="1">
                  <c:v>19</c:v>
                </c:pt>
                <c:pt idx="2">
                  <c:v>20</c:v>
                </c:pt>
                <c:pt idx="3">
                  <c:v>21</c:v>
                </c:pt>
                <c:pt idx="4">
                  <c:v>22</c:v>
                </c:pt>
              </c:numCache>
            </c:numRef>
          </c:cat>
          <c:val>
            <c:numRef>
              <c:f>'#22'!$I$52:$M$52</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D552-482E-B507-C315681BFD09}"/>
            </c:ext>
          </c:extLst>
        </c:ser>
        <c:dLbls>
          <c:showLegendKey val="0"/>
          <c:showVal val="0"/>
          <c:showCatName val="0"/>
          <c:showSerName val="0"/>
          <c:showPercent val="0"/>
          <c:showBubbleSize val="0"/>
        </c:dLbls>
        <c:axId val="42901055"/>
        <c:axId val="26447579"/>
      </c:areaChart>
      <c:lineChart>
        <c:grouping val="standard"/>
        <c:varyColors val="0"/>
        <c:ser>
          <c:idx val="1"/>
          <c:order val="0"/>
          <c:tx>
            <c:strRef>
              <c:f>'#22'!$H$46</c:f>
              <c:strCache>
                <c:ptCount val="1"/>
                <c:pt idx="0">
                  <c:v>PM(mix capa)</c:v>
                </c:pt>
              </c:strCache>
            </c:strRef>
          </c:tx>
          <c:spPr>
            <a:ln w="76200" cap="rnd" cmpd="sng">
              <a:solidFill>
                <a:srgbClr val="F38DAB"/>
              </a:solidFill>
              <a:prstDash val="solid"/>
              <a:round/>
            </a:ln>
            <a:effectLst/>
          </c:spPr>
          <c:marker>
            <c:symbol val="none"/>
          </c:marker>
          <c:dLbls>
            <c:numFmt formatCode="0.0%" sourceLinked="0"/>
            <c:spPr>
              <a:solidFill>
                <a:schemeClr val="bg1"/>
              </a:solidFill>
              <a:ln>
                <a:solidFill>
                  <a:srgbClr val="F38DAB"/>
                </a:solidFill>
              </a:ln>
              <a:effectLst/>
            </c:spPr>
            <c:txPr>
              <a:bodyPr wrap="square" lIns="38100" tIns="19050" rIns="38100" bIns="19050" anchor="ctr">
                <a:spAutoFit/>
              </a:bodyPr>
              <a:lstStyle/>
              <a:p>
                <a:pPr>
                  <a:defRPr sz="700" i="1"/>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'#22'!$I$40:$M$40</c:f>
              <c:numCache>
                <c:formatCode>"FY"0</c:formatCode>
                <c:ptCount val="5"/>
                <c:pt idx="0">
                  <c:v>18</c:v>
                </c:pt>
                <c:pt idx="1">
                  <c:v>19</c:v>
                </c:pt>
                <c:pt idx="2">
                  <c:v>20</c:v>
                </c:pt>
                <c:pt idx="3">
                  <c:v>21</c:v>
                </c:pt>
                <c:pt idx="4">
                  <c:v>22</c:v>
                </c:pt>
              </c:numCache>
            </c:numRef>
          </c:cat>
          <c:val>
            <c:numRef>
              <c:f>'#22'!$I$46:$M$46</c:f>
              <c:numCache>
                <c:formatCode>0%</c:formatCode>
                <c:ptCount val="5"/>
                <c:pt idx="0">
                  <c:v>0.67712666666666665</c:v>
                </c:pt>
                <c:pt idx="1">
                  <c:v>0.63404000000000005</c:v>
                </c:pt>
                <c:pt idx="2">
                  <c:v>0.8405866666666667</c:v>
                </c:pt>
                <c:pt idx="3">
                  <c:v>0.9829</c:v>
                </c:pt>
                <c:pt idx="4">
                  <c:v>1.0359240740740741</c:v>
                </c:pt>
              </c:numCache>
            </c:numRef>
          </c:val>
          <c:smooth val="0"/>
          <c:extLst>
            <c:ext xmlns:c16="http://schemas.microsoft.com/office/drawing/2014/chart" uri="{C3380CC4-5D6E-409C-BE32-E72D297353CC}">
              <c16:uniqueId val="{00000001-D552-482E-B507-C315681BFD09}"/>
            </c:ext>
          </c:extLst>
        </c:ser>
        <c:ser>
          <c:idx val="2"/>
          <c:order val="1"/>
          <c:tx>
            <c:strRef>
              <c:f>'#22'!$H$47</c:f>
              <c:strCache>
                <c:ptCount val="1"/>
                <c:pt idx="0">
                  <c:v>전력</c:v>
                </c:pt>
              </c:strCache>
            </c:strRef>
          </c:tx>
          <c:spPr>
            <a:ln w="28575" cap="rnd" cmpd="sng">
              <a:solidFill>
                <a:srgbClr val="925899"/>
              </a:solidFill>
              <a:round/>
            </a:ln>
            <a:effectLst/>
          </c:spPr>
          <c:marker>
            <c:symbol val="none"/>
          </c:marker>
          <c:dLbls>
            <c:dLbl>
              <c:idx val="4"/>
              <c:layout>
                <c:manualLayout>
                  <c:x val="-8.3948586448394161E-2"/>
                  <c:y val="-0.1066353781941786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47B-48FE-9C18-C013D6B90AB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'#22'!$I$40:$M$40</c:f>
              <c:numCache>
                <c:formatCode>"FY"0</c:formatCode>
                <c:ptCount val="5"/>
                <c:pt idx="0">
                  <c:v>18</c:v>
                </c:pt>
                <c:pt idx="1">
                  <c:v>19</c:v>
                </c:pt>
                <c:pt idx="2">
                  <c:v>20</c:v>
                </c:pt>
                <c:pt idx="3">
                  <c:v>21</c:v>
                </c:pt>
                <c:pt idx="4">
                  <c:v>22</c:v>
                </c:pt>
              </c:numCache>
            </c:numRef>
          </c:cat>
          <c:val>
            <c:numRef>
              <c:f>'#22'!$I$47:$M$47</c:f>
              <c:numCache>
                <c:formatCode>0%</c:formatCode>
                <c:ptCount val="5"/>
                <c:pt idx="0">
                  <c:v>0.28638747716894974</c:v>
                </c:pt>
                <c:pt idx="1">
                  <c:v>0.25730732876712331</c:v>
                </c:pt>
                <c:pt idx="2">
                  <c:v>0.29722799086757984</c:v>
                </c:pt>
                <c:pt idx="3">
                  <c:v>0.31304691780821919</c:v>
                </c:pt>
                <c:pt idx="4">
                  <c:v>0.33481278935185188</c:v>
                </c:pt>
              </c:numCache>
            </c:numRef>
          </c:val>
          <c:smooth val="0"/>
          <c:extLst>
            <c:ext xmlns:c16="http://schemas.microsoft.com/office/drawing/2014/chart" uri="{C3380CC4-5D6E-409C-BE32-E72D297353CC}">
              <c16:uniqueId val="{00000002-D552-482E-B507-C315681BFD09}"/>
            </c:ext>
          </c:extLst>
        </c:ser>
        <c:ser>
          <c:idx val="3"/>
          <c:order val="2"/>
          <c:tx>
            <c:strRef>
              <c:f>'#22'!$H$48</c:f>
              <c:strCache>
                <c:ptCount val="1"/>
                <c:pt idx="0">
                  <c:v>스팀(보일러)</c:v>
                </c:pt>
              </c:strCache>
            </c:strRef>
          </c:tx>
          <c:spPr>
            <a:ln w="28575" cap="rnd" cmpd="sng">
              <a:solidFill>
                <a:srgbClr val="7FD1D0"/>
              </a:solidFill>
              <a:prstDash val="solid"/>
              <a:round/>
            </a:ln>
            <a:effectLst/>
          </c:spPr>
          <c:marker>
            <c:symbol val="none"/>
          </c:marker>
          <c:cat>
            <c:numRef>
              <c:f>'#22'!$I$40:$M$40</c:f>
              <c:numCache>
                <c:formatCode>"FY"0</c:formatCode>
                <c:ptCount val="5"/>
                <c:pt idx="0">
                  <c:v>18</c:v>
                </c:pt>
                <c:pt idx="1">
                  <c:v>19</c:v>
                </c:pt>
                <c:pt idx="2">
                  <c:v>20</c:v>
                </c:pt>
                <c:pt idx="3">
                  <c:v>21</c:v>
                </c:pt>
                <c:pt idx="4">
                  <c:v>22</c:v>
                </c:pt>
              </c:numCache>
            </c:numRef>
          </c:cat>
          <c:val>
            <c:numRef>
              <c:f>'#22'!$I$48:$M$48</c:f>
              <c:numCache>
                <c:formatCode>0%</c:formatCode>
                <c:ptCount val="5"/>
                <c:pt idx="0">
                  <c:v>0.7368843226788433</c:v>
                </c:pt>
                <c:pt idx="1">
                  <c:v>0.71867199391171999</c:v>
                </c:pt>
                <c:pt idx="2">
                  <c:v>0.91341150576806318</c:v>
                </c:pt>
                <c:pt idx="3">
                  <c:v>1.0004299847792999</c:v>
                </c:pt>
                <c:pt idx="4">
                  <c:v>1.0598148148148148</c:v>
                </c:pt>
              </c:numCache>
            </c:numRef>
          </c:val>
          <c:smooth val="0"/>
          <c:extLst>
            <c:ext xmlns:c16="http://schemas.microsoft.com/office/drawing/2014/chart" uri="{C3380CC4-5D6E-409C-BE32-E72D297353CC}">
              <c16:uniqueId val="{00000003-D552-482E-B507-C315681BFD09}"/>
            </c:ext>
          </c:extLst>
        </c:ser>
        <c:ser>
          <c:idx val="4"/>
          <c:order val="3"/>
          <c:tx>
            <c:strRef>
              <c:f>'#22'!$H$49</c:f>
              <c:strCache>
                <c:ptCount val="1"/>
                <c:pt idx="0">
                  <c:v>소각로(소각량)</c:v>
                </c:pt>
              </c:strCache>
            </c:strRef>
          </c:tx>
          <c:spPr>
            <a:ln w="28575" cap="rnd" cmpd="sng">
              <a:solidFill>
                <a:srgbClr val="00A3A1"/>
              </a:solidFill>
              <a:prstDash val="sysDot"/>
              <a:round/>
            </a:ln>
            <a:effectLst/>
          </c:spPr>
          <c:marker>
            <c:symbol val="none"/>
          </c:marker>
          <c:cat>
            <c:numRef>
              <c:f>'#22'!$I$40:$M$40</c:f>
              <c:numCache>
                <c:formatCode>"FY"0</c:formatCode>
                <c:ptCount val="5"/>
                <c:pt idx="0">
                  <c:v>18</c:v>
                </c:pt>
                <c:pt idx="1">
                  <c:v>19</c:v>
                </c:pt>
                <c:pt idx="2">
                  <c:v>20</c:v>
                </c:pt>
                <c:pt idx="3">
                  <c:v>21</c:v>
                </c:pt>
                <c:pt idx="4">
                  <c:v>22</c:v>
                </c:pt>
              </c:numCache>
            </c:numRef>
          </c:cat>
          <c:val>
            <c:numRef>
              <c:f>'#22'!$I$49:$M$49</c:f>
              <c:numCache>
                <c:formatCode>0%</c:formatCode>
                <c:ptCount val="5"/>
                <c:pt idx="0">
                  <c:v>0.67600342465753427</c:v>
                </c:pt>
                <c:pt idx="1">
                  <c:v>0.68763984018264845</c:v>
                </c:pt>
                <c:pt idx="2">
                  <c:v>1.0639443875227688</c:v>
                </c:pt>
                <c:pt idx="3">
                  <c:v>1.0977511415525114</c:v>
                </c:pt>
                <c:pt idx="4">
                  <c:v>0.96990740740740744</c:v>
                </c:pt>
              </c:numCache>
            </c:numRef>
          </c:val>
          <c:smooth val="0"/>
          <c:extLst>
            <c:ext xmlns:c16="http://schemas.microsoft.com/office/drawing/2014/chart" uri="{C3380CC4-5D6E-409C-BE32-E72D297353CC}">
              <c16:uniqueId val="{00000004-D552-482E-B507-C315681BFD09}"/>
            </c:ext>
          </c:extLst>
        </c:ser>
        <c:ser>
          <c:idx val="5"/>
          <c:order val="4"/>
          <c:tx>
            <c:strRef>
              <c:f>'#22'!$H$50</c:f>
              <c:strCache>
                <c:ptCount val="1"/>
                <c:pt idx="0">
                  <c:v>용수</c:v>
                </c:pt>
              </c:strCache>
            </c:strRef>
          </c:tx>
          <c:spPr>
            <a:ln w="28575" cap="rnd" cmpd="sng">
              <a:solidFill>
                <a:srgbClr val="4086CA"/>
              </a:solidFill>
              <a:round/>
            </a:ln>
            <a:effectLst/>
          </c:spPr>
          <c:marker>
            <c:symbol val="none"/>
          </c:marker>
          <c:dLbls>
            <c:dLbl>
              <c:idx val="4"/>
              <c:layout>
                <c:manualLayout>
                  <c:x val="-8.3948586448394161E-2"/>
                  <c:y val="-0.1715438692688961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47B-48FE-9C18-C013D6B90AB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'#22'!$I$40:$M$40</c:f>
              <c:numCache>
                <c:formatCode>"FY"0</c:formatCode>
                <c:ptCount val="5"/>
                <c:pt idx="0">
                  <c:v>18</c:v>
                </c:pt>
                <c:pt idx="1">
                  <c:v>19</c:v>
                </c:pt>
                <c:pt idx="2">
                  <c:v>20</c:v>
                </c:pt>
                <c:pt idx="3">
                  <c:v>21</c:v>
                </c:pt>
                <c:pt idx="4">
                  <c:v>22</c:v>
                </c:pt>
              </c:numCache>
            </c:numRef>
          </c:cat>
          <c:val>
            <c:numRef>
              <c:f>'#22'!$I$50:$M$50</c:f>
              <c:numCache>
                <c:formatCode>0%</c:formatCode>
                <c:ptCount val="5"/>
                <c:pt idx="0">
                  <c:v>0.48212136986301368</c:v>
                </c:pt>
                <c:pt idx="1">
                  <c:v>0.4313164383561644</c:v>
                </c:pt>
                <c:pt idx="2">
                  <c:v>0.35335737704918035</c:v>
                </c:pt>
                <c:pt idx="3">
                  <c:v>0.37662849315068492</c:v>
                </c:pt>
                <c:pt idx="4">
                  <c:v>0.36278111111111111</c:v>
                </c:pt>
              </c:numCache>
            </c:numRef>
          </c:val>
          <c:smooth val="0"/>
          <c:extLst>
            <c:ext xmlns:c16="http://schemas.microsoft.com/office/drawing/2014/chart" uri="{C3380CC4-5D6E-409C-BE32-E72D297353CC}">
              <c16:uniqueId val="{00000005-D552-482E-B507-C315681BFD09}"/>
            </c:ext>
          </c:extLst>
        </c:ser>
        <c:ser>
          <c:idx val="6"/>
          <c:order val="5"/>
          <c:tx>
            <c:strRef>
              <c:f>'#22'!$H$51</c:f>
              <c:strCache>
                <c:ptCount val="1"/>
                <c:pt idx="0">
                  <c:v>폐수처리</c:v>
                </c:pt>
              </c:strCache>
            </c:strRef>
          </c:tx>
          <c:spPr>
            <a:ln w="28575" cap="rnd" cmpd="sng">
              <a:solidFill>
                <a:srgbClr val="005EB8"/>
              </a:solidFill>
              <a:prstDash val="sysDot"/>
              <a:round/>
            </a:ln>
            <a:effectLst/>
          </c:spPr>
          <c:marker>
            <c:symbol val="none"/>
          </c:marker>
          <c:dLbls>
            <c:dLbl>
              <c:idx val="4"/>
              <c:layout>
                <c:manualLayout>
                  <c:x val="-0.15890268149160314"/>
                  <c:y val="-0.1335316124009225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47B-48FE-9C18-C013D6B90AB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'#22'!$I$40:$M$40</c:f>
              <c:numCache>
                <c:formatCode>"FY"0</c:formatCode>
                <c:ptCount val="5"/>
                <c:pt idx="0">
                  <c:v>18</c:v>
                </c:pt>
                <c:pt idx="1">
                  <c:v>19</c:v>
                </c:pt>
                <c:pt idx="2">
                  <c:v>20</c:v>
                </c:pt>
                <c:pt idx="3">
                  <c:v>21</c:v>
                </c:pt>
                <c:pt idx="4">
                  <c:v>22</c:v>
                </c:pt>
              </c:numCache>
            </c:numRef>
          </c:cat>
          <c:val>
            <c:numRef>
              <c:f>'#22'!$I$51:$M$51</c:f>
              <c:numCache>
                <c:formatCode>0%</c:formatCode>
                <c:ptCount val="5"/>
                <c:pt idx="0">
                  <c:v>0.47723863013698631</c:v>
                </c:pt>
                <c:pt idx="1">
                  <c:v>0.36397205479452055</c:v>
                </c:pt>
                <c:pt idx="2">
                  <c:v>0.26299180327868854</c:v>
                </c:pt>
                <c:pt idx="3">
                  <c:v>0.27392136986301369</c:v>
                </c:pt>
                <c:pt idx="4">
                  <c:v>0.23336888888888888</c:v>
                </c:pt>
              </c:numCache>
            </c:numRef>
          </c:val>
          <c:smooth val="0"/>
          <c:extLst>
            <c:ext xmlns:c16="http://schemas.microsoft.com/office/drawing/2014/chart" uri="{C3380CC4-5D6E-409C-BE32-E72D297353CC}">
              <c16:uniqueId val="{00000006-D552-482E-B507-C315681BFD09}"/>
            </c:ext>
          </c:extLst>
        </c:ser>
        <c:dLbls>
          <c:showLegendKey val="0"/>
          <c:showVal val="0"/>
          <c:showCatName val="0"/>
          <c:showSerName val="0"/>
          <c:showPercent val="0"/>
          <c:showBubbleSize val="0"/>
        </c:dLbls>
        <c:marker val="1"/>
        <c:smooth val="0"/>
        <c:axId val="42901055"/>
        <c:axId val="26447579"/>
      </c:lineChart>
      <c:catAx>
        <c:axId val="42901055"/>
        <c:scaling>
          <c:orientation val="minMax"/>
        </c:scaling>
        <c:delete val="0"/>
        <c:axPos val="b"/>
        <c:numFmt formatCode="&quot;FY&quot;0" sourceLinked="1"/>
        <c:majorTickMark val="none"/>
        <c:minorTickMark val="none"/>
        <c:tickLblPos val="nextTo"/>
        <c:spPr>
          <a:noFill/>
          <a:ln w="9525" cap="flat" cmpd="sng">
            <a:solidFill>
              <a:schemeClr val="tx1">
                <a:lumMod val="15000"/>
                <a:lumOff val="85000"/>
              </a:schemeClr>
            </a:solidFill>
            <a:round/>
          </a:ln>
          <a:effectLst/>
        </c:spPr>
        <c:txPr>
          <a:bodyPr rot="-60000000" vert="horz"/>
          <a:lstStyle/>
          <a:p>
            <a:pPr>
              <a:defRPr/>
            </a:pPr>
            <a:endParaRPr lang="ko-KR"/>
          </a:p>
        </c:txPr>
        <c:crossAx val="26447579"/>
        <c:crosses val="autoZero"/>
        <c:auto val="1"/>
        <c:lblAlgn val="ctr"/>
        <c:lblOffset val="100"/>
        <c:noMultiLvlLbl val="0"/>
      </c:catAx>
      <c:valAx>
        <c:axId val="26447579"/>
        <c:scaling>
          <c:orientation val="minMax"/>
          <c:max val="1.3"/>
          <c:min val="0.2"/>
        </c:scaling>
        <c:delete val="0"/>
        <c:axPos val="l"/>
        <c:numFmt formatCode="0%" sourceLinked="0"/>
        <c:majorTickMark val="none"/>
        <c:minorTickMark val="none"/>
        <c:tickLblPos val="nextTo"/>
        <c:spPr>
          <a:noFill/>
          <a:ln w="6350">
            <a:noFill/>
          </a:ln>
          <a:effectLst/>
        </c:spPr>
        <c:txPr>
          <a:bodyPr rot="-60000000" vert="horz"/>
          <a:lstStyle/>
          <a:p>
            <a:pPr>
              <a:defRPr/>
            </a:pPr>
            <a:endParaRPr lang="ko-KR"/>
          </a:p>
        </c:txPr>
        <c:crossAx val="42901055"/>
        <c:crosses val="autoZero"/>
        <c:crossBetween val="midCat"/>
        <c:majorUnit val="0.2"/>
      </c:valAx>
      <c:spPr>
        <a:solidFill>
          <a:srgbClr val="FF0000">
            <a:alpha val="10196"/>
          </a:srgbClr>
        </a:solidFill>
        <a:ln w="6350">
          <a:noFill/>
        </a:ln>
        <a:effectLst/>
      </c:spPr>
    </c:plotArea>
    <c:legend>
      <c:legendPos val="b"/>
      <c:legendEntry>
        <c:idx val="0"/>
        <c:delete val="1"/>
      </c:legendEntry>
      <c:layout>
        <c:manualLayout>
          <c:xMode val="edge"/>
          <c:yMode val="edge"/>
          <c:x val="7.3694444444444451E-2"/>
          <c:y val="0.80434434210060379"/>
          <c:w val="0.92205555555555552"/>
          <c:h val="0.15856509157098628"/>
        </c:manualLayout>
      </c:layout>
      <c:overlay val="0"/>
      <c:spPr>
        <a:noFill/>
        <a:ln w="6350">
          <a:noFill/>
        </a:ln>
        <a:effectLst/>
      </c:spPr>
      <c:txPr>
        <a:bodyPr rot="0" vert="horz"/>
        <a:lstStyle/>
        <a:p>
          <a:pPr algn="ctr">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noFill/>
      <a:round/>
    </a:ln>
    <a:effectLst/>
  </c:spPr>
  <c:txPr>
    <a:bodyPr/>
    <a:lstStyle/>
    <a:p>
      <a:pPr>
        <a:defRPr sz="900">
          <a:latin typeface="+mn-ea"/>
          <a:ea typeface="+mn-ea"/>
        </a:defRPr>
      </a:pPr>
      <a:endParaRPr lang="ko-KR"/>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'#22'!$N$84</c:f>
              <c:strCache>
                <c:ptCount val="1"/>
                <c:pt idx="0">
                  <c:v>시간utilization</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95CE"/>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'#22'!$O$75:$S$75</c:f>
              <c:numCache>
                <c:formatCode>"FY"0</c:formatCode>
                <c:ptCount val="5"/>
                <c:pt idx="0">
                  <c:v>18</c:v>
                </c:pt>
                <c:pt idx="1">
                  <c:v>19</c:v>
                </c:pt>
                <c:pt idx="2">
                  <c:v>20</c:v>
                </c:pt>
                <c:pt idx="3">
                  <c:v>21</c:v>
                </c:pt>
                <c:pt idx="4">
                  <c:v>22</c:v>
                </c:pt>
              </c:numCache>
            </c:numRef>
          </c:cat>
          <c:val>
            <c:numRef>
              <c:f>'#22'!$O$84:$S$84</c:f>
              <c:numCache>
                <c:formatCode>0.0%</c:formatCode>
                <c:ptCount val="5"/>
                <c:pt idx="0">
                  <c:v>0.98144977168949776</c:v>
                </c:pt>
                <c:pt idx="1">
                  <c:v>0.95374999999999999</c:v>
                </c:pt>
                <c:pt idx="2">
                  <c:v>0.95083333333333342</c:v>
                </c:pt>
                <c:pt idx="3">
                  <c:v>0.97874999999999979</c:v>
                </c:pt>
                <c:pt idx="4">
                  <c:v>0.98901098901098905</c:v>
                </c:pt>
              </c:numCache>
            </c:numRef>
          </c:val>
          <c:smooth val="1"/>
          <c:extLst>
            <c:ext xmlns:c16="http://schemas.microsoft.com/office/drawing/2014/chart" uri="{C3380CC4-5D6E-409C-BE32-E72D297353CC}">
              <c16:uniqueId val="{00000000-E4AE-434B-A452-E3FB0138F8FB}"/>
            </c:ext>
          </c:extLst>
        </c:ser>
        <c:ser>
          <c:idx val="1"/>
          <c:order val="1"/>
          <c:tx>
            <c:strRef>
              <c:f>'#22'!$N$85</c:f>
              <c:strCache>
                <c:ptCount val="1"/>
                <c:pt idx="0">
                  <c:v>생산능력대비실적</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73B7F"/>
                    </a:solidFill>
                    <a:latin typeface="Arial" panose="020B0604020202020204" pitchFamily="34" charset="0"/>
                    <a:ea typeface="+mn-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'#22'!$O$75:$S$75</c:f>
              <c:numCache>
                <c:formatCode>"FY"0</c:formatCode>
                <c:ptCount val="5"/>
                <c:pt idx="0">
                  <c:v>18</c:v>
                </c:pt>
                <c:pt idx="1">
                  <c:v>19</c:v>
                </c:pt>
                <c:pt idx="2">
                  <c:v>20</c:v>
                </c:pt>
                <c:pt idx="3">
                  <c:v>21</c:v>
                </c:pt>
                <c:pt idx="4">
                  <c:v>22</c:v>
                </c:pt>
              </c:numCache>
            </c:numRef>
          </c:cat>
          <c:val>
            <c:numRef>
              <c:f>'#22'!$O$85:$S$85</c:f>
              <c:numCache>
                <c:formatCode>0.0%</c:formatCode>
                <c:ptCount val="5"/>
                <c:pt idx="0">
                  <c:v>0.97940555555555553</c:v>
                </c:pt>
                <c:pt idx="1">
                  <c:v>0.93936666666666668</c:v>
                </c:pt>
                <c:pt idx="2">
                  <c:v>0.94899444444444447</c:v>
                </c:pt>
                <c:pt idx="3">
                  <c:v>0.97882777777777774</c:v>
                </c:pt>
                <c:pt idx="4">
                  <c:v>0.9740092592592593</c:v>
                </c:pt>
              </c:numCache>
            </c:numRef>
          </c:val>
          <c:smooth val="1"/>
          <c:extLst>
            <c:ext xmlns:c16="http://schemas.microsoft.com/office/drawing/2014/chart" uri="{C3380CC4-5D6E-409C-BE32-E72D297353CC}">
              <c16:uniqueId val="{00000001-E4AE-434B-A452-E3FB0138F8FB}"/>
            </c:ext>
          </c:extLst>
        </c:ser>
        <c:dLbls>
          <c:showLegendKey val="0"/>
          <c:showVal val="0"/>
          <c:showCatName val="0"/>
          <c:showSerName val="0"/>
          <c:showPercent val="0"/>
          <c:showBubbleSize val="0"/>
        </c:dLbls>
        <c:smooth val="0"/>
        <c:axId val="1193453199"/>
        <c:axId val="1193453615"/>
      </c:lineChart>
      <c:catAx>
        <c:axId val="1193453199"/>
        <c:scaling>
          <c:orientation val="minMax"/>
        </c:scaling>
        <c:delete val="0"/>
        <c:axPos val="b"/>
        <c:numFmt formatCode="&quot;FY&quot;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193453615"/>
        <c:crosses val="autoZero"/>
        <c:auto val="1"/>
        <c:lblAlgn val="ctr"/>
        <c:lblOffset val="100"/>
        <c:noMultiLvlLbl val="0"/>
      </c:catAx>
      <c:valAx>
        <c:axId val="1193453615"/>
        <c:scaling>
          <c:orientation val="minMax"/>
          <c:min val="0.5"/>
        </c:scaling>
        <c:delete val="1"/>
        <c:axPos val="l"/>
        <c:numFmt formatCode="0.0%" sourceLinked="1"/>
        <c:majorTickMark val="none"/>
        <c:minorTickMark val="none"/>
        <c:tickLblPos val="nextTo"/>
        <c:crossAx val="11934531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ea"/>
          <a:ea typeface="+mn-ea"/>
          <a:cs typeface="Arial" panose="020B0604020202020204" pitchFamily="34" charset="0"/>
        </a:defRPr>
      </a:pPr>
      <a:endParaRPr lang="ko-K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37639460696506"/>
          <c:y val="7.4181132656819901E-2"/>
          <c:w val="0.83734974483730862"/>
          <c:h val="0.62352783124960531"/>
        </c:manualLayout>
      </c:layout>
      <c:areaChart>
        <c:grouping val="standard"/>
        <c:varyColors val="0"/>
        <c:ser>
          <c:idx val="0"/>
          <c:order val="6"/>
          <c:tx>
            <c:strRef>
              <c:f>'#22'!$H$52</c:f>
              <c:strCache>
                <c:ptCount val="1"/>
              </c:strCache>
            </c:strRef>
          </c:tx>
          <c:spPr>
            <a:solidFill>
              <a:schemeClr val="bg1"/>
            </a:solidFill>
            <a:ln w="25400">
              <a:noFill/>
            </a:ln>
          </c:spPr>
          <c:cat>
            <c:numRef>
              <c:f>'#22'!$N$40:$R$40</c:f>
              <c:numCache>
                <c:formatCode>"FY"0</c:formatCode>
                <c:ptCount val="5"/>
                <c:pt idx="0">
                  <c:v>18</c:v>
                </c:pt>
                <c:pt idx="1">
                  <c:v>19</c:v>
                </c:pt>
                <c:pt idx="2">
                  <c:v>20</c:v>
                </c:pt>
                <c:pt idx="3">
                  <c:v>21</c:v>
                </c:pt>
                <c:pt idx="4">
                  <c:v>22</c:v>
                </c:pt>
              </c:numCache>
            </c:numRef>
          </c:cat>
          <c:val>
            <c:numRef>
              <c:f>'#22'!$N$52:$R$52</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1584-433A-98C9-C59469FA4287}"/>
            </c:ext>
          </c:extLst>
        </c:ser>
        <c:dLbls>
          <c:showLegendKey val="0"/>
          <c:showVal val="0"/>
          <c:showCatName val="0"/>
          <c:showSerName val="0"/>
          <c:showPercent val="0"/>
          <c:showBubbleSize val="0"/>
        </c:dLbls>
        <c:axId val="42901055"/>
        <c:axId val="26447579"/>
      </c:areaChart>
      <c:lineChart>
        <c:grouping val="standard"/>
        <c:varyColors val="0"/>
        <c:ser>
          <c:idx val="1"/>
          <c:order val="0"/>
          <c:tx>
            <c:strRef>
              <c:f>'#22'!$H$46</c:f>
              <c:strCache>
                <c:ptCount val="1"/>
                <c:pt idx="0">
                  <c:v>PM(mix capa)</c:v>
                </c:pt>
              </c:strCache>
            </c:strRef>
          </c:tx>
          <c:spPr>
            <a:ln w="76200">
              <a:solidFill>
                <a:srgbClr val="F38DAB"/>
              </a:solidFill>
              <a:prstDash val="solid"/>
            </a:ln>
          </c:spPr>
          <c:marker>
            <c:symbol val="none"/>
          </c:marker>
          <c:dLbls>
            <c:spPr>
              <a:solidFill>
                <a:schemeClr val="bg1"/>
              </a:solidFill>
              <a:ln>
                <a:solidFill>
                  <a:srgbClr val="F38DAB"/>
                </a:solid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'#22'!$N$40:$R$40</c:f>
              <c:numCache>
                <c:formatCode>"FY"0</c:formatCode>
                <c:ptCount val="5"/>
                <c:pt idx="0">
                  <c:v>18</c:v>
                </c:pt>
                <c:pt idx="1">
                  <c:v>19</c:v>
                </c:pt>
                <c:pt idx="2">
                  <c:v>20</c:v>
                </c:pt>
                <c:pt idx="3">
                  <c:v>21</c:v>
                </c:pt>
                <c:pt idx="4">
                  <c:v>22</c:v>
                </c:pt>
              </c:numCache>
            </c:numRef>
          </c:cat>
          <c:val>
            <c:numRef>
              <c:f>'#22'!$N$46:$R$46</c:f>
              <c:numCache>
                <c:formatCode>0%</c:formatCode>
                <c:ptCount val="5"/>
                <c:pt idx="0">
                  <c:v>0.97940555555555553</c:v>
                </c:pt>
                <c:pt idx="1">
                  <c:v>0.93936666666666668</c:v>
                </c:pt>
                <c:pt idx="2">
                  <c:v>0.94899444444444447</c:v>
                </c:pt>
                <c:pt idx="3">
                  <c:v>0.97882777777777774</c:v>
                </c:pt>
                <c:pt idx="4">
                  <c:v>0.9740092592592593</c:v>
                </c:pt>
              </c:numCache>
            </c:numRef>
          </c:val>
          <c:smooth val="0"/>
          <c:extLst>
            <c:ext xmlns:c16="http://schemas.microsoft.com/office/drawing/2014/chart" uri="{C3380CC4-5D6E-409C-BE32-E72D297353CC}">
              <c16:uniqueId val="{00000001-1584-433A-98C9-C59469FA4287}"/>
            </c:ext>
          </c:extLst>
        </c:ser>
        <c:ser>
          <c:idx val="2"/>
          <c:order val="1"/>
          <c:tx>
            <c:strRef>
              <c:f>'#22'!$H$47</c:f>
              <c:strCache>
                <c:ptCount val="1"/>
                <c:pt idx="0">
                  <c:v>전력</c:v>
                </c:pt>
              </c:strCache>
            </c:strRef>
          </c:tx>
          <c:spPr>
            <a:ln w="28575">
              <a:solidFill>
                <a:srgbClr val="F68D2E"/>
              </a:solidFill>
            </a:ln>
          </c:spPr>
          <c:marker>
            <c:symbol val="none"/>
          </c:marker>
          <c:cat>
            <c:numRef>
              <c:f>'#22'!$N$40:$R$40</c:f>
              <c:numCache>
                <c:formatCode>"FY"0</c:formatCode>
                <c:ptCount val="5"/>
                <c:pt idx="0">
                  <c:v>18</c:v>
                </c:pt>
                <c:pt idx="1">
                  <c:v>19</c:v>
                </c:pt>
                <c:pt idx="2">
                  <c:v>20</c:v>
                </c:pt>
                <c:pt idx="3">
                  <c:v>21</c:v>
                </c:pt>
                <c:pt idx="4">
                  <c:v>22</c:v>
                </c:pt>
              </c:numCache>
            </c:numRef>
          </c:cat>
          <c:val>
            <c:numRef>
              <c:f>'#22'!$N$47:$R$47</c:f>
              <c:numCache>
                <c:formatCode>General</c:formatCode>
                <c:ptCount val="5"/>
              </c:numCache>
            </c:numRef>
          </c:val>
          <c:smooth val="0"/>
          <c:extLst>
            <c:ext xmlns:c16="http://schemas.microsoft.com/office/drawing/2014/chart" uri="{C3380CC4-5D6E-409C-BE32-E72D297353CC}">
              <c16:uniqueId val="{00000002-1584-433A-98C9-C59469FA4287}"/>
            </c:ext>
          </c:extLst>
        </c:ser>
        <c:ser>
          <c:idx val="3"/>
          <c:order val="2"/>
          <c:tx>
            <c:strRef>
              <c:f>'#22'!$H$48</c:f>
              <c:strCache>
                <c:ptCount val="1"/>
                <c:pt idx="0">
                  <c:v>스팀(보일러)</c:v>
                </c:pt>
              </c:strCache>
            </c:strRef>
          </c:tx>
          <c:spPr>
            <a:ln w="28575">
              <a:solidFill>
                <a:srgbClr val="7FD1D0"/>
              </a:solidFill>
            </a:ln>
          </c:spPr>
          <c:marker>
            <c:symbol val="none"/>
          </c:marker>
          <c:dLbls>
            <c:dLbl>
              <c:idx val="3"/>
              <c:layout>
                <c:manualLayout>
                  <c:x val="3.5599109181346518E-2"/>
                  <c:y val="-5.9294765797347319E-2"/>
                </c:manualLayout>
              </c:layout>
              <c:numFmt formatCode="0.0%" sourceLinked="0"/>
              <c:spPr>
                <a:noFill/>
                <a:ln>
                  <a:noFill/>
                </a:ln>
                <a:effectLst/>
              </c:spPr>
              <c:txPr>
                <a:bodyPr wrap="square" lIns="38100" tIns="19050" rIns="38100" bIns="19050" anchor="ctr">
                  <a:spAutoFit/>
                </a:bodyPr>
                <a:lstStyle/>
                <a:p>
                  <a:pPr>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584-433A-98C9-C59469FA428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'#22'!$N$40:$R$40</c:f>
              <c:numCache>
                <c:formatCode>"FY"0</c:formatCode>
                <c:ptCount val="5"/>
                <c:pt idx="0">
                  <c:v>18</c:v>
                </c:pt>
                <c:pt idx="1">
                  <c:v>19</c:v>
                </c:pt>
                <c:pt idx="2">
                  <c:v>20</c:v>
                </c:pt>
                <c:pt idx="3">
                  <c:v>21</c:v>
                </c:pt>
                <c:pt idx="4">
                  <c:v>22</c:v>
                </c:pt>
              </c:numCache>
            </c:numRef>
          </c:cat>
          <c:val>
            <c:numRef>
              <c:f>'#22'!$N$48:$R$48</c:f>
              <c:numCache>
                <c:formatCode>0%</c:formatCode>
                <c:ptCount val="5"/>
                <c:pt idx="0">
                  <c:v>0.96319196347031955</c:v>
                </c:pt>
                <c:pt idx="1">
                  <c:v>0.92287561643835625</c:v>
                </c:pt>
                <c:pt idx="2">
                  <c:v>0.92995628415300546</c:v>
                </c:pt>
                <c:pt idx="3">
                  <c:v>0.957927305936073</c:v>
                </c:pt>
              </c:numCache>
            </c:numRef>
          </c:val>
          <c:smooth val="0"/>
          <c:extLst>
            <c:ext xmlns:c16="http://schemas.microsoft.com/office/drawing/2014/chart" uri="{C3380CC4-5D6E-409C-BE32-E72D297353CC}">
              <c16:uniqueId val="{00000003-1584-433A-98C9-C59469FA4287}"/>
            </c:ext>
          </c:extLst>
        </c:ser>
        <c:ser>
          <c:idx val="4"/>
          <c:order val="3"/>
          <c:tx>
            <c:strRef>
              <c:f>'#22'!$H$49</c:f>
              <c:strCache>
                <c:ptCount val="1"/>
                <c:pt idx="0">
                  <c:v>소각로(소각량)</c:v>
                </c:pt>
              </c:strCache>
            </c:strRef>
          </c:tx>
          <c:spPr>
            <a:ln w="28575">
              <a:solidFill>
                <a:srgbClr val="00A3A1"/>
              </a:solidFill>
              <a:prstDash val="sysDot"/>
            </a:ln>
          </c:spPr>
          <c:marker>
            <c:symbol val="none"/>
          </c:marker>
          <c:dLbls>
            <c:dLbl>
              <c:idx val="3"/>
              <c:layout>
                <c:manualLayout>
                  <c:x val="-2.9665924317789946E-3"/>
                  <c:y val="0.1284719925609191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584-433A-98C9-C59469FA428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'#22'!$N$40:$R$40</c:f>
              <c:numCache>
                <c:formatCode>"FY"0</c:formatCode>
                <c:ptCount val="5"/>
                <c:pt idx="0">
                  <c:v>18</c:v>
                </c:pt>
                <c:pt idx="1">
                  <c:v>19</c:v>
                </c:pt>
                <c:pt idx="2">
                  <c:v>20</c:v>
                </c:pt>
                <c:pt idx="3">
                  <c:v>21</c:v>
                </c:pt>
                <c:pt idx="4">
                  <c:v>22</c:v>
                </c:pt>
              </c:numCache>
            </c:numRef>
          </c:cat>
          <c:val>
            <c:numRef>
              <c:f>'#22'!$N$49:$R$49</c:f>
              <c:numCache>
                <c:formatCode>0%</c:formatCode>
                <c:ptCount val="5"/>
                <c:pt idx="0">
                  <c:v>0.81079634383854382</c:v>
                </c:pt>
                <c:pt idx="1">
                  <c:v>0.79668515428589248</c:v>
                </c:pt>
                <c:pt idx="2">
                  <c:v>0.76637854280206719</c:v>
                </c:pt>
                <c:pt idx="3" formatCode="0.0%">
                  <c:v>0.80357769457145267</c:v>
                </c:pt>
              </c:numCache>
            </c:numRef>
          </c:val>
          <c:smooth val="0"/>
          <c:extLst>
            <c:ext xmlns:c16="http://schemas.microsoft.com/office/drawing/2014/chart" uri="{C3380CC4-5D6E-409C-BE32-E72D297353CC}">
              <c16:uniqueId val="{00000004-1584-433A-98C9-C59469FA4287}"/>
            </c:ext>
          </c:extLst>
        </c:ser>
        <c:ser>
          <c:idx val="5"/>
          <c:order val="4"/>
          <c:tx>
            <c:strRef>
              <c:f>'#22'!$H$50</c:f>
              <c:strCache>
                <c:ptCount val="1"/>
                <c:pt idx="0">
                  <c:v>용수</c:v>
                </c:pt>
              </c:strCache>
            </c:strRef>
          </c:tx>
          <c:spPr>
            <a:ln w="28575">
              <a:solidFill>
                <a:srgbClr val="4086CA"/>
              </a:solidFill>
            </a:ln>
          </c:spPr>
          <c:marker>
            <c:symbol val="none"/>
          </c:marker>
          <c:dLbls>
            <c:dLbl>
              <c:idx val="3"/>
              <c:layout>
                <c:manualLayout>
                  <c:x val="2.3732739454230975E-2"/>
                  <c:y val="4.44710743480104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584-433A-98C9-C59469FA4287}"/>
                </c:ext>
              </c:extLst>
            </c:dLbl>
            <c:numFmt formatCode="0.0%" sourceLinked="0"/>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numRef>
              <c:f>'#22'!$N$40:$R$40</c:f>
              <c:numCache>
                <c:formatCode>"FY"0</c:formatCode>
                <c:ptCount val="5"/>
                <c:pt idx="0">
                  <c:v>18</c:v>
                </c:pt>
                <c:pt idx="1">
                  <c:v>19</c:v>
                </c:pt>
                <c:pt idx="2">
                  <c:v>20</c:v>
                </c:pt>
                <c:pt idx="3">
                  <c:v>21</c:v>
                </c:pt>
                <c:pt idx="4">
                  <c:v>22</c:v>
                </c:pt>
              </c:numCache>
            </c:numRef>
          </c:cat>
          <c:val>
            <c:numRef>
              <c:f>'#22'!$N$50:$R$50</c:f>
              <c:numCache>
                <c:formatCode>0%</c:formatCode>
                <c:ptCount val="5"/>
                <c:pt idx="0">
                  <c:v>0.89508816936488167</c:v>
                </c:pt>
                <c:pt idx="1">
                  <c:v>0.86735242839352433</c:v>
                </c:pt>
                <c:pt idx="2">
                  <c:v>0.89944858420268259</c:v>
                </c:pt>
                <c:pt idx="3">
                  <c:v>0.9546986301369863</c:v>
                </c:pt>
              </c:numCache>
            </c:numRef>
          </c:val>
          <c:smooth val="0"/>
          <c:extLst>
            <c:ext xmlns:c16="http://schemas.microsoft.com/office/drawing/2014/chart" uri="{C3380CC4-5D6E-409C-BE32-E72D297353CC}">
              <c16:uniqueId val="{00000005-1584-433A-98C9-C59469FA4287}"/>
            </c:ext>
          </c:extLst>
        </c:ser>
        <c:ser>
          <c:idx val="6"/>
          <c:order val="5"/>
          <c:tx>
            <c:strRef>
              <c:f>'#22'!$H$51</c:f>
              <c:strCache>
                <c:ptCount val="1"/>
                <c:pt idx="0">
                  <c:v>폐수처리</c:v>
                </c:pt>
              </c:strCache>
            </c:strRef>
          </c:tx>
          <c:spPr>
            <a:ln w="28575">
              <a:solidFill>
                <a:srgbClr val="005EB8"/>
              </a:solidFill>
              <a:prstDash val="sysDot"/>
            </a:ln>
          </c:spPr>
          <c:marker>
            <c:symbol val="none"/>
          </c:marker>
          <c:dLbls>
            <c:dLbl>
              <c:idx val="3"/>
              <c:layout>
                <c:manualLayout>
                  <c:x val="3.0607759017389838E-2"/>
                  <c:y val="7.52055279529688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584-433A-98C9-C59469FA4287}"/>
                </c:ext>
              </c:extLst>
            </c:dLbl>
            <c:numFmt formatCode="0.0%" sourceLinked="0"/>
            <c:spPr>
              <a:noFill/>
              <a:ln>
                <a:noFill/>
              </a:ln>
              <a:effectLst/>
            </c:spPr>
            <c:dLblPos val="t"/>
            <c:showLegendKey val="0"/>
            <c:showVal val="0"/>
            <c:showCatName val="0"/>
            <c:showSerName val="0"/>
            <c:showPercent val="0"/>
            <c:showBubbleSize val="0"/>
            <c:extLst>
              <c:ext xmlns:c15="http://schemas.microsoft.com/office/drawing/2012/chart" uri="{CE6537A1-D6FC-4f65-9D91-7224C49458BB}">
                <c15:showLeaderLines val="1"/>
              </c:ext>
            </c:extLst>
          </c:dLbls>
          <c:cat>
            <c:numRef>
              <c:f>'#22'!$N$40:$R$40</c:f>
              <c:numCache>
                <c:formatCode>"FY"0</c:formatCode>
                <c:ptCount val="5"/>
                <c:pt idx="0">
                  <c:v>18</c:v>
                </c:pt>
                <c:pt idx="1">
                  <c:v>19</c:v>
                </c:pt>
                <c:pt idx="2">
                  <c:v>20</c:v>
                </c:pt>
                <c:pt idx="3">
                  <c:v>21</c:v>
                </c:pt>
                <c:pt idx="4">
                  <c:v>22</c:v>
                </c:pt>
              </c:numCache>
            </c:numRef>
          </c:cat>
          <c:val>
            <c:numRef>
              <c:f>'#22'!$N$51:$R$51</c:f>
              <c:numCache>
                <c:formatCode>0%</c:formatCode>
                <c:ptCount val="5"/>
                <c:pt idx="0">
                  <c:v>0.24901942714819428</c:v>
                </c:pt>
                <c:pt idx="1">
                  <c:v>0.86075765877957655</c:v>
                </c:pt>
                <c:pt idx="2">
                  <c:v>0.80192921013412821</c:v>
                </c:pt>
                <c:pt idx="3">
                  <c:v>0.87495566625155663</c:v>
                </c:pt>
              </c:numCache>
            </c:numRef>
          </c:val>
          <c:smooth val="0"/>
          <c:extLst>
            <c:ext xmlns:c16="http://schemas.microsoft.com/office/drawing/2014/chart" uri="{C3380CC4-5D6E-409C-BE32-E72D297353CC}">
              <c16:uniqueId val="{00000006-1584-433A-98C9-C59469FA4287}"/>
            </c:ext>
          </c:extLst>
        </c:ser>
        <c:dLbls>
          <c:showLegendKey val="0"/>
          <c:showVal val="0"/>
          <c:showCatName val="0"/>
          <c:showSerName val="0"/>
          <c:showPercent val="0"/>
          <c:showBubbleSize val="0"/>
        </c:dLbls>
        <c:marker val="1"/>
        <c:smooth val="0"/>
        <c:axId val="42901055"/>
        <c:axId val="26447579"/>
      </c:lineChart>
      <c:catAx>
        <c:axId val="42901055"/>
        <c:scaling>
          <c:orientation val="minMax"/>
        </c:scaling>
        <c:delete val="0"/>
        <c:axPos val="b"/>
        <c:numFmt formatCode="&quot;FY&quot;0" sourceLinked="1"/>
        <c:majorTickMark val="none"/>
        <c:minorTickMark val="none"/>
        <c:tickLblPos val="nextTo"/>
        <c:spPr>
          <a:noFill/>
          <a:ln w="9525" cap="flat" cmpd="sng">
            <a:solidFill>
              <a:schemeClr val="tx1">
                <a:lumMod val="15000"/>
                <a:lumOff val="85000"/>
              </a:schemeClr>
            </a:solidFill>
            <a:round/>
          </a:ln>
          <a:effectLst/>
        </c:spPr>
        <c:txPr>
          <a:bodyPr rot="-60000000" vert="horz"/>
          <a:lstStyle/>
          <a:p>
            <a:pPr>
              <a:defRPr/>
            </a:pPr>
            <a:endParaRPr lang="ko-KR"/>
          </a:p>
        </c:txPr>
        <c:crossAx val="26447579"/>
        <c:crosses val="autoZero"/>
        <c:auto val="1"/>
        <c:lblAlgn val="ctr"/>
        <c:lblOffset val="100"/>
        <c:noMultiLvlLbl val="0"/>
      </c:catAx>
      <c:valAx>
        <c:axId val="26447579"/>
        <c:scaling>
          <c:orientation val="minMax"/>
          <c:max val="1.3"/>
          <c:min val="0.2"/>
        </c:scaling>
        <c:delete val="0"/>
        <c:axPos val="l"/>
        <c:numFmt formatCode="0%" sourceLinked="0"/>
        <c:majorTickMark val="none"/>
        <c:minorTickMark val="none"/>
        <c:tickLblPos val="nextTo"/>
        <c:spPr>
          <a:noFill/>
          <a:ln w="6350">
            <a:noFill/>
          </a:ln>
          <a:effectLst/>
        </c:spPr>
        <c:txPr>
          <a:bodyPr rot="-60000000" vert="horz"/>
          <a:lstStyle/>
          <a:p>
            <a:pPr>
              <a:defRPr/>
            </a:pPr>
            <a:endParaRPr lang="ko-KR"/>
          </a:p>
        </c:txPr>
        <c:crossAx val="42901055"/>
        <c:crosses val="autoZero"/>
        <c:crossBetween val="midCat"/>
        <c:majorUnit val="0.2"/>
      </c:valAx>
      <c:spPr>
        <a:solidFill>
          <a:srgbClr val="FFE5E5"/>
        </a:solidFill>
        <a:ln w="6350">
          <a:noFill/>
        </a:ln>
        <a:effectLst/>
      </c:spPr>
    </c:plotArea>
    <c:legend>
      <c:legendPos val="b"/>
      <c:legendEntry>
        <c:idx val="0"/>
        <c:delete val="1"/>
      </c:legendEntry>
      <c:legendEntry>
        <c:idx val="2"/>
        <c:delete val="1"/>
      </c:legendEntry>
      <c:overlay val="0"/>
      <c:spPr>
        <a:noFill/>
        <a:ln w="6350">
          <a:noFill/>
        </a:ln>
        <a:effectLst/>
      </c:spPr>
      <c:txPr>
        <a:bodyPr rot="0" vert="horz"/>
        <a:lstStyle/>
        <a:p>
          <a:pPr algn="ctr">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noFill/>
      <a:round/>
    </a:ln>
    <a:effectLst/>
  </c:spPr>
  <c:txPr>
    <a:bodyPr/>
    <a:lstStyle/>
    <a:p>
      <a:pPr>
        <a:defRPr sz="900">
          <a:latin typeface="+mn-ea"/>
          <a:ea typeface="+mn-ea"/>
        </a:defRPr>
      </a:pPr>
      <a:endParaRPr lang="ko-KR"/>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r>
              <a:rPr lang="ko-KR" altLang="en-US" sz="900" dirty="0"/>
              <a:t>미디어부문 평균 근속연수</a:t>
            </a:r>
          </a:p>
        </c:rich>
      </c:tx>
      <c:layout>
        <c:manualLayout>
          <c:xMode val="edge"/>
          <c:yMode val="edge"/>
          <c:x val="0.30202235465120858"/>
          <c:y val="2.7415870694952747E-2"/>
        </c:manualLayout>
      </c:layout>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4.2883220099871756E-2"/>
          <c:y val="0.11221869949471328"/>
          <c:w val="0.79625743168455421"/>
          <c:h val="0.74690474100277326"/>
        </c:manualLayout>
      </c:layout>
      <c:barChart>
        <c:barDir val="col"/>
        <c:grouping val="clustered"/>
        <c:varyColors val="0"/>
        <c:ser>
          <c:idx val="0"/>
          <c:order val="0"/>
          <c:tx>
            <c:strRef>
              <c:f>NM정리!$C$30</c:f>
              <c:strCache>
                <c:ptCount val="1"/>
                <c:pt idx="0">
                  <c:v>미디어 부문</c:v>
                </c:pt>
              </c:strCache>
            </c:strRef>
          </c:tx>
          <c:spPr>
            <a:solidFill>
              <a:schemeClr val="accent1"/>
            </a:solidFill>
            <a:ln>
              <a:noFill/>
            </a:ln>
            <a:effectLst/>
          </c:spPr>
          <c:invertIfNegative val="0"/>
          <c:dLbls>
            <c:spPr>
              <a:solidFill>
                <a:schemeClr val="bg1"/>
              </a:solidFill>
              <a:ln>
                <a:solidFill>
                  <a:schemeClr val="bg2"/>
                </a:solid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NM정리!$D$29:$H$29</c:f>
              <c:strCache>
                <c:ptCount val="5"/>
                <c:pt idx="0">
                  <c:v>FY18</c:v>
                </c:pt>
                <c:pt idx="1">
                  <c:v>FY19</c:v>
                </c:pt>
                <c:pt idx="2">
                  <c:v>FY20</c:v>
                </c:pt>
                <c:pt idx="3">
                  <c:v>FY21</c:v>
                </c:pt>
                <c:pt idx="4">
                  <c:v>FY22.1Q</c:v>
                </c:pt>
              </c:strCache>
            </c:strRef>
          </c:cat>
          <c:val>
            <c:numRef>
              <c:f>NM정리!$D$30:$H$30</c:f>
              <c:numCache>
                <c:formatCode>#,##0.0;\(#,##0.0\);\-</c:formatCode>
                <c:ptCount val="5"/>
                <c:pt idx="0">
                  <c:v>6.146129230575216</c:v>
                </c:pt>
                <c:pt idx="1">
                  <c:v>7.2229472415421965</c:v>
                </c:pt>
                <c:pt idx="2">
                  <c:v>8.2238285396552602</c:v>
                </c:pt>
                <c:pt idx="3">
                  <c:v>9.2235759736604166</c:v>
                </c:pt>
                <c:pt idx="4">
                  <c:v>9.0248532289628187</c:v>
                </c:pt>
              </c:numCache>
            </c:numRef>
          </c:val>
          <c:extLst>
            <c:ext xmlns:c16="http://schemas.microsoft.com/office/drawing/2014/chart" uri="{C3380CC4-5D6E-409C-BE32-E72D297353CC}">
              <c16:uniqueId val="{00000000-D6ED-46FD-BB78-708ABC7071EA}"/>
            </c:ext>
          </c:extLst>
        </c:ser>
        <c:ser>
          <c:idx val="1"/>
          <c:order val="1"/>
          <c:tx>
            <c:strRef>
              <c:f>NM정리!$C$31</c:f>
              <c:strCache>
                <c:ptCount val="1"/>
                <c:pt idx="0">
                  <c:v>제조</c:v>
                </c:pt>
              </c:strCache>
            </c:strRef>
          </c:tx>
          <c:spPr>
            <a:solidFill>
              <a:schemeClr val="accent2"/>
            </a:solidFill>
            <a:ln>
              <a:noFill/>
            </a:ln>
            <a:effectLst/>
          </c:spPr>
          <c:invertIfNegative val="0"/>
          <c:dLbls>
            <c:spPr>
              <a:solidFill>
                <a:schemeClr val="bg1"/>
              </a:solidFill>
              <a:ln>
                <a:solidFill>
                  <a:schemeClr val="bg2"/>
                </a:solid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NM정리!$D$29:$H$29</c:f>
              <c:strCache>
                <c:ptCount val="5"/>
                <c:pt idx="0">
                  <c:v>FY18</c:v>
                </c:pt>
                <c:pt idx="1">
                  <c:v>FY19</c:v>
                </c:pt>
                <c:pt idx="2">
                  <c:v>FY20</c:v>
                </c:pt>
                <c:pt idx="3">
                  <c:v>FY21</c:v>
                </c:pt>
                <c:pt idx="4">
                  <c:v>FY22.1Q</c:v>
                </c:pt>
              </c:strCache>
            </c:strRef>
          </c:cat>
          <c:val>
            <c:numRef>
              <c:f>NM정리!$D$31:$H$31</c:f>
              <c:numCache>
                <c:formatCode>#,##0.0;\(#,##0.0\);\-</c:formatCode>
                <c:ptCount val="5"/>
                <c:pt idx="0">
                  <c:v>5.9401643835616422</c:v>
                </c:pt>
                <c:pt idx="1">
                  <c:v>6.8315443798085953</c:v>
                </c:pt>
                <c:pt idx="2">
                  <c:v>8.0171051677901009</c:v>
                </c:pt>
                <c:pt idx="3">
                  <c:v>8.941763759567106</c:v>
                </c:pt>
                <c:pt idx="4">
                  <c:v>8.7372099524741405</c:v>
                </c:pt>
              </c:numCache>
            </c:numRef>
          </c:val>
          <c:extLst>
            <c:ext xmlns:c16="http://schemas.microsoft.com/office/drawing/2014/chart" uri="{C3380CC4-5D6E-409C-BE32-E72D297353CC}">
              <c16:uniqueId val="{00000001-D6ED-46FD-BB78-708ABC7071EA}"/>
            </c:ext>
          </c:extLst>
        </c:ser>
        <c:ser>
          <c:idx val="2"/>
          <c:order val="2"/>
          <c:tx>
            <c:strRef>
              <c:f>NM정리!$C$32</c:f>
              <c:strCache>
                <c:ptCount val="1"/>
                <c:pt idx="0">
                  <c:v>판관</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NM정리!$D$29:$H$29</c:f>
              <c:strCache>
                <c:ptCount val="5"/>
                <c:pt idx="0">
                  <c:v>FY18</c:v>
                </c:pt>
                <c:pt idx="1">
                  <c:v>FY19</c:v>
                </c:pt>
                <c:pt idx="2">
                  <c:v>FY20</c:v>
                </c:pt>
                <c:pt idx="3">
                  <c:v>FY21</c:v>
                </c:pt>
                <c:pt idx="4">
                  <c:v>FY22.1Q</c:v>
                </c:pt>
              </c:strCache>
            </c:strRef>
          </c:cat>
          <c:val>
            <c:numRef>
              <c:f>NM정리!$D$32:$H$32</c:f>
              <c:numCache>
                <c:formatCode>#,##0.0;\(#,##0.0\);\-</c:formatCode>
                <c:ptCount val="5"/>
                <c:pt idx="0">
                  <c:v>6.4526229404709294</c:v>
                </c:pt>
                <c:pt idx="1">
                  <c:v>7.9435799960673794</c:v>
                </c:pt>
                <c:pt idx="2">
                  <c:v>8.4215857202158571</c:v>
                </c:pt>
                <c:pt idx="3">
                  <c:v>9.6396905387181473</c:v>
                </c:pt>
                <c:pt idx="4">
                  <c:v>9.3664786462530216</c:v>
                </c:pt>
              </c:numCache>
            </c:numRef>
          </c:val>
          <c:extLst>
            <c:ext xmlns:c16="http://schemas.microsoft.com/office/drawing/2014/chart" uri="{C3380CC4-5D6E-409C-BE32-E72D297353CC}">
              <c16:uniqueId val="{00000002-D6ED-46FD-BB78-708ABC7071EA}"/>
            </c:ext>
          </c:extLst>
        </c:ser>
        <c:ser>
          <c:idx val="3"/>
          <c:order val="3"/>
          <c:tx>
            <c:strRef>
              <c:f>NM정리!$C$33</c:f>
              <c:strCache>
                <c:ptCount val="1"/>
                <c:pt idx="0">
                  <c:v>경상개발비</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NM정리!$D$29:$H$29</c:f>
              <c:strCache>
                <c:ptCount val="5"/>
                <c:pt idx="0">
                  <c:v>FY18</c:v>
                </c:pt>
                <c:pt idx="1">
                  <c:v>FY19</c:v>
                </c:pt>
                <c:pt idx="2">
                  <c:v>FY20</c:v>
                </c:pt>
                <c:pt idx="3">
                  <c:v>FY21</c:v>
                </c:pt>
                <c:pt idx="4">
                  <c:v>FY22.1Q</c:v>
                </c:pt>
              </c:strCache>
            </c:strRef>
          </c:cat>
          <c:val>
            <c:numRef>
              <c:f>NM정리!$D$33:$H$33</c:f>
              <c:numCache>
                <c:formatCode>#,##0.0;\(#,##0.0\);\-</c:formatCode>
                <c:ptCount val="5"/>
                <c:pt idx="0">
                  <c:v>7.2436248682824038</c:v>
                </c:pt>
                <c:pt idx="1">
                  <c:v>8.8472602739726014</c:v>
                </c:pt>
                <c:pt idx="2">
                  <c:v>9.8500000000000014</c:v>
                </c:pt>
                <c:pt idx="3">
                  <c:v>10.85</c:v>
                </c:pt>
                <c:pt idx="4">
                  <c:v>11.096575342465753</c:v>
                </c:pt>
              </c:numCache>
            </c:numRef>
          </c:val>
          <c:extLst>
            <c:ext xmlns:c16="http://schemas.microsoft.com/office/drawing/2014/chart" uri="{C3380CC4-5D6E-409C-BE32-E72D297353CC}">
              <c16:uniqueId val="{00000003-D6ED-46FD-BB78-708ABC7071EA}"/>
            </c:ext>
          </c:extLst>
        </c:ser>
        <c:dLbls>
          <c:showLegendKey val="0"/>
          <c:showVal val="0"/>
          <c:showCatName val="0"/>
          <c:showSerName val="0"/>
          <c:showPercent val="0"/>
          <c:showBubbleSize val="0"/>
        </c:dLbls>
        <c:gapWidth val="219"/>
        <c:overlap val="-27"/>
        <c:axId val="974531824"/>
        <c:axId val="974532656"/>
      </c:barChart>
      <c:catAx>
        <c:axId val="97453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974532656"/>
        <c:crosses val="autoZero"/>
        <c:auto val="1"/>
        <c:lblAlgn val="ctr"/>
        <c:lblOffset val="100"/>
        <c:noMultiLvlLbl val="0"/>
      </c:catAx>
      <c:valAx>
        <c:axId val="974532656"/>
        <c:scaling>
          <c:orientation val="minMax"/>
        </c:scaling>
        <c:delete val="1"/>
        <c:axPos val="l"/>
        <c:numFmt formatCode="#,##0.0;\(#,##0.0\);\-" sourceLinked="1"/>
        <c:majorTickMark val="none"/>
        <c:minorTickMark val="none"/>
        <c:tickLblPos val="nextTo"/>
        <c:crossAx val="974531824"/>
        <c:crosses val="autoZero"/>
        <c:crossBetween val="between"/>
      </c:valAx>
      <c:spPr>
        <a:noFill/>
        <a:ln>
          <a:noFill/>
        </a:ln>
        <a:effectLst/>
      </c:spPr>
    </c:plotArea>
    <c:legend>
      <c:legendPos val="r"/>
      <c:layout>
        <c:manualLayout>
          <c:xMode val="edge"/>
          <c:yMode val="edge"/>
          <c:x val="0.83914065178442598"/>
          <c:y val="0.36337541897350945"/>
          <c:w val="0.16085934821557407"/>
          <c:h val="0.4160405150441892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655914960900064E-2"/>
          <c:y val="0.17695100872137801"/>
          <c:w val="0.80946868275910933"/>
          <c:h val="0.5154963723495084"/>
        </c:manualLayout>
      </c:layout>
      <c:barChart>
        <c:barDir val="col"/>
        <c:grouping val="clustered"/>
        <c:varyColors val="0"/>
        <c:ser>
          <c:idx val="0"/>
          <c:order val="0"/>
          <c:tx>
            <c:strRef>
              <c:f>C_1!$Q$86</c:f>
              <c:strCache>
                <c:ptCount val="1"/>
                <c:pt idx="0">
                  <c:v>NM capex</c:v>
                </c:pt>
              </c:strCache>
            </c:strRef>
          </c:tx>
          <c:spPr>
            <a:solidFill>
              <a:srgbClr val="40ADE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C_1!$R$72:$U$72</c:f>
              <c:strCache>
                <c:ptCount val="4"/>
                <c:pt idx="0">
                  <c:v>FY18</c:v>
                </c:pt>
                <c:pt idx="1">
                  <c:v>FY19</c:v>
                </c:pt>
                <c:pt idx="2">
                  <c:v>FY20</c:v>
                </c:pt>
                <c:pt idx="3">
                  <c:v>FY21</c:v>
                </c:pt>
              </c:strCache>
            </c:strRef>
          </c:cat>
          <c:val>
            <c:numRef>
              <c:f>C_1!$R$86:$U$86</c:f>
              <c:numCache>
                <c:formatCode>#,##0_);[Red]\(#,##0\);"-"</c:formatCode>
                <c:ptCount val="4"/>
                <c:pt idx="0">
                  <c:v>1100.8789999999999</c:v>
                </c:pt>
                <c:pt idx="1">
                  <c:v>210.3</c:v>
                </c:pt>
                <c:pt idx="2">
                  <c:v>229.5</c:v>
                </c:pt>
                <c:pt idx="3">
                  <c:v>2455.8465660000002</c:v>
                </c:pt>
              </c:numCache>
            </c:numRef>
          </c:val>
          <c:extLst>
            <c:ext xmlns:c16="http://schemas.microsoft.com/office/drawing/2014/chart" uri="{C3380CC4-5D6E-409C-BE32-E72D297353CC}">
              <c16:uniqueId val="{00000000-685C-4B77-B76E-0A0C2A41C71F}"/>
            </c:ext>
          </c:extLst>
        </c:ser>
        <c:dLbls>
          <c:showLegendKey val="0"/>
          <c:showVal val="0"/>
          <c:showCatName val="0"/>
          <c:showSerName val="0"/>
          <c:showPercent val="0"/>
          <c:showBubbleSize val="0"/>
        </c:dLbls>
        <c:gapWidth val="150"/>
        <c:axId val="1336512320"/>
        <c:axId val="1336520224"/>
      </c:barChart>
      <c:lineChart>
        <c:grouping val="standard"/>
        <c:varyColors val="0"/>
        <c:ser>
          <c:idx val="1"/>
          <c:order val="1"/>
          <c:tx>
            <c:strRef>
              <c:f>C_1!$Q$87</c:f>
              <c:strCache>
                <c:ptCount val="1"/>
                <c:pt idx="0">
                  <c:v>%of 매출</c:v>
                </c:pt>
              </c:strCache>
            </c:strRef>
          </c:tx>
          <c:spPr>
            <a:ln w="28575" cap="rnd">
              <a:solidFill>
                <a:srgbClr val="0F3F94"/>
              </a:solidFill>
              <a:round/>
            </a:ln>
            <a:effectLst/>
          </c:spPr>
          <c:marker>
            <c:symbol val="none"/>
          </c:marker>
          <c:dLbls>
            <c:spPr>
              <a:solidFill>
                <a:srgbClr val="FFFFFF">
                  <a:alpha val="80000"/>
                </a:srgbClr>
              </a:solidFill>
              <a:ln>
                <a:noFill/>
              </a:ln>
              <a:effectLst/>
            </c:spPr>
            <c:txPr>
              <a:bodyPr rot="0" spcFirstLastPara="1" vertOverflow="ellipsis" vert="horz" wrap="square" lIns="38100" tIns="19050" rIns="38100" bIns="19050" anchor="ctr" anchorCtr="1">
                <a:spAutoFit/>
              </a:bodyPr>
              <a:lstStyle/>
              <a:p>
                <a:pPr>
                  <a:defRPr sz="700" b="0" i="1" u="none" strike="noStrike" kern="1200" baseline="0">
                    <a:solidFill>
                      <a:srgbClr val="00338D"/>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C_1!$R$72:$U$72</c:f>
              <c:strCache>
                <c:ptCount val="4"/>
                <c:pt idx="0">
                  <c:v>FY18</c:v>
                </c:pt>
                <c:pt idx="1">
                  <c:v>FY19</c:v>
                </c:pt>
                <c:pt idx="2">
                  <c:v>FY20</c:v>
                </c:pt>
                <c:pt idx="3">
                  <c:v>FY21</c:v>
                </c:pt>
              </c:strCache>
            </c:strRef>
          </c:cat>
          <c:val>
            <c:numRef>
              <c:f>C_1!$R$87:$U$87</c:f>
              <c:numCache>
                <c:formatCode>0.0%</c:formatCode>
                <c:ptCount val="4"/>
                <c:pt idx="0">
                  <c:v>3.4588986626312136E-2</c:v>
                </c:pt>
                <c:pt idx="1">
                  <c:v>7.5657560172917469E-3</c:v>
                </c:pt>
                <c:pt idx="2">
                  <c:v>1.3451601243174785E-2</c:v>
                </c:pt>
                <c:pt idx="3">
                  <c:v>0.10518993261516983</c:v>
                </c:pt>
              </c:numCache>
            </c:numRef>
          </c:val>
          <c:smooth val="1"/>
          <c:extLst>
            <c:ext xmlns:c16="http://schemas.microsoft.com/office/drawing/2014/chart" uri="{C3380CC4-5D6E-409C-BE32-E72D297353CC}">
              <c16:uniqueId val="{00000001-685C-4B77-B76E-0A0C2A41C71F}"/>
            </c:ext>
          </c:extLst>
        </c:ser>
        <c:dLbls>
          <c:showLegendKey val="0"/>
          <c:showVal val="0"/>
          <c:showCatName val="0"/>
          <c:showSerName val="0"/>
          <c:showPercent val="0"/>
          <c:showBubbleSize val="0"/>
        </c:dLbls>
        <c:marker val="1"/>
        <c:smooth val="0"/>
        <c:axId val="603196912"/>
        <c:axId val="603186096"/>
      </c:lineChart>
      <c:catAx>
        <c:axId val="1336512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336520224"/>
        <c:crosses val="autoZero"/>
        <c:auto val="1"/>
        <c:lblAlgn val="ctr"/>
        <c:lblOffset val="100"/>
        <c:noMultiLvlLbl val="0"/>
      </c:catAx>
      <c:valAx>
        <c:axId val="1336520224"/>
        <c:scaling>
          <c:orientation val="minMax"/>
        </c:scaling>
        <c:delete val="0"/>
        <c:axPos val="l"/>
        <c:numFmt formatCode="#,##0_);[Red]\(#,##0\);&quot;-&quot;"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336512320"/>
        <c:crosses val="autoZero"/>
        <c:crossBetween val="between"/>
      </c:valAx>
      <c:valAx>
        <c:axId val="603186096"/>
        <c:scaling>
          <c:orientation val="minMax"/>
        </c:scaling>
        <c:delete val="0"/>
        <c:axPos val="r"/>
        <c:numFmt formatCode="0.0%" sourceLinked="1"/>
        <c:majorTickMark val="out"/>
        <c:minorTickMark val="none"/>
        <c:tickLblPos val="nextTo"/>
        <c:spPr>
          <a:solidFill>
            <a:schemeClr val="bg1"/>
          </a:solid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603196912"/>
        <c:crosses val="max"/>
        <c:crossBetween val="between"/>
      </c:valAx>
      <c:catAx>
        <c:axId val="603196912"/>
        <c:scaling>
          <c:orientation val="minMax"/>
        </c:scaling>
        <c:delete val="1"/>
        <c:axPos val="b"/>
        <c:numFmt formatCode="General" sourceLinked="1"/>
        <c:majorTickMark val="out"/>
        <c:minorTickMark val="none"/>
        <c:tickLblPos val="nextTo"/>
        <c:crossAx val="603186096"/>
        <c:crosses val="autoZero"/>
        <c:auto val="1"/>
        <c:lblAlgn val="ctr"/>
        <c:lblOffset val="100"/>
        <c:noMultiLvlLbl val="0"/>
      </c:catAx>
      <c:spPr>
        <a:noFill/>
        <a:ln>
          <a:noFill/>
        </a:ln>
        <a:effectLst/>
      </c:spPr>
    </c:plotArea>
    <c:legend>
      <c:legendPos val="b"/>
      <c:layout>
        <c:manualLayout>
          <c:xMode val="edge"/>
          <c:yMode val="edge"/>
          <c:x val="0.55276533698290942"/>
          <c:y val="4.4111579763802138E-2"/>
          <c:w val="0.37916297804225318"/>
          <c:h val="0.11314862179518349"/>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Arial" panose="020B0604020202020204" pitchFamily="34" charset="0"/>
          <a:cs typeface="Arial" panose="020B0604020202020204" pitchFamily="34" charset="0"/>
        </a:defRPr>
      </a:pPr>
      <a:endParaRPr lang="ko-K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013713300531761E-2"/>
          <c:y val="9.6815350188121166E-2"/>
          <c:w val="0.93797257339893647"/>
          <c:h val="0.69100726080475261"/>
        </c:manualLayout>
      </c:layout>
      <c:lineChart>
        <c:grouping val="standard"/>
        <c:varyColors val="0"/>
        <c:ser>
          <c:idx val="0"/>
          <c:order val="0"/>
          <c:tx>
            <c:strRef>
              <c:f>미디어_RFI!$D$22</c:f>
              <c:strCache>
                <c:ptCount val="1"/>
                <c:pt idx="0">
                  <c:v>가동율(조업)</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미디어_RFI!$E$21:$I$21</c:f>
              <c:strCache>
                <c:ptCount val="5"/>
                <c:pt idx="0">
                  <c:v>FY18</c:v>
                </c:pt>
                <c:pt idx="1">
                  <c:v>FY19</c:v>
                </c:pt>
                <c:pt idx="2">
                  <c:v>FY20</c:v>
                </c:pt>
                <c:pt idx="3">
                  <c:v>FY21</c:v>
                </c:pt>
                <c:pt idx="4">
                  <c:v>22.1Q</c:v>
                </c:pt>
              </c:strCache>
            </c:strRef>
          </c:cat>
          <c:val>
            <c:numRef>
              <c:f>미디어_RFI!$E$22:$I$22</c:f>
              <c:numCache>
                <c:formatCode>0%</c:formatCode>
                <c:ptCount val="5"/>
                <c:pt idx="0">
                  <c:v>0.61</c:v>
                </c:pt>
                <c:pt idx="1">
                  <c:v>0.71</c:v>
                </c:pt>
                <c:pt idx="2">
                  <c:v>0.54</c:v>
                </c:pt>
                <c:pt idx="3">
                  <c:v>0.73</c:v>
                </c:pt>
                <c:pt idx="4">
                  <c:v>0.71</c:v>
                </c:pt>
              </c:numCache>
            </c:numRef>
          </c:val>
          <c:smooth val="1"/>
          <c:extLst>
            <c:ext xmlns:c16="http://schemas.microsoft.com/office/drawing/2014/chart" uri="{C3380CC4-5D6E-409C-BE32-E72D297353CC}">
              <c16:uniqueId val="{00000000-3517-4DC2-83F4-222EB82D541B}"/>
            </c:ext>
          </c:extLst>
        </c:ser>
        <c:dLbls>
          <c:showLegendKey val="0"/>
          <c:showVal val="0"/>
          <c:showCatName val="0"/>
          <c:showSerName val="0"/>
          <c:showPercent val="0"/>
          <c:showBubbleSize val="0"/>
        </c:dLbls>
        <c:smooth val="0"/>
        <c:axId val="1649029264"/>
        <c:axId val="1649029680"/>
      </c:lineChart>
      <c:catAx>
        <c:axId val="164902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649029680"/>
        <c:crosses val="autoZero"/>
        <c:auto val="1"/>
        <c:lblAlgn val="ctr"/>
        <c:lblOffset val="100"/>
        <c:noMultiLvlLbl val="0"/>
      </c:catAx>
      <c:valAx>
        <c:axId val="1649029680"/>
        <c:scaling>
          <c:orientation val="minMax"/>
          <c:min val="0"/>
        </c:scaling>
        <c:delete val="1"/>
        <c:axPos val="l"/>
        <c:numFmt formatCode="0%" sourceLinked="1"/>
        <c:majorTickMark val="none"/>
        <c:minorTickMark val="none"/>
        <c:tickLblPos val="nextTo"/>
        <c:crossAx val="1649029264"/>
        <c:crosses val="autoZero"/>
        <c:crossBetween val="between"/>
      </c:valAx>
      <c:spPr>
        <a:noFill/>
        <a:ln>
          <a:noFill/>
        </a:ln>
        <a:effectLst/>
      </c:spPr>
    </c:plotArea>
    <c:legend>
      <c:legendPos val="b"/>
      <c:layout>
        <c:manualLayout>
          <c:xMode val="edge"/>
          <c:yMode val="edge"/>
          <c:x val="2.1035010979100679E-2"/>
          <c:y val="0.10958297741427667"/>
          <c:w val="0.23456512757691877"/>
          <c:h val="0.1306619134510964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Arial" panose="020B0604020202020204" pitchFamily="34" charset="0"/>
          <a:cs typeface="Arial" panose="020B0604020202020204" pitchFamily="34" charset="0"/>
        </a:defRPr>
      </a:pPr>
      <a:endParaRPr lang="ko-K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solidFill>
                <a:latin typeface="+mn-lt"/>
                <a:ea typeface="+mn-ea"/>
                <a:cs typeface="+mn-cs"/>
              </a:defRPr>
            </a:pPr>
            <a:r>
              <a:rPr lang="ko-KR" altLang="en-US" sz="900" dirty="0">
                <a:solidFill>
                  <a:schemeClr val="tx1"/>
                </a:solidFill>
              </a:rPr>
              <a:t>부동산부문 평균 근속연수</a:t>
            </a:r>
          </a:p>
        </c:rich>
      </c:tx>
      <c:overlay val="0"/>
      <c:spPr>
        <a:noFill/>
        <a:ln>
          <a:noFill/>
        </a:ln>
        <a:effectLst/>
      </c:spPr>
      <c:txPr>
        <a:bodyPr rot="0" spcFirstLastPara="1" vertOverflow="ellipsis" vert="horz" wrap="square" anchor="ctr" anchorCtr="1"/>
        <a:lstStyle/>
        <a:p>
          <a:pPr>
            <a:defRPr sz="900" b="0" i="0" u="none" strike="noStrike" kern="1200" spc="0" baseline="0">
              <a:solidFill>
                <a:schemeClr val="tx1"/>
              </a:solidFill>
              <a:latin typeface="+mn-lt"/>
              <a:ea typeface="+mn-ea"/>
              <a:cs typeface="+mn-cs"/>
            </a:defRPr>
          </a:pPr>
          <a:endParaRPr lang="ko-KR"/>
        </a:p>
      </c:txPr>
    </c:title>
    <c:autoTitleDeleted val="0"/>
    <c:plotArea>
      <c:layout/>
      <c:barChart>
        <c:barDir val="col"/>
        <c:grouping val="clustered"/>
        <c:varyColors val="0"/>
        <c:ser>
          <c:idx val="0"/>
          <c:order val="0"/>
          <c:tx>
            <c:strRef>
              <c:f>부동산!$D$48</c:f>
              <c:strCache>
                <c:ptCount val="1"/>
                <c:pt idx="0">
                  <c:v>부동산 부문</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부동산!$E$47:$I$47</c:f>
              <c:strCache>
                <c:ptCount val="5"/>
                <c:pt idx="0">
                  <c:v>FY18</c:v>
                </c:pt>
                <c:pt idx="1">
                  <c:v>FY19</c:v>
                </c:pt>
                <c:pt idx="2">
                  <c:v>FY20</c:v>
                </c:pt>
                <c:pt idx="3">
                  <c:v>FY21</c:v>
                </c:pt>
                <c:pt idx="4">
                  <c:v>FY22.1Q</c:v>
                </c:pt>
              </c:strCache>
            </c:strRef>
          </c:cat>
          <c:val>
            <c:numRef>
              <c:f>부동산!$E$48:$I$48</c:f>
              <c:numCache>
                <c:formatCode>#,##0.0;\(#,##0.0\);\-</c:formatCode>
                <c:ptCount val="5"/>
                <c:pt idx="0">
                  <c:v>5.6202054794520553</c:v>
                </c:pt>
                <c:pt idx="1">
                  <c:v>6.1674657534246577</c:v>
                </c:pt>
                <c:pt idx="2">
                  <c:v>8.0395303326810179</c:v>
                </c:pt>
                <c:pt idx="3">
                  <c:v>9.25068493150685</c:v>
                </c:pt>
                <c:pt idx="4">
                  <c:v>9.4972602739726035</c:v>
                </c:pt>
              </c:numCache>
            </c:numRef>
          </c:val>
          <c:extLst>
            <c:ext xmlns:c16="http://schemas.microsoft.com/office/drawing/2014/chart" uri="{C3380CC4-5D6E-409C-BE32-E72D297353CC}">
              <c16:uniqueId val="{00000000-8102-4D9C-B11A-648687517B65}"/>
            </c:ext>
          </c:extLst>
        </c:ser>
        <c:dLbls>
          <c:showLegendKey val="0"/>
          <c:showVal val="0"/>
          <c:showCatName val="0"/>
          <c:showSerName val="0"/>
          <c:showPercent val="0"/>
          <c:showBubbleSize val="0"/>
        </c:dLbls>
        <c:gapWidth val="219"/>
        <c:overlap val="-27"/>
        <c:axId val="1191048992"/>
        <c:axId val="1191047744"/>
      </c:barChart>
      <c:catAx>
        <c:axId val="1191048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191047744"/>
        <c:crosses val="autoZero"/>
        <c:auto val="1"/>
        <c:lblAlgn val="ctr"/>
        <c:lblOffset val="100"/>
        <c:noMultiLvlLbl val="0"/>
      </c:catAx>
      <c:valAx>
        <c:axId val="1191047744"/>
        <c:scaling>
          <c:orientation val="minMax"/>
        </c:scaling>
        <c:delete val="1"/>
        <c:axPos val="l"/>
        <c:numFmt formatCode="#,##0.0;\(#,##0.0\);\-" sourceLinked="1"/>
        <c:majorTickMark val="none"/>
        <c:minorTickMark val="none"/>
        <c:tickLblPos val="nextTo"/>
        <c:crossAx val="1191048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327189277715596E-2"/>
          <c:y val="0.31976635083906352"/>
          <c:w val="0.84334060742407202"/>
          <c:h val="0.61048281737534627"/>
        </c:manualLayout>
      </c:layout>
      <c:barChart>
        <c:barDir val="col"/>
        <c:grouping val="stacked"/>
        <c:varyColors val="0"/>
        <c:ser>
          <c:idx val="0"/>
          <c:order val="0"/>
          <c:tx>
            <c:strRef>
              <c:f>Sheet5!$C$2</c:f>
              <c:strCache>
                <c:ptCount val="1"/>
                <c:pt idx="0">
                  <c:v>폐기물</c:v>
                </c:pt>
              </c:strCache>
            </c:strRef>
          </c:tx>
          <c:spPr>
            <a:solidFill>
              <a:srgbClr val="005EB8"/>
            </a:solidFill>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C-D320-4D75-A971-BDA04809CD3A}"/>
                </c:ext>
              </c:extLst>
            </c:dLbl>
            <c:spPr>
              <a:noFill/>
              <a:ln>
                <a:noFill/>
              </a:ln>
              <a:effectLst/>
            </c:spPr>
            <c:txPr>
              <a:bodyPr wrap="square" lIns="38100" tIns="19050" rIns="38100" bIns="19050" anchor="ctr">
                <a:spAutoFit/>
              </a:bodyPr>
              <a:lstStyle/>
              <a:p>
                <a:pPr>
                  <a:defRPr>
                    <a:solidFill>
                      <a:schemeClr val="bg1">
                        <a:lumMod val="95000"/>
                      </a:schemeClr>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Sheet5!$B$3:$B$5</c:f>
              <c:strCache>
                <c:ptCount val="3"/>
                <c:pt idx="0">
                  <c:v>PCI</c:v>
                </c:pt>
                <c:pt idx="1">
                  <c:v>NP</c:v>
                </c:pt>
                <c:pt idx="2">
                  <c:v>NM</c:v>
                </c:pt>
              </c:strCache>
            </c:strRef>
          </c:cat>
          <c:val>
            <c:numRef>
              <c:f>Sheet5!$C$3:$C$5</c:f>
              <c:numCache>
                <c:formatCode>General</c:formatCode>
                <c:ptCount val="3"/>
                <c:pt idx="0">
                  <c:v>1</c:v>
                </c:pt>
                <c:pt idx="1">
                  <c:v>2</c:v>
                </c:pt>
                <c:pt idx="2">
                  <c:v>0</c:v>
                </c:pt>
              </c:numCache>
            </c:numRef>
          </c:val>
          <c:extLst>
            <c:ext xmlns:c16="http://schemas.microsoft.com/office/drawing/2014/chart" uri="{C3380CC4-5D6E-409C-BE32-E72D297353CC}">
              <c16:uniqueId val="{00000000-D320-4D75-A971-BDA04809CD3A}"/>
            </c:ext>
          </c:extLst>
        </c:ser>
        <c:ser>
          <c:idx val="1"/>
          <c:order val="1"/>
          <c:tx>
            <c:strRef>
              <c:f>Sheet5!$D$2</c:f>
              <c:strCache>
                <c:ptCount val="1"/>
                <c:pt idx="0">
                  <c:v>수질</c:v>
                </c:pt>
              </c:strCache>
            </c:strRef>
          </c:tx>
          <c:spPr>
            <a:solidFill>
              <a:srgbClr val="40ADE3"/>
            </a:solidFill>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9-D320-4D75-A971-BDA04809CD3A}"/>
                </c:ext>
              </c:extLst>
            </c:dLbl>
            <c:dLbl>
              <c:idx val="2"/>
              <c:delete val="1"/>
              <c:extLst>
                <c:ext xmlns:c15="http://schemas.microsoft.com/office/drawing/2012/chart" uri="{CE6537A1-D6FC-4f65-9D91-7224C49458BB}"/>
                <c:ext xmlns:c16="http://schemas.microsoft.com/office/drawing/2014/chart" uri="{C3380CC4-5D6E-409C-BE32-E72D297353CC}">
                  <c16:uniqueId val="{0000000B-D320-4D75-A971-BDA04809CD3A}"/>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Sheet5!$B$3:$B$5</c:f>
              <c:strCache>
                <c:ptCount val="3"/>
                <c:pt idx="0">
                  <c:v>PCI</c:v>
                </c:pt>
                <c:pt idx="1">
                  <c:v>NP</c:v>
                </c:pt>
                <c:pt idx="2">
                  <c:v>NM</c:v>
                </c:pt>
              </c:strCache>
            </c:strRef>
          </c:cat>
          <c:val>
            <c:numRef>
              <c:f>Sheet5!$D$3:$D$5</c:f>
              <c:numCache>
                <c:formatCode>General</c:formatCode>
                <c:ptCount val="3"/>
                <c:pt idx="0">
                  <c:v>2</c:v>
                </c:pt>
                <c:pt idx="1">
                  <c:v>0</c:v>
                </c:pt>
                <c:pt idx="2">
                  <c:v>0</c:v>
                </c:pt>
              </c:numCache>
            </c:numRef>
          </c:val>
          <c:extLst>
            <c:ext xmlns:c16="http://schemas.microsoft.com/office/drawing/2014/chart" uri="{C3380CC4-5D6E-409C-BE32-E72D297353CC}">
              <c16:uniqueId val="{00000001-D320-4D75-A971-BDA04809CD3A}"/>
            </c:ext>
          </c:extLst>
        </c:ser>
        <c:ser>
          <c:idx val="2"/>
          <c:order val="2"/>
          <c:tx>
            <c:strRef>
              <c:f>Sheet5!$E$2</c:f>
              <c:strCache>
                <c:ptCount val="1"/>
                <c:pt idx="0">
                  <c:v>대기</c:v>
                </c:pt>
              </c:strCache>
            </c:strRef>
          </c:tx>
          <c:spPr>
            <a:solidFill>
              <a:srgbClr val="BFE3F6"/>
            </a:solidFill>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D320-4D75-A971-BDA04809CD3A}"/>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Sheet5!$B$3:$B$5</c:f>
              <c:strCache>
                <c:ptCount val="3"/>
                <c:pt idx="0">
                  <c:v>PCI</c:v>
                </c:pt>
                <c:pt idx="1">
                  <c:v>NP</c:v>
                </c:pt>
                <c:pt idx="2">
                  <c:v>NM</c:v>
                </c:pt>
              </c:strCache>
            </c:strRef>
          </c:cat>
          <c:val>
            <c:numRef>
              <c:f>Sheet5!$E$3:$E$5</c:f>
              <c:numCache>
                <c:formatCode>General</c:formatCode>
                <c:ptCount val="3"/>
                <c:pt idx="0">
                  <c:v>3</c:v>
                </c:pt>
                <c:pt idx="1">
                  <c:v>0</c:v>
                </c:pt>
                <c:pt idx="2">
                  <c:v>1</c:v>
                </c:pt>
              </c:numCache>
            </c:numRef>
          </c:val>
          <c:extLst>
            <c:ext xmlns:c16="http://schemas.microsoft.com/office/drawing/2014/chart" uri="{C3380CC4-5D6E-409C-BE32-E72D297353CC}">
              <c16:uniqueId val="{00000002-D320-4D75-A971-BDA04809CD3A}"/>
            </c:ext>
          </c:extLst>
        </c:ser>
        <c:ser>
          <c:idx val="3"/>
          <c:order val="3"/>
          <c:tx>
            <c:strRef>
              <c:f>Sheet5!$F$2</c:f>
              <c:strCache>
                <c:ptCount val="1"/>
                <c:pt idx="0">
                  <c:v>산재</c:v>
                </c:pt>
              </c:strCache>
            </c:strRef>
          </c:tx>
          <c:spPr>
            <a:solidFill>
              <a:srgbClr val="925899"/>
            </a:solidFill>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A-D320-4D75-A971-BDA04809CD3A}"/>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Sheet5!$B$3:$B$5</c:f>
              <c:strCache>
                <c:ptCount val="3"/>
                <c:pt idx="0">
                  <c:v>PCI</c:v>
                </c:pt>
                <c:pt idx="1">
                  <c:v>NP</c:v>
                </c:pt>
                <c:pt idx="2">
                  <c:v>NM</c:v>
                </c:pt>
              </c:strCache>
            </c:strRef>
          </c:cat>
          <c:val>
            <c:numRef>
              <c:f>Sheet5!$F$3:$F$5</c:f>
              <c:numCache>
                <c:formatCode>General</c:formatCode>
                <c:ptCount val="3"/>
                <c:pt idx="0">
                  <c:v>13</c:v>
                </c:pt>
                <c:pt idx="1">
                  <c:v>3</c:v>
                </c:pt>
                <c:pt idx="2">
                  <c:v>0</c:v>
                </c:pt>
              </c:numCache>
            </c:numRef>
          </c:val>
          <c:extLst>
            <c:ext xmlns:c16="http://schemas.microsoft.com/office/drawing/2014/chart" uri="{C3380CC4-5D6E-409C-BE32-E72D297353CC}">
              <c16:uniqueId val="{00000003-D320-4D75-A971-BDA04809CD3A}"/>
            </c:ext>
          </c:extLst>
        </c:ser>
        <c:ser>
          <c:idx val="4"/>
          <c:order val="4"/>
          <c:tx>
            <c:strRef>
              <c:f>Sheet5!$G$2</c:f>
              <c:strCache>
                <c:ptCount val="1"/>
                <c:pt idx="0">
                  <c:v>인사소송</c:v>
                </c:pt>
              </c:strCache>
            </c:strRef>
          </c:tx>
          <c:spPr>
            <a:solidFill>
              <a:srgbClr val="B68FBB"/>
            </a:solidFill>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D-D320-4D75-A971-BDA04809CD3A}"/>
                </c:ext>
              </c:extLst>
            </c:dLbl>
            <c:dLbl>
              <c:idx val="2"/>
              <c:delete val="1"/>
              <c:extLst>
                <c:ext xmlns:c15="http://schemas.microsoft.com/office/drawing/2012/chart" uri="{CE6537A1-D6FC-4f65-9D91-7224C49458BB}"/>
                <c:ext xmlns:c16="http://schemas.microsoft.com/office/drawing/2014/chart" uri="{C3380CC4-5D6E-409C-BE32-E72D297353CC}">
                  <c16:uniqueId val="{00000008-D320-4D75-A971-BDA04809CD3A}"/>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Sheet5!$B$3:$B$5</c:f>
              <c:strCache>
                <c:ptCount val="3"/>
                <c:pt idx="0">
                  <c:v>PCI</c:v>
                </c:pt>
                <c:pt idx="1">
                  <c:v>NP</c:v>
                </c:pt>
                <c:pt idx="2">
                  <c:v>NM</c:v>
                </c:pt>
              </c:strCache>
            </c:strRef>
          </c:cat>
          <c:val>
            <c:numRef>
              <c:f>Sheet5!$G$3:$G$5</c:f>
              <c:numCache>
                <c:formatCode>General</c:formatCode>
                <c:ptCount val="3"/>
                <c:pt idx="0">
                  <c:v>0</c:v>
                </c:pt>
                <c:pt idx="1">
                  <c:v>3</c:v>
                </c:pt>
                <c:pt idx="2">
                  <c:v>0</c:v>
                </c:pt>
              </c:numCache>
            </c:numRef>
          </c:val>
          <c:extLst>
            <c:ext xmlns:c16="http://schemas.microsoft.com/office/drawing/2014/chart" uri="{C3380CC4-5D6E-409C-BE32-E72D297353CC}">
              <c16:uniqueId val="{00000004-D320-4D75-A971-BDA04809CD3A}"/>
            </c:ext>
          </c:extLst>
        </c:ser>
        <c:dLbls>
          <c:showLegendKey val="0"/>
          <c:showVal val="0"/>
          <c:showCatName val="0"/>
          <c:showSerName val="0"/>
          <c:showPercent val="0"/>
          <c:showBubbleSize val="0"/>
        </c:dLbls>
        <c:gapWidth val="40"/>
        <c:overlap val="100"/>
        <c:axId val="1010906768"/>
        <c:axId val="1010907184"/>
      </c:barChart>
      <c:catAx>
        <c:axId val="10109067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a:solidFill>
                  <a:srgbClr val="000000"/>
                </a:solidFill>
              </a:defRPr>
            </a:pPr>
            <a:endParaRPr lang="ko-KR"/>
          </a:p>
        </c:txPr>
        <c:crossAx val="1010907184"/>
        <c:crosses val="autoZero"/>
        <c:auto val="1"/>
        <c:lblAlgn val="ctr"/>
        <c:lblOffset val="100"/>
        <c:noMultiLvlLbl val="0"/>
      </c:catAx>
      <c:valAx>
        <c:axId val="1010907184"/>
        <c:scaling>
          <c:orientation val="minMax"/>
        </c:scaling>
        <c:delete val="1"/>
        <c:axPos val="l"/>
        <c:title>
          <c:tx>
            <c:rich>
              <a:bodyPr rot="-5400000" vert="horz"/>
              <a:lstStyle/>
              <a:p>
                <a:pPr>
                  <a:defRPr altLang="ko-KR">
                    <a:solidFill>
                      <a:srgbClr val="000000"/>
                    </a:solidFill>
                  </a:defRPr>
                </a:pPr>
                <a:r>
                  <a:rPr lang="en-US"/>
                  <a:t>Units</a:t>
                </a:r>
              </a:p>
            </c:rich>
          </c:tx>
          <c:layout>
            <c:manualLayout>
              <c:xMode val="edge"/>
              <c:yMode val="edge"/>
              <c:x val="2.5714285714285714E-2"/>
              <c:y val="0.30928596993557622"/>
            </c:manualLayout>
          </c:layout>
          <c:overlay val="0"/>
        </c:title>
        <c:numFmt formatCode="General" sourceLinked="1"/>
        <c:majorTickMark val="out"/>
        <c:minorTickMark val="none"/>
        <c:tickLblPos val="nextTo"/>
        <c:crossAx val="1010906768"/>
        <c:crosses val="autoZero"/>
        <c:crossBetween val="between"/>
      </c:valAx>
      <c:spPr>
        <a:noFill/>
        <a:ln w="25400">
          <a:noFill/>
        </a:ln>
      </c:spPr>
    </c:plotArea>
    <c:legend>
      <c:legendPos val="b"/>
      <c:layout>
        <c:manualLayout>
          <c:xMode val="edge"/>
          <c:yMode val="edge"/>
          <c:x val="0.69627522365123218"/>
          <c:y val="0.30384451549515057"/>
          <c:w val="0.26155348420263075"/>
          <c:h val="0.46248170713869324"/>
        </c:manualLayout>
      </c:layout>
      <c:overlay val="0"/>
      <c:spPr>
        <a:noFill/>
        <a:ln w="25400">
          <a:noFill/>
        </a:ln>
      </c:spPr>
      <c:txPr>
        <a:bodyPr/>
        <a:lstStyle/>
        <a:p>
          <a:pPr>
            <a:defRPr>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'R'!$D$457</c:f>
              <c:strCache>
                <c:ptCount val="1"/>
                <c:pt idx="0">
                  <c:v>분양수익</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'R'!$C$458:$C$461</c:f>
              <c:strCache>
                <c:ptCount val="4"/>
                <c:pt idx="0">
                  <c:v>A1</c:v>
                </c:pt>
                <c:pt idx="1">
                  <c:v>A2</c:v>
                </c:pt>
                <c:pt idx="2">
                  <c:v>A3</c:v>
                </c:pt>
                <c:pt idx="3">
                  <c:v>A4</c:v>
                </c:pt>
              </c:strCache>
            </c:strRef>
          </c:cat>
          <c:val>
            <c:numRef>
              <c:f>'R'!$D$458:$D$461</c:f>
              <c:numCache>
                <c:formatCode>#,##0_);[Red]\(#,##0\);\-</c:formatCode>
                <c:ptCount val="4"/>
                <c:pt idx="0">
                  <c:v>193652.304</c:v>
                </c:pt>
                <c:pt idx="1">
                  <c:v>321980.96299999999</c:v>
                </c:pt>
                <c:pt idx="2">
                  <c:v>129216.787</c:v>
                </c:pt>
                <c:pt idx="3">
                  <c:v>265753.59645800001</c:v>
                </c:pt>
              </c:numCache>
            </c:numRef>
          </c:val>
          <c:smooth val="0"/>
          <c:extLst>
            <c:ext xmlns:c16="http://schemas.microsoft.com/office/drawing/2014/chart" uri="{C3380CC4-5D6E-409C-BE32-E72D297353CC}">
              <c16:uniqueId val="{00000000-DF36-4341-99B8-CE6AF4AB8B25}"/>
            </c:ext>
          </c:extLst>
        </c:ser>
        <c:dLbls>
          <c:showLegendKey val="0"/>
          <c:showVal val="0"/>
          <c:showCatName val="0"/>
          <c:showSerName val="0"/>
          <c:showPercent val="0"/>
          <c:showBubbleSize val="0"/>
        </c:dLbls>
        <c:marker val="1"/>
        <c:smooth val="0"/>
        <c:axId val="1535941472"/>
        <c:axId val="1535936480"/>
      </c:lineChart>
      <c:lineChart>
        <c:grouping val="standard"/>
        <c:varyColors val="0"/>
        <c:ser>
          <c:idx val="1"/>
          <c:order val="1"/>
          <c:tx>
            <c:strRef>
              <c:f>'R'!$E$457</c:f>
              <c:strCache>
                <c:ptCount val="1"/>
                <c:pt idx="0">
                  <c:v>손익</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'R'!$C$458:$C$461</c:f>
              <c:strCache>
                <c:ptCount val="4"/>
                <c:pt idx="0">
                  <c:v>A1</c:v>
                </c:pt>
                <c:pt idx="1">
                  <c:v>A2</c:v>
                </c:pt>
                <c:pt idx="2">
                  <c:v>A3</c:v>
                </c:pt>
                <c:pt idx="3">
                  <c:v>A4</c:v>
                </c:pt>
              </c:strCache>
            </c:strRef>
          </c:cat>
          <c:val>
            <c:numRef>
              <c:f>'R'!$E$458:$E$461</c:f>
              <c:numCache>
                <c:formatCode>#,##0_);[Red]\(#,##0\);\-</c:formatCode>
                <c:ptCount val="4"/>
                <c:pt idx="0">
                  <c:v>14200.833000000013</c:v>
                </c:pt>
                <c:pt idx="1">
                  <c:v>-2735.3960000000079</c:v>
                </c:pt>
                <c:pt idx="2">
                  <c:v>5941.281999999992</c:v>
                </c:pt>
                <c:pt idx="3">
                  <c:v>35472.978000000003</c:v>
                </c:pt>
              </c:numCache>
            </c:numRef>
          </c:val>
          <c:smooth val="0"/>
          <c:extLst>
            <c:ext xmlns:c16="http://schemas.microsoft.com/office/drawing/2014/chart" uri="{C3380CC4-5D6E-409C-BE32-E72D297353CC}">
              <c16:uniqueId val="{00000001-DF36-4341-99B8-CE6AF4AB8B25}"/>
            </c:ext>
          </c:extLst>
        </c:ser>
        <c:dLbls>
          <c:showLegendKey val="0"/>
          <c:showVal val="0"/>
          <c:showCatName val="0"/>
          <c:showSerName val="0"/>
          <c:showPercent val="0"/>
          <c:showBubbleSize val="0"/>
        </c:dLbls>
        <c:marker val="1"/>
        <c:smooth val="0"/>
        <c:axId val="1978119456"/>
        <c:axId val="1978104064"/>
      </c:lineChart>
      <c:catAx>
        <c:axId val="1535941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535936480"/>
        <c:crosses val="autoZero"/>
        <c:auto val="1"/>
        <c:lblAlgn val="ctr"/>
        <c:lblOffset val="100"/>
        <c:noMultiLvlLbl val="0"/>
      </c:catAx>
      <c:valAx>
        <c:axId val="1535936480"/>
        <c:scaling>
          <c:orientation val="minMax"/>
        </c:scaling>
        <c:delete val="0"/>
        <c:axPos val="l"/>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535941472"/>
        <c:crosses val="autoZero"/>
        <c:crossBetween val="between"/>
      </c:valAx>
      <c:valAx>
        <c:axId val="1978104064"/>
        <c:scaling>
          <c:orientation val="minMax"/>
          <c:max val="300000"/>
          <c:min val="-100000"/>
        </c:scaling>
        <c:delete val="0"/>
        <c:axPos val="r"/>
        <c:numFmt formatCode="#,##0_);[Red]\(#,##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978119456"/>
        <c:crosses val="max"/>
        <c:crossBetween val="between"/>
      </c:valAx>
      <c:catAx>
        <c:axId val="1978119456"/>
        <c:scaling>
          <c:orientation val="minMax"/>
        </c:scaling>
        <c:delete val="1"/>
        <c:axPos val="b"/>
        <c:numFmt formatCode="General" sourceLinked="1"/>
        <c:majorTickMark val="out"/>
        <c:minorTickMark val="none"/>
        <c:tickLblPos val="nextTo"/>
        <c:crossAx val="1978104064"/>
        <c:crosses val="autoZero"/>
        <c:auto val="1"/>
        <c:lblAlgn val="ctr"/>
        <c:lblOffset val="100"/>
        <c:noMultiLvlLbl val="0"/>
      </c:catAx>
      <c:spPr>
        <a:noFill/>
        <a:ln w="25400">
          <a:noFill/>
        </a:ln>
        <a:effectLst/>
      </c:spPr>
    </c:plotArea>
    <c:legend>
      <c:legendPos val="r"/>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j-ea"/>
              <a:ea typeface="+mj-ea"/>
              <a:cs typeface="+mn-cs"/>
            </a:defRPr>
          </a:pPr>
          <a:endParaRPr lang="ko-KR"/>
        </a:p>
      </c:txPr>
    </c:legend>
    <c:plotVisOnly val="1"/>
    <c:dispBlanksAs val="gap"/>
    <c:showDLblsOverMax val="0"/>
  </c:chart>
  <c:spPr>
    <a:noFill/>
    <a:ln w="6350">
      <a:solidFill>
        <a:srgbClr val="00338D"/>
      </a:solidFill>
    </a:ln>
    <a:effectLst/>
  </c:spPr>
  <c:txPr>
    <a:bodyPr/>
    <a:lstStyle/>
    <a:p>
      <a:pPr>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거래처별!$O$7</c:f>
              <c:strCache>
                <c:ptCount val="1"/>
                <c:pt idx="0">
                  <c:v>국내신문사1</c:v>
                </c:pt>
              </c:strCache>
            </c:strRef>
          </c:tx>
          <c:spPr>
            <a:solidFill>
              <a:schemeClr val="accent1"/>
            </a:solidFill>
            <a:ln>
              <a:noFill/>
            </a:ln>
            <a:effectLst/>
          </c:spPr>
          <c:invertIfNegative val="0"/>
          <c:cat>
            <c:strRef>
              <c:f>거래처별!$P$6:$T$6</c:f>
              <c:strCache>
                <c:ptCount val="5"/>
                <c:pt idx="0">
                  <c:v> FY18 </c:v>
                </c:pt>
                <c:pt idx="1">
                  <c:v> FY19 </c:v>
                </c:pt>
                <c:pt idx="2">
                  <c:v> FY20 </c:v>
                </c:pt>
                <c:pt idx="3">
                  <c:v> FY21 </c:v>
                </c:pt>
                <c:pt idx="4">
                  <c:v> FY22.1Q </c:v>
                </c:pt>
              </c:strCache>
            </c:strRef>
          </c:cat>
          <c:val>
            <c:numRef>
              <c:f>거래처별!$P$7:$T$7</c:f>
              <c:numCache>
                <c:formatCode>_(* #,##0_);_(* \(#,##0\);_(* "-"_);_(@_)</c:formatCode>
                <c:ptCount val="5"/>
                <c:pt idx="0">
                  <c:v>27719691990</c:v>
                </c:pt>
                <c:pt idx="1">
                  <c:v>25935640480</c:v>
                </c:pt>
                <c:pt idx="2">
                  <c:v>21433642960</c:v>
                </c:pt>
                <c:pt idx="3">
                  <c:v>21065548780</c:v>
                </c:pt>
                <c:pt idx="4">
                  <c:v>20415280880</c:v>
                </c:pt>
              </c:numCache>
            </c:numRef>
          </c:val>
          <c:extLst>
            <c:ext xmlns:c16="http://schemas.microsoft.com/office/drawing/2014/chart" uri="{C3380CC4-5D6E-409C-BE32-E72D297353CC}">
              <c16:uniqueId val="{00000000-9ACC-44ED-9F4F-EFAD59C50FE8}"/>
            </c:ext>
          </c:extLst>
        </c:ser>
        <c:ser>
          <c:idx val="1"/>
          <c:order val="1"/>
          <c:tx>
            <c:strRef>
              <c:f>거래처별!$O$8</c:f>
              <c:strCache>
                <c:ptCount val="1"/>
                <c:pt idx="0">
                  <c:v>국내신문사2</c:v>
                </c:pt>
              </c:strCache>
            </c:strRef>
          </c:tx>
          <c:spPr>
            <a:solidFill>
              <a:schemeClr val="accent2"/>
            </a:solidFill>
            <a:ln>
              <a:noFill/>
            </a:ln>
            <a:effectLst/>
          </c:spPr>
          <c:invertIfNegative val="0"/>
          <c:cat>
            <c:strRef>
              <c:f>거래처별!$P$6:$T$6</c:f>
              <c:strCache>
                <c:ptCount val="5"/>
                <c:pt idx="0">
                  <c:v> FY18 </c:v>
                </c:pt>
                <c:pt idx="1">
                  <c:v> FY19 </c:v>
                </c:pt>
                <c:pt idx="2">
                  <c:v> FY20 </c:v>
                </c:pt>
                <c:pt idx="3">
                  <c:v> FY21 </c:v>
                </c:pt>
                <c:pt idx="4">
                  <c:v> FY22.1Q </c:v>
                </c:pt>
              </c:strCache>
            </c:strRef>
          </c:cat>
          <c:val>
            <c:numRef>
              <c:f>거래처별!$P$8:$T$8</c:f>
              <c:numCache>
                <c:formatCode>_(* #,##0_);_(* \(#,##0\);_(* "-"_);_(@_)</c:formatCode>
                <c:ptCount val="5"/>
                <c:pt idx="0">
                  <c:v>10523951720</c:v>
                </c:pt>
                <c:pt idx="1">
                  <c:v>9237066860</c:v>
                </c:pt>
                <c:pt idx="2">
                  <c:v>8626850880</c:v>
                </c:pt>
                <c:pt idx="3">
                  <c:v>8221515555</c:v>
                </c:pt>
                <c:pt idx="4">
                  <c:v>7514918080</c:v>
                </c:pt>
              </c:numCache>
            </c:numRef>
          </c:val>
          <c:extLst>
            <c:ext xmlns:c16="http://schemas.microsoft.com/office/drawing/2014/chart" uri="{C3380CC4-5D6E-409C-BE32-E72D297353CC}">
              <c16:uniqueId val="{00000001-9ACC-44ED-9F4F-EFAD59C50FE8}"/>
            </c:ext>
          </c:extLst>
        </c:ser>
        <c:ser>
          <c:idx val="2"/>
          <c:order val="2"/>
          <c:tx>
            <c:strRef>
              <c:f>거래처별!$O$9</c:f>
              <c:strCache>
                <c:ptCount val="1"/>
                <c:pt idx="0">
                  <c:v>국내거래처1</c:v>
                </c:pt>
              </c:strCache>
            </c:strRef>
          </c:tx>
          <c:spPr>
            <a:solidFill>
              <a:schemeClr val="accent3"/>
            </a:solidFill>
            <a:ln>
              <a:noFill/>
            </a:ln>
            <a:effectLst/>
          </c:spPr>
          <c:invertIfNegative val="0"/>
          <c:cat>
            <c:strRef>
              <c:f>거래처별!$P$6:$T$6</c:f>
              <c:strCache>
                <c:ptCount val="5"/>
                <c:pt idx="0">
                  <c:v> FY18 </c:v>
                </c:pt>
                <c:pt idx="1">
                  <c:v> FY19 </c:v>
                </c:pt>
                <c:pt idx="2">
                  <c:v> FY20 </c:v>
                </c:pt>
                <c:pt idx="3">
                  <c:v> FY21 </c:v>
                </c:pt>
                <c:pt idx="4">
                  <c:v> FY22.1Q </c:v>
                </c:pt>
              </c:strCache>
            </c:strRef>
          </c:cat>
          <c:val>
            <c:numRef>
              <c:f>거래처별!$P$9:$T$9</c:f>
              <c:numCache>
                <c:formatCode>_(* #,##0_);_(* \(#,##0\);_(* "-"_);_(@_)</c:formatCode>
                <c:ptCount val="5"/>
                <c:pt idx="0">
                  <c:v>18951637730</c:v>
                </c:pt>
                <c:pt idx="1">
                  <c:v>11577336860</c:v>
                </c:pt>
                <c:pt idx="2">
                  <c:v>8244568480</c:v>
                </c:pt>
                <c:pt idx="3">
                  <c:v>9185141500</c:v>
                </c:pt>
                <c:pt idx="4">
                  <c:v>9029015760</c:v>
                </c:pt>
              </c:numCache>
            </c:numRef>
          </c:val>
          <c:extLst>
            <c:ext xmlns:c16="http://schemas.microsoft.com/office/drawing/2014/chart" uri="{C3380CC4-5D6E-409C-BE32-E72D297353CC}">
              <c16:uniqueId val="{00000002-9ACC-44ED-9F4F-EFAD59C50FE8}"/>
            </c:ext>
          </c:extLst>
        </c:ser>
        <c:ser>
          <c:idx val="3"/>
          <c:order val="3"/>
          <c:tx>
            <c:strRef>
              <c:f>거래처별!$O$10</c:f>
              <c:strCache>
                <c:ptCount val="1"/>
                <c:pt idx="0">
                  <c:v>국내거래처2</c:v>
                </c:pt>
              </c:strCache>
            </c:strRef>
          </c:tx>
          <c:spPr>
            <a:solidFill>
              <a:schemeClr val="accent4"/>
            </a:solidFill>
            <a:ln>
              <a:noFill/>
            </a:ln>
            <a:effectLst/>
          </c:spPr>
          <c:invertIfNegative val="0"/>
          <c:cat>
            <c:strRef>
              <c:f>거래처별!$P$6:$T$6</c:f>
              <c:strCache>
                <c:ptCount val="5"/>
                <c:pt idx="0">
                  <c:v> FY18 </c:v>
                </c:pt>
                <c:pt idx="1">
                  <c:v> FY19 </c:v>
                </c:pt>
                <c:pt idx="2">
                  <c:v> FY20 </c:v>
                </c:pt>
                <c:pt idx="3">
                  <c:v> FY21 </c:v>
                </c:pt>
                <c:pt idx="4">
                  <c:v> FY22.1Q </c:v>
                </c:pt>
              </c:strCache>
            </c:strRef>
          </c:cat>
          <c:val>
            <c:numRef>
              <c:f>거래처별!$P$10:$T$10</c:f>
              <c:numCache>
                <c:formatCode>_(* #,##0_);_(* \(#,##0\);_(* "-"_);_(@_)</c:formatCode>
                <c:ptCount val="5"/>
                <c:pt idx="0">
                  <c:v>3807735847</c:v>
                </c:pt>
                <c:pt idx="1">
                  <c:v>5280053558</c:v>
                </c:pt>
                <c:pt idx="2">
                  <c:v>5960421630</c:v>
                </c:pt>
                <c:pt idx="3">
                  <c:v>8279341020</c:v>
                </c:pt>
                <c:pt idx="4">
                  <c:v>13288207460</c:v>
                </c:pt>
              </c:numCache>
            </c:numRef>
          </c:val>
          <c:extLst>
            <c:ext xmlns:c16="http://schemas.microsoft.com/office/drawing/2014/chart" uri="{C3380CC4-5D6E-409C-BE32-E72D297353CC}">
              <c16:uniqueId val="{00000003-9ACC-44ED-9F4F-EFAD59C50FE8}"/>
            </c:ext>
          </c:extLst>
        </c:ser>
        <c:ser>
          <c:idx val="4"/>
          <c:order val="4"/>
          <c:tx>
            <c:strRef>
              <c:f>거래처별!$O$11</c:f>
              <c:strCache>
                <c:ptCount val="1"/>
                <c:pt idx="0">
                  <c:v>국내거래처3</c:v>
                </c:pt>
              </c:strCache>
            </c:strRef>
          </c:tx>
          <c:spPr>
            <a:solidFill>
              <a:schemeClr val="accent5"/>
            </a:solidFill>
            <a:ln>
              <a:noFill/>
            </a:ln>
            <a:effectLst/>
          </c:spPr>
          <c:invertIfNegative val="0"/>
          <c:cat>
            <c:strRef>
              <c:f>거래처별!$P$6:$T$6</c:f>
              <c:strCache>
                <c:ptCount val="5"/>
                <c:pt idx="0">
                  <c:v> FY18 </c:v>
                </c:pt>
                <c:pt idx="1">
                  <c:v> FY19 </c:v>
                </c:pt>
                <c:pt idx="2">
                  <c:v> FY20 </c:v>
                </c:pt>
                <c:pt idx="3">
                  <c:v> FY21 </c:v>
                </c:pt>
                <c:pt idx="4">
                  <c:v> FY22.1Q </c:v>
                </c:pt>
              </c:strCache>
            </c:strRef>
          </c:cat>
          <c:val>
            <c:numRef>
              <c:f>거래처별!$P$11:$T$11</c:f>
              <c:numCache>
                <c:formatCode>_(* #,##0_);_(* \(#,##0\);_(* "-"_);_(@_)</c:formatCode>
                <c:ptCount val="5"/>
                <c:pt idx="0">
                  <c:v>0</c:v>
                </c:pt>
                <c:pt idx="1">
                  <c:v>2519624720</c:v>
                </c:pt>
                <c:pt idx="2">
                  <c:v>2564176366</c:v>
                </c:pt>
                <c:pt idx="3">
                  <c:v>8129989677</c:v>
                </c:pt>
                <c:pt idx="4">
                  <c:v>10586939340</c:v>
                </c:pt>
              </c:numCache>
            </c:numRef>
          </c:val>
          <c:extLst>
            <c:ext xmlns:c16="http://schemas.microsoft.com/office/drawing/2014/chart" uri="{C3380CC4-5D6E-409C-BE32-E72D297353CC}">
              <c16:uniqueId val="{00000004-9ACC-44ED-9F4F-EFAD59C50FE8}"/>
            </c:ext>
          </c:extLst>
        </c:ser>
        <c:ser>
          <c:idx val="5"/>
          <c:order val="5"/>
          <c:tx>
            <c:strRef>
              <c:f>거래처별!$O$12</c:f>
              <c:strCache>
                <c:ptCount val="1"/>
                <c:pt idx="0">
                  <c:v>국내거래처4</c:v>
                </c:pt>
              </c:strCache>
            </c:strRef>
          </c:tx>
          <c:spPr>
            <a:solidFill>
              <a:schemeClr val="accent6"/>
            </a:solidFill>
            <a:ln>
              <a:noFill/>
            </a:ln>
            <a:effectLst/>
          </c:spPr>
          <c:invertIfNegative val="0"/>
          <c:cat>
            <c:strRef>
              <c:f>거래처별!$P$6:$T$6</c:f>
              <c:strCache>
                <c:ptCount val="5"/>
                <c:pt idx="0">
                  <c:v> FY18 </c:v>
                </c:pt>
                <c:pt idx="1">
                  <c:v> FY19 </c:v>
                </c:pt>
                <c:pt idx="2">
                  <c:v> FY20 </c:v>
                </c:pt>
                <c:pt idx="3">
                  <c:v> FY21 </c:v>
                </c:pt>
                <c:pt idx="4">
                  <c:v> FY22.1Q </c:v>
                </c:pt>
              </c:strCache>
            </c:strRef>
          </c:cat>
          <c:val>
            <c:numRef>
              <c:f>거래처별!$P$12:$T$12</c:f>
              <c:numCache>
                <c:formatCode>_(* #,##0_);_(* \(#,##0\);_(* "-"_);_(@_)</c:formatCode>
                <c:ptCount val="5"/>
                <c:pt idx="0">
                  <c:v>7534077364</c:v>
                </c:pt>
                <c:pt idx="1">
                  <c:v>1056425393</c:v>
                </c:pt>
                <c:pt idx="2">
                  <c:v>3903950369</c:v>
                </c:pt>
                <c:pt idx="3">
                  <c:v>6386996191</c:v>
                </c:pt>
                <c:pt idx="4">
                  <c:v>8213350440</c:v>
                </c:pt>
              </c:numCache>
            </c:numRef>
          </c:val>
          <c:extLst>
            <c:ext xmlns:c16="http://schemas.microsoft.com/office/drawing/2014/chart" uri="{C3380CC4-5D6E-409C-BE32-E72D297353CC}">
              <c16:uniqueId val="{00000005-9ACC-44ED-9F4F-EFAD59C50FE8}"/>
            </c:ext>
          </c:extLst>
        </c:ser>
        <c:ser>
          <c:idx val="6"/>
          <c:order val="6"/>
          <c:tx>
            <c:strRef>
              <c:f>거래처별!$O$13</c:f>
              <c:strCache>
                <c:ptCount val="1"/>
                <c:pt idx="0">
                  <c:v>해외거래처1</c:v>
                </c:pt>
              </c:strCache>
            </c:strRef>
          </c:tx>
          <c:spPr>
            <a:solidFill>
              <a:schemeClr val="accent1">
                <a:lumMod val="60000"/>
              </a:schemeClr>
            </a:solidFill>
            <a:ln>
              <a:noFill/>
            </a:ln>
            <a:effectLst/>
          </c:spPr>
          <c:invertIfNegative val="0"/>
          <c:cat>
            <c:strRef>
              <c:f>거래처별!$P$6:$T$6</c:f>
              <c:strCache>
                <c:ptCount val="5"/>
                <c:pt idx="0">
                  <c:v> FY18 </c:v>
                </c:pt>
                <c:pt idx="1">
                  <c:v> FY19 </c:v>
                </c:pt>
                <c:pt idx="2">
                  <c:v> FY20 </c:v>
                </c:pt>
                <c:pt idx="3">
                  <c:v> FY21 </c:v>
                </c:pt>
                <c:pt idx="4">
                  <c:v> FY22.1Q </c:v>
                </c:pt>
              </c:strCache>
            </c:strRef>
          </c:cat>
          <c:val>
            <c:numRef>
              <c:f>거래처별!$P$13:$T$13</c:f>
              <c:numCache>
                <c:formatCode>_(* #,##0_);_(* \(#,##0\);_(* "-"_);_(@_)</c:formatCode>
                <c:ptCount val="5"/>
                <c:pt idx="0">
                  <c:v>0</c:v>
                </c:pt>
                <c:pt idx="1">
                  <c:v>0</c:v>
                </c:pt>
                <c:pt idx="2">
                  <c:v>2443390801</c:v>
                </c:pt>
                <c:pt idx="3">
                  <c:v>10016950292</c:v>
                </c:pt>
                <c:pt idx="4">
                  <c:v>13579251076</c:v>
                </c:pt>
              </c:numCache>
            </c:numRef>
          </c:val>
          <c:extLst>
            <c:ext xmlns:c16="http://schemas.microsoft.com/office/drawing/2014/chart" uri="{C3380CC4-5D6E-409C-BE32-E72D297353CC}">
              <c16:uniqueId val="{00000006-9ACC-44ED-9F4F-EFAD59C50FE8}"/>
            </c:ext>
          </c:extLst>
        </c:ser>
        <c:ser>
          <c:idx val="7"/>
          <c:order val="7"/>
          <c:tx>
            <c:strRef>
              <c:f>거래처별!$O$14</c:f>
              <c:strCache>
                <c:ptCount val="1"/>
                <c:pt idx="0">
                  <c:v>해외거래처2</c:v>
                </c:pt>
              </c:strCache>
            </c:strRef>
          </c:tx>
          <c:spPr>
            <a:solidFill>
              <a:schemeClr val="accent2">
                <a:lumMod val="60000"/>
              </a:schemeClr>
            </a:solidFill>
            <a:ln>
              <a:noFill/>
            </a:ln>
            <a:effectLst/>
          </c:spPr>
          <c:invertIfNegative val="0"/>
          <c:cat>
            <c:strRef>
              <c:f>거래처별!$P$6:$T$6</c:f>
              <c:strCache>
                <c:ptCount val="5"/>
                <c:pt idx="0">
                  <c:v> FY18 </c:v>
                </c:pt>
                <c:pt idx="1">
                  <c:v> FY19 </c:v>
                </c:pt>
                <c:pt idx="2">
                  <c:v> FY20 </c:v>
                </c:pt>
                <c:pt idx="3">
                  <c:v> FY21 </c:v>
                </c:pt>
                <c:pt idx="4">
                  <c:v> FY22.1Q </c:v>
                </c:pt>
              </c:strCache>
            </c:strRef>
          </c:cat>
          <c:val>
            <c:numRef>
              <c:f>거래처별!$P$14:$T$14</c:f>
              <c:numCache>
                <c:formatCode>_(* #,##0_);_(* \(#,##0\);_(* "-"_);_(@_)</c:formatCode>
                <c:ptCount val="5"/>
                <c:pt idx="0">
                  <c:v>2515058834</c:v>
                </c:pt>
                <c:pt idx="1">
                  <c:v>4867576870</c:v>
                </c:pt>
                <c:pt idx="2">
                  <c:v>6144943626</c:v>
                </c:pt>
                <c:pt idx="3">
                  <c:v>9927381162</c:v>
                </c:pt>
                <c:pt idx="4">
                  <c:v>10133959136</c:v>
                </c:pt>
              </c:numCache>
            </c:numRef>
          </c:val>
          <c:extLst>
            <c:ext xmlns:c16="http://schemas.microsoft.com/office/drawing/2014/chart" uri="{C3380CC4-5D6E-409C-BE32-E72D297353CC}">
              <c16:uniqueId val="{00000007-9ACC-44ED-9F4F-EFAD59C50FE8}"/>
            </c:ext>
          </c:extLst>
        </c:ser>
        <c:ser>
          <c:idx val="8"/>
          <c:order val="8"/>
          <c:tx>
            <c:strRef>
              <c:f>거래처별!$O$15</c:f>
              <c:strCache>
                <c:ptCount val="1"/>
                <c:pt idx="0">
                  <c:v>해외거래처3</c:v>
                </c:pt>
              </c:strCache>
            </c:strRef>
          </c:tx>
          <c:spPr>
            <a:solidFill>
              <a:schemeClr val="accent3">
                <a:lumMod val="60000"/>
              </a:schemeClr>
            </a:solidFill>
            <a:ln>
              <a:noFill/>
            </a:ln>
            <a:effectLst/>
          </c:spPr>
          <c:invertIfNegative val="0"/>
          <c:cat>
            <c:strRef>
              <c:f>거래처별!$P$6:$T$6</c:f>
              <c:strCache>
                <c:ptCount val="5"/>
                <c:pt idx="0">
                  <c:v> FY18 </c:v>
                </c:pt>
                <c:pt idx="1">
                  <c:v> FY19 </c:v>
                </c:pt>
                <c:pt idx="2">
                  <c:v> FY20 </c:v>
                </c:pt>
                <c:pt idx="3">
                  <c:v> FY21 </c:v>
                </c:pt>
                <c:pt idx="4">
                  <c:v> FY22.1Q </c:v>
                </c:pt>
              </c:strCache>
            </c:strRef>
          </c:cat>
          <c:val>
            <c:numRef>
              <c:f>거래처별!$P$15:$T$15</c:f>
              <c:numCache>
                <c:formatCode>_(* #,##0_);_(* \(#,##0\);_(* "-"_);_(@_)</c:formatCode>
                <c:ptCount val="5"/>
                <c:pt idx="0">
                  <c:v>0</c:v>
                </c:pt>
                <c:pt idx="1">
                  <c:v>2232550333</c:v>
                </c:pt>
                <c:pt idx="2">
                  <c:v>4215469347</c:v>
                </c:pt>
                <c:pt idx="3">
                  <c:v>9920470863</c:v>
                </c:pt>
                <c:pt idx="4">
                  <c:v>11133938348</c:v>
                </c:pt>
              </c:numCache>
            </c:numRef>
          </c:val>
          <c:extLst>
            <c:ext xmlns:c16="http://schemas.microsoft.com/office/drawing/2014/chart" uri="{C3380CC4-5D6E-409C-BE32-E72D297353CC}">
              <c16:uniqueId val="{00000008-9ACC-44ED-9F4F-EFAD59C50FE8}"/>
            </c:ext>
          </c:extLst>
        </c:ser>
        <c:ser>
          <c:idx val="9"/>
          <c:order val="9"/>
          <c:tx>
            <c:strRef>
              <c:f>거래처별!$O$16</c:f>
              <c:strCache>
                <c:ptCount val="1"/>
                <c:pt idx="0">
                  <c:v>해외거래처4</c:v>
                </c:pt>
              </c:strCache>
            </c:strRef>
          </c:tx>
          <c:spPr>
            <a:solidFill>
              <a:schemeClr val="accent4">
                <a:lumMod val="60000"/>
              </a:schemeClr>
            </a:solidFill>
            <a:ln>
              <a:noFill/>
            </a:ln>
            <a:effectLst/>
          </c:spPr>
          <c:invertIfNegative val="0"/>
          <c:cat>
            <c:strRef>
              <c:f>거래처별!$P$6:$T$6</c:f>
              <c:strCache>
                <c:ptCount val="5"/>
                <c:pt idx="0">
                  <c:v> FY18 </c:v>
                </c:pt>
                <c:pt idx="1">
                  <c:v> FY19 </c:v>
                </c:pt>
                <c:pt idx="2">
                  <c:v> FY20 </c:v>
                </c:pt>
                <c:pt idx="3">
                  <c:v> FY21 </c:v>
                </c:pt>
                <c:pt idx="4">
                  <c:v> FY22.1Q </c:v>
                </c:pt>
              </c:strCache>
            </c:strRef>
          </c:cat>
          <c:val>
            <c:numRef>
              <c:f>거래처별!$P$16:$T$16</c:f>
              <c:numCache>
                <c:formatCode>_(* #,##0_);_(* \(#,##0\);_(* "-"_);_(@_)</c:formatCode>
                <c:ptCount val="5"/>
                <c:pt idx="0">
                  <c:v>0</c:v>
                </c:pt>
                <c:pt idx="1">
                  <c:v>396101346</c:v>
                </c:pt>
                <c:pt idx="2">
                  <c:v>1860063051</c:v>
                </c:pt>
                <c:pt idx="3">
                  <c:v>9628319073</c:v>
                </c:pt>
                <c:pt idx="4">
                  <c:v>2788128700</c:v>
                </c:pt>
              </c:numCache>
            </c:numRef>
          </c:val>
          <c:extLst>
            <c:ext xmlns:c16="http://schemas.microsoft.com/office/drawing/2014/chart" uri="{C3380CC4-5D6E-409C-BE32-E72D297353CC}">
              <c16:uniqueId val="{00000009-9ACC-44ED-9F4F-EFAD59C50FE8}"/>
            </c:ext>
          </c:extLst>
        </c:ser>
        <c:dLbls>
          <c:showLegendKey val="0"/>
          <c:showVal val="0"/>
          <c:showCatName val="0"/>
          <c:showSerName val="0"/>
          <c:showPercent val="0"/>
          <c:showBubbleSize val="0"/>
        </c:dLbls>
        <c:gapWidth val="219"/>
        <c:axId val="582377679"/>
        <c:axId val="582354799"/>
      </c:barChart>
      <c:lineChart>
        <c:grouping val="standard"/>
        <c:varyColors val="0"/>
        <c:ser>
          <c:idx val="10"/>
          <c:order val="10"/>
          <c:tx>
            <c:strRef>
              <c:f>거래처별!$O$17</c:f>
              <c:strCache>
                <c:ptCount val="1"/>
                <c:pt idx="0">
                  <c:v>평균거래금액</c:v>
                </c:pt>
              </c:strCache>
            </c:strRef>
          </c:tx>
          <c:spPr>
            <a:ln w="28575" cap="rnd">
              <a:solidFill>
                <a:schemeClr val="accent5">
                  <a:lumMod val="60000"/>
                </a:schemeClr>
              </a:solidFill>
              <a:round/>
            </a:ln>
            <a:effectLst/>
          </c:spPr>
          <c:marker>
            <c:symbol val="none"/>
          </c:marker>
          <c:cat>
            <c:strRef>
              <c:f>거래처별!$P$6:$T$6</c:f>
              <c:strCache>
                <c:ptCount val="5"/>
                <c:pt idx="0">
                  <c:v> FY18 </c:v>
                </c:pt>
                <c:pt idx="1">
                  <c:v> FY19 </c:v>
                </c:pt>
                <c:pt idx="2">
                  <c:v> FY20 </c:v>
                </c:pt>
                <c:pt idx="3">
                  <c:v> FY21 </c:v>
                </c:pt>
                <c:pt idx="4">
                  <c:v> FY22.1Q </c:v>
                </c:pt>
              </c:strCache>
            </c:strRef>
          </c:cat>
          <c:val>
            <c:numRef>
              <c:f>거래처별!$P$17:$T$17</c:f>
              <c:numCache>
                <c:formatCode>_(* #,##0_);_(* \(#,##0\);_(* "-"_);_(@_)</c:formatCode>
                <c:ptCount val="5"/>
                <c:pt idx="0">
                  <c:v>7105215348.5</c:v>
                </c:pt>
                <c:pt idx="1">
                  <c:v>6310237642</c:v>
                </c:pt>
                <c:pt idx="2">
                  <c:v>6539747751</c:v>
                </c:pt>
                <c:pt idx="3">
                  <c:v>10076165411.299999</c:v>
                </c:pt>
                <c:pt idx="4">
                  <c:v>10668298922</c:v>
                </c:pt>
              </c:numCache>
            </c:numRef>
          </c:val>
          <c:smooth val="0"/>
          <c:extLst>
            <c:ext xmlns:c16="http://schemas.microsoft.com/office/drawing/2014/chart" uri="{C3380CC4-5D6E-409C-BE32-E72D297353CC}">
              <c16:uniqueId val="{0000000A-9ACC-44ED-9F4F-EFAD59C50FE8}"/>
            </c:ext>
          </c:extLst>
        </c:ser>
        <c:dLbls>
          <c:showLegendKey val="0"/>
          <c:showVal val="0"/>
          <c:showCatName val="0"/>
          <c:showSerName val="0"/>
          <c:showPercent val="0"/>
          <c:showBubbleSize val="0"/>
        </c:dLbls>
        <c:marker val="1"/>
        <c:smooth val="0"/>
        <c:axId val="582377679"/>
        <c:axId val="582354799"/>
      </c:lineChart>
      <c:catAx>
        <c:axId val="582377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crossAx val="582354799"/>
        <c:crosses val="autoZero"/>
        <c:auto val="1"/>
        <c:lblAlgn val="ctr"/>
        <c:lblOffset val="100"/>
        <c:noMultiLvlLbl val="0"/>
      </c:catAx>
      <c:valAx>
        <c:axId val="582354799"/>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tLang="ko-KR" sz="800">
                    <a:latin typeface="Arial" panose="020B0604020202020204" pitchFamily="34" charset="0"/>
                    <a:cs typeface="Arial" panose="020B0604020202020204" pitchFamily="34" charset="0"/>
                  </a:rPr>
                  <a:t>KRW</a:t>
                </a:r>
                <a:r>
                  <a:rPr lang="en-US" altLang="ko-KR" sz="800" baseline="0">
                    <a:latin typeface="Arial" panose="020B0604020202020204" pitchFamily="34" charset="0"/>
                    <a:cs typeface="Arial" panose="020B0604020202020204" pitchFamily="34" charset="0"/>
                  </a:rPr>
                  <a:t> m</a:t>
                </a:r>
                <a:endParaRPr lang="ko-KR" altLang="en-US" sz="800">
                  <a:latin typeface="Arial" panose="020B0604020202020204" pitchFamily="34" charset="0"/>
                  <a:cs typeface="Arial" panose="020B0604020202020204" pitchFamily="34" charset="0"/>
                </a:endParaRP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58237767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ea"/>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720" b="0" i="0" u="none" strike="noStrike" kern="1200" spc="0" baseline="0">
                <a:solidFill>
                  <a:schemeClr val="tx1">
                    <a:lumMod val="65000"/>
                    <a:lumOff val="35000"/>
                  </a:schemeClr>
                </a:solidFill>
                <a:latin typeface="+mn-lt"/>
                <a:ea typeface="+mn-ea"/>
                <a:cs typeface="+mn-cs"/>
              </a:defRPr>
            </a:pPr>
            <a:r>
              <a:rPr lang="en-US" altLang="ko-KR" dirty="0"/>
              <a:t>2021</a:t>
            </a:r>
            <a:r>
              <a:rPr lang="ko-KR" altLang="en-US" dirty="0"/>
              <a:t>년</a:t>
            </a:r>
            <a:r>
              <a:rPr lang="ko-KR" dirty="0"/>
              <a:t> 매출 비중</a:t>
            </a:r>
          </a:p>
        </c:rich>
      </c:tx>
      <c:overlay val="0"/>
      <c:spPr>
        <a:noFill/>
        <a:ln>
          <a:noFill/>
        </a:ln>
        <a:effectLst/>
      </c:spPr>
      <c:txPr>
        <a:bodyPr rot="0" spcFirstLastPara="1" vertOverflow="ellipsis" vert="horz" wrap="square" anchor="ctr" anchorCtr="1"/>
        <a:lstStyle/>
        <a:p>
          <a:pPr>
            <a:defRPr sz="72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0.14438442604000926"/>
          <c:y val="0.14917583145370045"/>
          <c:w val="0.67558140446970449"/>
          <c:h val="0.63160806865401331"/>
        </c:manualLayout>
      </c:layout>
      <c:areaChart>
        <c:grouping val="stacked"/>
        <c:varyColors val="0"/>
        <c:ser>
          <c:idx val="0"/>
          <c:order val="0"/>
          <c:tx>
            <c:strRef>
              <c:f>'#23'!$AD$30</c:f>
              <c:strCache>
                <c:ptCount val="1"/>
                <c:pt idx="0">
                  <c:v>중국</c:v>
                </c:pt>
              </c:strCache>
            </c:strRef>
          </c:tx>
          <c: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c:spPr>
          <c:cat>
            <c:strRef>
              <c:f>'#23'!$AE$29:$AJ$29</c:f>
              <c:strCache>
                <c:ptCount val="6"/>
                <c:pt idx="0">
                  <c:v>골판지</c:v>
                </c:pt>
                <c:pt idx="1">
                  <c:v>신문용지</c:v>
                </c:pt>
                <c:pt idx="2">
                  <c:v>일반지</c:v>
                </c:pt>
                <c:pt idx="3">
                  <c:v>그린지</c:v>
                </c:pt>
                <c:pt idx="4">
                  <c:v>기타</c:v>
                </c:pt>
                <c:pt idx="5">
                  <c:v>상품</c:v>
                </c:pt>
              </c:strCache>
            </c:strRef>
          </c:cat>
          <c:val>
            <c:numRef>
              <c:f>'#23'!$AE$30:$AJ$30</c:f>
              <c:numCache>
                <c:formatCode>_(* #,##0_);_(* \(#,##0\);_(* "-"_);_(@_)</c:formatCode>
                <c:ptCount val="6"/>
                <c:pt idx="0">
                  <c:v>31435.829895999999</c:v>
                </c:pt>
                <c:pt idx="1">
                  <c:v>5948.6248070000001</c:v>
                </c:pt>
                <c:pt idx="2">
                  <c:v>1427.5268840000001</c:v>
                </c:pt>
                <c:pt idx="3">
                  <c:v>30856.474223000001</c:v>
                </c:pt>
                <c:pt idx="4">
                  <c:v>10460.383390999999</c:v>
                </c:pt>
                <c:pt idx="5">
                  <c:v>145.15850599999999</c:v>
                </c:pt>
              </c:numCache>
            </c:numRef>
          </c:val>
          <c:extLst>
            <c:ext xmlns:c16="http://schemas.microsoft.com/office/drawing/2014/chart" uri="{C3380CC4-5D6E-409C-BE32-E72D297353CC}">
              <c16:uniqueId val="{00000000-BE69-4E18-BCEF-FCCBF9F62A57}"/>
            </c:ext>
          </c:extLst>
        </c:ser>
        <c:ser>
          <c:idx val="1"/>
          <c:order val="1"/>
          <c:tx>
            <c:strRef>
              <c:f>'#23'!$AD$31</c:f>
              <c:strCache>
                <c:ptCount val="1"/>
                <c:pt idx="0">
                  <c:v>동남아</c:v>
                </c:pt>
              </c:strCache>
            </c:strRef>
          </c:tx>
          <c:spPr>
            <a:solidFill>
              <a:srgbClr val="F68D2E"/>
            </a:solidFill>
            <a:ln>
              <a:noFill/>
            </a:ln>
            <a:effectLst/>
          </c:spPr>
          <c:cat>
            <c:strRef>
              <c:f>'#23'!$AE$29:$AJ$29</c:f>
              <c:strCache>
                <c:ptCount val="6"/>
                <c:pt idx="0">
                  <c:v>골판지</c:v>
                </c:pt>
                <c:pt idx="1">
                  <c:v>신문용지</c:v>
                </c:pt>
                <c:pt idx="2">
                  <c:v>일반지</c:v>
                </c:pt>
                <c:pt idx="3">
                  <c:v>그린지</c:v>
                </c:pt>
                <c:pt idx="4">
                  <c:v>기타</c:v>
                </c:pt>
                <c:pt idx="5">
                  <c:v>상품</c:v>
                </c:pt>
              </c:strCache>
            </c:strRef>
          </c:cat>
          <c:val>
            <c:numRef>
              <c:f>'#23'!$AE$31:$AJ$31</c:f>
              <c:numCache>
                <c:formatCode>_(* #,##0_);_(* \(#,##0\);_(* "-"_);_(@_)</c:formatCode>
                <c:ptCount val="6"/>
                <c:pt idx="0">
                  <c:v>528.45023100000003</c:v>
                </c:pt>
                <c:pt idx="1">
                  <c:v>3044.7979519999999</c:v>
                </c:pt>
                <c:pt idx="2">
                  <c:v>5741.0140600000004</c:v>
                </c:pt>
                <c:pt idx="3">
                  <c:v>8755.5295760000008</c:v>
                </c:pt>
                <c:pt idx="4">
                  <c:v>501.32863900000001</c:v>
                </c:pt>
                <c:pt idx="5">
                  <c:v>0</c:v>
                </c:pt>
              </c:numCache>
            </c:numRef>
          </c:val>
          <c:extLst>
            <c:ext xmlns:c16="http://schemas.microsoft.com/office/drawing/2014/chart" uri="{C3380CC4-5D6E-409C-BE32-E72D297353CC}">
              <c16:uniqueId val="{00000001-BE69-4E18-BCEF-FCCBF9F62A57}"/>
            </c:ext>
          </c:extLst>
        </c:ser>
        <c:ser>
          <c:idx val="2"/>
          <c:order val="2"/>
          <c:tx>
            <c:strRef>
              <c:f>'#23'!$AD$32</c:f>
              <c:strCache>
                <c:ptCount val="1"/>
                <c:pt idx="0">
                  <c:v>국내</c:v>
                </c:pt>
              </c:strCache>
            </c:strRef>
          </c:tx>
          <c:spPr>
            <a:solidFill>
              <a:schemeClr val="accent3"/>
            </a:solidFill>
            <a:ln>
              <a:noFill/>
            </a:ln>
            <a:effectLst/>
          </c:spPr>
          <c:cat>
            <c:strRef>
              <c:f>'#23'!$AE$29:$AJ$29</c:f>
              <c:strCache>
                <c:ptCount val="6"/>
                <c:pt idx="0">
                  <c:v>골판지</c:v>
                </c:pt>
                <c:pt idx="1">
                  <c:v>신문용지</c:v>
                </c:pt>
                <c:pt idx="2">
                  <c:v>일반지</c:v>
                </c:pt>
                <c:pt idx="3">
                  <c:v>그린지</c:v>
                </c:pt>
                <c:pt idx="4">
                  <c:v>기타</c:v>
                </c:pt>
                <c:pt idx="5">
                  <c:v>상품</c:v>
                </c:pt>
              </c:strCache>
            </c:strRef>
          </c:cat>
          <c:val>
            <c:numRef>
              <c:f>'#23'!$AE$32:$AJ$32</c:f>
              <c:numCache>
                <c:formatCode>_(* #,##0_);_(* \(#,##0\);_(* "-"_);_(@_)</c:formatCode>
                <c:ptCount val="6"/>
                <c:pt idx="0">
                  <c:v>2050.0079100000003</c:v>
                </c:pt>
                <c:pt idx="1">
                  <c:v>61139.286460000003</c:v>
                </c:pt>
                <c:pt idx="2">
                  <c:v>47158.906346000003</c:v>
                </c:pt>
                <c:pt idx="3">
                  <c:v>7825.8900590000003</c:v>
                </c:pt>
                <c:pt idx="4">
                  <c:v>7571.1679110000005</c:v>
                </c:pt>
                <c:pt idx="5">
                  <c:v>3975.0920339999998</c:v>
                </c:pt>
              </c:numCache>
            </c:numRef>
          </c:val>
          <c:extLst>
            <c:ext xmlns:c16="http://schemas.microsoft.com/office/drawing/2014/chart" uri="{C3380CC4-5D6E-409C-BE32-E72D297353CC}">
              <c16:uniqueId val="{00000002-BE69-4E18-BCEF-FCCBF9F62A57}"/>
            </c:ext>
          </c:extLst>
        </c:ser>
        <c:ser>
          <c:idx val="3"/>
          <c:order val="3"/>
          <c:tx>
            <c:strRef>
              <c:f>'#23'!$AD$33</c:f>
              <c:strCache>
                <c:ptCount val="1"/>
                <c:pt idx="0">
                  <c:v>기타</c:v>
                </c:pt>
              </c:strCache>
            </c:strRef>
          </c:tx>
          <c:spPr>
            <a:solidFill>
              <a:schemeClr val="accent4"/>
            </a:solidFill>
            <a:ln>
              <a:noFill/>
            </a:ln>
            <a:effectLst/>
          </c:spPr>
          <c:cat>
            <c:strRef>
              <c:f>'#23'!$AE$29:$AJ$29</c:f>
              <c:strCache>
                <c:ptCount val="6"/>
                <c:pt idx="0">
                  <c:v>골판지</c:v>
                </c:pt>
                <c:pt idx="1">
                  <c:v>신문용지</c:v>
                </c:pt>
                <c:pt idx="2">
                  <c:v>일반지</c:v>
                </c:pt>
                <c:pt idx="3">
                  <c:v>그린지</c:v>
                </c:pt>
                <c:pt idx="4">
                  <c:v>기타</c:v>
                </c:pt>
                <c:pt idx="5">
                  <c:v>상품</c:v>
                </c:pt>
              </c:strCache>
            </c:strRef>
          </c:cat>
          <c:val>
            <c:numRef>
              <c:f>'#23'!$AE$33:$AJ$33</c:f>
              <c:numCache>
                <c:formatCode>_(* #,##0_);_(* \(#,##0\);_(* "-"_);_(@_)</c:formatCode>
                <c:ptCount val="6"/>
                <c:pt idx="0">
                  <c:v>0</c:v>
                </c:pt>
                <c:pt idx="1">
                  <c:v>0</c:v>
                </c:pt>
                <c:pt idx="2">
                  <c:v>1874.010718</c:v>
                </c:pt>
                <c:pt idx="3">
                  <c:v>215.520814</c:v>
                </c:pt>
                <c:pt idx="4">
                  <c:v>0</c:v>
                </c:pt>
                <c:pt idx="5">
                  <c:v>0</c:v>
                </c:pt>
              </c:numCache>
            </c:numRef>
          </c:val>
          <c:extLst>
            <c:ext xmlns:c16="http://schemas.microsoft.com/office/drawing/2014/chart" uri="{C3380CC4-5D6E-409C-BE32-E72D297353CC}">
              <c16:uniqueId val="{00000003-BE69-4E18-BCEF-FCCBF9F62A57}"/>
            </c:ext>
          </c:extLst>
        </c:ser>
        <c:dLbls>
          <c:showLegendKey val="0"/>
          <c:showVal val="0"/>
          <c:showCatName val="0"/>
          <c:showSerName val="0"/>
          <c:showPercent val="0"/>
          <c:showBubbleSize val="0"/>
        </c:dLbls>
        <c:axId val="64440767"/>
        <c:axId val="64441183"/>
      </c:areaChart>
      <c:catAx>
        <c:axId val="6444076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ko-KR"/>
          </a:p>
        </c:txPr>
        <c:crossAx val="64441183"/>
        <c:crosses val="autoZero"/>
        <c:auto val="1"/>
        <c:lblAlgn val="ctr"/>
        <c:lblOffset val="100"/>
        <c:noMultiLvlLbl val="0"/>
      </c:catAx>
      <c:valAx>
        <c:axId val="64441183"/>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ko-KR"/>
          </a:p>
        </c:txPr>
        <c:crossAx val="64440767"/>
        <c:crosses val="autoZero"/>
        <c:crossBetween val="midCat"/>
        <c:majorUnit val="20000"/>
      </c:valAx>
      <c:spPr>
        <a:noFill/>
        <a:ln>
          <a:noFill/>
        </a:ln>
        <a:effectLst/>
      </c:spPr>
    </c:plotArea>
    <c:legend>
      <c:legendPos val="r"/>
      <c:layout>
        <c:manualLayout>
          <c:xMode val="edge"/>
          <c:yMode val="edge"/>
          <c:x val="0.83875484476357565"/>
          <c:y val="0.26159474863379706"/>
          <c:w val="0.10763777777777778"/>
          <c:h val="0.46434722222222224"/>
        </c:manualLayout>
      </c:layou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ko-K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pPr>
      <a:endParaRPr lang="ko-KR"/>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720" b="0" i="0" u="none" strike="noStrike" kern="1200" spc="0" baseline="0">
                <a:solidFill>
                  <a:schemeClr val="tx1">
                    <a:lumMod val="65000"/>
                    <a:lumOff val="35000"/>
                  </a:schemeClr>
                </a:solidFill>
                <a:latin typeface="+mn-lt"/>
                <a:ea typeface="+mn-ea"/>
                <a:cs typeface="+mn-cs"/>
              </a:defRPr>
            </a:pPr>
            <a:r>
              <a:rPr lang="en-US" altLang="ko-KR" dirty="0"/>
              <a:t>2022</a:t>
            </a:r>
            <a:r>
              <a:rPr lang="ko-KR" altLang="en-US" dirty="0"/>
              <a:t>년</a:t>
            </a:r>
            <a:r>
              <a:rPr lang="ko-KR" dirty="0"/>
              <a:t> 매출 비중</a:t>
            </a:r>
          </a:p>
        </c:rich>
      </c:tx>
      <c:layout>
        <c:manualLayout>
          <c:xMode val="edge"/>
          <c:yMode val="edge"/>
          <c:x val="0.39060361111111114"/>
          <c:y val="0.13229166666666667"/>
        </c:manualLayout>
      </c:layout>
      <c:overlay val="0"/>
      <c:spPr>
        <a:noFill/>
        <a:ln>
          <a:noFill/>
        </a:ln>
        <a:effectLst/>
      </c:spPr>
      <c:txPr>
        <a:bodyPr rot="0" spcFirstLastPara="1" vertOverflow="ellipsis" vert="horz" wrap="square" anchor="ctr" anchorCtr="1"/>
        <a:lstStyle/>
        <a:p>
          <a:pPr>
            <a:defRPr sz="72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0.13584055555555555"/>
          <c:y val="0.23626319444444441"/>
          <c:w val="0.67282138888888898"/>
          <c:h val="0.56356527777777776"/>
        </c:manualLayout>
      </c:layout>
      <c:areaChart>
        <c:grouping val="stacked"/>
        <c:varyColors val="0"/>
        <c:ser>
          <c:idx val="0"/>
          <c:order val="0"/>
          <c:tx>
            <c:strRef>
              <c:f>'#23'!$AD$43</c:f>
              <c:strCache>
                <c:ptCount val="1"/>
                <c:pt idx="0">
                  <c:v>중국</c:v>
                </c:pt>
              </c:strCache>
            </c:strRef>
          </c:tx>
          <c: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c:spPr>
          <c:cat>
            <c:strRef>
              <c:f>'#23'!$AE$42:$AJ$42</c:f>
              <c:strCache>
                <c:ptCount val="6"/>
                <c:pt idx="0">
                  <c:v>골판지</c:v>
                </c:pt>
                <c:pt idx="1">
                  <c:v>신문용지</c:v>
                </c:pt>
                <c:pt idx="2">
                  <c:v>일반지</c:v>
                </c:pt>
                <c:pt idx="3">
                  <c:v>그린지</c:v>
                </c:pt>
                <c:pt idx="4">
                  <c:v>기타</c:v>
                </c:pt>
                <c:pt idx="5">
                  <c:v>상품</c:v>
                </c:pt>
              </c:strCache>
            </c:strRef>
          </c:cat>
          <c:val>
            <c:numRef>
              <c:f>'#23'!$AE$43:$AJ$43</c:f>
              <c:numCache>
                <c:formatCode>_(* #,##0_);_(* \(#,##0\);_(* "-"_);_(@_)</c:formatCode>
                <c:ptCount val="6"/>
                <c:pt idx="0">
                  <c:v>42936.686608000004</c:v>
                </c:pt>
                <c:pt idx="1">
                  <c:v>4936.2136799999998</c:v>
                </c:pt>
                <c:pt idx="2">
                  <c:v>4284.912988</c:v>
                </c:pt>
                <c:pt idx="3">
                  <c:v>30471.155336</c:v>
                </c:pt>
                <c:pt idx="4">
                  <c:v>13116.11234</c:v>
                </c:pt>
                <c:pt idx="5">
                  <c:v>0</c:v>
                </c:pt>
              </c:numCache>
            </c:numRef>
          </c:val>
          <c:extLst>
            <c:ext xmlns:c16="http://schemas.microsoft.com/office/drawing/2014/chart" uri="{C3380CC4-5D6E-409C-BE32-E72D297353CC}">
              <c16:uniqueId val="{00000000-73DD-420F-A834-8608904438C7}"/>
            </c:ext>
          </c:extLst>
        </c:ser>
        <c:ser>
          <c:idx val="1"/>
          <c:order val="1"/>
          <c:tx>
            <c:strRef>
              <c:f>'#23'!$AD$44</c:f>
              <c:strCache>
                <c:ptCount val="1"/>
                <c:pt idx="0">
                  <c:v>동남아</c:v>
                </c:pt>
              </c:strCache>
            </c:strRef>
          </c:tx>
          <c:spPr>
            <a:solidFill>
              <a:schemeClr val="accent2"/>
            </a:solidFill>
            <a:ln>
              <a:noFill/>
            </a:ln>
            <a:effectLst/>
          </c:spPr>
          <c:cat>
            <c:strRef>
              <c:f>'#23'!$AE$42:$AJ$42</c:f>
              <c:strCache>
                <c:ptCount val="6"/>
                <c:pt idx="0">
                  <c:v>골판지</c:v>
                </c:pt>
                <c:pt idx="1">
                  <c:v>신문용지</c:v>
                </c:pt>
                <c:pt idx="2">
                  <c:v>일반지</c:v>
                </c:pt>
                <c:pt idx="3">
                  <c:v>그린지</c:v>
                </c:pt>
                <c:pt idx="4">
                  <c:v>기타</c:v>
                </c:pt>
                <c:pt idx="5">
                  <c:v>상품</c:v>
                </c:pt>
              </c:strCache>
            </c:strRef>
          </c:cat>
          <c:val>
            <c:numRef>
              <c:f>'#23'!$AE$44:$AJ$44</c:f>
              <c:numCache>
                <c:formatCode>_(* #,##0_);_(* \(#,##0\);_(* "-"_);_(@_)</c:formatCode>
                <c:ptCount val="6"/>
                <c:pt idx="0">
                  <c:v>1027.263884</c:v>
                </c:pt>
                <c:pt idx="1">
                  <c:v>4730.3806839999997</c:v>
                </c:pt>
                <c:pt idx="2">
                  <c:v>7021.4902760000004</c:v>
                </c:pt>
                <c:pt idx="3">
                  <c:v>9700.9039599999996</c:v>
                </c:pt>
                <c:pt idx="4">
                  <c:v>212.109364</c:v>
                </c:pt>
                <c:pt idx="5">
                  <c:v>0</c:v>
                </c:pt>
              </c:numCache>
            </c:numRef>
          </c:val>
          <c:extLst>
            <c:ext xmlns:c16="http://schemas.microsoft.com/office/drawing/2014/chart" uri="{C3380CC4-5D6E-409C-BE32-E72D297353CC}">
              <c16:uniqueId val="{00000001-73DD-420F-A834-8608904438C7}"/>
            </c:ext>
          </c:extLst>
        </c:ser>
        <c:ser>
          <c:idx val="2"/>
          <c:order val="2"/>
          <c:tx>
            <c:strRef>
              <c:f>'#23'!$AD$45</c:f>
              <c:strCache>
                <c:ptCount val="1"/>
                <c:pt idx="0">
                  <c:v>국내</c:v>
                </c:pt>
              </c:strCache>
            </c:strRef>
          </c:tx>
          <c:spPr>
            <a:solidFill>
              <a:schemeClr val="accent3"/>
            </a:solidFill>
            <a:ln>
              <a:noFill/>
            </a:ln>
            <a:effectLst/>
          </c:spPr>
          <c:cat>
            <c:strRef>
              <c:f>'#23'!$AE$42:$AJ$42</c:f>
              <c:strCache>
                <c:ptCount val="6"/>
                <c:pt idx="0">
                  <c:v>골판지</c:v>
                </c:pt>
                <c:pt idx="1">
                  <c:v>신문용지</c:v>
                </c:pt>
                <c:pt idx="2">
                  <c:v>일반지</c:v>
                </c:pt>
                <c:pt idx="3">
                  <c:v>그린지</c:v>
                </c:pt>
                <c:pt idx="4">
                  <c:v>기타</c:v>
                </c:pt>
                <c:pt idx="5">
                  <c:v>상품</c:v>
                </c:pt>
              </c:strCache>
            </c:strRef>
          </c:cat>
          <c:val>
            <c:numRef>
              <c:f>'#23'!$AE$45:$AJ$45</c:f>
              <c:numCache>
                <c:formatCode>_(* #,##0_);_(* \(#,##0\);_(* "-"_);_(@_)</c:formatCode>
                <c:ptCount val="6"/>
                <c:pt idx="0">
                  <c:v>417.4042</c:v>
                </c:pt>
                <c:pt idx="1">
                  <c:v>60857.73646</c:v>
                </c:pt>
                <c:pt idx="2">
                  <c:v>56230.731028000002</c:v>
                </c:pt>
                <c:pt idx="3">
                  <c:v>9382.5217200000006</c:v>
                </c:pt>
                <c:pt idx="4">
                  <c:v>7822.1230319999995</c:v>
                </c:pt>
                <c:pt idx="5">
                  <c:v>1920.48948</c:v>
                </c:pt>
              </c:numCache>
            </c:numRef>
          </c:val>
          <c:extLst>
            <c:ext xmlns:c16="http://schemas.microsoft.com/office/drawing/2014/chart" uri="{C3380CC4-5D6E-409C-BE32-E72D297353CC}">
              <c16:uniqueId val="{00000002-73DD-420F-A834-8608904438C7}"/>
            </c:ext>
          </c:extLst>
        </c:ser>
        <c:ser>
          <c:idx val="3"/>
          <c:order val="3"/>
          <c:tx>
            <c:strRef>
              <c:f>'#23'!$AD$46</c:f>
              <c:strCache>
                <c:ptCount val="1"/>
                <c:pt idx="0">
                  <c:v>기타</c:v>
                </c:pt>
              </c:strCache>
            </c:strRef>
          </c:tx>
          <c:spPr>
            <a:solidFill>
              <a:schemeClr val="accent4"/>
            </a:solidFill>
            <a:ln>
              <a:noFill/>
            </a:ln>
            <a:effectLst/>
          </c:spPr>
          <c:cat>
            <c:strRef>
              <c:f>'#23'!$AE$42:$AJ$42</c:f>
              <c:strCache>
                <c:ptCount val="6"/>
                <c:pt idx="0">
                  <c:v>골판지</c:v>
                </c:pt>
                <c:pt idx="1">
                  <c:v>신문용지</c:v>
                </c:pt>
                <c:pt idx="2">
                  <c:v>일반지</c:v>
                </c:pt>
                <c:pt idx="3">
                  <c:v>그린지</c:v>
                </c:pt>
                <c:pt idx="4">
                  <c:v>기타</c:v>
                </c:pt>
                <c:pt idx="5">
                  <c:v>상품</c:v>
                </c:pt>
              </c:strCache>
            </c:strRef>
          </c:cat>
          <c:val>
            <c:numRef>
              <c:f>'#23'!$AE$46:$AJ$46</c:f>
              <c:numCache>
                <c:formatCode>_(* #,##0_);_(* \(#,##0\);_(* "-"_);_(@_)</c:formatCode>
                <c:ptCount val="6"/>
                <c:pt idx="0">
                  <c:v>0</c:v>
                </c:pt>
                <c:pt idx="1">
                  <c:v>0</c:v>
                </c:pt>
                <c:pt idx="2">
                  <c:v>2048.008632</c:v>
                </c:pt>
                <c:pt idx="3">
                  <c:v>0</c:v>
                </c:pt>
                <c:pt idx="4">
                  <c:v>0</c:v>
                </c:pt>
                <c:pt idx="5">
                  <c:v>0</c:v>
                </c:pt>
              </c:numCache>
            </c:numRef>
          </c:val>
          <c:extLst>
            <c:ext xmlns:c16="http://schemas.microsoft.com/office/drawing/2014/chart" uri="{C3380CC4-5D6E-409C-BE32-E72D297353CC}">
              <c16:uniqueId val="{00000003-73DD-420F-A834-8608904438C7}"/>
            </c:ext>
          </c:extLst>
        </c:ser>
        <c:dLbls>
          <c:showLegendKey val="0"/>
          <c:showVal val="0"/>
          <c:showCatName val="0"/>
          <c:showSerName val="0"/>
          <c:showPercent val="0"/>
          <c:showBubbleSize val="0"/>
        </c:dLbls>
        <c:axId val="320436095"/>
        <c:axId val="320447743"/>
      </c:areaChart>
      <c:catAx>
        <c:axId val="32043609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ko-KR"/>
          </a:p>
        </c:txPr>
        <c:crossAx val="320447743"/>
        <c:crosses val="autoZero"/>
        <c:auto val="1"/>
        <c:lblAlgn val="ctr"/>
        <c:lblOffset val="100"/>
        <c:noMultiLvlLbl val="0"/>
      </c:catAx>
      <c:valAx>
        <c:axId val="320447743"/>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ko-KR"/>
          </a:p>
        </c:txPr>
        <c:crossAx val="320436095"/>
        <c:crosses val="autoZero"/>
        <c:crossBetween val="midCat"/>
        <c:majorUnit val="20000"/>
      </c:valAx>
      <c:spPr>
        <a:noFill/>
        <a:ln>
          <a:noFill/>
        </a:ln>
        <a:effectLst/>
      </c:spPr>
    </c:plotArea>
    <c:legend>
      <c:legendPos val="r"/>
      <c:layout>
        <c:manualLayout>
          <c:xMode val="edge"/>
          <c:yMode val="edge"/>
          <c:x val="0.84297333333333335"/>
          <c:y val="0.30065694444444446"/>
          <c:w val="0.10763777777777778"/>
          <c:h val="0.46434722222222224"/>
        </c:manualLayout>
      </c:layou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ko-K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pPr>
      <a:endParaRPr lang="ko-KR"/>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dirty="0"/>
              <a:t>ASP Trend</a:t>
            </a:r>
            <a:endParaRPr lang="ko-KR" sz="11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0.11300758857657896"/>
          <c:y val="0.15898046393556131"/>
          <c:w val="0.67365022877333558"/>
          <c:h val="0.61732174103237092"/>
        </c:manualLayout>
      </c:layout>
      <c:lineChart>
        <c:grouping val="standard"/>
        <c:varyColors val="0"/>
        <c:ser>
          <c:idx val="0"/>
          <c:order val="0"/>
          <c:tx>
            <c:strRef>
              <c:f>ASP장표!$R$6</c:f>
              <c:strCache>
                <c:ptCount val="1"/>
                <c:pt idx="0">
                  <c:v>내수 골판지</c:v>
                </c:pt>
              </c:strCache>
            </c:strRef>
          </c:tx>
          <c:spPr>
            <a:ln w="22225" cap="rnd">
              <a:solidFill>
                <a:schemeClr val="accent1"/>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ASP장표!$S$6:$Z$6</c:f>
              <c:numCache>
                <c:formatCode>_(* #,##0_);_(* \(#,##0\);_(* "-"_);_(@_)</c:formatCode>
                <c:ptCount val="8"/>
                <c:pt idx="0">
                  <c:v>0</c:v>
                </c:pt>
                <c:pt idx="1">
                  <c:v>376.12375299155468</c:v>
                </c:pt>
                <c:pt idx="2">
                  <c:v>417.73484008703377</c:v>
                </c:pt>
                <c:pt idx="3">
                  <c:v>471.52089802983244</c:v>
                </c:pt>
                <c:pt idx="4" formatCode="#,##0">
                  <c:v>583.82020373069838</c:v>
                </c:pt>
                <c:pt idx="5">
                  <c:v>588.87857429050291</c:v>
                </c:pt>
                <c:pt idx="6">
                  <c:v>589.99999999999989</c:v>
                </c:pt>
                <c:pt idx="7">
                  <c:v>570</c:v>
                </c:pt>
              </c:numCache>
            </c:numRef>
          </c:val>
          <c:smooth val="0"/>
          <c:extLst>
            <c:ext xmlns:c16="http://schemas.microsoft.com/office/drawing/2014/chart" uri="{C3380CC4-5D6E-409C-BE32-E72D297353CC}">
              <c16:uniqueId val="{00000000-E067-4DD1-836D-09004A930303}"/>
            </c:ext>
          </c:extLst>
        </c:ser>
        <c:ser>
          <c:idx val="1"/>
          <c:order val="1"/>
          <c:tx>
            <c:strRef>
              <c:f>ASP장표!$R$7</c:f>
              <c:strCache>
                <c:ptCount val="1"/>
                <c:pt idx="0">
                  <c:v>내수 일반지</c:v>
                </c:pt>
              </c:strCache>
            </c:strRef>
          </c:tx>
          <c:spPr>
            <a:ln w="22225" cap="rnd">
              <a:solidFill>
                <a:schemeClr val="accent2"/>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ASP장표!$S$7:$Z$7</c:f>
              <c:numCache>
                <c:formatCode>_(* #,##0_);_(* \(#,##0\);_(* "-"_);_(@_)</c:formatCode>
                <c:ptCount val="8"/>
                <c:pt idx="0">
                  <c:v>847.1919622372119</c:v>
                </c:pt>
                <c:pt idx="1">
                  <c:v>783.27465789094299</c:v>
                </c:pt>
                <c:pt idx="2">
                  <c:v>761.38639509219252</c:v>
                </c:pt>
                <c:pt idx="3">
                  <c:v>858.94140022351951</c:v>
                </c:pt>
                <c:pt idx="4" formatCode="#,##0">
                  <c:v>969.94830121384018</c:v>
                </c:pt>
                <c:pt idx="5">
                  <c:v>956.43286421843902</c:v>
                </c:pt>
                <c:pt idx="6">
                  <c:v>981.67376072040133</c:v>
                </c:pt>
                <c:pt idx="7">
                  <c:v>1012.2303646945505</c:v>
                </c:pt>
              </c:numCache>
            </c:numRef>
          </c:val>
          <c:smooth val="0"/>
          <c:extLst>
            <c:ext xmlns:c16="http://schemas.microsoft.com/office/drawing/2014/chart" uri="{C3380CC4-5D6E-409C-BE32-E72D297353CC}">
              <c16:uniqueId val="{00000001-E067-4DD1-836D-09004A930303}"/>
            </c:ext>
          </c:extLst>
        </c:ser>
        <c:ser>
          <c:idx val="2"/>
          <c:order val="2"/>
          <c:tx>
            <c:strRef>
              <c:f>ASP장표!$R$8</c:f>
              <c:strCache>
                <c:ptCount val="1"/>
                <c:pt idx="0">
                  <c:v>내수 그린지</c:v>
                </c:pt>
              </c:strCache>
            </c:strRef>
          </c:tx>
          <c:spPr>
            <a:ln w="28575" cap="rnd">
              <a:solidFill>
                <a:schemeClr val="accent3"/>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ASP장표!$S$8:$Z$8</c:f>
              <c:numCache>
                <c:formatCode>_(* #,##0_);_(* \(#,##0\);_(* "-"_);_(@_)</c:formatCode>
                <c:ptCount val="8"/>
                <c:pt idx="0">
                  <c:v>765.26814228709907</c:v>
                </c:pt>
                <c:pt idx="1">
                  <c:v>730.19563208183035</c:v>
                </c:pt>
                <c:pt idx="2">
                  <c:v>687.93422845584666</c:v>
                </c:pt>
                <c:pt idx="3">
                  <c:v>746.78221745905159</c:v>
                </c:pt>
                <c:pt idx="4" formatCode="#,##0">
                  <c:v>895.72201840168009</c:v>
                </c:pt>
                <c:pt idx="5">
                  <c:v>811.06066520910917</c:v>
                </c:pt>
                <c:pt idx="6">
                  <c:v>816.12452954152036</c:v>
                </c:pt>
                <c:pt idx="7">
                  <c:v>845.07511313963562</c:v>
                </c:pt>
              </c:numCache>
            </c:numRef>
          </c:val>
          <c:smooth val="0"/>
          <c:extLst>
            <c:ext xmlns:c16="http://schemas.microsoft.com/office/drawing/2014/chart" uri="{C3380CC4-5D6E-409C-BE32-E72D297353CC}">
              <c16:uniqueId val="{00000002-E067-4DD1-836D-09004A930303}"/>
            </c:ext>
          </c:extLst>
        </c:ser>
        <c:ser>
          <c:idx val="3"/>
          <c:order val="3"/>
          <c:tx>
            <c:strRef>
              <c:f>ASP장표!$R$9</c:f>
              <c:strCache>
                <c:ptCount val="1"/>
                <c:pt idx="0">
                  <c:v>내수 기타</c:v>
                </c:pt>
              </c:strCache>
            </c:strRef>
          </c:tx>
          <c:spPr>
            <a:ln w="22225" cap="rnd">
              <a:solidFill>
                <a:schemeClr val="accent4"/>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ASP장표!$S$9:$Z$9</c:f>
              <c:numCache>
                <c:formatCode>_(* #,##0_);_(* \(#,##0\);_(* "-"_);_(@_)</c:formatCode>
                <c:ptCount val="8"/>
                <c:pt idx="0">
                  <c:v>804.88254572310598</c:v>
                </c:pt>
                <c:pt idx="1">
                  <c:v>819.88737982963369</c:v>
                </c:pt>
                <c:pt idx="2">
                  <c:v>735.82429622763163</c:v>
                </c:pt>
                <c:pt idx="3">
                  <c:v>825.09776933950275</c:v>
                </c:pt>
                <c:pt idx="4" formatCode="#,##0">
                  <c:v>887.10259470079995</c:v>
                </c:pt>
                <c:pt idx="5">
                  <c:v>859.6164070476857</c:v>
                </c:pt>
                <c:pt idx="6">
                  <c:v>861.49542874795441</c:v>
                </c:pt>
                <c:pt idx="7">
                  <c:v>872.26398614053448</c:v>
                </c:pt>
              </c:numCache>
            </c:numRef>
          </c:val>
          <c:smooth val="0"/>
          <c:extLst>
            <c:ext xmlns:c16="http://schemas.microsoft.com/office/drawing/2014/chart" uri="{C3380CC4-5D6E-409C-BE32-E72D297353CC}">
              <c16:uniqueId val="{00000003-E067-4DD1-836D-09004A930303}"/>
            </c:ext>
          </c:extLst>
        </c:ser>
        <c:ser>
          <c:idx val="4"/>
          <c:order val="4"/>
          <c:tx>
            <c:strRef>
              <c:f>ASP장표!$R$10</c:f>
              <c:strCache>
                <c:ptCount val="1"/>
                <c:pt idx="0">
                  <c:v>수출 골판지</c:v>
                </c:pt>
              </c:strCache>
            </c:strRef>
          </c:tx>
          <c:spPr>
            <a:ln w="22225" cap="rnd">
              <a:solidFill>
                <a:schemeClr val="accent5"/>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ASP장표!$S$10:$Z$10</c:f>
              <c:numCache>
                <c:formatCode>_(* #,##0_);_(* \(#,##0\);_(* "-"_);_(@_)</c:formatCode>
                <c:ptCount val="8"/>
                <c:pt idx="0">
                  <c:v>474.24123081301718</c:v>
                </c:pt>
                <c:pt idx="1">
                  <c:v>428.93321055922013</c:v>
                </c:pt>
                <c:pt idx="2">
                  <c:v>416.76115903800184</c:v>
                </c:pt>
                <c:pt idx="3">
                  <c:v>557.5215834813373</c:v>
                </c:pt>
                <c:pt idx="4" formatCode="#,##0">
                  <c:v>560.19699054500325</c:v>
                </c:pt>
                <c:pt idx="5">
                  <c:v>597.85106233448437</c:v>
                </c:pt>
                <c:pt idx="6">
                  <c:v>634.333597568389</c:v>
                </c:pt>
                <c:pt idx="7">
                  <c:v>633.27650958497395</c:v>
                </c:pt>
              </c:numCache>
            </c:numRef>
          </c:val>
          <c:smooth val="0"/>
          <c:extLst>
            <c:ext xmlns:c16="http://schemas.microsoft.com/office/drawing/2014/chart" uri="{C3380CC4-5D6E-409C-BE32-E72D297353CC}">
              <c16:uniqueId val="{00000004-E067-4DD1-836D-09004A930303}"/>
            </c:ext>
          </c:extLst>
        </c:ser>
        <c:ser>
          <c:idx val="5"/>
          <c:order val="5"/>
          <c:tx>
            <c:strRef>
              <c:f>ASP장표!$R$11</c:f>
              <c:strCache>
                <c:ptCount val="1"/>
                <c:pt idx="0">
                  <c:v>수출 일반지</c:v>
                </c:pt>
              </c:strCache>
            </c:strRef>
          </c:tx>
          <c:spPr>
            <a:ln w="22225" cap="rnd">
              <a:solidFill>
                <a:schemeClr val="accent6"/>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ASP장표!$S$11:$Z$11</c:f>
              <c:numCache>
                <c:formatCode>_(* #,##0_);_(* \(#,##0\);_(* "-"_);_(@_)</c:formatCode>
                <c:ptCount val="8"/>
                <c:pt idx="0">
                  <c:v>696.33590548569885</c:v>
                </c:pt>
                <c:pt idx="1">
                  <c:v>708.7740458703837</c:v>
                </c:pt>
                <c:pt idx="2">
                  <c:v>683.71438116535523</c:v>
                </c:pt>
                <c:pt idx="3">
                  <c:v>748.2306658879761</c:v>
                </c:pt>
                <c:pt idx="4" formatCode="#,##0">
                  <c:v>814.70599739981378</c:v>
                </c:pt>
                <c:pt idx="5">
                  <c:v>826.62974839389688</c:v>
                </c:pt>
                <c:pt idx="6">
                  <c:v>809.86622191271681</c:v>
                </c:pt>
                <c:pt idx="7">
                  <c:v>1013.6760021543433</c:v>
                </c:pt>
              </c:numCache>
            </c:numRef>
          </c:val>
          <c:smooth val="0"/>
          <c:extLst>
            <c:ext xmlns:c16="http://schemas.microsoft.com/office/drawing/2014/chart" uri="{C3380CC4-5D6E-409C-BE32-E72D297353CC}">
              <c16:uniqueId val="{00000005-E067-4DD1-836D-09004A930303}"/>
            </c:ext>
          </c:extLst>
        </c:ser>
        <c:ser>
          <c:idx val="6"/>
          <c:order val="6"/>
          <c:tx>
            <c:strRef>
              <c:f>ASP장표!$R$12</c:f>
              <c:strCache>
                <c:ptCount val="1"/>
                <c:pt idx="0">
                  <c:v>수출 그린지</c:v>
                </c:pt>
              </c:strCache>
            </c:strRef>
          </c:tx>
          <c:spPr>
            <a:ln w="22225" cap="rnd">
              <a:solidFill>
                <a:schemeClr val="accent1">
                  <a:lumMod val="60000"/>
                </a:schemeClr>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ASP장표!$S$12:$Z$12</c:f>
              <c:numCache>
                <c:formatCode>_(* #,##0_);_(* \(#,##0\);_(* "-"_);_(@_)</c:formatCode>
                <c:ptCount val="8"/>
                <c:pt idx="0">
                  <c:v>672.83211429236201</c:v>
                </c:pt>
                <c:pt idx="1">
                  <c:v>678.71900637728743</c:v>
                </c:pt>
                <c:pt idx="2">
                  <c:v>546.55337007786864</c:v>
                </c:pt>
                <c:pt idx="3">
                  <c:v>679.49268398685092</c:v>
                </c:pt>
                <c:pt idx="4" formatCode="#,##0">
                  <c:v>697.07762353552425</c:v>
                </c:pt>
                <c:pt idx="5">
                  <c:v>709.5441942301419</c:v>
                </c:pt>
                <c:pt idx="6">
                  <c:v>762.3626469191737</c:v>
                </c:pt>
                <c:pt idx="7">
                  <c:v>712.15988131635072</c:v>
                </c:pt>
              </c:numCache>
            </c:numRef>
          </c:val>
          <c:smooth val="0"/>
          <c:extLst>
            <c:ext xmlns:c16="http://schemas.microsoft.com/office/drawing/2014/chart" uri="{C3380CC4-5D6E-409C-BE32-E72D297353CC}">
              <c16:uniqueId val="{00000006-E067-4DD1-836D-09004A930303}"/>
            </c:ext>
          </c:extLst>
        </c:ser>
        <c:ser>
          <c:idx val="7"/>
          <c:order val="7"/>
          <c:tx>
            <c:strRef>
              <c:f>ASP장표!$R$13</c:f>
              <c:strCache>
                <c:ptCount val="1"/>
                <c:pt idx="0">
                  <c:v>수출 기타</c:v>
                </c:pt>
              </c:strCache>
            </c:strRef>
          </c:tx>
          <c:spPr>
            <a:ln w="22225" cap="rnd">
              <a:solidFill>
                <a:schemeClr val="accent2">
                  <a:lumMod val="60000"/>
                </a:schemeClr>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ASP장표!$S$13:$Z$13</c:f>
              <c:numCache>
                <c:formatCode>_(* #,##0_);_(* \(#,##0\);_(* "-"_);_(@_)</c:formatCode>
                <c:ptCount val="8"/>
                <c:pt idx="0">
                  <c:v>683.89212215567932</c:v>
                </c:pt>
                <c:pt idx="1">
                  <c:v>551.5687053707934</c:v>
                </c:pt>
                <c:pt idx="2">
                  <c:v>482.68364383304333</c:v>
                </c:pt>
                <c:pt idx="3">
                  <c:v>635.8802677825114</c:v>
                </c:pt>
                <c:pt idx="4" formatCode="#,##0">
                  <c:v>614.96987230585182</c:v>
                </c:pt>
                <c:pt idx="5">
                  <c:v>665.02227724569593</c:v>
                </c:pt>
                <c:pt idx="6">
                  <c:v>721.11828309039402</c:v>
                </c:pt>
                <c:pt idx="7">
                  <c:v>698.2247395646524</c:v>
                </c:pt>
              </c:numCache>
            </c:numRef>
          </c:val>
          <c:smooth val="0"/>
          <c:extLst>
            <c:ext xmlns:c16="http://schemas.microsoft.com/office/drawing/2014/chart" uri="{C3380CC4-5D6E-409C-BE32-E72D297353CC}">
              <c16:uniqueId val="{00000007-E067-4DD1-836D-09004A930303}"/>
            </c:ext>
          </c:extLst>
        </c:ser>
        <c:dLbls>
          <c:showLegendKey val="0"/>
          <c:showVal val="0"/>
          <c:showCatName val="0"/>
          <c:showSerName val="0"/>
          <c:showPercent val="0"/>
          <c:showBubbleSize val="0"/>
        </c:dLbls>
        <c:smooth val="0"/>
        <c:axId val="444339168"/>
        <c:axId val="444347904"/>
      </c:lineChart>
      <c:catAx>
        <c:axId val="444339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444347904"/>
        <c:crosses val="autoZero"/>
        <c:auto val="1"/>
        <c:lblAlgn val="ctr"/>
        <c:lblOffset val="100"/>
        <c:noMultiLvlLbl val="0"/>
      </c:catAx>
      <c:valAx>
        <c:axId val="44434790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ko-KR"/>
                  <a:t>단위 </a:t>
                </a:r>
                <a:r>
                  <a:rPr lang="en-US"/>
                  <a:t>: </a:t>
                </a:r>
                <a:r>
                  <a:rPr lang="ko-KR"/>
                  <a:t>원</a:t>
                </a:r>
                <a:r>
                  <a:rPr lang="en-US"/>
                  <a:t>/kg</a:t>
                </a:r>
                <a:endParaRPr lang="ko-K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444339168"/>
        <c:crosses val="autoZero"/>
        <c:crossBetween val="between"/>
      </c:valAx>
      <c:spPr>
        <a:noFill/>
        <a:ln>
          <a:noFill/>
        </a:ln>
        <a:effectLst/>
      </c:spPr>
    </c:plotArea>
    <c:legend>
      <c:legendPos val="r"/>
      <c:layout>
        <c:manualLayout>
          <c:xMode val="edge"/>
          <c:yMode val="edge"/>
          <c:x val="0.74078554222344783"/>
          <c:y val="0.19290068719904596"/>
          <c:w val="0.25921445777655217"/>
          <c:h val="0.6250043744531933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dirty="0"/>
              <a:t>ASP Trend</a:t>
            </a:r>
            <a:endParaRPr lang="ko-KR" sz="11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9.359319079496356E-2"/>
          <c:y val="0.18566900242143911"/>
          <c:w val="0.67365022877333558"/>
          <c:h val="0.61732174103237092"/>
        </c:manualLayout>
      </c:layout>
      <c:lineChart>
        <c:grouping val="standard"/>
        <c:varyColors val="0"/>
        <c:ser>
          <c:idx val="0"/>
          <c:order val="0"/>
          <c:tx>
            <c:strRef>
              <c:f>ASP장표!$R$17</c:f>
              <c:strCache>
                <c:ptCount val="1"/>
                <c:pt idx="0">
                  <c:v>내수 신문용지</c:v>
                </c:pt>
              </c:strCache>
            </c:strRef>
          </c:tx>
          <c:spPr>
            <a:ln w="22225" cap="rnd">
              <a:solidFill>
                <a:schemeClr val="accent1"/>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ASP장표!$S$17:$Z$17</c:f>
              <c:numCache>
                <c:formatCode>_(* #,##0_);_(* \(#,##0\);_(* "-"_);_(@_)</c:formatCode>
                <c:ptCount val="8"/>
                <c:pt idx="0">
                  <c:v>675.67952063328562</c:v>
                </c:pt>
                <c:pt idx="1">
                  <c:v>676.40502191971291</c:v>
                </c:pt>
                <c:pt idx="2">
                  <c:v>678.27015787879293</c:v>
                </c:pt>
                <c:pt idx="3">
                  <c:v>689.36064245102625</c:v>
                </c:pt>
                <c:pt idx="4">
                  <c:v>700.06227682490419</c:v>
                </c:pt>
                <c:pt idx="5">
                  <c:v>721.6258569655422</c:v>
                </c:pt>
                <c:pt idx="6">
                  <c:v>732.61244244089892</c:v>
                </c:pt>
                <c:pt idx="7">
                  <c:v>733.50078508697209</c:v>
                </c:pt>
              </c:numCache>
            </c:numRef>
          </c:val>
          <c:smooth val="0"/>
          <c:extLst>
            <c:ext xmlns:c16="http://schemas.microsoft.com/office/drawing/2014/chart" uri="{C3380CC4-5D6E-409C-BE32-E72D297353CC}">
              <c16:uniqueId val="{00000000-3FC7-450D-8A4F-68D61B958AC6}"/>
            </c:ext>
          </c:extLst>
        </c:ser>
        <c:ser>
          <c:idx val="1"/>
          <c:order val="1"/>
          <c:tx>
            <c:strRef>
              <c:f>ASP장표!$R$18</c:f>
              <c:strCache>
                <c:ptCount val="1"/>
                <c:pt idx="0">
                  <c:v>내수 골판지</c:v>
                </c:pt>
              </c:strCache>
            </c:strRef>
          </c:tx>
          <c:spPr>
            <a:ln w="22225" cap="rnd">
              <a:solidFill>
                <a:schemeClr val="accent2"/>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ASP장표!$S$18:$Z$18</c:f>
              <c:numCache>
                <c:formatCode>General</c:formatCode>
                <c:ptCount val="8"/>
                <c:pt idx="2" formatCode="_(* #,##0_);_(* \(#,##0\);_(* &quot;-&quot;_);_(@_)">
                  <c:v>450.25980744085234</c:v>
                </c:pt>
                <c:pt idx="3" formatCode="_(* #,##0_);_(* \(#,##0\);_(* &quot;-&quot;_);_(@_)">
                  <c:v>493.66033467176885</c:v>
                </c:pt>
                <c:pt idx="4" formatCode="_(* #,##0_);_(* \(#,##0\);_(* &quot;-&quot;_);_(@_)">
                  <c:v>560.298653996133</c:v>
                </c:pt>
              </c:numCache>
            </c:numRef>
          </c:val>
          <c:smooth val="0"/>
          <c:extLst>
            <c:ext xmlns:c16="http://schemas.microsoft.com/office/drawing/2014/chart" uri="{C3380CC4-5D6E-409C-BE32-E72D297353CC}">
              <c16:uniqueId val="{00000001-3FC7-450D-8A4F-68D61B958AC6}"/>
            </c:ext>
          </c:extLst>
        </c:ser>
        <c:ser>
          <c:idx val="2"/>
          <c:order val="2"/>
          <c:tx>
            <c:strRef>
              <c:f>ASP장표!$R$19</c:f>
              <c:strCache>
                <c:ptCount val="1"/>
                <c:pt idx="0">
                  <c:v>내수 기타</c:v>
                </c:pt>
              </c:strCache>
            </c:strRef>
          </c:tx>
          <c:spPr>
            <a:ln w="22225" cap="rnd">
              <a:solidFill>
                <a:schemeClr val="accent3"/>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ASP장표!$S$19:$Z$19</c:f>
              <c:numCache>
                <c:formatCode>_(* #,##0_);_(* \(#,##0\);_(* "-"_);_(@_)</c:formatCode>
                <c:ptCount val="8"/>
                <c:pt idx="1">
                  <c:v>815.25291926295927</c:v>
                </c:pt>
                <c:pt idx="2">
                  <c:v>772.61205002557449</c:v>
                </c:pt>
                <c:pt idx="3">
                  <c:v>731.23186801564043</c:v>
                </c:pt>
                <c:pt idx="4">
                  <c:v>786.54227612276816</c:v>
                </c:pt>
                <c:pt idx="5">
                  <c:v>798.98600797907864</c:v>
                </c:pt>
                <c:pt idx="6">
                  <c:v>869.09748389056585</c:v>
                </c:pt>
                <c:pt idx="7">
                  <c:v>883.51087070962308</c:v>
                </c:pt>
              </c:numCache>
            </c:numRef>
          </c:val>
          <c:smooth val="0"/>
          <c:extLst>
            <c:ext xmlns:c16="http://schemas.microsoft.com/office/drawing/2014/chart" uri="{C3380CC4-5D6E-409C-BE32-E72D297353CC}">
              <c16:uniqueId val="{00000002-3FC7-450D-8A4F-68D61B958AC6}"/>
            </c:ext>
          </c:extLst>
        </c:ser>
        <c:ser>
          <c:idx val="3"/>
          <c:order val="3"/>
          <c:tx>
            <c:strRef>
              <c:f>ASP장표!$R$20</c:f>
              <c:strCache>
                <c:ptCount val="1"/>
                <c:pt idx="0">
                  <c:v>수출 신문용지</c:v>
                </c:pt>
              </c:strCache>
            </c:strRef>
          </c:tx>
          <c:spPr>
            <a:ln w="22225" cap="rnd">
              <a:solidFill>
                <a:schemeClr val="accent4"/>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ASP장표!$S$20:$Z$20</c:f>
              <c:numCache>
                <c:formatCode>_(* #,##0_);_(* \(#,##0\);_(* "-"_);_(@_)</c:formatCode>
                <c:ptCount val="8"/>
                <c:pt idx="0">
                  <c:v>646.26369323929168</c:v>
                </c:pt>
                <c:pt idx="1">
                  <c:v>561.44560824259872</c:v>
                </c:pt>
                <c:pt idx="2">
                  <c:v>473.96499101847758</c:v>
                </c:pt>
                <c:pt idx="3">
                  <c:v>694.90965393766078</c:v>
                </c:pt>
                <c:pt idx="4">
                  <c:v>716.7020398682331</c:v>
                </c:pt>
                <c:pt idx="5">
                  <c:v>811.39563588992019</c:v>
                </c:pt>
                <c:pt idx="6">
                  <c:v>832.71254930332634</c:v>
                </c:pt>
                <c:pt idx="7">
                  <c:v>891.81234915268556</c:v>
                </c:pt>
              </c:numCache>
            </c:numRef>
          </c:val>
          <c:smooth val="0"/>
          <c:extLst>
            <c:ext xmlns:c16="http://schemas.microsoft.com/office/drawing/2014/chart" uri="{C3380CC4-5D6E-409C-BE32-E72D297353CC}">
              <c16:uniqueId val="{00000003-3FC7-450D-8A4F-68D61B958AC6}"/>
            </c:ext>
          </c:extLst>
        </c:ser>
        <c:ser>
          <c:idx val="4"/>
          <c:order val="4"/>
          <c:tx>
            <c:strRef>
              <c:f>ASP장표!$R$21</c:f>
              <c:strCache>
                <c:ptCount val="1"/>
                <c:pt idx="0">
                  <c:v>수출 골판지</c:v>
                </c:pt>
              </c:strCache>
            </c:strRef>
          </c:tx>
          <c:spPr>
            <a:ln w="22225" cap="rnd">
              <a:solidFill>
                <a:schemeClr val="accent5"/>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ASP장표!$S$21:$Z$21</c:f>
              <c:numCache>
                <c:formatCode>_(* #,##0_);_(* \(#,##0\);_(* "-"_);_(@_)</c:formatCode>
                <c:ptCount val="8"/>
                <c:pt idx="1">
                  <c:v>490.93260996123973</c:v>
                </c:pt>
                <c:pt idx="2">
                  <c:v>473.38838616765071</c:v>
                </c:pt>
                <c:pt idx="3">
                  <c:v>621.1507531444978</c:v>
                </c:pt>
                <c:pt idx="4">
                  <c:v>669.11204176734634</c:v>
                </c:pt>
                <c:pt idx="5">
                  <c:v>692.7860201207385</c:v>
                </c:pt>
                <c:pt idx="6">
                  <c:v>731.8017222790811</c:v>
                </c:pt>
                <c:pt idx="7">
                  <c:v>774.25643019794245</c:v>
                </c:pt>
              </c:numCache>
            </c:numRef>
          </c:val>
          <c:smooth val="0"/>
          <c:extLst>
            <c:ext xmlns:c16="http://schemas.microsoft.com/office/drawing/2014/chart" uri="{C3380CC4-5D6E-409C-BE32-E72D297353CC}">
              <c16:uniqueId val="{00000004-3FC7-450D-8A4F-68D61B958AC6}"/>
            </c:ext>
          </c:extLst>
        </c:ser>
        <c:ser>
          <c:idx val="5"/>
          <c:order val="5"/>
          <c:tx>
            <c:strRef>
              <c:f>ASP장표!$R$22</c:f>
              <c:strCache>
                <c:ptCount val="1"/>
                <c:pt idx="0">
                  <c:v>수출 기타</c:v>
                </c:pt>
              </c:strCache>
            </c:strRef>
          </c:tx>
          <c:spPr>
            <a:ln w="22225" cap="rnd">
              <a:solidFill>
                <a:schemeClr val="accent6"/>
              </a:solidFill>
              <a:round/>
            </a:ln>
            <a:effectLst/>
          </c:spPr>
          <c:marker>
            <c:symbol val="none"/>
          </c:marker>
          <c:cat>
            <c:strRef>
              <c:f>ASP장표!$S$5:$Z$5</c:f>
              <c:strCache>
                <c:ptCount val="8"/>
                <c:pt idx="0">
                  <c:v>FY18</c:v>
                </c:pt>
                <c:pt idx="1">
                  <c:v>FY19</c:v>
                </c:pt>
                <c:pt idx="2">
                  <c:v>FY20</c:v>
                </c:pt>
                <c:pt idx="3">
                  <c:v>FY21</c:v>
                </c:pt>
                <c:pt idx="4">
                  <c:v>LTM22</c:v>
                </c:pt>
                <c:pt idx="5">
                  <c:v>22.1Q</c:v>
                </c:pt>
                <c:pt idx="6">
                  <c:v>22.4</c:v>
                </c:pt>
                <c:pt idx="7">
                  <c:v>22.5</c:v>
                </c:pt>
              </c:strCache>
            </c:strRef>
          </c:cat>
          <c:val>
            <c:numRef>
              <c:f>ASP장표!$S$22:$Z$22</c:f>
              <c:numCache>
                <c:formatCode>_(* #,##0_);_(* \(#,##0\);_(* "-"_);_(@_)</c:formatCode>
                <c:ptCount val="8"/>
                <c:pt idx="1">
                  <c:v>566.79596517009486</c:v>
                </c:pt>
                <c:pt idx="2">
                  <c:v>510.60193658307588</c:v>
                </c:pt>
                <c:pt idx="3">
                  <c:v>609.689487622922</c:v>
                </c:pt>
                <c:pt idx="4">
                  <c:v>651.29358562776179</c:v>
                </c:pt>
                <c:pt idx="5">
                  <c:v>674.70754898480959</c:v>
                </c:pt>
                <c:pt idx="6">
                  <c:v>682.86755390869905</c:v>
                </c:pt>
                <c:pt idx="7">
                  <c:v>803.62040257337446</c:v>
                </c:pt>
              </c:numCache>
            </c:numRef>
          </c:val>
          <c:smooth val="0"/>
          <c:extLst>
            <c:ext xmlns:c16="http://schemas.microsoft.com/office/drawing/2014/chart" uri="{C3380CC4-5D6E-409C-BE32-E72D297353CC}">
              <c16:uniqueId val="{00000005-3FC7-450D-8A4F-68D61B958AC6}"/>
            </c:ext>
          </c:extLst>
        </c:ser>
        <c:dLbls>
          <c:showLegendKey val="0"/>
          <c:showVal val="0"/>
          <c:showCatName val="0"/>
          <c:showSerName val="0"/>
          <c:showPercent val="0"/>
          <c:showBubbleSize val="0"/>
        </c:dLbls>
        <c:smooth val="0"/>
        <c:axId val="444339168"/>
        <c:axId val="444347904"/>
      </c:lineChart>
      <c:catAx>
        <c:axId val="444339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444347904"/>
        <c:crosses val="autoZero"/>
        <c:auto val="1"/>
        <c:lblAlgn val="ctr"/>
        <c:lblOffset val="100"/>
        <c:noMultiLvlLbl val="0"/>
      </c:catAx>
      <c:valAx>
        <c:axId val="44434790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ko-KR"/>
                  <a:t>단위 </a:t>
                </a:r>
                <a:r>
                  <a:rPr lang="en-US"/>
                  <a:t>: </a:t>
                </a:r>
                <a:r>
                  <a:rPr lang="ko-KR"/>
                  <a:t>원</a:t>
                </a:r>
                <a:r>
                  <a:rPr lang="en-US"/>
                  <a:t>/kg</a:t>
                </a:r>
                <a:endParaRPr lang="ko-K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444339168"/>
        <c:crosses val="autoZero"/>
        <c:crossBetween val="between"/>
      </c:valAx>
      <c:spPr>
        <a:noFill/>
        <a:ln>
          <a:noFill/>
        </a:ln>
        <a:effectLst/>
      </c:spPr>
    </c:plotArea>
    <c:legend>
      <c:legendPos val="r"/>
      <c:layout>
        <c:manualLayout>
          <c:xMode val="edge"/>
          <c:yMode val="edge"/>
          <c:x val="0.74078554222344783"/>
          <c:y val="0.19290068719904596"/>
          <c:w val="0.25921445777655217"/>
          <c:h val="0.629879691859572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ko-K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Movement(관리)'!$Q$95:$Q$96</cx:f>
        <cx:lvl ptCount="2">
          <cx:pt idx="0">군산</cx:pt>
          <cx:pt idx="1">청주</cx:pt>
        </cx:lvl>
      </cx:strDim>
      <cx:numDim type="val">
        <cx:f>'Rev Movement(관리)'!$R$95:$R$96</cx:f>
        <cx:lvl ptCount="2" formatCode="#,##0;!(#,##0!);!-">
          <cx:pt idx="0">-12799.668076000002</cx:pt>
          <cx:pt idx="1">-11531.045050000015</cx:pt>
        </cx:lvl>
      </cx:numDim>
    </cx:data>
  </cx:chartData>
  <cx:chart>
    <cx:plotArea>
      <cx:plotAreaRegion>
        <cx:series layoutId="waterfall" uniqueId="{82A2D6AA-01A6-463A-AAFB-B0D520DD52B0}" formatIdx="0">
          <cx:dataLabels pos="ctr">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visibility seriesName="0" categoryName="0" value="1"/>
            <cx:separator>, </cx:separator>
          </cx:dataLabels>
          <cx:dataId val="0"/>
          <cx:layoutPr>
            <cx:visibility connectorLines="0"/>
            <cx:subtotals>
              <cx:idx val="3"/>
              <cx:idx val="4"/>
              <cx:idx val="5"/>
              <cx:idx val="8"/>
              <cx:idx val="9"/>
              <cx:idx val="13"/>
              <cx:idx val="15"/>
            </cx:subtotals>
          </cx:layoutPr>
        </cx:series>
      </cx:plotAreaRegion>
      <cx:axis id="0">
        <cx:catScaling/>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cs typeface="Arial" panose="020B0604020202020204" pitchFamily="34" charset="0"/>
            </a:endParaRPr>
          </a:p>
        </cx:txPr>
      </cx:axis>
    </cx:plotArea>
  </cx:chart>
  <cx:spPr>
    <a:ln w="12700">
      <a:solidFill>
        <a:srgbClr val="FF0000"/>
      </a:solidFill>
      <a:prstDash val="lgDash"/>
    </a:ln>
  </cx:spPr>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Movement(관리)'!$B$180:$B$184</cx:f>
        <cx:lvl ptCount="5">
          <cx:pt idx="0">골판지</cx:pt>
          <cx:pt idx="1">일반지</cx:pt>
          <cx:pt idx="2">그린지</cx:pt>
          <cx:pt idx="3">기타</cx:pt>
          <cx:pt idx="4">상품</cx:pt>
        </cx:lvl>
      </cx:strDim>
      <cx:numDim type="val">
        <cx:f>'Rev Movement(관리)'!$C$180:$C$184</cx:f>
        <cx:lvl ptCount="5" formatCode="#,##0;!(#,##0!);!-">
          <cx:pt idx="0">-719.4297959999999</cx:pt>
          <cx:pt idx="1">14808.456501000004</cx:pt>
          <cx:pt idx="2">3252.4324510000006</cx:pt>
          <cx:pt idx="3">398.44169999999986</cx:pt>
          <cx:pt idx="4">3316.2135250000001</cx:pt>
        </cx:lvl>
      </cx:numDim>
    </cx:data>
  </cx:chartData>
  <cx:chart>
    <cx:plotArea>
      <cx:plotAreaRegion>
        <cx:series layoutId="waterfall" uniqueId="{83F0AFEB-AE4C-41C8-B614-73F491CA614B}" formatIdx="0">
          <cx:dataLabels pos="ctr">
            <cx:txPr>
              <a:bodyPr vertOverflow="overflow" horzOverflow="overflow" wrap="square" lIns="0" tIns="0" rIns="0" bIns="0"/>
              <a:lstStyle/>
              <a:p>
                <a:pPr algn="ctr" rtl="0">
                  <a:defRPr sz="800" b="1" i="0">
                    <a:solidFill>
                      <a:srgbClr val="595959"/>
                    </a:solidFill>
                    <a:latin typeface="+mn-ea"/>
                    <a:ea typeface="+mn-ea"/>
                    <a:cs typeface="Univers 45 Light" pitchFamily="2" charset="0"/>
                  </a:defRPr>
                </a:pPr>
                <a:endParaRPr lang="ko-KR" altLang="en-US" sz="800" b="1">
                  <a:latin typeface="+mn-ea"/>
                  <a:ea typeface="+mn-ea"/>
                </a:endParaRPr>
              </a:p>
            </cx:txPr>
            <cx:visibility seriesName="0" categoryName="0" value="1"/>
            <cx:separator>, </cx:separato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axis id="1" hidden="1">
        <cx:valScaling/>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plotArea>
  </cx:chart>
  <cx:spPr>
    <a:ln w="12700">
      <a:solidFill>
        <a:srgbClr val="483698"/>
      </a:solidFill>
      <a:prstDash val="lgDash"/>
    </a:ln>
  </cx:spPr>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Movement(관리)'!$B$209:$B$213</cx:f>
        <cx:lvl ptCount="5">
          <cx:pt idx="0">골판지</cx:pt>
          <cx:pt idx="1">일반지</cx:pt>
          <cx:pt idx="2">그린지</cx:pt>
          <cx:pt idx="3">기타</cx:pt>
          <cx:pt idx="4">상품</cx:pt>
        </cx:lvl>
      </cx:strDim>
      <cx:numDim type="val">
        <cx:f>'Rev Movement(관리)'!$C$209:$C$213</cx:f>
        <cx:lvl ptCount="5" formatCode="#,##0;!(#,##0!);!-">
          <cx:pt idx="0">-3067.8013129999999</cx:pt>
          <cx:pt idx="1">1074.2447970000003</cx:pt>
          <cx:pt idx="2">19174.601429000002</cx:pt>
          <cx:pt idx="3">-2094.1023420000001</cx:pt>
          <cx:pt idx="4">0</cx:pt>
        </cx:lvl>
      </cx:numDim>
    </cx:data>
  </cx:chartData>
  <cx:chart>
    <cx:plotArea>
      <cx:plotAreaRegion>
        <cx:series layoutId="waterfall" uniqueId="{83F0AFEB-AE4C-41C8-B614-73F491CA614B}" formatIdx="0">
          <cx:dataLabels pos="ctr">
            <cx:txPr>
              <a:bodyPr vertOverflow="overflow" horzOverflow="overflow" wrap="square" lIns="0" tIns="0" rIns="0" bIns="0"/>
              <a:lstStyle/>
              <a:p>
                <a:pPr algn="ctr" rtl="0">
                  <a:defRPr sz="800" b="1" i="0">
                    <a:solidFill>
                      <a:srgbClr val="595959"/>
                    </a:solidFill>
                    <a:latin typeface="+mn-ea"/>
                    <a:ea typeface="+mn-ea"/>
                    <a:cs typeface="Univers 45 Light" pitchFamily="2" charset="0"/>
                  </a:defRPr>
                </a:pPr>
                <a:endParaRPr lang="ko-KR" altLang="en-US" sz="800" b="1">
                  <a:latin typeface="+mn-ea"/>
                  <a:ea typeface="+mn-ea"/>
                </a:endParaRPr>
              </a:p>
            </cx:txPr>
            <cx:visibility seriesName="0" categoryName="0" value="1"/>
            <cx:separator>, </cx:separato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axis id="1" hidden="1">
        <cx:valScaling/>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plotArea>
  </cx:chart>
  <cx:spPr>
    <a:ln w="12700">
      <a:solidFill>
        <a:srgbClr val="483698"/>
      </a:solidFill>
      <a:prstDash val="lgDash"/>
    </a:ln>
  </cx:spPr>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Movement(관리)'!$B$168:$B$172</cx:f>
        <cx:lvl ptCount="5">
          <cx:pt idx="0">골판지</cx:pt>
          <cx:pt idx="1">일반지</cx:pt>
          <cx:pt idx="2">그린지</cx:pt>
          <cx:pt idx="3">기타</cx:pt>
          <cx:pt idx="4">상품</cx:pt>
        </cx:lvl>
      </cx:strDim>
      <cx:numDim type="val">
        <cx:f>'Rev Movement(관리)'!$C$168:$C$172</cx:f>
        <cx:lvl ptCount="5" formatCode="#,##0;!(#,##0!);!-">
          <cx:pt idx="0">-2849.7423120000003</cx:pt>
          <cx:pt idx="1">-5206.3208849999974</cx:pt>
          <cx:pt idx="2">-651.8464170000002</cx:pt>
          <cx:pt idx="3">66.729072000000087</cx:pt>
          <cx:pt idx="4">-15190.47487</cx:pt>
        </cx:lvl>
      </cx:numDim>
    </cx:data>
  </cx:chartData>
  <cx:chart>
    <cx:plotArea>
      <cx:plotAreaRegion>
        <cx:plotSurface>
          <cx:spPr>
            <a:ln>
              <a:prstDash val="dash"/>
            </a:ln>
          </cx:spPr>
        </cx:plotSurface>
        <cx:series layoutId="waterfall" uniqueId="{83F0AFEB-AE4C-41C8-B614-73F491CA614B}" formatIdx="0">
          <cx:dataLabels pos="ctr">
            <cx:txPr>
              <a:bodyPr vertOverflow="overflow" horzOverflow="overflow" wrap="square" lIns="0" tIns="0" rIns="0" bIns="0"/>
              <a:lstStyle/>
              <a:p>
                <a:pPr algn="ctr" rtl="0">
                  <a:defRPr sz="800" b="1" i="0">
                    <a:solidFill>
                      <a:srgbClr val="595959"/>
                    </a:solidFill>
                    <a:latin typeface="+mn-ea"/>
                    <a:ea typeface="+mn-ea"/>
                    <a:cs typeface="Univers 45 Light" pitchFamily="2" charset="0"/>
                  </a:defRPr>
                </a:pPr>
                <a:endParaRPr lang="ko-KR" altLang="en-US" sz="800" b="1">
                  <a:latin typeface="+mn-ea"/>
                  <a:ea typeface="+mn-ea"/>
                </a:endParaRPr>
              </a:p>
            </cx:txPr>
            <cx:visibility seriesName="0" categoryName="0" value="1"/>
            <cx:separator>, </cx:separato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axis id="1" hidden="1">
        <cx:valScaling/>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plotArea>
  </cx:chart>
  <cx:spPr>
    <a:ln w="12700">
      <a:solidFill>
        <a:srgbClr val="483698"/>
      </a:solidFill>
      <a:prstDash val="lgDash"/>
    </a:ln>
  </cx:spPr>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Movement(관리)'!$B$197:$B$201</cx:f>
        <cx:lvl ptCount="5">
          <cx:pt idx="0">골판지</cx:pt>
          <cx:pt idx="1">일반지</cx:pt>
          <cx:pt idx="2">그린지</cx:pt>
          <cx:pt idx="3">기타</cx:pt>
          <cx:pt idx="4">상품</cx:pt>
        </cx:lvl>
      </cx:strDim>
      <cx:numDim type="val">
        <cx:f>'Rev Movement(관리)'!$C$197:$C$201</cx:f>
        <cx:lvl ptCount="5" formatCode="#,##0;!(#,##0!);!-">
          <cx:pt idx="0">5588.3992589999998</cx:pt>
          <cx:pt idx="1">3793.483017</cx:pt>
          <cx:pt idx="2">595.50676299999986</cx:pt>
          <cx:pt idx="3">1054.5982970000002</cx:pt>
          <cx:pt idx="4">0</cx:pt>
        </cx:lvl>
      </cx:numDim>
    </cx:data>
  </cx:chartData>
  <cx:chart>
    <cx:plotArea>
      <cx:plotAreaRegion>
        <cx:series layoutId="waterfall" uniqueId="{83F0AFEB-AE4C-41C8-B614-73F491CA614B}" formatIdx="0">
          <cx:dataLabels pos="ctr">
            <cx:txPr>
              <a:bodyPr vertOverflow="overflow" horzOverflow="overflow" wrap="square" lIns="0" tIns="0" rIns="0" bIns="0"/>
              <a:lstStyle/>
              <a:p>
                <a:pPr algn="ctr" rtl="0">
                  <a:defRPr sz="800" b="1" i="0">
                    <a:solidFill>
                      <a:srgbClr val="595959"/>
                    </a:solidFill>
                    <a:latin typeface="+mj-ea"/>
                    <a:ea typeface="+mj-ea"/>
                    <a:cs typeface="Univers 45 Light" pitchFamily="2" charset="0"/>
                  </a:defRPr>
                </a:pPr>
                <a:endParaRPr lang="ko-KR" altLang="en-US" sz="800" b="1">
                  <a:latin typeface="+mj-ea"/>
                  <a:ea typeface="+mj-ea"/>
                </a:endParaRPr>
              </a:p>
            </cx:txPr>
            <cx:visibility seriesName="0" categoryName="0" value="1"/>
            <cx:separator>, </cx:separato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mj-ea"/>
                <a:ea typeface="+mj-ea"/>
                <a:cs typeface="Univers 45 Light" pitchFamily="2" charset="0"/>
              </a:defRPr>
            </a:pPr>
            <a:endParaRPr lang="ko-KR" altLang="en-US" sz="800">
              <a:latin typeface="+mj-ea"/>
              <a:ea typeface="+mj-ea"/>
            </a:endParaRPr>
          </a:p>
        </cx:txPr>
      </cx:axis>
      <cx:axis id="1" hidden="1">
        <cx:valScaling/>
        <cx:tickLabels/>
        <cx:txPr>
          <a:bodyPr vertOverflow="overflow" horzOverflow="overflow" wrap="square" lIns="0" tIns="0" rIns="0" bIns="0"/>
          <a:lstStyle/>
          <a:p>
            <a:pPr algn="ctr" rtl="0">
              <a:defRPr sz="800" b="0" i="0">
                <a:solidFill>
                  <a:srgbClr val="595959"/>
                </a:solidFill>
                <a:latin typeface="+mj-ea"/>
                <a:ea typeface="+mj-ea"/>
                <a:cs typeface="Univers 45 Light" pitchFamily="2" charset="0"/>
              </a:defRPr>
            </a:pPr>
            <a:endParaRPr lang="ko-KR" altLang="en-US" sz="800">
              <a:latin typeface="+mj-ea"/>
              <a:ea typeface="+mj-ea"/>
            </a:endParaRPr>
          </a:p>
        </cx:txPr>
      </cx:axis>
    </cx:plotArea>
  </cx:chart>
  <cx:spPr>
    <a:ln w="12700">
      <a:solidFill>
        <a:srgbClr val="483698"/>
      </a:solidFill>
      <a:prstDash val="lgDash"/>
    </a:ln>
  </cx:spPr>
</cx:chartSpace>
</file>

<file path=ppt/charts/chartEx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Movement(관리)'!$B$244:$B$248</cx:f>
        <cx:lvl ptCount="5">
          <cx:pt idx="0">골판지</cx:pt>
          <cx:pt idx="1">일반지</cx:pt>
          <cx:pt idx="2">그린지</cx:pt>
          <cx:pt idx="3">기타</cx:pt>
          <cx:pt idx="4">상품</cx:pt>
        </cx:lvl>
      </cx:strDim>
      <cx:numDim type="val">
        <cx:f>'Rev Movement(관리)'!$C$244:$C$248</cx:f>
        <cx:lvl ptCount="5" formatCode="#,##0;!(#,##0!);!-">
          <cx:pt idx="0">-432.19473600000015</cx:pt>
          <cx:pt idx="1">318.3762540000007</cx:pt>
          <cx:pt idx="2">2606.7369399999952</cx:pt>
          <cx:pt idx="3">900.45275199999992</cx:pt>
          <cx:pt idx="4">0</cx:pt>
        </cx:lvl>
      </cx:numDim>
    </cx:data>
  </cx:chartData>
  <cx:chart>
    <cx:plotArea>
      <cx:plotAreaRegion>
        <cx:series layoutId="waterfall" uniqueId="{83F0AFEB-AE4C-41C8-B614-73F491CA614B}" formatIdx="0">
          <cx:dataLabels pos="ctr">
            <cx:txPr>
              <a:bodyPr spcFirstLastPara="1" vertOverflow="ellipsis" horzOverflow="overflow" wrap="square" lIns="0" tIns="0" rIns="0" bIns="0" anchor="ctr" anchorCtr="1"/>
              <a:lstStyle/>
              <a:p>
                <a:pPr algn="ctr" rtl="0">
                  <a:defRPr/>
                </a:pPr>
                <a:endParaRPr lang="ko-KR" altLang="en-US" sz="900" b="0" i="0" u="none" strike="noStrike" baseline="0">
                  <a:solidFill>
                    <a:srgbClr val="000000">
                      <a:lumMod val="65000"/>
                      <a:lumOff val="35000"/>
                    </a:srgbClr>
                  </a:solidFill>
                  <a:latin typeface="Univers 45 Light"/>
                  <a:ea typeface="맑은 고딕"/>
                </a:endParaRPr>
              </a:p>
            </cx:txPr>
            <cx:visibility seriesName="0" categoryName="0" value="1"/>
            <cx:separator>, </cx:separator>
          </cx:dataLabels>
          <cx:dataId val="0"/>
          <cx:layoutPr>
            <cx:visibility connectorLines="0"/>
            <cx:subtotals/>
          </cx:layoutPr>
        </cx:series>
      </cx:plotAreaRegion>
      <cx:axis id="0">
        <cx:catScaling gapWidth="0.5"/>
        <cx:tickLabels/>
        <cx:txPr>
          <a:bodyPr spcFirstLastPara="1" vertOverflow="ellipsis" horzOverflow="overflow" wrap="square" lIns="0" tIns="0" rIns="0" bIns="0" anchor="ctr" anchorCtr="1"/>
          <a:lstStyle/>
          <a:p>
            <a:pPr algn="ctr" rtl="0">
              <a:defRPr sz="800"/>
            </a:pPr>
            <a:endParaRPr lang="ko-KR" altLang="en-US" sz="800" b="0" i="0" u="none" strike="noStrike" baseline="0">
              <a:solidFill>
                <a:srgbClr val="000000">
                  <a:lumMod val="65000"/>
                  <a:lumOff val="35000"/>
                </a:srgbClr>
              </a:solidFill>
              <a:latin typeface="Univers 45 Light"/>
              <a:ea typeface="맑은 고딕"/>
            </a:endParaRPr>
          </a:p>
        </cx:txPr>
      </cx:axis>
      <cx:axis id="1" hidden="1">
        <cx:valScaling/>
        <cx:tickLabels/>
      </cx:axis>
    </cx:plotArea>
  </cx:chart>
  <cx:spPr>
    <a:ln w="12700">
      <a:solidFill>
        <a:srgbClr val="483698"/>
      </a:solidFill>
      <a:prstDash val="lgDash"/>
    </a:ln>
  </cx:spPr>
</cx:chartSpace>
</file>

<file path=ppt/charts/chartEx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Movement(관리)'!$B$112:$B$124</cx:f>
        <cx:lvl ptCount="13">
          <cx:pt idx="0">FY18</cx:pt>
          <cx:pt idx="1">내수</cx:pt>
          <cx:pt idx="2">수출</cx:pt>
          <cx:pt idx="3">FY19</cx:pt>
          <cx:pt idx="4">내수</cx:pt>
          <cx:pt idx="5">수출</cx:pt>
          <cx:pt idx="6">FY20</cx:pt>
          <cx:pt idx="7">내수</cx:pt>
          <cx:pt idx="8">수출</cx:pt>
          <cx:pt idx="9">FY21</cx:pt>
          <cx:pt idx="10">내수</cx:pt>
          <cx:pt idx="11">수출</cx:pt>
          <cx:pt idx="12">LTM22(*1)</cx:pt>
        </cx:lvl>
      </cx:strDim>
      <cx:numDim type="val">
        <cx:f>'Rev Movement(관리)'!$C$112:$C$124</cx:f>
        <cx:lvl ptCount="13" formatCode="#,##0;!(#,##0!);!-">
          <cx:pt idx="0">77814.997097999993</cx:pt>
          <cx:pt idx="1">-23831.655412</cx:pt>
          <cx:pt idx="2">11031.987335999997</cx:pt>
          <cx:pt idx="3">65015.329021999991</cx:pt>
          <cx:pt idx="4">3379.1648360000036</cx:pt>
          <cx:pt idx="5">11470.761375999999</cx:pt>
          <cx:pt idx="6">79865.255233999997</cx:pt>
          <cx:pt idx="7">21056.114380999999</cx:pt>
          <cx:pt idx="8">15086.942571000007</cx:pt>
          <cx:pt idx="9">116008.31218600001</cx:pt>
          <cx:pt idx="10">1866.5902399549523</cx:pt>
          <cx:pt idx="11">3393.3712099999902</cx:pt>
          <cx:pt idx="12">121268.27363595495</cx:pt>
        </cx:lvl>
      </cx:numDim>
    </cx:data>
  </cx:chartData>
  <cx:chart>
    <cx:plotArea>
      <cx:plotAreaRegion>
        <cx:series layoutId="waterfall" uniqueId="{EEA449E5-F274-4A30-A620-D21583C63212}" formatIdx="0">
          <cx:dataLabels pos="outEnd">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ea typeface="+mn-ea"/>
                  <a:cs typeface="Arial" panose="020B0604020202020204" pitchFamily="34" charset="0"/>
                </a:endParaRPr>
              </a:p>
            </cx:txPr>
            <cx:visibility seriesName="0" categoryName="0" value="1"/>
          </cx:dataLabels>
          <cx:dataId val="0"/>
          <cx:layoutPr>
            <cx:visibility connectorLines="0"/>
            <cx:subtotals>
              <cx:idx val="0"/>
              <cx:idx val="3"/>
              <cx:idx val="6"/>
              <cx:idx val="9"/>
              <cx:idx val="12"/>
            </cx:subtotals>
          </cx:layoutPr>
        </cx:series>
      </cx:plotAreaRegion>
      <cx:axis id="0">
        <cx:catScaling gapWidth="0.5"/>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ea typeface="+mn-ea"/>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mn-ea"/>
                <a:ea typeface="+mn-ea"/>
                <a:cs typeface="Univers 45 Light" pitchFamily="2" charset="0"/>
              </a:defRPr>
            </a:pPr>
            <a:endParaRPr lang="ko-KR" altLang="en-US">
              <a:latin typeface="+mn-ea"/>
              <a:ea typeface="+mn-ea"/>
            </a:endParaRPr>
          </a:p>
        </cx:txPr>
      </cx:axis>
    </cx:plotArea>
  </cx:chart>
</cx:chartSpace>
</file>

<file path=ppt/charts/chartEx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Movement(관리)'!$B$203:$B$207</cx:f>
        <cx:lvl ptCount="5">
          <cx:pt idx="0">골판지</cx:pt>
          <cx:pt idx="1">일반지</cx:pt>
          <cx:pt idx="2">그린지</cx:pt>
          <cx:pt idx="3">기타</cx:pt>
          <cx:pt idx="4">상품</cx:pt>
        </cx:lvl>
      </cx:strDim>
      <cx:numDim type="val">
        <cx:f>'Rev Movement(관리)'!$C$203:$C$207</cx:f>
        <cx:lvl ptCount="5" formatCode="#,##0;!(#,##0!);!-">
          <cx:pt idx="0">-5616.5432689999998</cx:pt>
          <cx:pt idx="1">126.46058999999968</cx:pt>
          <cx:pt idx="2">16818.658298999999</cx:pt>
          <cx:pt idx="3">142.18575599999986</cx:pt>
          <cx:pt idx="4">0</cx:pt>
        </cx:lvl>
      </cx:numDim>
    </cx:data>
  </cx:chartData>
  <cx:chart>
    <cx:plotArea>
      <cx:plotAreaRegion>
        <cx:series layoutId="waterfall" uniqueId="{83F0AFEB-AE4C-41C8-B614-73F491CA614B}" formatIdx="0">
          <cx:dataLabels pos="ctr">
            <cx:txPr>
              <a:bodyPr vertOverflow="overflow" horzOverflow="overflow" wrap="square" lIns="0" tIns="0" rIns="0" bIns="0"/>
              <a:lstStyle/>
              <a:p>
                <a:pPr algn="ctr" rtl="0">
                  <a:defRPr sz="800" b="1" i="0">
                    <a:solidFill>
                      <a:srgbClr val="595959"/>
                    </a:solidFill>
                    <a:latin typeface="+mn-ea"/>
                    <a:ea typeface="+mn-ea"/>
                    <a:cs typeface="Univers 45 Light" pitchFamily="2" charset="0"/>
                  </a:defRPr>
                </a:pPr>
                <a:endParaRPr lang="ko-KR" altLang="en-US" sz="800" b="1">
                  <a:latin typeface="+mn-ea"/>
                  <a:ea typeface="+mn-ea"/>
                </a:endParaRPr>
              </a:p>
            </cx:txPr>
            <cx:visibility seriesName="0" categoryName="0" value="1"/>
            <cx:separator>, </cx:separato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axis id="1" hidden="1">
        <cx:valScaling/>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plotArea>
  </cx:chart>
  <cx:spPr>
    <a:ln w="12700">
      <a:solidFill>
        <a:srgbClr val="483698"/>
      </a:solidFill>
      <a:prstDash val="lgDash"/>
    </a:ln>
  </cx:spPr>
</cx:chartSpace>
</file>

<file path=ppt/charts/chartEx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Movement(관리)'!$B$168:$B$172</cx:f>
        <cx:lvl ptCount="5">
          <cx:pt idx="0">골판지</cx:pt>
          <cx:pt idx="1">일반지</cx:pt>
          <cx:pt idx="2">그린지</cx:pt>
          <cx:pt idx="3">기타</cx:pt>
          <cx:pt idx="4">상품</cx:pt>
        </cx:lvl>
      </cx:strDim>
      <cx:numDim type="val">
        <cx:f>'Rev Movement(관리)'!$C$168:$C$172</cx:f>
        <cx:lvl ptCount="5" formatCode="#,##0;!(#,##0!);!-">
          <cx:pt idx="0">-2849.7423120000003</cx:pt>
          <cx:pt idx="1">-5206.3208849999974</cx:pt>
          <cx:pt idx="2">-651.8464170000002</cx:pt>
          <cx:pt idx="3">66.729072000000087</cx:pt>
          <cx:pt idx="4">-15190.47487</cx:pt>
        </cx:lvl>
      </cx:numDim>
    </cx:data>
  </cx:chartData>
  <cx:chart>
    <cx:plotArea>
      <cx:plotAreaRegion>
        <cx:plotSurface>
          <cx:spPr>
            <a:ln>
              <a:prstDash val="dash"/>
            </a:ln>
          </cx:spPr>
        </cx:plotSurface>
        <cx:series layoutId="waterfall" uniqueId="{83F0AFEB-AE4C-41C8-B614-73F491CA614B}" formatIdx="0">
          <cx:dataLabels pos="ctr">
            <cx:txPr>
              <a:bodyPr vertOverflow="overflow" horzOverflow="overflow" wrap="square" lIns="0" tIns="0" rIns="0" bIns="0"/>
              <a:lstStyle/>
              <a:p>
                <a:pPr algn="ctr" rtl="0">
                  <a:defRPr sz="800" b="1" i="0">
                    <a:solidFill>
                      <a:srgbClr val="595959"/>
                    </a:solidFill>
                    <a:latin typeface="+mn-ea"/>
                    <a:ea typeface="+mn-ea"/>
                    <a:cs typeface="Univers 45 Light" pitchFamily="2" charset="0"/>
                  </a:defRPr>
                </a:pPr>
                <a:endParaRPr lang="ko-KR" altLang="en-US" sz="800" b="1">
                  <a:latin typeface="+mn-ea"/>
                  <a:ea typeface="+mn-ea"/>
                </a:endParaRPr>
              </a:p>
            </cx:txPr>
            <cx:visibility seriesName="0" categoryName="0" value="1"/>
            <cx:separator>, </cx:separato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axis id="1" hidden="1">
        <cx:valScaling/>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plotArea>
  </cx:chart>
  <cx:spPr>
    <a:ln w="12700">
      <a:solidFill>
        <a:srgbClr val="483698"/>
      </a:solidFill>
      <a:prstDash val="lgDash"/>
    </a:ln>
  </cx:spPr>
</cx:chartSpace>
</file>

<file path=ppt/charts/chartEx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Movement(관리)'!$B$197:$B$201</cx:f>
        <cx:lvl ptCount="5">
          <cx:pt idx="0">골판지</cx:pt>
          <cx:pt idx="1">일반지</cx:pt>
          <cx:pt idx="2">그린지</cx:pt>
          <cx:pt idx="3">기타</cx:pt>
          <cx:pt idx="4">상품</cx:pt>
        </cx:lvl>
      </cx:strDim>
      <cx:numDim type="val">
        <cx:f>'Rev Movement(관리)'!$C$197:$C$201</cx:f>
        <cx:lvl ptCount="5" formatCode="#,##0;!(#,##0!);!-">
          <cx:pt idx="0">5588.3992589999998</cx:pt>
          <cx:pt idx="1">3793.483017</cx:pt>
          <cx:pt idx="2">595.50676299999986</cx:pt>
          <cx:pt idx="3">1054.5982970000002</cx:pt>
          <cx:pt idx="4">0</cx:pt>
        </cx:lvl>
      </cx:numDim>
    </cx:data>
  </cx:chartData>
  <cx:chart>
    <cx:plotArea>
      <cx:plotAreaRegion>
        <cx:series layoutId="waterfall" uniqueId="{83F0AFEB-AE4C-41C8-B614-73F491CA614B}" formatIdx="0">
          <cx:dataLabels pos="ctr">
            <cx:txPr>
              <a:bodyPr vertOverflow="overflow" horzOverflow="overflow" wrap="square" lIns="0" tIns="0" rIns="0" bIns="0"/>
              <a:lstStyle/>
              <a:p>
                <a:pPr algn="ctr" rtl="0">
                  <a:defRPr sz="800" b="1" i="0">
                    <a:solidFill>
                      <a:srgbClr val="595959"/>
                    </a:solidFill>
                    <a:latin typeface="+mj-ea"/>
                    <a:ea typeface="+mj-ea"/>
                    <a:cs typeface="Univers 45 Light" pitchFamily="2" charset="0"/>
                  </a:defRPr>
                </a:pPr>
                <a:endParaRPr lang="ko-KR" altLang="en-US" sz="800" b="1">
                  <a:latin typeface="+mj-ea"/>
                  <a:ea typeface="+mj-ea"/>
                </a:endParaRPr>
              </a:p>
            </cx:txPr>
            <cx:visibility seriesName="0" categoryName="0" value="1"/>
            <cx:separator>, </cx:separato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mj-ea"/>
                <a:ea typeface="+mj-ea"/>
                <a:cs typeface="Univers 45 Light" pitchFamily="2" charset="0"/>
              </a:defRPr>
            </a:pPr>
            <a:endParaRPr lang="ko-KR" altLang="en-US" sz="800">
              <a:latin typeface="+mj-ea"/>
              <a:ea typeface="+mj-ea"/>
            </a:endParaRPr>
          </a:p>
        </cx:txPr>
      </cx:axis>
      <cx:axis id="1" hidden="1">
        <cx:valScaling/>
        <cx:tickLabels/>
        <cx:txPr>
          <a:bodyPr vertOverflow="overflow" horzOverflow="overflow" wrap="square" lIns="0" tIns="0" rIns="0" bIns="0"/>
          <a:lstStyle/>
          <a:p>
            <a:pPr algn="ctr" rtl="0">
              <a:defRPr sz="800" b="0" i="0">
                <a:solidFill>
                  <a:srgbClr val="595959"/>
                </a:solidFill>
                <a:latin typeface="+mj-ea"/>
                <a:ea typeface="+mj-ea"/>
                <a:cs typeface="Univers 45 Light" pitchFamily="2" charset="0"/>
              </a:defRPr>
            </a:pPr>
            <a:endParaRPr lang="ko-KR" altLang="en-US" sz="800">
              <a:latin typeface="+mj-ea"/>
              <a:ea typeface="+mj-ea"/>
            </a:endParaRPr>
          </a:p>
        </cx:txPr>
      </cx:axis>
    </cx:plotArea>
  </cx:chart>
  <cx:spPr>
    <a:ln w="12700">
      <a:solidFill>
        <a:srgbClr val="483698"/>
      </a:solidFill>
      <a:prstDash val="lgDash"/>
    </a:ln>
  </cx:spPr>
</cx:chartSpace>
</file>

<file path=ppt/charts/chartEx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Movement(관리)'!$B$378:$B$379</cx:f>
        <cx:lvl ptCount="2">
          <cx:pt idx="0">P 효과</cx:pt>
          <cx:pt idx="1">Q 효과</cx:pt>
        </cx:lvl>
      </cx:strDim>
      <cx:numDim type="val">
        <cx:f>'Rev Movement(관리)'!$C$378:$C$379</cx:f>
        <cx:lvl ptCount="2" formatCode="#,##0;!(#,##0!);!-">
          <cx:pt idx="0">-532.59075076763634</cx:pt>
          <cx:pt idx="1">6120.9900097676373</cx:pt>
        </cx:lvl>
      </cx:numDim>
    </cx:data>
  </cx:chartData>
  <cx:chart>
    <cx:plotArea>
      <cx:plotAreaRegion>
        <cx:series layoutId="waterfall" uniqueId="{79DC2E5A-5D94-46CB-9667-9C7FA0043F90}" formatIdx="0">
          <cx:dataLabels pos="ctr">
            <cx:visibility seriesName="0" categoryName="0" value="1"/>
            <cx:separator>, </cx:separator>
          </cx:dataLabels>
          <cx:dataId val="0"/>
          <cx:layoutPr>
            <cx:subtotals/>
          </cx:layoutPr>
        </cx:series>
      </cx:plotAreaRegion>
      <cx:axis id="0">
        <cx:catScaling/>
        <cx:tickLabels/>
      </cx:axis>
      <cx:axis id="1" hidden="1">
        <cx:valScaling/>
        <cx:tickLabels/>
      </cx:axis>
    </cx:plotArea>
  </cx:chart>
  <cx:spPr>
    <a:ln w="9525">
      <a:solidFill>
        <a:srgbClr val="FF0000"/>
      </a:solidFill>
      <a:prstDash val="lgDash"/>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Movement(관리)'!$AA$96:$AA$97</cx:f>
        <cx:lvl ptCount="2">
          <cx:pt idx="0">군산</cx:pt>
          <cx:pt idx="1">청주</cx:pt>
        </cx:lvl>
      </cx:strDim>
      <cx:numDim type="val">
        <cx:f>'Rev Movement(관리)'!$AB$96:$AB$97</cx:f>
        <cx:lvl ptCount="2" formatCode="#,##0;!(#,##0!);!-">
          <cx:pt idx="0">14849.926212000006</cx:pt>
          <cx:pt idx="1">-3761.0854470000049</cx:pt>
        </cx:lvl>
      </cx:numDim>
    </cx:data>
  </cx:chartData>
  <cx:chart>
    <cx:plotArea>
      <cx:plotAreaRegion>
        <cx:series layoutId="waterfall" uniqueId="{9FF34B68-C0C5-40EF-B3F6-8AF87A66A11C}" formatIdx="0">
          <cx:spPr>
            <a:solidFill>
              <a:schemeClr val="accent2"/>
            </a:solidFill>
          </cx:spPr>
          <cx:dataPt idx="0">
            <cx:spPr>
              <a:solidFill>
                <a:srgbClr val="0091DA"/>
              </a:solidFill>
            </cx:spPr>
          </cx:dataPt>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s>
          <cx:dataId val="0"/>
          <cx:layoutPr>
            <cx:visibility connectorLines="0"/>
            <cx:subtotals>
              <cx:idx val="4"/>
              <cx:idx val="5"/>
              <cx:idx val="9"/>
              <cx:idx val="13"/>
              <cx:idx val="15"/>
            </cx:subtotals>
          </cx:layoutPr>
        </cx:series>
      </cx:plotAreaRegion>
      <cx:axis id="0">
        <cx:catScaling/>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cs typeface="Arial" panose="020B0604020202020204" pitchFamily="34" charset="0"/>
            </a:endParaRPr>
          </a:p>
        </cx:txPr>
      </cx:axis>
    </cx:plotArea>
  </cx:chart>
  <cx:spPr>
    <a:ln w="12700">
      <a:solidFill>
        <a:srgbClr val="FF0000"/>
      </a:solidFill>
      <a:prstDash val="lgDash"/>
    </a:ln>
  </cx:spPr>
</cx:chartSpace>
</file>

<file path=ppt/charts/chartEx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Movement(관리)'!$I$378:$I$379</cx:f>
        <cx:lvl ptCount="2">
          <cx:pt idx="0">P 효과</cx:pt>
          <cx:pt idx="1">Q 효과</cx:pt>
        </cx:lvl>
      </cx:strDim>
      <cx:numDim type="val">
        <cx:f>'Rev Movement(관리)'!$J$378:$J$379</cx:f>
        <cx:lvl ptCount="2" formatCode="#,##0;!(#,##0!);!-">
          <cx:pt idx="0">73.579580030309288</cx:pt>
          <cx:pt idx="1">3719.9034369696906</cx:pt>
        </cx:lvl>
      </cx:numDim>
    </cx:data>
  </cx:chartData>
  <cx:chart>
    <cx:plotArea>
      <cx:plotAreaRegion>
        <cx:series layoutId="waterfall" uniqueId="{0EE298B8-33ED-4D73-95A7-16D0D2D08353}" formatIdx="0">
          <cx:dataLabels pos="ctr">
            <cx:visibility seriesName="0" categoryName="0" value="1"/>
            <cx:separator>, </cx:separator>
          </cx:dataLabels>
          <cx:dataId val="0"/>
          <cx:layoutPr>
            <cx:subtotals/>
          </cx:layoutPr>
        </cx:series>
      </cx:plotAreaRegion>
      <cx:axis id="0">
        <cx:catScaling/>
        <cx:tickLabels/>
      </cx:axis>
      <cx:axis id="1" hidden="1">
        <cx:valScaling/>
        <cx:tickLabels/>
      </cx:axis>
    </cx:plotArea>
  </cx:chart>
  <cx:spPr>
    <a:ln>
      <a:solidFill>
        <a:srgbClr val="FF0000"/>
      </a:solidFill>
      <a:prstDash val="lgDash"/>
    </a:ln>
  </cx:spPr>
</cx:chartSpace>
</file>

<file path=ppt/charts/chartEx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Movement(관리)'!$P$381:$P$382</cx:f>
        <cx:lvl ptCount="2">
          <cx:pt idx="0">P 효과</cx:pt>
          <cx:pt idx="1">Q 효과</cx:pt>
        </cx:lvl>
      </cx:strDim>
      <cx:numDim type="val">
        <cx:f>'Rev Movement(관리)'!$Q$381:$Q$382</cx:f>
        <cx:lvl ptCount="2" formatCode="#,##0;!(#,##0!);!-">
          <cx:pt idx="0">-887.21858774795464</cx:pt>
          <cx:pt idx="1">17705.876886747952</cx:pt>
        </cx:lvl>
      </cx:numDim>
    </cx:data>
  </cx:chartData>
  <cx:chart>
    <cx:plotArea>
      <cx:plotAreaRegion>
        <cx:series layoutId="waterfall" uniqueId="{77AD82FC-0C22-45E3-888C-92EB0DBC19DC}" formatIdx="0">
          <cx:dataLabels pos="ctr">
            <cx:visibility seriesName="0" categoryName="0" value="1"/>
            <cx:separator>, </cx:separator>
          </cx:dataLabels>
          <cx:dataId val="0"/>
          <cx:layoutPr>
            <cx:subtotals/>
          </cx:layoutPr>
        </cx:series>
      </cx:plotAreaRegion>
      <cx:axis id="0">
        <cx:catScaling/>
        <cx:tickLabels/>
      </cx:axis>
      <cx:axis id="1" hidden="1">
        <cx:valScaling/>
        <cx:tickLabels/>
      </cx:axis>
    </cx:plotArea>
  </cx:chart>
  <cx:spPr>
    <a:ln>
      <a:solidFill>
        <a:srgbClr val="FF0000"/>
      </a:solidFill>
      <a:prstDash val="lgDash"/>
    </a:ln>
  </cx:spPr>
</cx:chartSpace>
</file>

<file path=ppt/charts/chartEx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Movement(관리)'!$B$381:$B$382</cx:f>
        <cx:lvl ptCount="2">
          <cx:pt idx="0">P 효과</cx:pt>
          <cx:pt idx="1">Q 효과</cx:pt>
        </cx:lvl>
      </cx:strDim>
      <cx:numDim type="val">
        <cx:f>'Rev Movement(관리)'!$C$381:$C$382</cx:f>
        <cx:lvl ptCount="2" formatCode="#,##0;!(#,##0!);!-">
          <cx:pt idx="0">-295.67489891952403</cx:pt>
          <cx:pt idx="1">-5320.8683700804759</cx:pt>
        </cx:lvl>
      </cx:numDim>
    </cx:data>
  </cx:chartData>
  <cx:chart>
    <cx:plotArea>
      <cx:plotAreaRegion>
        <cx:series layoutId="waterfall" uniqueId="{79DC2E5A-5D94-46CB-9667-9C7FA0043F90}" formatIdx="0">
          <cx:dataLabels pos="ctr">
            <cx:visibility seriesName="0" categoryName="0" value="1"/>
            <cx:separator>, </cx:separator>
          </cx:dataLabels>
          <cx:dataId val="0"/>
          <cx:layoutPr>
            <cx:subtotals/>
          </cx:layoutPr>
        </cx:series>
      </cx:plotAreaRegion>
      <cx:axis id="0">
        <cx:catScaling/>
        <cx:tickLabels/>
      </cx:axis>
      <cx:axis id="1" hidden="1">
        <cx:valScaling/>
        <cx:tickLabels/>
      </cx:axis>
    </cx:plotArea>
  </cx:chart>
  <cx:spPr>
    <a:ln>
      <a:solidFill>
        <a:srgbClr val="FF0000"/>
      </a:solidFill>
      <a:prstDash val="lgDash"/>
    </a:ln>
  </cx:spPr>
</cx:chartSpace>
</file>

<file path=ppt/charts/chartEx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Movement(관리)'!$B$215:$B$219</cx:f>
        <cx:lvl ptCount="5">
          <cx:pt idx="0">골판지</cx:pt>
          <cx:pt idx="1">일반지</cx:pt>
          <cx:pt idx="2">그린지</cx:pt>
          <cx:pt idx="3">기타</cx:pt>
          <cx:pt idx="4">상품</cx:pt>
        </cx:lvl>
      </cx:strDim>
      <cx:numDim type="val">
        <cx:f>'Rev Movement(관리)'!$C$215:$C$219</cx:f>
        <cx:lvl ptCount="5" formatCode="#,##0;!(#,##0!);!-">
          <cx:pt idx="0">-432.19473600000015</cx:pt>
          <cx:pt idx="1">318.3762540000007</cx:pt>
          <cx:pt idx="2">2606.7369399999952</cx:pt>
          <cx:pt idx="3">900.45275199999992</cx:pt>
          <cx:pt idx="4">0</cx:pt>
        </cx:lvl>
      </cx:numDim>
    </cx:data>
  </cx:chartData>
  <cx:chart>
    <cx:plotArea>
      <cx:plotAreaRegion>
        <cx:series layoutId="waterfall" uniqueId="{83F0AFEB-AE4C-41C8-B614-73F491CA614B}" formatIdx="0">
          <cx:dataLabels pos="ct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Movement(관리)'!$B$112:$B$124</cx:f>
        <cx:lvl ptCount="13">
          <cx:pt idx="0">FY18</cx:pt>
          <cx:pt idx="1">내수</cx:pt>
          <cx:pt idx="2">수출</cx:pt>
          <cx:pt idx="3">FY19</cx:pt>
          <cx:pt idx="4">내수</cx:pt>
          <cx:pt idx="5">수출</cx:pt>
          <cx:pt idx="6">FY20</cx:pt>
          <cx:pt idx="7">내수</cx:pt>
          <cx:pt idx="8">수출</cx:pt>
          <cx:pt idx="9">FY21</cx:pt>
          <cx:pt idx="10">내수</cx:pt>
          <cx:pt idx="11">수출</cx:pt>
          <cx:pt idx="12">LTM22(*1)</cx:pt>
        </cx:lvl>
      </cx:strDim>
      <cx:numDim type="val">
        <cx:f>'Rev Movement(관리)'!$C$112:$C$124</cx:f>
        <cx:lvl ptCount="13" formatCode="#,##0;!(#,##0!);!-">
          <cx:pt idx="0">77814.997097999993</cx:pt>
          <cx:pt idx="1">-23831.655412</cx:pt>
          <cx:pt idx="2">11031.987335999997</cx:pt>
          <cx:pt idx="3">65015.329021999991</cx:pt>
          <cx:pt idx="4">3379.1648360000036</cx:pt>
          <cx:pt idx="5">11470.761375999999</cx:pt>
          <cx:pt idx="6">79865.255233999997</cx:pt>
          <cx:pt idx="7">21056.114380999999</cx:pt>
          <cx:pt idx="8">15086.942571000007</cx:pt>
          <cx:pt idx="9">116008.31218600001</cx:pt>
          <cx:pt idx="10">1866.5902399549523</cx:pt>
          <cx:pt idx="11">3393.3712099999902</cx:pt>
          <cx:pt idx="12">121268.27363595495</cx:pt>
        </cx:lvl>
      </cx:numDim>
    </cx:data>
  </cx:chartData>
  <cx:chart>
    <cx:plotArea>
      <cx:plotAreaRegion>
        <cx:series layoutId="waterfall" uniqueId="{EEA449E5-F274-4A30-A620-D21583C63212}" formatIdx="0">
          <cx:dataLabels pos="outEnd">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ea typeface="+mn-ea"/>
                  <a:cs typeface="Arial" panose="020B0604020202020204" pitchFamily="34" charset="0"/>
                </a:endParaRPr>
              </a:p>
            </cx:txPr>
            <cx:visibility seriesName="0" categoryName="0" value="1"/>
          </cx:dataLabels>
          <cx:dataId val="0"/>
          <cx:layoutPr>
            <cx:visibility connectorLines="0"/>
            <cx:subtotals>
              <cx:idx val="0"/>
              <cx:idx val="3"/>
              <cx:idx val="6"/>
              <cx:idx val="9"/>
              <cx:idx val="12"/>
            </cx:subtotals>
          </cx:layoutPr>
        </cx:series>
      </cx:plotAreaRegion>
      <cx:axis id="0">
        <cx:catScaling gapWidth="0.5"/>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ea typeface="+mn-ea"/>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mn-ea"/>
                <a:ea typeface="+mn-ea"/>
                <a:cs typeface="Univers 45 Light" pitchFamily="2" charset="0"/>
              </a:defRPr>
            </a:pPr>
            <a:endParaRPr lang="ko-KR" altLang="en-US">
              <a:latin typeface="+mn-ea"/>
              <a:ea typeface="+mn-ea"/>
            </a:endParaRPr>
          </a:p>
        </cx:txPr>
      </cx:axis>
    </cx:plotArea>
  </cx:chart>
</cx:chartSpace>
</file>

<file path=ppt/charts/chartEx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Movement(관리)'!$B$180:$B$184</cx:f>
        <cx:lvl ptCount="5">
          <cx:pt idx="0">골판지</cx:pt>
          <cx:pt idx="1">일반지</cx:pt>
          <cx:pt idx="2">그린지</cx:pt>
          <cx:pt idx="3">기타</cx:pt>
          <cx:pt idx="4">상품</cx:pt>
        </cx:lvl>
      </cx:strDim>
      <cx:numDim type="val">
        <cx:f>'Rev Movement(관리)'!$C$180:$C$184</cx:f>
        <cx:lvl ptCount="5" formatCode="#,##0;!(#,##0!);!-">
          <cx:pt idx="0">-719.4297959999999</cx:pt>
          <cx:pt idx="1">14808.456501000004</cx:pt>
          <cx:pt idx="2">3252.4324510000006</cx:pt>
          <cx:pt idx="3">398.44169999999986</cx:pt>
          <cx:pt idx="4">3316.2135250000001</cx:pt>
        </cx:lvl>
      </cx:numDim>
    </cx:data>
  </cx:chartData>
  <cx:chart>
    <cx:plotArea>
      <cx:plotAreaRegion>
        <cx:series layoutId="waterfall" uniqueId="{83F0AFEB-AE4C-41C8-B614-73F491CA614B}" formatIdx="0">
          <cx:dataLabels pos="ctr">
            <cx:txPr>
              <a:bodyPr vertOverflow="overflow" horzOverflow="overflow" wrap="square" lIns="0" tIns="0" rIns="0" bIns="0"/>
              <a:lstStyle/>
              <a:p>
                <a:pPr algn="ctr" rtl="0">
                  <a:defRPr sz="800" b="1" i="0">
                    <a:solidFill>
                      <a:srgbClr val="595959"/>
                    </a:solidFill>
                    <a:latin typeface="+mn-ea"/>
                    <a:ea typeface="+mn-ea"/>
                    <a:cs typeface="Univers 45 Light" pitchFamily="2" charset="0"/>
                  </a:defRPr>
                </a:pPr>
                <a:endParaRPr lang="ko-KR" altLang="en-US" sz="800" b="1" i="0">
                  <a:latin typeface="+mn-ea"/>
                  <a:ea typeface="+mn-ea"/>
                </a:endParaRPr>
              </a:p>
            </cx:txPr>
            <cx:visibility seriesName="0" categoryName="0" value="1"/>
            <cx:separator>, </cx:separato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axis id="1" hidden="1">
        <cx:valScaling/>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plotArea>
  </cx:chart>
  <cx:spPr>
    <a:ln w="12700">
      <a:solidFill>
        <a:srgbClr val="483698"/>
      </a:solidFill>
      <a:prstDash val="lgDash"/>
    </a:ln>
  </cx:spPr>
</cx:chartSpace>
</file>

<file path=ppt/charts/chartEx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Movement(관리)'!$B$209:$B$213</cx:f>
        <cx:lvl ptCount="5">
          <cx:pt idx="0">골판지</cx:pt>
          <cx:pt idx="1">일반지</cx:pt>
          <cx:pt idx="2">그린지</cx:pt>
          <cx:pt idx="3">기타</cx:pt>
          <cx:pt idx="4">상품</cx:pt>
        </cx:lvl>
      </cx:strDim>
      <cx:numDim type="val">
        <cx:f>'Rev Movement(관리)'!$C$209:$C$213</cx:f>
        <cx:lvl ptCount="5" formatCode="#,##0;!(#,##0!);!-">
          <cx:pt idx="0">-3067.8013129999999</cx:pt>
          <cx:pt idx="1">1074.2447970000003</cx:pt>
          <cx:pt idx="2">19174.601429000002</cx:pt>
          <cx:pt idx="3">-2094.1023420000001</cx:pt>
          <cx:pt idx="4">0</cx:pt>
        </cx:lvl>
      </cx:numDim>
    </cx:data>
  </cx:chartData>
  <cx:chart>
    <cx:plotArea>
      <cx:plotAreaRegion>
        <cx:series layoutId="waterfall" uniqueId="{83F0AFEB-AE4C-41C8-B614-73F491CA614B}" formatIdx="0">
          <cx:dataLabels pos="ctr">
            <cx:txPr>
              <a:bodyPr vertOverflow="overflow" horzOverflow="overflow" wrap="square" lIns="0" tIns="0" rIns="0" bIns="0"/>
              <a:lstStyle/>
              <a:p>
                <a:pPr algn="ctr" rtl="0">
                  <a:defRPr sz="800" b="1" i="0">
                    <a:ln>
                      <a:noFill/>
                    </a:ln>
                    <a:solidFill>
                      <a:srgbClr val="595959"/>
                    </a:solidFill>
                    <a:latin typeface="+mn-ea"/>
                    <a:ea typeface="+mn-ea"/>
                    <a:cs typeface="Univers 45 Light" pitchFamily="2" charset="0"/>
                  </a:defRPr>
                </a:pPr>
                <a:endParaRPr lang="ko-KR" altLang="en-US" sz="800" b="1">
                  <a:ln>
                    <a:noFill/>
                  </a:ln>
                  <a:latin typeface="+mn-ea"/>
                  <a:ea typeface="+mn-ea"/>
                </a:endParaRPr>
              </a:p>
            </cx:txPr>
            <cx:visibility seriesName="0" categoryName="0" value="1"/>
            <cx:separator>, </cx:separato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axis id="1" hidden="1">
        <cx:valScaling/>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plotArea>
  </cx:chart>
  <cx:spPr>
    <a:ln w="12700">
      <a:solidFill>
        <a:srgbClr val="483698"/>
      </a:solidFill>
      <a:prstDash val="lgDash"/>
    </a:ln>
  </cx:spPr>
</cx:chartSpace>
</file>

<file path=ppt/charts/chartEx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Movement(관리)'!$I$291:$I$292</cx:f>
        <cx:lvl ptCount="2">
          <cx:pt idx="0">P 효과</cx:pt>
          <cx:pt idx="1">Q 효과</cx:pt>
        </cx:lvl>
      </cx:strDim>
      <cx:numDim type="val">
        <cx:f>'Rev Movement(관리)'!$J$291:$J$292</cx:f>
        <cx:lvl ptCount="2" formatCode="#,##0;!(#,##0!);!-">
          <cx:pt idx="0">4514.196164367534</cx:pt>
          <cx:pt idx="1">10294.260336632467</cx:pt>
        </cx:lvl>
      </cx:numDim>
    </cx:data>
  </cx:chartData>
  <cx:chart>
    <cx:plotArea>
      <cx:plotAreaRegion>
        <cx:series layoutId="waterfall" uniqueId="{0EE298B8-33ED-4D73-95A7-16D0D2D08353}" formatIdx="0">
          <cx:dataLabels pos="ctr">
            <cx:visibility seriesName="0" categoryName="0" value="1"/>
            <cx:separator>, </cx:separator>
          </cx:dataLabels>
          <cx:dataId val="0"/>
          <cx:layoutPr>
            <cx:visibility connectorLines="0"/>
            <cx:subtotals/>
          </cx:layoutPr>
        </cx:series>
      </cx:plotAreaRegion>
      <cx:axis id="0">
        <cx:catScaling/>
        <cx:tickLabels/>
      </cx:axis>
      <cx:axis id="1" hidden="1">
        <cx:valScaling/>
        <cx:tickLabels/>
      </cx:axis>
    </cx:plotArea>
  </cx:chart>
</cx:chartSpace>
</file>

<file path=ppt/charts/chartEx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Movement(관리)'!$P$355:$P$356</cx:f>
        <cx:lvl ptCount="2">
          <cx:pt idx="0">P 효과</cx:pt>
          <cx:pt idx="1">Q 효과</cx:pt>
        </cx:lvl>
      </cx:strDim>
      <cx:numDim type="val">
        <cx:f>'Rev Movement(관리)'!$Q$355:$Q$356</cx:f>
        <cx:lvl ptCount="2" formatCode="#,##0;!(#,##0!);!-">
          <cx:pt idx="0">5871.1882312722728</cx:pt>
          <cx:pt idx="1">13303.413197727727</cx:pt>
        </cx:lvl>
      </cx:numDim>
    </cx:data>
  </cx:chartData>
  <cx:chart>
    <cx:plotArea>
      <cx:plotAreaRegion>
        <cx:series layoutId="waterfall" uniqueId="{77AD82FC-0C22-45E3-888C-92EB0DBC19DC}" formatIdx="0">
          <cx:dataLabels pos="ctr">
            <cx:txPr>
              <a:bodyPr spcFirstLastPara="1" vertOverflow="ellipsis" horzOverflow="overflow" wrap="square" lIns="0" tIns="0" rIns="0" bIns="0" anchor="ctr" anchorCtr="1"/>
              <a:lstStyle/>
              <a:p>
                <a:pPr algn="ctr" rtl="0">
                  <a:defRPr>
                    <a:solidFill>
                      <a:schemeClr val="bg1"/>
                    </a:solidFill>
                  </a:defRPr>
                </a:pPr>
                <a:endParaRPr lang="ko-KR" altLang="en-US" sz="900" b="0" i="0" u="none" strike="noStrike" baseline="0">
                  <a:solidFill>
                    <a:schemeClr val="bg1"/>
                  </a:solidFill>
                  <a:latin typeface="Univers 45 Light"/>
                  <a:ea typeface="맑은 고딕"/>
                </a:endParaRPr>
              </a:p>
            </cx:txPr>
            <cx:visibility seriesName="0" categoryName="0" value="1"/>
            <cx:separator>, </cx:separator>
          </cx:dataLabels>
          <cx:dataId val="0"/>
          <cx:layoutPr>
            <cx:visibility connectorLines="0"/>
            <cx:subtotals/>
          </cx:layoutPr>
        </cx:series>
      </cx:plotAreaRegion>
      <cx:axis id="0">
        <cx:catScaling/>
        <cx:tickLabels/>
      </cx:axis>
      <cx:axis id="1" hidden="1">
        <cx:valScaling/>
        <cx:tickLabels/>
      </cx:axis>
    </cx:plotArea>
  </cx:chart>
</cx:chartSpace>
</file>

<file path=ppt/charts/chartEx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Movement(관리)'!$P$358:$P$359</cx:f>
        <cx:lvl ptCount="2">
          <cx:pt idx="0">P 효과</cx:pt>
          <cx:pt idx="1">Q 효과</cx:pt>
        </cx:lvl>
      </cx:strDim>
      <cx:numDim type="val">
        <cx:f>'Rev Movement(관리)'!$Q$358:$Q$359</cx:f>
        <cx:lvl ptCount="2" formatCode="#,##0;!(#,##0!);!-">
          <cx:pt idx="0">1046.680811714838</cx:pt>
          <cx:pt idx="1">1560.0561282851672</cx:pt>
        </cx:lvl>
      </cx:numDim>
    </cx:data>
  </cx:chartData>
  <cx:chart>
    <cx:plotArea>
      <cx:plotAreaRegion>
        <cx:series layoutId="waterfall" uniqueId="{D373CE57-C79E-48DD-81C2-2FEDC94E28C0}" formatIdx="0">
          <cx:dataLabels pos="ct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Movement(관리)'!$AK$97:$AK$98</cx:f>
        <cx:lvl ptCount="2">
          <cx:pt idx="0">군산</cx:pt>
          <cx:pt idx="1">청주</cx:pt>
        </cx:lvl>
      </cx:strDim>
      <cx:numDim type="val">
        <cx:f>'Rev Movement(관리)'!$AL$97:$AL$98</cx:f>
        <cx:lvl ptCount="2" formatCode="#,##0;!(#,##0!);!-">
          <cx:pt idx="0">36143.056951999999</cx:pt>
          <cx:pt idx="1">13592.890114000009</cx:pt>
        </cx:lvl>
      </cx:numDim>
    </cx:data>
  </cx:chartData>
  <cx:chart>
    <cx:plotArea>
      <cx:plotAreaRegion>
        <cx:series layoutId="waterfall" uniqueId="{B9BDDAFF-BC35-43BF-A383-B6C881EB6780}" formatIdx="0">
          <cx:spPr>
            <a:solidFill>
              <a:schemeClr val="accent1"/>
            </a:solidFill>
          </cx:spPr>
          <cx:dataLabels pos="ctr">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visibility seriesName="0" categoryName="0" value="1"/>
            <cx:separator>, </cx:separator>
          </cx:dataLabels>
          <cx:dataId val="0"/>
          <cx:layoutPr>
            <cx:visibility connectorLines="0"/>
            <cx:subtotals>
              <cx:idx val="2"/>
              <cx:idx val="5"/>
              <cx:idx val="13"/>
              <cx:idx val="15"/>
            </cx:subtotals>
          </cx:layoutPr>
        </cx:series>
      </cx:plotAreaRegion>
      <cx:axis id="0">
        <cx:catScaling/>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cs typeface="Arial" panose="020B0604020202020204" pitchFamily="34" charset="0"/>
            </a:endParaRPr>
          </a:p>
        </cx:txPr>
      </cx:axis>
    </cx:plotArea>
  </cx:chart>
  <cx:spPr>
    <a:ln w="12700">
      <a:solidFill>
        <a:srgbClr val="FF0000"/>
      </a:solidFill>
      <a:prstDash val="lgDash"/>
    </a:ln>
  </cx:spPr>
</cx:chartSpace>
</file>

<file path=ppt/charts/chartEx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Movement(관리)'!$B$255:$B$257</cx:f>
        <cx:lvl ptCount="3">
          <cx:pt idx="0">신문용지</cx:pt>
          <cx:pt idx="1">골판지</cx:pt>
          <cx:pt idx="2">기타</cx:pt>
        </cx:lvl>
      </cx:strDim>
      <cx:numDim type="val">
        <cx:f>'Rev Movement(관리)'!$C$255:$C$257</cx:f>
        <cx:lvl ptCount="3" formatCode="#,##0;!(#,##0!);!-">
          <cx:pt idx="0">-10694.206991000014</cx:pt>
          <cx:pt idx="1">0</cx:pt>
          <cx:pt idx="2">195.20742000000001</cx:pt>
        </cx:lvl>
      </cx:numDim>
    </cx:data>
  </cx:chartData>
  <cx:chart>
    <cx:plotArea>
      <cx:plotAreaRegion>
        <cx:series layoutId="waterfall" uniqueId="{FFD38FAA-A86B-4FAF-96ED-048CD3027A2E}">
          <cx:dataLabels pos="ct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Movement(관리)'!$B$284:$B$286</cx:f>
        <cx:lvl ptCount="3">
          <cx:pt idx="0">신문용지</cx:pt>
          <cx:pt idx="1">골판지</cx:pt>
          <cx:pt idx="2">기타</cx:pt>
        </cx:lvl>
      </cx:strDim>
      <cx:numDim type="val">
        <cx:f>'Rev Movement(관리)'!$C$284:$C$286</cx:f>
        <cx:lvl ptCount="3" formatCode="#,##0;!(#,##0!);!-">
          <cx:pt idx="0">-7068.0356300000021</cx:pt>
          <cx:pt idx="1">2948.1072709999999</cx:pt>
          <cx:pt idx="2">3087.8828800000001</cx:pt>
        </cx:lvl>
      </cx:numDim>
    </cx:data>
  </cx:chartData>
  <cx:chart>
    <cx:plotArea>
      <cx:plotAreaRegion>
        <cx:series layoutId="waterfall" uniqueId="{0570A648-FD00-4E3F-9FD2-BDDDC7C3EA97}">
          <cx:dataLabels pos="ct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Movement(관리)'!$B$259:$B$261</cx:f>
        <cx:lvl ptCount="3">
          <cx:pt idx="0">신문용지</cx:pt>
          <cx:pt idx="1">골판지</cx:pt>
          <cx:pt idx="2">기타</cx:pt>
        </cx:lvl>
      </cx:strDim>
      <cx:numDim type="val">
        <cx:f>'Rev Movement(관리)'!$C$259:$C$261</cx:f>
        <cx:lvl ptCount="3" formatCode="#,##0;!(#,##0!);!-">
          <cx:pt idx="0">-10232.598320999998</cx:pt>
          <cx:pt idx="1">329.88645000000002</cx:pt>
          <cx:pt idx="2">1262.429515</cx:pt>
        </cx:lvl>
      </cx:numDim>
    </cx:data>
  </cx:chartData>
  <cx:chart>
    <cx:plotArea>
      <cx:plotAreaRegion>
        <cx:series layoutId="waterfall" uniqueId="{84757ACD-1363-419C-8757-96AFF1969BB0}">
          <cx:dataLabels pos="ct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Movement(관리)'!$B$288:$B$290</cx:f>
        <cx:lvl ptCount="3">
          <cx:pt idx="0">신문용지</cx:pt>
          <cx:pt idx="1">골판지</cx:pt>
          <cx:pt idx="2">기타</cx:pt>
        </cx:lvl>
      </cx:strDim>
      <cx:numDim type="val">
        <cx:f>'Rev Movement(관리)'!$C$288:$C$290</cx:f>
        <cx:lvl ptCount="3" formatCode="#,##0;!(#,##0!);!-">
          <cx:pt idx="0">-22700.228890999999</cx:pt>
          <cx:pt idx="1">23812.801402999998</cx:pt>
          <cx:pt idx="2">3766.6243970000005</cx:pt>
        </cx:lvl>
      </cx:numDim>
    </cx:data>
  </cx:chartData>
  <cx:chart>
    <cx:plotArea>
      <cx:plotAreaRegion>
        <cx:series layoutId="waterfall" uniqueId="{4AA1A392-ED0A-4920-9DC7-114E9F7C6DEE}">
          <cx:dataLabels pos="ct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Movement(관리)'!$B$140:$B$152</cx:f>
        <cx:lvl ptCount="13">
          <cx:pt idx="0">FY18</cx:pt>
          <cx:pt idx="1">내수</cx:pt>
          <cx:pt idx="2">수출</cx:pt>
          <cx:pt idx="3">FY19</cx:pt>
          <cx:pt idx="4">내수</cx:pt>
          <cx:pt idx="5">수출</cx:pt>
          <cx:pt idx="6">FY20</cx:pt>
          <cx:pt idx="7">내수</cx:pt>
          <cx:pt idx="8">수출</cx:pt>
          <cx:pt idx="9">FY21</cx:pt>
          <cx:pt idx="10">내수</cx:pt>
          <cx:pt idx="11">수출</cx:pt>
          <cx:pt idx="12">LTM22(*1)</cx:pt>
        </cx:lvl>
      </cx:strDim>
      <cx:numDim type="val">
        <cx:f>'Rev Movement(관리)'!$C$140:$C$152</cx:f>
        <cx:lvl ptCount="13" formatCode="#,##0;!(#,##0!);!-">
          <cx:pt idx="0">116644.15457700001</cx:pt>
          <cx:pt idx="1">-10498.999571000008</cx:pt>
          <cx:pt idx="2">-1032.0454790000003</cx:pt>
          <cx:pt idx="3">105113.10952699999</cx:pt>
          <cx:pt idx="4">-8640.2823560000106</cx:pt>
          <cx:pt idx="5">4879.1969089999984</cx:pt>
          <cx:pt idx="6">101352.02407999997</cx:pt>
          <cx:pt idx="7">-1697.5505799999883</cx:pt>
          <cx:pt idx="8">15290.440694000004</cx:pt>
          <cx:pt idx="9">114944.914194</cx:pt>
          <cx:pt idx="10">-312.03026000000682</cx:pt>
          <cx:pt idx="11">7436.257501</cx:pt>
          <cx:pt idx="12">122069.14143499998</cx:pt>
        </cx:lvl>
      </cx:numDim>
    </cx:data>
  </cx:chartData>
  <cx:chart>
    <cx:plotArea>
      <cx:plotAreaRegion>
        <cx:series layoutId="waterfall" uniqueId="{4D9C5D11-EF64-4F72-8F1D-3574C2305DC3}">
          <cx:dataLabels>
            <cx:txPr>
              <a:bodyPr spcFirstLastPara="1" vertOverflow="ellipsis" horzOverflow="overflow" wrap="square" lIns="0" tIns="0" rIns="0" bIns="0" anchor="ctr" anchorCtr="1"/>
              <a:lstStyle/>
              <a:p>
                <a:pPr algn="ctr" rtl="0">
                  <a:defRPr sz="900" b="0" i="0">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rgbClr val="000000">
                      <a:lumMod val="65000"/>
                      <a:lumOff val="35000"/>
                    </a:srgbClr>
                  </a:solidFill>
                  <a:latin typeface="Arial" panose="020B0604020202020204" pitchFamily="34" charset="0"/>
                  <a:ea typeface="+mn-ea"/>
                  <a:cs typeface="Arial" panose="020B0604020202020204" pitchFamily="34" charset="0"/>
                </a:endParaRPr>
              </a:p>
            </cx:txPr>
          </cx:dataLabels>
          <cx:dataId val="0"/>
          <cx:layoutPr>
            <cx:subtotals>
              <cx:idx val="0"/>
              <cx:idx val="3"/>
              <cx:idx val="6"/>
              <cx:idx val="9"/>
              <cx:idx val="12"/>
            </cx:subtotals>
          </cx:layoutPr>
        </cx:series>
      </cx:plotAreaRegion>
      <cx:axis id="0">
        <cx:catScaling gapWidth="0.5"/>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b="0" i="0">
              <a:latin typeface="Arial" panose="020B0604020202020204" pitchFamily="34" charset="0"/>
              <a:ea typeface="+mn-ea"/>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mn-ea"/>
                <a:ea typeface="+mn-ea"/>
                <a:cs typeface="Univers 45 Light" pitchFamily="2" charset="0"/>
              </a:defRPr>
            </a:pPr>
            <a:endParaRPr lang="ko-KR" altLang="en-US" b="0" i="0">
              <a:latin typeface="+mn-ea"/>
              <a:ea typeface="+mn-ea"/>
            </a:endParaRPr>
          </a:p>
        </cx:txPr>
      </cx:axis>
    </cx:plotArea>
  </cx:chart>
</cx:chartSpace>
</file>

<file path=ppt/charts/chartEx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Movement(관리)'!$B$263:$B$265</cx:f>
        <cx:lvl ptCount="3">
          <cx:pt idx="0">신문용지</cx:pt>
          <cx:pt idx="1">골판지</cx:pt>
          <cx:pt idx="2">기타</cx:pt>
        </cx:lvl>
      </cx:strDim>
      <cx:numDim type="val">
        <cx:f>'Rev Movement(관리)'!$C$263:$C$265</cx:f>
        <cx:lvl ptCount="3" formatCode="#,##0;!(#,##0!);!-">
          <cx:pt idx="0">8205.8138049999998</cx:pt>
          <cx:pt idx="1">3180.5248120000033</cx:pt>
          <cx:pt idx="2">3904.1020769999996</cx:pt>
        </cx:lvl>
      </cx:numDim>
    </cx:data>
  </cx:chartData>
  <cx:chart>
    <cx:plotArea>
      <cx:plotAreaRegion>
        <cx:series layoutId="waterfall" uniqueId="{83F0AFEB-AE4C-41C8-B614-73F491CA614B}" formatIdx="0">
          <cx:dataLabels pos="ctr">
            <cx:txPr>
              <a:bodyPr spcFirstLastPara="1" vertOverflow="ellipsis" horzOverflow="overflow" wrap="square" lIns="0" tIns="0" rIns="0" bIns="0" anchor="ctr" anchorCtr="1"/>
              <a:lstStyle/>
              <a:p>
                <a:pPr algn="ctr" rtl="0">
                  <a:defRPr>
                    <a:solidFill>
                      <a:schemeClr val="bg1"/>
                    </a:solidFill>
                  </a:defRPr>
                </a:pPr>
                <a:endParaRPr lang="ko-KR" altLang="en-US" sz="900" b="0" i="0" u="none" strike="noStrike" baseline="0">
                  <a:solidFill>
                    <a:schemeClr val="bg1"/>
                  </a:solidFill>
                  <a:latin typeface="Univers 45 Light"/>
                  <a:ea typeface="맑은 고딕"/>
                </a:endParaRPr>
              </a:p>
            </cx:txP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Movement(관리)'!$B$255:$B$257</cx:f>
        <cx:lvl ptCount="3">
          <cx:pt idx="0">신문용지</cx:pt>
          <cx:pt idx="1">골판지</cx:pt>
          <cx:pt idx="2">기타</cx:pt>
        </cx:lvl>
      </cx:strDim>
      <cx:numDim type="val">
        <cx:f>'Rev Movement(관리)'!$C$255:$C$257</cx:f>
        <cx:lvl ptCount="3" formatCode="#,##0;!(#,##0!);!-">
          <cx:pt idx="0">-10694.206991000014</cx:pt>
          <cx:pt idx="1">0</cx:pt>
          <cx:pt idx="2">195.20742000000001</cx:pt>
        </cx:lvl>
      </cx:numDim>
    </cx:data>
  </cx:chartData>
  <cx:chart>
    <cx:plotArea>
      <cx:plotAreaRegion>
        <cx:series layoutId="waterfall" uniqueId="{FFD38FAA-A86B-4FAF-96ED-048CD3027A2E}">
          <cx:dataLabels pos="ct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Movement(관리)'!$B$284:$B$286</cx:f>
        <cx:lvl ptCount="3">
          <cx:pt idx="0">신문용지</cx:pt>
          <cx:pt idx="1">골판지</cx:pt>
          <cx:pt idx="2">기타</cx:pt>
        </cx:lvl>
      </cx:strDim>
      <cx:numDim type="val">
        <cx:f>'Rev Movement(관리)'!$C$284:$C$286</cx:f>
        <cx:lvl ptCount="3" formatCode="#,##0;!(#,##0!);!-">
          <cx:pt idx="0">-7068.0356300000021</cx:pt>
          <cx:pt idx="1">2948.1072709999999</cx:pt>
          <cx:pt idx="2">3087.8828800000001</cx:pt>
        </cx:lvl>
      </cx:numDim>
    </cx:data>
  </cx:chartData>
  <cx:chart>
    <cx:plotArea>
      <cx:plotAreaRegion>
        <cx:series layoutId="waterfall" uniqueId="{0570A648-FD00-4E3F-9FD2-BDDDC7C3EA97}">
          <cx:dataLabels pos="ct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Movement(관리)'!$B$413:$B$414</cx:f>
        <cx:lvl ptCount="2">
          <cx:pt idx="0">P 효과</cx:pt>
          <cx:pt idx="1">Q 효과</cx:pt>
        </cx:lvl>
      </cx:strDim>
      <cx:numDim type="val">
        <cx:f>'Rev Movement(관리)'!$C$413:$C$414</cx:f>
        <cx:lvl ptCount="2" formatCode="#,##0;!(#,##0!);!-">
          <cx:pt idx="0">92.337661138045618</cx:pt>
          <cx:pt idx="1">-10786.544652138055</cx:pt>
        </cx:lvl>
      </cx:numDim>
    </cx:data>
  </cx:chartData>
  <cx:chart>
    <cx:plotArea>
      <cx:plotAreaRegion>
        <cx:series layoutId="waterfall" uniqueId="{79DC2E5A-5D94-46CB-9667-9C7FA0043F90}" formatIdx="0">
          <cx:dataLabels pos="ctr">
            <cx:visibility seriesName="0" categoryName="0" value="1"/>
            <cx:separator>, </cx:separator>
          </cx:dataLabels>
          <cx:dataId val="0"/>
          <cx:layoutPr>
            <cx:subtotals/>
          </cx:layoutPr>
        </cx:series>
      </cx:plotAreaRegion>
      <cx:axis id="0">
        <cx:catScaling/>
        <cx:tickLabels/>
      </cx:axis>
      <cx:axis id="1" hidden="1">
        <cx:valScaling/>
        <cx:tickLabels/>
      </cx:axis>
    </cx:plotArea>
  </cx:chart>
  <cx:spPr>
    <a:ln w="9525">
      <a:solidFill>
        <a:srgbClr val="FF0000"/>
      </a:solidFill>
      <a:prstDash val="lgDash"/>
    </a:ln>
  </cx:spPr>
</cx:chartSpace>
</file>

<file path=ppt/charts/chartEx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Movement(관리)'!$B$477:$B$478</cx:f>
        <cx:lvl ptCount="2">
          <cx:pt idx="0">P 효과</cx:pt>
          <cx:pt idx="1">Q 효과</cx:pt>
        </cx:lvl>
      </cx:strDim>
      <cx:numDim type="val">
        <cx:f>'Rev Movement(관리)'!$C$477:$C$478</cx:f>
        <cx:lvl ptCount="2" formatCode="#,##0;!(#,##0!);!-">
          <cx:pt idx="0">-3764.2511133267126</cx:pt>
          <cx:pt idx="1">-3303.7845166732868</cx:pt>
        </cx:lvl>
      </cx:numDim>
    </cx:data>
  </cx:chartData>
  <cx:chart>
    <cx:plotArea>
      <cx:plotAreaRegion>
        <cx:series layoutId="waterfall" uniqueId="{79DC2E5A-5D94-46CB-9667-9C7FA0043F90}" formatIdx="0">
          <cx:dataLabels pos="ctr">
            <cx:visibility seriesName="0" categoryName="0" value="1"/>
            <cx:separator>, </cx:separator>
          </cx:dataLabels>
          <cx:dataId val="0"/>
          <cx:layoutPr>
            <cx:subtotals/>
          </cx:layoutPr>
        </cx:series>
      </cx:plotAreaRegion>
      <cx:axis id="0">
        <cx:catScaling/>
        <cx:tickLabels/>
      </cx:axis>
      <cx:axis id="1" hidden="1">
        <cx:valScaling/>
        <cx:tickLabels/>
      </cx:axis>
    </cx:plotArea>
  </cx:chart>
  <cx:spPr>
    <a:ln w="9525">
      <a:solidFill>
        <a:srgbClr val="FF0000"/>
      </a:solidFill>
      <a:prstDash val="lgDash"/>
    </a:ln>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Movement(관리)'!$AU$98:$AU$99</cx:f>
        <cx:lvl ptCount="2">
          <cx:pt idx="0">군산</cx:pt>
          <cx:pt idx="1">청주</cx:pt>
        </cx:lvl>
      </cx:strDim>
      <cx:numDim type="val">
        <cx:f>'Rev Movement(관리)'!$AV$98:$AV$99</cx:f>
        <cx:lvl ptCount="2" formatCode="#,##0;!(#,##0!);!-">
          <cx:pt idx="0">15243.773138000019</cx:pt>
          <cx:pt idx="1">12176.476214000009</cx:pt>
        </cx:lvl>
      </cx:numDim>
    </cx:data>
  </cx:chartData>
  <cx:chart>
    <cx:plotArea>
      <cx:plotAreaRegion>
        <cx:series layoutId="waterfall" uniqueId="{D927F9CE-B3BA-4EBB-A486-4A94266D801A}">
          <cx:dataLabels pos="ctr">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visibility seriesName="0" categoryName="0" value="1"/>
            <cx:separator>; </cx:separato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cs typeface="Arial" panose="020B0604020202020204" pitchFamily="34" charset="0"/>
            </a:endParaRPr>
          </a:p>
        </cx:txPr>
      </cx:axis>
    </cx:plotArea>
  </cx:chart>
  <cx:spPr>
    <a:ln w="12700">
      <a:solidFill>
        <a:srgbClr val="FF0000"/>
      </a:solidFill>
      <a:prstDash val="lgDash"/>
    </a:ln>
  </cx:spPr>
</cx:chartSpace>
</file>

<file path=ppt/charts/chartEx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Movement(관리)'!$B$259:$B$261</cx:f>
        <cx:lvl ptCount="3">
          <cx:pt idx="0">신문용지</cx:pt>
          <cx:pt idx="1">골판지</cx:pt>
          <cx:pt idx="2">기타</cx:pt>
        </cx:lvl>
      </cx:strDim>
      <cx:numDim type="val">
        <cx:f>'Rev Movement(관리)'!$C$259:$C$261</cx:f>
        <cx:lvl ptCount="3" formatCode="#,##0;!(#,##0!);!-">
          <cx:pt idx="0">-10232.598320999998</cx:pt>
          <cx:pt idx="1">329.88645000000002</cx:pt>
          <cx:pt idx="2">1262.429515</cx:pt>
        </cx:lvl>
      </cx:numDim>
    </cx:data>
  </cx:chartData>
  <cx:chart>
    <cx:plotArea>
      <cx:plotAreaRegion>
        <cx:series layoutId="waterfall" uniqueId="{D53038BE-6662-4E6B-BF0D-DC93D48A7647}">
          <cx:dataLabels pos="ct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Movement(관리)'!$B$416:$B$417</cx:f>
        <cx:lvl ptCount="2">
          <cx:pt idx="0">P 효과</cx:pt>
          <cx:pt idx="1">Q 효과</cx:pt>
        </cx:lvl>
      </cx:strDim>
      <cx:numDim type="val">
        <cx:f>'Rev Movement(관리)'!$C$416:$C$417</cx:f>
        <cx:lvl ptCount="2" formatCode="#,##0;!(#,##0!);!-">
          <cx:pt idx="0">207.33145859148425</cx:pt>
          <cx:pt idx="1">-10439.929779591484</cx:pt>
        </cx:lvl>
      </cx:numDim>
    </cx:data>
  </cx:chartData>
  <cx:chart>
    <cx:plotArea>
      <cx:plotAreaRegion>
        <cx:series layoutId="waterfall" uniqueId="{79DC2E5A-5D94-46CB-9667-9C7FA0043F90}" formatIdx="0">
          <cx:dataLabels pos="ctr">
            <cx:visibility seriesName="0" categoryName="0" value="1"/>
            <cx:separator>, </cx:separator>
          </cx:dataLabels>
          <cx:dataId val="0"/>
          <cx:layoutPr>
            <cx:subtotals/>
          </cx:layoutPr>
        </cx:series>
      </cx:plotAreaRegion>
      <cx:axis id="0">
        <cx:catScaling/>
        <cx:tickLabels/>
      </cx:axis>
      <cx:axis id="1" hidden="1">
        <cx:valScaling/>
        <cx:tickLabels/>
      </cx:axis>
    </cx:plotArea>
  </cx:chart>
  <cx:spPr>
    <a:ln w="9525">
      <a:solidFill>
        <a:srgbClr val="FF0000"/>
      </a:solidFill>
      <a:prstDash val="lgDash"/>
    </a:ln>
  </cx:spPr>
</cx:chartSpace>
</file>

<file path=ppt/charts/chartEx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Movement(관리)'!$B$140:$B$152</cx:f>
        <cx:lvl ptCount="13">
          <cx:pt idx="0">FY18</cx:pt>
          <cx:pt idx="1">내수</cx:pt>
          <cx:pt idx="2">수출</cx:pt>
          <cx:pt idx="3">FY19</cx:pt>
          <cx:pt idx="4">내수</cx:pt>
          <cx:pt idx="5">수출</cx:pt>
          <cx:pt idx="6">FY20</cx:pt>
          <cx:pt idx="7">내수</cx:pt>
          <cx:pt idx="8">수출</cx:pt>
          <cx:pt idx="9">FY21</cx:pt>
          <cx:pt idx="10">내수</cx:pt>
          <cx:pt idx="11">수출</cx:pt>
          <cx:pt idx="12">LTM22(*1)</cx:pt>
        </cx:lvl>
      </cx:strDim>
      <cx:numDim type="val">
        <cx:f>'Rev Movement(관리)'!$C$140:$C$152</cx:f>
        <cx:lvl ptCount="13" formatCode="#,##0;!(#,##0!);!-">
          <cx:pt idx="0">116644.15457700001</cx:pt>
          <cx:pt idx="1">-10498.999571000008</cx:pt>
          <cx:pt idx="2">-1032.0454790000003</cx:pt>
          <cx:pt idx="3">105113.10952699999</cx:pt>
          <cx:pt idx="4">-8640.2823560000106</cx:pt>
          <cx:pt idx="5">4879.1969089999984</cx:pt>
          <cx:pt idx="6">101352.02407999997</cx:pt>
          <cx:pt idx="7">-1697.5505799999883</cx:pt>
          <cx:pt idx="8">15290.440694000004</cx:pt>
          <cx:pt idx="9">114944.914194</cx:pt>
          <cx:pt idx="10">-312.03026000000682</cx:pt>
          <cx:pt idx="11">7436.257501</cx:pt>
          <cx:pt idx="12">122069.14143499998</cx:pt>
        </cx:lvl>
      </cx:numDim>
    </cx:data>
  </cx:chartData>
  <cx:chart>
    <cx:plotArea>
      <cx:plotAreaRegion>
        <cx:series layoutId="waterfall" uniqueId="{4D9C5D11-EF64-4F72-8F1D-3574C2305DC3}">
          <cx:dataLabels>
            <cx:txPr>
              <a:bodyPr spcFirstLastPara="1" vertOverflow="ellipsis" horzOverflow="overflow" wrap="square" lIns="0" tIns="0" rIns="0" bIns="0" anchor="ctr" anchorCtr="1"/>
              <a:lstStyle/>
              <a:p>
                <a:pPr algn="ctr" rtl="0">
                  <a:defRPr sz="900" b="0" i="0">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rgbClr val="000000">
                      <a:lumMod val="65000"/>
                      <a:lumOff val="35000"/>
                    </a:srgbClr>
                  </a:solidFill>
                  <a:latin typeface="Arial" panose="020B0604020202020204" pitchFamily="34" charset="0"/>
                  <a:ea typeface="+mn-ea"/>
                  <a:cs typeface="Arial" panose="020B0604020202020204" pitchFamily="34" charset="0"/>
                </a:endParaRPr>
              </a:p>
            </cx:txPr>
          </cx:dataLabels>
          <cx:dataId val="0"/>
          <cx:layoutPr>
            <cx:subtotals>
              <cx:idx val="0"/>
              <cx:idx val="3"/>
              <cx:idx val="6"/>
              <cx:idx val="9"/>
              <cx:idx val="12"/>
            </cx:subtotals>
          </cx:layoutPr>
        </cx:series>
      </cx:plotAreaRegion>
      <cx:axis id="0">
        <cx:catScaling gapWidth="0.5"/>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b="0" i="0">
              <a:latin typeface="Arial" panose="020B0604020202020204" pitchFamily="34" charset="0"/>
              <a:ea typeface="+mn-ea"/>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mn-ea"/>
                <a:ea typeface="+mn-ea"/>
                <a:cs typeface="Univers 45 Light" pitchFamily="2" charset="0"/>
              </a:defRPr>
            </a:pPr>
            <a:endParaRPr lang="ko-KR" altLang="en-US" b="0" i="0">
              <a:latin typeface="+mn-ea"/>
              <a:ea typeface="+mn-ea"/>
            </a:endParaRPr>
          </a:p>
        </cx:txPr>
      </cx:axis>
    </cx:plotArea>
  </cx:chart>
</cx:chartSpace>
</file>

<file path=ppt/charts/chartEx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Movement(관리)'!$B$263:$B$265</cx:f>
        <cx:lvl ptCount="3">
          <cx:pt idx="0">신문용지</cx:pt>
          <cx:pt idx="1">골판지</cx:pt>
          <cx:pt idx="2">기타</cx:pt>
        </cx:lvl>
      </cx:strDim>
      <cx:numDim type="val">
        <cx:f>'Rev Movement(관리)'!$C$263:$C$265</cx:f>
        <cx:lvl ptCount="3" formatCode="#,##0;!(#,##0!);!-">
          <cx:pt idx="0">8205.8138049999998</cx:pt>
          <cx:pt idx="1">3180.5248120000033</cx:pt>
          <cx:pt idx="2">3904.1020769999996</cx:pt>
        </cx:lvl>
      </cx:numDim>
    </cx:data>
  </cx:chartData>
  <cx:chart>
    <cx:plotArea>
      <cx:plotAreaRegion>
        <cx:series layoutId="waterfall" uniqueId="{83F0AFEB-AE4C-41C8-B614-73F491CA614B}" formatIdx="0">
          <cx:dataLabels pos="ct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Movement(관리)'!$B$288:$B$290</cx:f>
        <cx:lvl ptCount="3">
          <cx:pt idx="0">신문용지</cx:pt>
          <cx:pt idx="1">골판지</cx:pt>
          <cx:pt idx="2">기타</cx:pt>
        </cx:lvl>
      </cx:strDim>
      <cx:numDim type="val">
        <cx:f>'Rev Movement(관리)'!$C$288:$C$290</cx:f>
        <cx:lvl ptCount="3" formatCode="#,##0;!(#,##0!);!-">
          <cx:pt idx="0">-22700.228890999999</cx:pt>
          <cx:pt idx="1">23812.801402999998</cx:pt>
          <cx:pt idx="2">3766.6243970000005</cx:pt>
        </cx:lvl>
      </cx:numDim>
    </cx:data>
  </cx:chartData>
  <cx:chart>
    <cx:plotArea>
      <cx:plotAreaRegion>
        <cx:series layoutId="waterfall" uniqueId="{9AA2C4B7-1F5E-4F06-85B4-D32EF50DA051}">
          <cx:dataLabels pos="ctr">
            <cx:visibility seriesName="0" categoryName="0" value="1"/>
            <cx:separator>, </cx:separator>
          </cx:dataLabels>
          <cx:dataId val="0"/>
          <cx:layoutPr>
            <cx:visibility connectorLines="0"/>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Movement(관리)'!$B$480:$B$481</cx:f>
        <cx:lvl ptCount="2">
          <cx:pt idx="0">P 효과</cx:pt>
          <cx:pt idx="1">Q 효과</cx:pt>
        </cx:lvl>
      </cx:strDim>
      <cx:numDim type="val">
        <cx:f>'Rev Movement(관리)'!$C$480:$C$481</cx:f>
        <cx:lvl ptCount="2" formatCode="#,##0;!(#,##0!);!-">
          <cx:pt idx="0">-3169.0905004214314</cx:pt>
          <cx:pt idx="1">-19531.13839057857</cx:pt>
        </cx:lvl>
      </cx:numDim>
    </cx:data>
  </cx:chartData>
  <cx:chart>
    <cx:plotArea>
      <cx:plotAreaRegion>
        <cx:series layoutId="waterfall" uniqueId="{79DC2E5A-5D94-46CB-9667-9C7FA0043F90}" formatIdx="0">
          <cx:dataLabels pos="ctr">
            <cx:visibility seriesName="0" categoryName="0" value="1"/>
            <cx:separator>, </cx:separator>
          </cx:dataLabels>
          <cx:dataId val="0"/>
          <cx:layoutPr>
            <cx:subtotals/>
          </cx:layoutPr>
        </cx:series>
      </cx:plotAreaRegion>
      <cx:axis id="0">
        <cx:catScaling/>
        <cx:tickLabels/>
      </cx:axis>
      <cx:axis id="1" hidden="1">
        <cx:valScaling/>
        <cx:tickLabels/>
      </cx:axis>
    </cx:plotArea>
  </cx:chart>
  <cx:spPr>
    <a:ln w="9525">
      <a:solidFill>
        <a:srgbClr val="FF0000"/>
      </a:solidFill>
      <a:prstDash val="lgDash"/>
    </a:ln>
  </cx:spPr>
</cx:chartSpace>
</file>

<file path=ppt/charts/chartEx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Movement(관리)'!$B$483:$B$484</cx:f>
        <cx:lvl ptCount="2">
          <cx:pt idx="0">P 효과</cx:pt>
          <cx:pt idx="1">Q 효과</cx:pt>
        </cx:lvl>
      </cx:strDim>
      <cx:numDim type="val">
        <cx:f>'Rev Movement(관리)'!$C$483:$C$484</cx:f>
        <cx:lvl ptCount="2" formatCode="#,##0;!(#,##0!);!-">
          <cx:pt idx="0">527.30856790830035</cx:pt>
          <cx:pt idx="1">7678.5052370917001</cx:pt>
        </cx:lvl>
      </cx:numDim>
    </cx:data>
  </cx:chartData>
  <cx:chart>
    <cx:plotArea>
      <cx:plotAreaRegion>
        <cx:series layoutId="waterfall" uniqueId="{79DC2E5A-5D94-46CB-9667-9C7FA0043F90}" formatIdx="0">
          <cx:dataLabels pos="ctr">
            <cx:visibility seriesName="0" categoryName="0" value="1"/>
            <cx:separator>, </cx:separator>
          </cx:dataLabels>
          <cx:dataId val="0"/>
          <cx:layoutPr>
            <cx:subtotals/>
          </cx:layoutPr>
        </cx:series>
      </cx:plotAreaRegion>
      <cx:axis id="0">
        <cx:catScaling/>
        <cx:tickLabels/>
      </cx:axis>
      <cx:axis id="1" hidden="1">
        <cx:valScaling/>
        <cx:tickLabels/>
      </cx:axis>
    </cx:plotArea>
  </cx:chart>
  <cx:spPr>
    <a:ln w="9525">
      <a:solidFill>
        <a:srgbClr val="FF0000"/>
      </a:solidFill>
      <a:prstDash val="lgDash"/>
    </a:ln>
  </cx:spPr>
</cx:chartSpace>
</file>

<file path=ppt/charts/chartEx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Movement(관리)'!$B$140:$B$152</cx:f>
        <cx:lvl ptCount="13">
          <cx:pt idx="0">FY18</cx:pt>
          <cx:pt idx="1">내수</cx:pt>
          <cx:pt idx="2">수출</cx:pt>
          <cx:pt idx="3">FY19</cx:pt>
          <cx:pt idx="4">내수</cx:pt>
          <cx:pt idx="5">수출</cx:pt>
          <cx:pt idx="6">FY20</cx:pt>
          <cx:pt idx="7">내수</cx:pt>
          <cx:pt idx="8">수출</cx:pt>
          <cx:pt idx="9">FY21</cx:pt>
          <cx:pt idx="10">내수</cx:pt>
          <cx:pt idx="11">수출</cx:pt>
          <cx:pt idx="12">LTM22(*1)</cx:pt>
        </cx:lvl>
      </cx:strDim>
      <cx:numDim type="val">
        <cx:f>'Rev Movement(관리)'!$C$140:$C$152</cx:f>
        <cx:lvl ptCount="13" formatCode="#,##0;!(#,##0!);!-">
          <cx:pt idx="0">116644.15457700001</cx:pt>
          <cx:pt idx="1">-10498.999571000008</cx:pt>
          <cx:pt idx="2">-1032.0454790000003</cx:pt>
          <cx:pt idx="3">105113.10952699999</cx:pt>
          <cx:pt idx="4">-8640.2823560000106</cx:pt>
          <cx:pt idx="5">4879.1969089999984</cx:pt>
          <cx:pt idx="6">101352.02407999997</cx:pt>
          <cx:pt idx="7">-1697.5505799999883</cx:pt>
          <cx:pt idx="8">15290.440694000004</cx:pt>
          <cx:pt idx="9">114944.914194</cx:pt>
          <cx:pt idx="10">-312.03026000000682</cx:pt>
          <cx:pt idx="11">7436.257501</cx:pt>
          <cx:pt idx="12">122069.14143499998</cx:pt>
        </cx:lvl>
      </cx:numDim>
    </cx:data>
  </cx:chartData>
  <cx:chart>
    <cx:plotArea>
      <cx:plotAreaRegion>
        <cx:series layoutId="waterfall" uniqueId="{4D9C5D11-EF64-4F72-8F1D-3574C2305DC3}">
          <cx:dataLabels>
            <cx:txPr>
              <a:bodyPr spcFirstLastPara="1" vertOverflow="ellipsis" horzOverflow="overflow" wrap="square" lIns="0" tIns="0" rIns="0" bIns="0" anchor="ctr" anchorCtr="1"/>
              <a:lstStyle/>
              <a:p>
                <a:pPr algn="ctr" rtl="0">
                  <a:defRPr sz="900" b="0" i="0">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rgbClr val="000000">
                      <a:lumMod val="65000"/>
                      <a:lumOff val="35000"/>
                    </a:srgbClr>
                  </a:solidFill>
                  <a:latin typeface="Arial" panose="020B0604020202020204" pitchFamily="34" charset="0"/>
                  <a:ea typeface="+mn-ea"/>
                  <a:cs typeface="Arial" panose="020B0604020202020204" pitchFamily="34" charset="0"/>
                </a:endParaRPr>
              </a:p>
            </cx:txPr>
          </cx:dataLabels>
          <cx:dataId val="0"/>
          <cx:layoutPr>
            <cx:subtotals>
              <cx:idx val="0"/>
              <cx:idx val="3"/>
              <cx:idx val="6"/>
              <cx:idx val="9"/>
              <cx:idx val="12"/>
            </cx:subtotals>
          </cx:layoutPr>
        </cx:series>
      </cx:plotAreaRegion>
      <cx:axis id="0">
        <cx:catScaling gapWidth="0.5"/>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b="0" i="0">
              <a:latin typeface="Arial" panose="020B0604020202020204" pitchFamily="34" charset="0"/>
              <a:ea typeface="+mn-ea"/>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b="0" i="0">
              <a:latin typeface="Arial" panose="020B0604020202020204" pitchFamily="34" charset="0"/>
              <a:ea typeface="+mn-ea"/>
              <a:cs typeface="Arial" panose="020B0604020202020204" pitchFamily="34" charset="0"/>
            </a:endParaRPr>
          </a:p>
        </cx:txPr>
      </cx:axis>
    </cx:plotArea>
  </cx:chart>
</cx:chartSpace>
</file>

<file path=ppt/charts/chartEx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'EBITDA% Bridge_동인'!$AU$7:$AU$25</cx:f>
        <cx:lvl ptCount="19">
          <cx:pt idx="0">FY18</cx:pt>
          <cx:pt idx="1">ASP</cx:pt>
          <cx:pt idx="2">제품 mix</cx:pt>
          <cx:pt idx="3">재료비
단가</cx:pt>
          <cx:pt idx="4">유틸리티</cx:pt>
          <cx:pt idx="5">기타</cx:pt>
          <cx:pt idx="6">FY19</cx:pt>
          <cx:pt idx="7">ASP</cx:pt>
          <cx:pt idx="8">제품 mix</cx:pt>
          <cx:pt idx="9">재료비
단가</cx:pt>
          <cx:pt idx="10">유틸리티</cx:pt>
          <cx:pt idx="11">기타</cx:pt>
          <cx:pt idx="12">FY20</cx:pt>
          <cx:pt idx="13">ASP</cx:pt>
          <cx:pt idx="14">제품 mix</cx:pt>
          <cx:pt idx="15">재료비
단가</cx:pt>
          <cx:pt idx="16">유틸리티</cx:pt>
          <cx:pt idx="17">기타</cx:pt>
          <cx:pt idx="18">FY21</cx:pt>
        </cx:lvl>
      </cx:strDim>
      <cx:numDim type="val">
        <cx:f>'EBITDA% Bridge_동인'!$AV$7:$AV$25</cx:f>
        <cx:lvl ptCount="19" formatCode="0.0%;!(0.0%!);">
          <cx:pt idx="0">-0.10530507472076786</cx:pt>
          <cx:pt idx="1">-0.099129406221778738</cx:pt>
          <cx:pt idx="2">-0.12617139192028715</cx:pt>
          <cx:pt idx="3">0.16615018175630328</cx:pt>
          <cx:pt idx="4">0.052692188475800553</cx:pt>
          <cx:pt idx="5">-0.064476032939412273</cx:pt>
          <cx:pt idx="6">-0.17623953557014216</cx:pt>
          <cx:pt idx="7">-0.021004858542208002</cx:pt>
          <cx:pt idx="8">0.014759688427548509</cx:pt>
          <cx:pt idx="9">0.083183016592659531</cx:pt>
          <cx:pt idx="10">0.066032388205652215</cx:pt>
          <cx:pt idx="11">0.015342499663004109</cx:pt>
          <cx:pt idx="12">-0.017926801223485802</cx:pt>
          <cx:pt idx="13">0.17347087864626604</cx:pt>
          <cx:pt idx="14">0.040041384227679631</cx:pt>
          <cx:pt idx="15">-0.10647683433217775</cx:pt>
          <cx:pt idx="16">0.014934283921819818</cx:pt>
          <cx:pt idx="17">-0.040906674933863199</cx:pt>
          <cx:pt idx="18">0.063136236306238741</cx:pt>
        </cx:lvl>
      </cx:numDim>
    </cx:data>
  </cx:chartData>
  <cx:chart>
    <cx:plotArea>
      <cx:plotAreaRegion>
        <cx:series layoutId="waterfall" uniqueId="{BCC6B5D8-D48C-4E3F-866D-3908054B9DED}">
          <cx:dataPt idx="0">
            <cx:spPr>
              <a:solidFill>
                <a:srgbClr val="00338D"/>
              </a:solidFill>
            </cx:spPr>
          </cx:dataPt>
          <cx:dataPt idx="1">
            <cx:spPr>
              <a:solidFill>
                <a:srgbClr val="0091DA"/>
              </a:solidFill>
            </cx:spPr>
          </cx:dataPt>
          <cx:dataPt idx="2">
            <cx:spPr>
              <a:solidFill>
                <a:srgbClr val="005EB8"/>
              </a:solidFill>
            </cx:spPr>
          </cx:dataPt>
          <cx:dataPt idx="3">
            <cx:spPr>
              <a:solidFill>
                <a:srgbClr val="483698"/>
              </a:solidFill>
            </cx:spPr>
          </cx:dataPt>
          <cx:dataPt idx="4">
            <cx:spPr>
              <a:solidFill>
                <a:srgbClr val="6D2077"/>
              </a:solidFill>
            </cx:spPr>
          </cx:dataPt>
          <cx:dataPt idx="5">
            <cx:spPr>
              <a:solidFill>
                <a:srgbClr val="470A68"/>
              </a:solidFill>
            </cx:spPr>
          </cx:dataPt>
          <cx:dataPt idx="6">
            <cx:spPr>
              <a:solidFill>
                <a:srgbClr val="00338D"/>
              </a:solidFill>
            </cx:spPr>
          </cx:dataPt>
          <cx:dataPt idx="7">
            <cx:spPr>
              <a:solidFill>
                <a:srgbClr val="0091DA"/>
              </a:solidFill>
            </cx:spPr>
          </cx:dataPt>
          <cx:dataPt idx="8">
            <cx:spPr>
              <a:solidFill>
                <a:srgbClr val="005EB8"/>
              </a:solidFill>
            </cx:spPr>
          </cx:dataPt>
          <cx:dataPt idx="9">
            <cx:spPr>
              <a:solidFill>
                <a:srgbClr val="483698"/>
              </a:solidFill>
            </cx:spPr>
          </cx:dataPt>
          <cx:dataPt idx="10">
            <cx:spPr>
              <a:solidFill>
                <a:srgbClr val="6D2077"/>
              </a:solidFill>
            </cx:spPr>
          </cx:dataPt>
          <cx:dataPt idx="11">
            <cx:spPr>
              <a:solidFill>
                <a:srgbClr val="470A68"/>
              </a:solidFill>
            </cx:spPr>
          </cx:dataPt>
          <cx:dataPt idx="12">
            <cx:spPr>
              <a:solidFill>
                <a:srgbClr val="00338D"/>
              </a:solidFill>
            </cx:spPr>
          </cx:dataPt>
          <cx:dataPt idx="13">
            <cx:spPr>
              <a:solidFill>
                <a:srgbClr val="0091DA"/>
              </a:solidFill>
            </cx:spPr>
          </cx:dataPt>
          <cx:dataPt idx="14">
            <cx:spPr>
              <a:solidFill>
                <a:srgbClr val="005EB8"/>
              </a:solidFill>
            </cx:spPr>
          </cx:dataPt>
          <cx:dataPt idx="15">
            <cx:spPr>
              <a:solidFill>
                <a:srgbClr val="483698"/>
              </a:solidFill>
            </cx:spPr>
          </cx:dataPt>
          <cx:dataPt idx="16">
            <cx:spPr>
              <a:solidFill>
                <a:srgbClr val="6D2077"/>
              </a:solidFill>
            </cx:spPr>
          </cx:dataPt>
          <cx:dataPt idx="17">
            <cx:spPr>
              <a:solidFill>
                <a:srgbClr val="470A68"/>
              </a:solidFill>
            </cx:spPr>
          </cx:dataPt>
          <cx:dataPt idx="18">
            <cx:spPr>
              <a:solidFill>
                <a:srgbClr val="00338D"/>
              </a:solidFill>
            </cx:spPr>
          </cx:dataPt>
          <cx:dataLabels pos="outEnd">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visibility connectorLines="0"/>
            <cx:subtotals>
              <cx:idx val="0"/>
              <cx:idx val="6"/>
              <cx:idx val="12"/>
              <cx:idx val="18"/>
            </cx:subtotals>
          </cx:layoutPr>
        </cx:series>
      </cx:plotAreaRegion>
      <cx:axis id="0">
        <cx:catScaling gapWidth="0.5"/>
        <cx:majorTickMarks type="out"/>
        <cx:tickLabels/>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'EBITDA% Bridge_동인'!$AU$7:$AU$25</cx:f>
        <cx:lvl ptCount="19">
          <cx:pt idx="0">FY18</cx:pt>
          <cx:pt idx="1">ASP</cx:pt>
          <cx:pt idx="2">제품 mix</cx:pt>
          <cx:pt idx="3">재료비
단가</cx:pt>
          <cx:pt idx="4">유틸리티</cx:pt>
          <cx:pt idx="5">기타</cx:pt>
          <cx:pt idx="6">FY19</cx:pt>
          <cx:pt idx="7">ASP</cx:pt>
          <cx:pt idx="8">제품 mix</cx:pt>
          <cx:pt idx="9">재료비
단가</cx:pt>
          <cx:pt idx="10">유틸리티</cx:pt>
          <cx:pt idx="11">기타</cx:pt>
          <cx:pt idx="12">FY20</cx:pt>
          <cx:pt idx="13">ASP</cx:pt>
          <cx:pt idx="14">제품 mix</cx:pt>
          <cx:pt idx="15">재료비
단가</cx:pt>
          <cx:pt idx="16">유틸리티</cx:pt>
          <cx:pt idx="17">기타</cx:pt>
          <cx:pt idx="18">FY21</cx:pt>
        </cx:lvl>
      </cx:strDim>
      <cx:numDim type="val">
        <cx:f>'EBITDA% Bridge_동인'!$AV$7:$AV$25</cx:f>
        <cx:lvl ptCount="19" formatCode="0.0%;!(0.0%!);">
          <cx:pt idx="0">-0.10530507472076786</cx:pt>
          <cx:pt idx="1">-0.099129406221778738</cx:pt>
          <cx:pt idx="2">-0.12617139192028715</cx:pt>
          <cx:pt idx="3">0.16615018175630328</cx:pt>
          <cx:pt idx="4">0.052692188475800553</cx:pt>
          <cx:pt idx="5">-0.064476032939412273</cx:pt>
          <cx:pt idx="6">-0.17623953557014216</cx:pt>
          <cx:pt idx="7">-0.021004858542208002</cx:pt>
          <cx:pt idx="8">0.014759688427548509</cx:pt>
          <cx:pt idx="9">0.083183016592659531</cx:pt>
          <cx:pt idx="10">0.066032388205652215</cx:pt>
          <cx:pt idx="11">0.015342499663004109</cx:pt>
          <cx:pt idx="12">-0.017926801223485802</cx:pt>
          <cx:pt idx="13">0.17347087864626604</cx:pt>
          <cx:pt idx="14">0.040041384227679631</cx:pt>
          <cx:pt idx="15">-0.10647683433217775</cx:pt>
          <cx:pt idx="16">0.014934283921819818</cx:pt>
          <cx:pt idx="17">-0.040906674933863199</cx:pt>
          <cx:pt idx="18">0.063136236306238741</cx:pt>
        </cx:lvl>
      </cx:numDim>
    </cx:data>
  </cx:chartData>
  <cx:chart>
    <cx:plotArea>
      <cx:plotAreaRegion>
        <cx:series layoutId="waterfall" uniqueId="{BCC6B5D8-D48C-4E3F-866D-3908054B9DED}">
          <cx:dataPt idx="0">
            <cx:spPr>
              <a:solidFill>
                <a:srgbClr val="00338D"/>
              </a:solidFill>
            </cx:spPr>
          </cx:dataPt>
          <cx:dataPt idx="1">
            <cx:spPr>
              <a:solidFill>
                <a:srgbClr val="0091DA"/>
              </a:solidFill>
            </cx:spPr>
          </cx:dataPt>
          <cx:dataPt idx="2">
            <cx:spPr>
              <a:solidFill>
                <a:srgbClr val="005EB8"/>
              </a:solidFill>
            </cx:spPr>
          </cx:dataPt>
          <cx:dataPt idx="3">
            <cx:spPr>
              <a:solidFill>
                <a:srgbClr val="483698"/>
              </a:solidFill>
            </cx:spPr>
          </cx:dataPt>
          <cx:dataPt idx="4">
            <cx:spPr>
              <a:solidFill>
                <a:srgbClr val="6D2077"/>
              </a:solidFill>
            </cx:spPr>
          </cx:dataPt>
          <cx:dataPt idx="5">
            <cx:spPr>
              <a:solidFill>
                <a:srgbClr val="470A68"/>
              </a:solidFill>
            </cx:spPr>
          </cx:dataPt>
          <cx:dataPt idx="6">
            <cx:spPr>
              <a:solidFill>
                <a:srgbClr val="00338D"/>
              </a:solidFill>
            </cx:spPr>
          </cx:dataPt>
          <cx:dataPt idx="7">
            <cx:spPr>
              <a:solidFill>
                <a:srgbClr val="0091DA"/>
              </a:solidFill>
            </cx:spPr>
          </cx:dataPt>
          <cx:dataPt idx="8">
            <cx:spPr>
              <a:solidFill>
                <a:srgbClr val="005EB8"/>
              </a:solidFill>
            </cx:spPr>
          </cx:dataPt>
          <cx:dataPt idx="9">
            <cx:spPr>
              <a:solidFill>
                <a:srgbClr val="483698"/>
              </a:solidFill>
            </cx:spPr>
          </cx:dataPt>
          <cx:dataPt idx="10">
            <cx:spPr>
              <a:solidFill>
                <a:srgbClr val="6D2077"/>
              </a:solidFill>
            </cx:spPr>
          </cx:dataPt>
          <cx:dataPt idx="11">
            <cx:spPr>
              <a:solidFill>
                <a:srgbClr val="470A68"/>
              </a:solidFill>
            </cx:spPr>
          </cx:dataPt>
          <cx:dataPt idx="12">
            <cx:spPr>
              <a:solidFill>
                <a:srgbClr val="00338D"/>
              </a:solidFill>
            </cx:spPr>
          </cx:dataPt>
          <cx:dataPt idx="13">
            <cx:spPr>
              <a:solidFill>
                <a:srgbClr val="0091DA"/>
              </a:solidFill>
            </cx:spPr>
          </cx:dataPt>
          <cx:dataPt idx="14">
            <cx:spPr>
              <a:solidFill>
                <a:srgbClr val="005EB8"/>
              </a:solidFill>
            </cx:spPr>
          </cx:dataPt>
          <cx:dataPt idx="15">
            <cx:spPr>
              <a:solidFill>
                <a:srgbClr val="483698"/>
              </a:solidFill>
            </cx:spPr>
          </cx:dataPt>
          <cx:dataPt idx="16">
            <cx:spPr>
              <a:solidFill>
                <a:srgbClr val="6D2077"/>
              </a:solidFill>
            </cx:spPr>
          </cx:dataPt>
          <cx:dataPt idx="17">
            <cx:spPr>
              <a:solidFill>
                <a:srgbClr val="470A68"/>
              </a:solidFill>
            </cx:spPr>
          </cx:dataPt>
          <cx:dataPt idx="18">
            <cx:spPr>
              <a:solidFill>
                <a:srgbClr val="00338D"/>
              </a:solidFill>
            </cx:spPr>
          </cx:dataPt>
          <cx:dataLabels pos="outEnd">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visibility connectorLines="0"/>
            <cx:subtotals>
              <cx:idx val="0"/>
              <cx:idx val="6"/>
              <cx:idx val="12"/>
              <cx:idx val="18"/>
            </cx:subtotals>
          </cx:layoutPr>
        </cx:series>
      </cx:plotAreaRegion>
      <cx:axis id="0">
        <cx:catScaling gapWidth="0.5"/>
        <cx:majorTickMarks type="out"/>
        <cx:tickLabels/>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Movement(관리)'!$B$64:$B$84</cx:f>
        <cx:lvl ptCount="21">
          <cx:pt idx="0">FY18</cx:pt>
          <cx:pt idx="1">제지</cx:pt>
          <cx:pt idx="2">미디어</cx:pt>
          <cx:pt idx="3">부동산</cx:pt>
          <cx:pt idx="4">기타</cx:pt>
          <cx:pt idx="5">FY19</cx:pt>
          <cx:pt idx="6">제지</cx:pt>
          <cx:pt idx="7">미디어</cx:pt>
          <cx:pt idx="8">부동산</cx:pt>
          <cx:pt idx="9">기타</cx:pt>
          <cx:pt idx="10">FY20</cx:pt>
          <cx:pt idx="11">제지</cx:pt>
          <cx:pt idx="12">미디어</cx:pt>
          <cx:pt idx="13">부동산</cx:pt>
          <cx:pt idx="14">기타</cx:pt>
          <cx:pt idx="15">FY21</cx:pt>
          <cx:pt idx="16">제지</cx:pt>
          <cx:pt idx="17">미디어</cx:pt>
          <cx:pt idx="18">부동산</cx:pt>
          <cx:pt idx="19">기타</cx:pt>
          <cx:pt idx="20">FY22(*1)</cx:pt>
        </cx:lvl>
      </cx:strDim>
      <cx:numDim type="val">
        <cx:f>'Rev Movement(관리)'!$C$64:$C$84</cx:f>
        <cx:lvl ptCount="21" formatCode="#,##0;!(#,##0!);!-">
          <cx:pt idx="0">412274.75439399999</cx:pt>
          <cx:pt idx="1">-24330.713126000017</cx:pt>
          <cx:pt idx="2">-5476.237591000001</cx:pt>
          <cx:pt idx="3">-117400.14192899999</cx:pt>
          <cx:pt idx="4">574.38179099999616</cx:pt>
          <cx:pt idx="5">265642.04353900003</cx:pt>
          <cx:pt idx="6">11088.840765000001</cx:pt>
          <cx:pt idx="7">-10461.555241999999</cx:pt>
          <cx:pt idx="8">217836.19514000003</cx:pt>
          <cx:pt idx="9">-41.042673000036302</cx:pt>
          <cx:pt idx="10">484064.4815290001</cx:pt>
          <cx:pt idx="11">49735.947066000022</cx:pt>
          <cx:pt idx="12">6079.7321269999993</cx:pt>
          <cx:pt idx="13">-105647.63141200005</cx:pt>
          <cx:pt idx="14">1050.1666530000475</cx:pt>
          <cx:pt idx="15">435282.69596300018</cx:pt>
          <cx:pt idx="16">27420.249352000013</cx:pt>
          <cx:pt idx="17">8490.2074569999932</cx:pt>
          <cx:pt idx="18">-63318.056941000003</cx:pt>
          <cx:pt idx="19">-1807.8443190000216</cx:pt>
          <cx:pt idx="20">406067.25151200016</cx:pt>
        </cx:lvl>
      </cx:numDim>
    </cx:data>
  </cx:chartData>
  <cx:chart>
    <cx:plotArea>
      <cx:plotAreaRegion>
        <cx:series layoutId="waterfall" uniqueId="{49508E34-8BBA-4E39-ADFF-55ABE4F6D8AC}">
          <cx:dataLabels pos="outEnd">
            <cx:txPr>
              <a:bodyPr spcFirstLastPara="1" vertOverflow="ellipsis" horzOverflow="overflow" wrap="square" lIns="0" tIns="0" rIns="0" bIns="0" anchor="ctr" anchorCtr="1"/>
              <a:lstStyle/>
              <a:p>
                <a:pPr algn="ctr" rtl="0">
                  <a:defRPr sz="700">
                    <a:latin typeface="Arial" panose="020B0604020202020204" pitchFamily="34" charset="0"/>
                    <a:ea typeface="Arial" panose="020B0604020202020204" pitchFamily="34" charset="0"/>
                    <a:cs typeface="Arial" panose="020B0604020202020204" pitchFamily="34" charset="0"/>
                  </a:defRPr>
                </a:pPr>
                <a:endParaRPr lang="ko-KR" altLang="en-US" sz="700" b="0" i="0" u="none" strike="noStrike" baseline="0">
                  <a:solidFill>
                    <a:srgbClr val="000000">
                      <a:lumMod val="65000"/>
                      <a:lumOff val="35000"/>
                    </a:srgbClr>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10"/>
              <cx:idx val="15"/>
              <cx:idx val="20"/>
              <cx:idx val="24"/>
            </cx:subtotals>
          </cx:layoutPr>
        </cx:series>
      </cx:plotAreaRegion>
      <cx:axis id="0">
        <cx:catScaling gapWidth="0.5"/>
        <cx:tickLabels/>
        <cx:txPr>
          <a:bodyPr spcFirstLastPara="1" vertOverflow="ellipsis" horzOverflow="overflow" wrap="square" lIns="0" tIns="0" rIns="0" bIns="0" anchor="ctr" anchorCtr="1"/>
          <a:lstStyle/>
          <a:p>
            <a:pPr algn="ctr" rtl="0">
              <a:defRPr sz="600">
                <a:latin typeface="Arial" panose="020B0604020202020204" pitchFamily="34" charset="0"/>
                <a:ea typeface="Arial" panose="020B0604020202020204" pitchFamily="34" charset="0"/>
                <a:cs typeface="Arial" panose="020B0604020202020204" pitchFamily="34" charset="0"/>
              </a:defRPr>
            </a:pPr>
            <a:endParaRPr lang="ko-KR" altLang="en-US" sz="600" b="0" i="0" u="none" strike="noStrike" baseline="0">
              <a:solidFill>
                <a:srgbClr val="000000">
                  <a:lumMod val="65000"/>
                  <a:lumOff val="35000"/>
                </a:srgbClr>
              </a:solidFill>
              <a:latin typeface="Arial" panose="020B0604020202020204" pitchFamily="34" charset="0"/>
              <a:ea typeface="맑은 고딕"/>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cs typeface="Arial" panose="020B0604020202020204" pitchFamily="34" charset="0"/>
            </a:endParaRPr>
          </a:p>
        </cx:txPr>
      </cx:axis>
    </cx:plotArea>
  </cx:chart>
</cx:chartSpace>
</file>

<file path=ppt/charts/chartEx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'EBITDA% Bridge_동인'!$AU$78:$AU$96</cx:f>
        <cx:lvl ptCount="19">
          <cx:pt idx="0">FY18</cx:pt>
          <cx:pt idx="1">ASP</cx:pt>
          <cx:pt idx="2">제품 mix</cx:pt>
          <cx:pt idx="3">재료비
단가</cx:pt>
          <cx:pt idx="4">유틸리티</cx:pt>
          <cx:pt idx="5">기타</cx:pt>
          <cx:pt idx="6">FY19</cx:pt>
          <cx:pt idx="7">ASP</cx:pt>
          <cx:pt idx="8">제품 mix</cx:pt>
          <cx:pt idx="9">재료비
단가</cx:pt>
          <cx:pt idx="10">유틸리티</cx:pt>
          <cx:pt idx="11">기타</cx:pt>
          <cx:pt idx="12">FY20</cx:pt>
          <cx:pt idx="13">ASP</cx:pt>
          <cx:pt idx="14">제품 mix</cx:pt>
          <cx:pt idx="15">재료비
단가</cx:pt>
          <cx:pt idx="16">유틸리티</cx:pt>
          <cx:pt idx="17">기타</cx:pt>
          <cx:pt idx="18">FY21</cx:pt>
        </cx:lvl>
      </cx:strDim>
      <cx:numDim type="val">
        <cx:f>'EBITDA% Bridge_동인'!$AV$78:$AV$96</cx:f>
        <cx:lvl ptCount="19" formatCode="0.0%;!(0.0%!);">
          <cx:pt idx="0">0.095857004221975795</cx:pt>
          <cx:pt idx="1">-0.033897241732002509</cx:pt>
          <cx:pt idx="2">-0.013567228758495694</cx:pt>
          <cx:pt idx="3">0.034217195589238983</cx:pt>
          <cx:pt idx="4">-0.0030702616806646535</cx:pt>
          <cx:pt idx="5">0.033265327627468519</cx:pt>
          <cx:pt idx="6">0.11280479526752044</cx:pt>
          <cx:pt idx="7">-0.015115899994086131</cx:pt>
          <cx:pt idx="8">-0.048022508222924733</cx:pt>
          <cx:pt idx="9">0.089546724712718448</cx:pt>
          <cx:pt idx="10">0.014014663526784706</cx:pt>
          <cx:pt idx="11">-0.0089173591111226021</cx:pt>
          <cx:pt idx="12">0.14431041617889012</cx:pt>
          <cx:pt idx="13">0.10286645067220329</cx:pt>
          <cx:pt idx="14">0.001701285581427562</cx:pt>
          <cx:pt idx="15">-0.1676772248270407</cx:pt>
          <cx:pt idx="16">0.0013693861018442592</cx:pt>
          <cx:pt idx="17">0.0046747407247035551</cx:pt>
          <cx:pt idx="18">0.087245054432028096</cx:pt>
        </cx:lvl>
      </cx:numDim>
    </cx:data>
  </cx:chartData>
  <cx:chart>
    <cx:plotArea>
      <cx:plotAreaRegion>
        <cx:series layoutId="waterfall" uniqueId="{B005F496-8F04-4387-A132-C878D5D21969}">
          <cx:dataPt idx="0">
            <cx:spPr>
              <a:solidFill>
                <a:srgbClr val="00338D"/>
              </a:solidFill>
            </cx:spPr>
          </cx:dataPt>
          <cx:dataPt idx="1">
            <cx:spPr>
              <a:solidFill>
                <a:srgbClr val="0091DA"/>
              </a:solidFill>
            </cx:spPr>
          </cx:dataPt>
          <cx:dataPt idx="2">
            <cx:spPr>
              <a:solidFill>
                <a:srgbClr val="005EB8"/>
              </a:solidFill>
            </cx:spPr>
          </cx:dataPt>
          <cx:dataPt idx="3">
            <cx:spPr>
              <a:solidFill>
                <a:srgbClr val="483698"/>
              </a:solidFill>
            </cx:spPr>
          </cx:dataPt>
          <cx:dataPt idx="4">
            <cx:spPr>
              <a:solidFill>
                <a:srgbClr val="6D2077"/>
              </a:solidFill>
            </cx:spPr>
          </cx:dataPt>
          <cx:dataPt idx="5">
            <cx:spPr>
              <a:solidFill>
                <a:srgbClr val="470A68"/>
              </a:solidFill>
            </cx:spPr>
          </cx:dataPt>
          <cx:dataPt idx="6">
            <cx:spPr>
              <a:solidFill>
                <a:srgbClr val="00338D"/>
              </a:solidFill>
            </cx:spPr>
          </cx:dataPt>
          <cx:dataPt idx="7">
            <cx:spPr>
              <a:solidFill>
                <a:srgbClr val="0091DA"/>
              </a:solidFill>
            </cx:spPr>
          </cx:dataPt>
          <cx:dataPt idx="8">
            <cx:spPr>
              <a:solidFill>
                <a:srgbClr val="005EB8"/>
              </a:solidFill>
            </cx:spPr>
          </cx:dataPt>
          <cx:dataPt idx="9">
            <cx:spPr>
              <a:solidFill>
                <a:srgbClr val="483698"/>
              </a:solidFill>
            </cx:spPr>
          </cx:dataPt>
          <cx:dataPt idx="10">
            <cx:spPr>
              <a:solidFill>
                <a:srgbClr val="6D2077"/>
              </a:solidFill>
            </cx:spPr>
          </cx:dataPt>
          <cx:dataPt idx="11">
            <cx:spPr>
              <a:solidFill>
                <a:srgbClr val="470A68"/>
              </a:solidFill>
            </cx:spPr>
          </cx:dataPt>
          <cx:dataPt idx="12">
            <cx:spPr>
              <a:solidFill>
                <a:srgbClr val="00338D"/>
              </a:solidFill>
            </cx:spPr>
          </cx:dataPt>
          <cx:dataPt idx="13">
            <cx:spPr>
              <a:solidFill>
                <a:srgbClr val="0091DA"/>
              </a:solidFill>
            </cx:spPr>
          </cx:dataPt>
          <cx:dataPt idx="14">
            <cx:spPr>
              <a:solidFill>
                <a:srgbClr val="005EB8"/>
              </a:solidFill>
            </cx:spPr>
          </cx:dataPt>
          <cx:dataPt idx="15">
            <cx:spPr>
              <a:solidFill>
                <a:srgbClr val="483698"/>
              </a:solidFill>
            </cx:spPr>
          </cx:dataPt>
          <cx:dataPt idx="16">
            <cx:spPr>
              <a:solidFill>
                <a:srgbClr val="6D2077"/>
              </a:solidFill>
            </cx:spPr>
          </cx:dataPt>
          <cx:dataPt idx="17">
            <cx:spPr>
              <a:solidFill>
                <a:srgbClr val="470A68"/>
              </a:solidFill>
            </cx:spPr>
          </cx:dataPt>
          <cx:dataPt idx="18">
            <cx:spPr>
              <a:solidFill>
                <a:srgbClr val="00338D"/>
              </a:solidFill>
            </cx:spPr>
          </cx:dataPt>
          <cx:dataLabels>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dataLabels>
          <cx:dataId val="0"/>
          <cx:layoutPr>
            <cx:visibility connectorLines="0"/>
            <cx:subtotals>
              <cx:idx val="0"/>
              <cx:idx val="6"/>
              <cx:idx val="12"/>
              <cx:idx val="18"/>
            </cx:subtotals>
          </cx:layoutPr>
        </cx:series>
      </cx:plotAreaRegion>
      <cx:axis id="0">
        <cx:catScaling gapWidth="0.5"/>
        <cx:tickLabels/>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Movement(관리)'!$E$173:$E$182</cx:f>
        <cx:lvl ptCount="10">
          <cx:pt idx="0">FY19</cx:pt>
          <cx:pt idx="1">미디어</cx:pt>
          <cx:pt idx="2">기타</cx:pt>
          <cx:pt idx="3">FY20</cx:pt>
          <cx:pt idx="4">미디어</cx:pt>
          <cx:pt idx="5">기타</cx:pt>
          <cx:pt idx="6">FY21</cx:pt>
          <cx:pt idx="7">미디어</cx:pt>
          <cx:pt idx="8">기타</cx:pt>
          <cx:pt idx="9">LTM22(*1)</cx:pt>
        </cx:lvl>
      </cx:strDim>
      <cx:numDim type="val">
        <cx:f>'Rev Movement(관리)'!$F$173:$F$182</cx:f>
        <cx:lvl ptCount="10" formatCode="#,##0;!(#,##0!);!-">
          <cx:pt idx="0">28920.255534</cx:pt>
          <cx:pt idx="1">-10356.712378999999</cx:pt>
          <cx:pt idx="2">-104.84286299999997</cx:pt>
          <cx:pt idx="3">18458.700291999998</cx:pt>
          <cx:pt idx="4">5793.8268289999996</cx:pt>
          <cx:pt idx="5">285.90529800000002</cx:pt>
          <cx:pt idx="6">24538.432419000004</cx:pt>
          <cx:pt idx="7">7563.9262720000006</cx:pt>
          <cx:pt idx="8">926.28118499999994</cx:pt>
          <cx:pt idx="9">33028.639876000001</cx:pt>
        </cx:lvl>
      </cx:numDim>
    </cx:data>
  </cx:chartData>
  <cx:chart>
    <cx:plotArea>
      <cx:plotAreaRegion>
        <cx:series layoutId="waterfall" uniqueId="{320DBC41-65FE-4B1D-A6E2-AE6FCDAD471A}">
          <cx:dataLabels pos="ctr">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rgbClr val="000000">
                      <a:lumMod val="65000"/>
                      <a:lumOff val="35000"/>
                    </a:srgbClr>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28,920</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(10,357)</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18,459</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5,794</a:t>
                  </a:r>
                </a:p>
              </cx:txPr>
              <cx:visibility seriesName="0" categoryName="0" value="1"/>
              <cx:separator>, </cx:separator>
            </cx:dataLabel>
            <cx:dataLabel idx="6">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24,538</a:t>
                  </a:r>
                </a:p>
              </cx:txPr>
              <cx:visibility seriesName="0" categoryName="0" value="1"/>
              <cx:separator>, </cx:separator>
            </cx:dataLabel>
            <cx:dataLabel idx="7">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7,564</a:t>
                  </a:r>
                </a:p>
              </cx:txPr>
              <cx:visibility seriesName="0" categoryName="0" value="1"/>
              <cx:separator>, </cx:separator>
            </cx:dataLabel>
            <cx:dataLabel idx="9">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33,029</a:t>
                  </a:r>
                </a:p>
              </cx:txPr>
              <cx:visibility seriesName="0" categoryName="0" value="1"/>
              <cx:separator>, </cx:separator>
            </cx:dataLabel>
          </cx:dataLabels>
          <cx:dataId val="0"/>
          <cx:layoutPr>
            <cx:visibility connectorLines="0"/>
            <cx:subtotals>
              <cx:idx val="0"/>
              <cx:idx val="3"/>
              <cx:idx val="6"/>
              <cx:idx val="9"/>
            </cx:subtotals>
          </cx:layoutPr>
        </cx:series>
      </cx:plotAreaRegion>
      <cx:axis id="0">
        <cx:catScaling gapWidth="0.5"/>
        <cx:tickLabels/>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rgbClr val="000000">
                  <a:lumMod val="65000"/>
                  <a:lumOff val="35000"/>
                </a:srgbClr>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Movement(관리)'!$B$573:$B$574</cx:f>
        <cx:lvl ptCount="2">
          <cx:pt idx="0">P 효과</cx:pt>
          <cx:pt idx="1">Q 효과</cx:pt>
        </cx:lvl>
      </cx:strDim>
      <cx:numDim type="val">
        <cx:f>'Rev Movement(관리)'!$C$573:$C$574</cx:f>
        <cx:lvl ptCount="2" formatCode="#,##0;!(#,##0!);!-">
          <cx:pt idx="0">116.10964026182421</cx:pt>
          <cx:pt idx="1">-10472.822019261823</cx:pt>
        </cx:lvl>
      </cx:numDim>
    </cx:data>
  </cx:chartData>
  <cx:chart>
    <cx:plotArea>
      <cx:plotAreaRegion>
        <cx:series layoutId="waterfall" uniqueId="{79DC2E5A-5D94-46CB-9667-9C7FA0043F90}" formatIdx="0">
          <cx:dataLabels pos="ctr">
            <cx:visibility seriesName="0" categoryName="0" value="1"/>
            <cx:separator>, </cx:separator>
          </cx:dataLabels>
          <cx:dataId val="0"/>
          <cx:layoutPr>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Movement(관리)'!$B$576:$B$577</cx:f>
        <cx:lvl ptCount="2">
          <cx:pt idx="0">P 효과</cx:pt>
          <cx:pt idx="1">Q 효과</cx:pt>
        </cx:lvl>
      </cx:strDim>
      <cx:numDim type="val">
        <cx:f>'Rev Movement(관리)'!$C$576:$C$577</cx:f>
        <cx:lvl ptCount="2" formatCode="#,##0;!(#,##0!);!-">
          <cx:pt idx="0">852.34828783468208</cx:pt>
          <cx:pt idx="1">4941.4785411653174</cx:pt>
        </cx:lvl>
      </cx:numDim>
    </cx:data>
  </cx:chartData>
  <cx:chart>
    <cx:plotArea>
      <cx:plotAreaRegion>
        <cx:series layoutId="waterfall" uniqueId="{79DC2E5A-5D94-46CB-9667-9C7FA0043F90}" formatIdx="0">
          <cx:dataLabels pos="ctr">
            <cx:visibility seriesName="0" categoryName="0" value="1"/>
            <cx:separator>, </cx:separator>
          </cx:dataLabels>
          <cx:dataId val="0"/>
          <cx:layoutPr>
            <cx:visibility connectorLines="0"/>
            <cx:subtotals/>
          </cx:layoutPr>
        </cx:series>
      </cx:plotAreaRegion>
      <cx:axis id="0">
        <cx:catScaling gapWidth="0.5"/>
        <cx:tickLabels/>
        <cx:txPr>
          <a:bodyPr spcFirstLastPara="1" vertOverflow="ellipsis" horzOverflow="overflow" wrap="square" lIns="0" tIns="0" rIns="0" bIns="0" anchor="ctr" anchorCtr="1"/>
          <a:lstStyle/>
          <a:p>
            <a:pPr algn="ctr" rtl="0">
              <a:defRPr/>
            </a:pPr>
            <a:endParaRPr lang="ko-KR" altLang="en-US" sz="900" b="0" i="0" u="none" strike="noStrike" baseline="0">
              <a:solidFill>
                <a:sysClr val="windowText" lastClr="000000">
                  <a:lumMod val="65000"/>
                  <a:lumOff val="35000"/>
                </a:sysClr>
              </a:solidFill>
              <a:latin typeface="Calibri" panose="020F0502020204030204"/>
              <a:ea typeface="맑은 고딕" panose="020B0503020000020004" pitchFamily="50" charset="-127"/>
            </a:endParaRPr>
          </a:p>
        </cx:txPr>
      </cx:axis>
      <cx:axis id="1" hidden="1">
        <cx:valScaling/>
        <cx:tickLabels/>
      </cx:axis>
    </cx:plotArea>
  </cx:chart>
  <cx:spPr>
    <a:ln w="12700">
      <a:solidFill>
        <a:srgbClr val="483698"/>
      </a:solidFill>
      <a:prstDash val="lgDash"/>
    </a:ln>
  </cx:spPr>
</cx:chartSpace>
</file>

<file path=ppt/charts/chartEx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Movement(관리)'!$B$579:$B$580</cx:f>
        <cx:lvl ptCount="2">
          <cx:pt idx="0">P 효과</cx:pt>
          <cx:pt idx="1">Q 효과</cx:pt>
        </cx:lvl>
      </cx:strDim>
      <cx:numDim type="val">
        <cx:f>'Rev Movement(관리)'!$C$579:$C$580</cx:f>
        <cx:lvl ptCount="2" formatCode="#,##0;!(#,##0!);!-">
          <cx:pt idx="0">1842.1350432146196</cx:pt>
          <cx:pt idx="1">5721.791228785376</cx:pt>
        </cx:lvl>
      </cx:numDim>
    </cx:data>
  </cx:chartData>
  <cx:chart>
    <cx:plotArea>
      <cx:plotAreaRegion>
        <cx:series layoutId="waterfall" uniqueId="{6D4E31A2-98DE-42DE-AA58-AACE7FDE8147}">
          <cx:dataLabels pos="ctr">
            <cx:visibility seriesName="0" categoryName="0" value="1"/>
            <cx:separator>, </cx:separator>
          </cx:dataLabels>
          <cx:dataId val="0"/>
          <cx:layoutPr>
            <cx:subtotals/>
          </cx:layoutPr>
        </cx:series>
      </cx:plotAreaRegion>
      <cx:axis id="0">
        <cx:catScaling gapWidth="0.5"/>
        <cx:tickLabels/>
      </cx:axis>
      <cx:axis id="1" hidden="1">
        <cx:valScaling/>
        <cx:tickLabels/>
      </cx:axis>
    </cx:plotArea>
  </cx:chart>
  <cx:spPr>
    <a:ln w="12700">
      <a:solidFill>
        <a:srgbClr val="483698"/>
      </a:solidFill>
      <a:prstDash val="lgDash"/>
    </a:ln>
  </cx:spPr>
</cx:chartSpace>
</file>

<file path=ppt/charts/chartEx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'EBITDA% Bridge_동인'!$AU$187:$AU$202</cx:f>
        <cx:lvl ptCount="16">
          <cx:pt idx="0">FY19</cx:pt>
          <cx:pt idx="1">ASP</cx:pt>
          <cx:pt idx="2">제품 mix</cx:pt>
          <cx:pt idx="3">재료비 
단가</cx:pt>
          <cx:pt idx="4">기타</cx:pt>
          <cx:pt idx="5">FY20</cx:pt>
          <cx:pt idx="6">ASP</cx:pt>
          <cx:pt idx="7">제품 mix</cx:pt>
          <cx:pt idx="8">재료비 
단가</cx:pt>
          <cx:pt idx="9">기타</cx:pt>
          <cx:pt idx="10">FY21</cx:pt>
          <cx:pt idx="11">ASP</cx:pt>
          <cx:pt idx="12">제품 mix</cx:pt>
          <cx:pt idx="13">재료비 
단가</cx:pt>
          <cx:pt idx="14">기타</cx:pt>
          <cx:pt idx="15">FY22.1Q</cx:pt>
        </cx:lvl>
      </cx:strDim>
      <cx:numDim type="val">
        <cx:f>'EBITDA% Bridge_동인'!$AV$187:$AV$202</cx:f>
        <cx:lvl ptCount="16" formatCode="0.0%;!(0.0%!);">
          <cx:pt idx="0">0.061218607834172399</cx:pt>
          <cx:pt idx="1">0.035017379556608566</cx:pt>
          <cx:pt idx="2">0.0065560192736782395</cx:pt>
          <cx:pt idx="3">0.0051554351415720994</cx:pt>
          <cx:pt idx="4">-0.13322741762330159</cx:pt>
          <cx:pt idx="5">-0.025279975817270289</cx:pt>
          <cx:pt idx="6">0.072256912485996583</cx:pt>
          <cx:pt idx="7">-0.065876293837473954</cx:pt>
          <cx:pt idx="8">-0.058509531680815803</cx:pt>
          <cx:pt idx="9">0.1359386391806372</cx:pt>
          <cx:pt idx="10">0.058529750331073743</cx:pt>
          <cx:pt idx="11">0.023140564490986067</cx:pt>
          <cx:pt idx="12">0.011620855128892441</cx:pt>
          <cx:pt idx="13">-0.07445927303225125</cx:pt>
          <cx:pt idx="14">0.030941483946266463</cx:pt>
          <cx:pt idx="15">0.049773380864967451</cx:pt>
        </cx:lvl>
      </cx:numDim>
    </cx:data>
  </cx:chartData>
  <cx:chart>
    <cx:plotArea>
      <cx:plotAreaRegion>
        <cx:series layoutId="waterfall" uniqueId="{5B55A7DA-E963-47C4-8113-511D2B736AD7}">
          <cx:dataPt idx="0">
            <cx:spPr>
              <a:solidFill>
                <a:srgbClr val="00338D"/>
              </a:solidFill>
            </cx:spPr>
          </cx:dataPt>
          <cx:dataPt idx="1">
            <cx:spPr>
              <a:solidFill>
                <a:srgbClr val="0091DA"/>
              </a:solidFill>
            </cx:spPr>
          </cx:dataPt>
          <cx:dataPt idx="2">
            <cx:spPr>
              <a:solidFill>
                <a:srgbClr val="005EB8"/>
              </a:solidFill>
            </cx:spPr>
          </cx:dataPt>
          <cx:dataPt idx="3">
            <cx:spPr>
              <a:solidFill>
                <a:srgbClr val="483698"/>
              </a:solidFill>
            </cx:spPr>
          </cx:dataPt>
          <cx:dataPt idx="4">
            <cx:spPr>
              <a:solidFill>
                <a:srgbClr val="470A68"/>
              </a:solidFill>
            </cx:spPr>
          </cx:dataPt>
          <cx:dataPt idx="5">
            <cx:spPr>
              <a:solidFill>
                <a:srgbClr val="00338D"/>
              </a:solidFill>
            </cx:spPr>
          </cx:dataPt>
          <cx:dataPt idx="6">
            <cx:spPr>
              <a:solidFill>
                <a:srgbClr val="0091DA"/>
              </a:solidFill>
            </cx:spPr>
          </cx:dataPt>
          <cx:dataPt idx="7">
            <cx:spPr>
              <a:solidFill>
                <a:srgbClr val="005EB8"/>
              </a:solidFill>
            </cx:spPr>
          </cx:dataPt>
          <cx:dataPt idx="8">
            <cx:spPr>
              <a:solidFill>
                <a:srgbClr val="483698"/>
              </a:solidFill>
            </cx:spPr>
          </cx:dataPt>
          <cx:dataPt idx="9">
            <cx:spPr>
              <a:solidFill>
                <a:srgbClr val="470A68"/>
              </a:solidFill>
            </cx:spPr>
          </cx:dataPt>
          <cx:dataPt idx="10">
            <cx:spPr>
              <a:solidFill>
                <a:srgbClr val="00338D"/>
              </a:solidFill>
            </cx:spPr>
          </cx:dataPt>
          <cx:dataPt idx="11">
            <cx:spPr>
              <a:solidFill>
                <a:srgbClr val="0091DA"/>
              </a:solidFill>
            </cx:spPr>
          </cx:dataPt>
          <cx:dataPt idx="12">
            <cx:spPr>
              <a:solidFill>
                <a:srgbClr val="005EB8"/>
              </a:solidFill>
            </cx:spPr>
          </cx:dataPt>
          <cx:dataPt idx="13">
            <cx:spPr>
              <a:solidFill>
                <a:srgbClr val="483698"/>
              </a:solidFill>
            </cx:spPr>
          </cx:dataPt>
          <cx:dataPt idx="14">
            <cx:spPr>
              <a:solidFill>
                <a:srgbClr val="470A68"/>
              </a:solidFill>
            </cx:spPr>
          </cx:dataPt>
          <cx:dataPt idx="15">
            <cx:spPr>
              <a:solidFill>
                <a:srgbClr val="00338D"/>
              </a:solidFill>
            </cx:spPr>
          </cx:dataPt>
          <cx:dataLabels>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dataLabels>
          <cx:dataId val="0"/>
          <cx:layoutPr>
            <cx:visibility connectorLines="0"/>
            <cx:subtotals>
              <cx:idx val="0"/>
              <cx:idx val="5"/>
              <cx:idx val="10"/>
              <cx:idx val="15"/>
            </cx:subtotals>
          </cx:layoutPr>
        </cx:series>
      </cx:plotAreaRegion>
      <cx:axis id="0">
        <cx:catScaling gapWidth="0.5"/>
        <cx:tickLabels/>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'EBITDA% Bridge_부문'!$R$6:$R$26</cx:f>
        <cx:lvl ptCount="21">
          <cx:pt idx="0">FY18</cx:pt>
          <cx:pt idx="1">제지</cx:pt>
          <cx:pt idx="2">미디어</cx:pt>
          <cx:pt idx="3">부동산</cx:pt>
          <cx:pt idx="4">기타</cx:pt>
          <cx:pt idx="5">FY19</cx:pt>
          <cx:pt idx="6">제지</cx:pt>
          <cx:pt idx="7">미디어</cx:pt>
          <cx:pt idx="8">부동산</cx:pt>
          <cx:pt idx="9">기타</cx:pt>
          <cx:pt idx="10">FY20</cx:pt>
          <cx:pt idx="11">제지</cx:pt>
          <cx:pt idx="12">미디어</cx:pt>
          <cx:pt idx="13">부동산</cx:pt>
          <cx:pt idx="14">기타</cx:pt>
          <cx:pt idx="15">FY21</cx:pt>
          <cx:pt idx="16">제지</cx:pt>
          <cx:pt idx="17">미디어</cx:pt>
          <cx:pt idx="18">부동산</cx:pt>
          <cx:pt idx="19">기타</cx:pt>
          <cx:pt idx="20">FY22.1Q</cx:pt>
        </cx:lvl>
      </cx:strDim>
      <cx:numDim type="val">
        <cx:f>'EBITDA% Bridge_부문'!$S$6:$S$26</cx:f>
        <cx:lvl ptCount="21" formatCode="0.0%;!(0.0!)%;0.0%">
          <cx:pt idx="0">0.026785519374204127</cx:pt>
          <cx:pt idx="1">0.00014085267241501629</cx:pt>
          <cx:pt idx="2">0.021594578000384567</cx:pt>
          <cx:pt idx="3">-0.017425581178606764</cx:pt>
          <cx:pt idx="4">0.0045691721303909132</cx:pt>
          <cx:pt idx="5">0.035664540998787866</cx:pt>
          <cx:pt idx="6">0.035935687517082322</cx:pt>
          <cx:pt idx="7">-0.0056959896267418869</cx:pt>
          <cx:pt idx="8">0.029891549670540932</cx:pt>
          <cx:pt idx="9">-0.00069885922801059047</cx:pt>
          <cx:pt idx="10">0.095096929331658642</cx:pt>
          <cx:pt idx="11">-0.0009490001202530191</cx:pt>
          <cx:pt idx="12">0.0018374779219464145</cx:pt>
          <cx:pt idx="13">0.0081484820818370045</cx:pt>
          <cx:pt idx="14">-0.0042287700168743706</cx:pt>
          <cx:pt idx="15">0.099905119198314671</cx:pt>
          <cx:pt idx="16">-0.032477551414990716</cx:pt>
          <cx:pt idx="17">-0.0023108890531482818</cx:pt>
          <cx:pt idx="18">0.019392229075649348</cx:pt>
          <cx:pt idx="19">0.0051439985057399129</cx:pt>
          <cx:pt idx="20">0.089652906311564931</cx:pt>
        </cx:lvl>
      </cx:numDim>
    </cx:data>
  </cx:chartData>
  <cx:chart>
    <cx:plotArea>
      <cx:plotAreaRegion>
        <cx:series layoutId="waterfall" uniqueId="{5E0841D0-D8B2-490A-9D20-78C64E5DDE29}">
          <cx:dataPt idx="0">
            <cx:spPr>
              <a:solidFill>
                <a:srgbClr val="005EB8"/>
              </a:solidFill>
            </cx:spPr>
          </cx:dataPt>
          <cx:dataPt idx="1">
            <cx:spPr>
              <a:solidFill>
                <a:srgbClr val="0091DA"/>
              </a:solidFill>
            </cx:spPr>
          </cx:dataPt>
          <cx:dataPt idx="2">
            <cx:spPr>
              <a:solidFill>
                <a:srgbClr val="0091DA"/>
              </a:solidFill>
            </cx:spPr>
          </cx:dataPt>
          <cx:dataPt idx="3">
            <cx:spPr>
              <a:solidFill>
                <a:srgbClr val="6D2077"/>
              </a:solidFill>
            </cx:spPr>
          </cx:dataPt>
          <cx:dataPt idx="4">
            <cx:spPr>
              <a:solidFill>
                <a:srgbClr val="0091DA"/>
              </a:solidFill>
            </cx:spPr>
          </cx:dataPt>
          <cx:dataPt idx="5">
            <cx:spPr>
              <a:solidFill>
                <a:srgbClr val="005EB8"/>
              </a:solidFill>
            </cx:spPr>
          </cx:dataPt>
          <cx:dataPt idx="6">
            <cx:spPr>
              <a:solidFill>
                <a:srgbClr val="0091DA"/>
              </a:solidFill>
            </cx:spPr>
          </cx:dataPt>
          <cx:dataPt idx="7">
            <cx:spPr>
              <a:solidFill>
                <a:srgbClr val="6D2077"/>
              </a:solidFill>
            </cx:spPr>
          </cx:dataPt>
          <cx:dataPt idx="8">
            <cx:spPr>
              <a:solidFill>
                <a:srgbClr val="0091DA"/>
              </a:solidFill>
            </cx:spPr>
          </cx:dataPt>
          <cx:dataPt idx="9">
            <cx:spPr>
              <a:solidFill>
                <a:srgbClr val="6D2077"/>
              </a:solidFill>
            </cx:spPr>
          </cx:dataPt>
          <cx:dataPt idx="10">
            <cx:spPr>
              <a:solidFill>
                <a:srgbClr val="005EB8"/>
              </a:solidFill>
            </cx:spPr>
          </cx:dataPt>
          <cx:dataPt idx="11">
            <cx:spPr>
              <a:solidFill>
                <a:srgbClr val="6D2077"/>
              </a:solidFill>
            </cx:spPr>
          </cx:dataPt>
          <cx:dataPt idx="12">
            <cx:spPr>
              <a:solidFill>
                <a:srgbClr val="0091DA"/>
              </a:solidFill>
            </cx:spPr>
          </cx:dataPt>
          <cx:dataPt idx="13">
            <cx:spPr>
              <a:solidFill>
                <a:srgbClr val="0091DA"/>
              </a:solidFill>
            </cx:spPr>
          </cx:dataPt>
          <cx:dataPt idx="14">
            <cx:spPr>
              <a:solidFill>
                <a:srgbClr val="6D2077"/>
              </a:solidFill>
            </cx:spPr>
          </cx:dataPt>
          <cx:dataPt idx="15">
            <cx:spPr>
              <a:solidFill>
                <a:srgbClr val="005EB8"/>
              </a:solidFill>
            </cx:spPr>
          </cx:dataPt>
          <cx:dataPt idx="16">
            <cx:spPr>
              <a:solidFill>
                <a:srgbClr val="6D2077"/>
              </a:solidFill>
            </cx:spPr>
          </cx:dataPt>
          <cx:dataPt idx="17">
            <cx:spPr>
              <a:solidFill>
                <a:srgbClr val="6D2077"/>
              </a:solidFill>
            </cx:spPr>
          </cx:dataPt>
          <cx:dataPt idx="18">
            <cx:spPr>
              <a:solidFill>
                <a:srgbClr val="0091DA"/>
              </a:solidFill>
            </cx:spPr>
          </cx:dataPt>
          <cx:dataPt idx="19">
            <cx:spPr>
              <a:solidFill>
                <a:srgbClr val="0091DA"/>
              </a:solidFill>
            </cx:spPr>
          </cx:dataPt>
          <cx:dataPt idx="20">
            <cx:spPr>
              <a:solidFill>
                <a:srgbClr val="005EB8"/>
              </a:solidFill>
            </cx:spPr>
          </cx:dataPt>
          <cx:dataLabels pos="outEnd">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visibility connectorLines="0"/>
            <cx:subtotals>
              <cx:idx val="0"/>
              <cx:idx val="5"/>
              <cx:idx val="10"/>
              <cx:idx val="15"/>
              <cx:idx val="20"/>
            </cx:subtotals>
          </cx:layoutPr>
        </cx:series>
      </cx:plotAreaRegion>
      <cx:axis id="0">
        <cx:catScaling gapWidth="0.5"/>
        <cx:tickLabels/>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Movement(관리)'!$B$84:$B$96</cx:f>
        <cx:lvl ptCount="13">
          <cx:pt idx="0">FY18</cx:pt>
          <cx:pt idx="1">군산</cx:pt>
          <cx:pt idx="2">청주</cx:pt>
          <cx:pt idx="3">FY19</cx:pt>
          <cx:pt idx="4">군산</cx:pt>
          <cx:pt idx="5">청주</cx:pt>
          <cx:pt idx="6">FY20</cx:pt>
          <cx:pt idx="7">군산</cx:pt>
          <cx:pt idx="8">청주</cx:pt>
          <cx:pt idx="9">FY21</cx:pt>
          <cx:pt idx="10">군산</cx:pt>
          <cx:pt idx="11">청주</cx:pt>
          <cx:pt idx="12">LTM22(*1)</cx:pt>
        </cx:lvl>
      </cx:strDim>
      <cx:numDim type="val">
        <cx:f>'Rev Movement(관리)'!$C$84:$C$96</cx:f>
        <cx:lvl ptCount="13" formatCode="#,##0;!(#,##0!);!-">
          <cx:pt idx="0">194459.151675</cx:pt>
          <cx:pt idx="1">-12799.668076000002</cx:pt>
          <cx:pt idx="2">-11531.045050000015</cx:pt>
          <cx:pt idx="3">170128.43854899998</cx:pt>
          <cx:pt idx="4">14849.926212000006</cx:pt>
          <cx:pt idx="5">-3761.0854470000049</cx:pt>
          <cx:pt idx="6">181217.27931399998</cx:pt>
          <cx:pt idx="7">36143.056951999999</cx:pt>
          <cx:pt idx="8">13592.890114000023</cx:pt>
          <cx:pt idx="9">230953.22638000001</cx:pt>
          <cx:pt idx="10">5259.9614499549498</cx:pt>
          <cx:pt idx="11">7124.227240999986</cx:pt>
          <cx:pt idx="12">243337.41507095494</cx:pt>
        </cx:lvl>
      </cx:numDim>
    </cx:data>
  </cx:chartData>
  <cx:chart>
    <cx:plotArea>
      <cx:plotAreaRegion>
        <cx:series layoutId="waterfall" uniqueId="{49508E34-8BBA-4E39-ADFF-55ABE4F6D8AC}" formatIdx="0">
          <cx:dataLabels pos="outEnd">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b="0">
                  <a:latin typeface="Arial" panose="020B0604020202020204" pitchFamily="34" charset="0"/>
                  <a:ea typeface="+mj-ea"/>
                  <a:cs typeface="Arial" panose="020B0604020202020204" pitchFamily="34" charset="0"/>
                </a:endParaRPr>
              </a:p>
            </cx:txPr>
            <cx:visibility seriesName="0" categoryName="0" value="1"/>
          </cx:dataLabels>
          <cx:dataId val="0"/>
          <cx:layoutPr>
            <cx:visibility connectorLines="0"/>
            <cx:subtotals>
              <cx:idx val="0"/>
              <cx:idx val="3"/>
              <cx:idx val="6"/>
              <cx:idx val="9"/>
              <cx:idx val="12"/>
              <cx:idx val="16"/>
              <cx:idx val="24"/>
            </cx:subtotals>
          </cx:layoutPr>
        </cx:series>
      </cx:plotAreaRegion>
      <cx:axis id="0">
        <cx:catScaling/>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b="0">
              <a:latin typeface="Arial" panose="020B0604020202020204" pitchFamily="34" charset="0"/>
              <a:ea typeface="+mn-ea"/>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Univers 45 Light" pitchFamily="2" charset="0"/>
                <a:ea typeface="Univers 45 Light" pitchFamily="2" charset="0"/>
                <a:cs typeface="Univers 45 Light" pitchFamily="2" charset="0"/>
              </a:defRPr>
            </a:pPr>
            <a:endParaRPr lang="ko-KR" altLang="en-US" b="0"/>
          </a:p>
        </cx:txPr>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Movement(관리)'!$B$112:$B$124</cx:f>
        <cx:lvl ptCount="13">
          <cx:pt idx="0">FY18</cx:pt>
          <cx:pt idx="1">내수</cx:pt>
          <cx:pt idx="2">수출</cx:pt>
          <cx:pt idx="3">FY19</cx:pt>
          <cx:pt idx="4">내수</cx:pt>
          <cx:pt idx="5">수출</cx:pt>
          <cx:pt idx="6">FY20</cx:pt>
          <cx:pt idx="7">내수</cx:pt>
          <cx:pt idx="8">수출</cx:pt>
          <cx:pt idx="9">FY21</cx:pt>
          <cx:pt idx="10">내수</cx:pt>
          <cx:pt idx="11">수출</cx:pt>
          <cx:pt idx="12">LTM22(*1)</cx:pt>
        </cx:lvl>
      </cx:strDim>
      <cx:numDim type="val">
        <cx:f>'Rev Movement(관리)'!$C$112:$C$124</cx:f>
        <cx:lvl ptCount="13" formatCode="#,##0;!(#,##0!);!-">
          <cx:pt idx="0">77814.997097999993</cx:pt>
          <cx:pt idx="1">-23831.655412</cx:pt>
          <cx:pt idx="2">11031.987335999997</cx:pt>
          <cx:pt idx="3">65015.329021999991</cx:pt>
          <cx:pt idx="4">3379.1648360000036</cx:pt>
          <cx:pt idx="5">11470.761375999999</cx:pt>
          <cx:pt idx="6">79865.255233999997</cx:pt>
          <cx:pt idx="7">21056.114380999999</cx:pt>
          <cx:pt idx="8">15086.942571000007</cx:pt>
          <cx:pt idx="9">116008.31218600001</cx:pt>
          <cx:pt idx="10">1866.5902399549523</cx:pt>
          <cx:pt idx="11">3393.3712099999902</cx:pt>
          <cx:pt idx="12">121268.27363595495</cx:pt>
        </cx:lvl>
      </cx:numDim>
    </cx:data>
  </cx:chartData>
  <cx:chart>
    <cx:plotArea>
      <cx:plotAreaRegion>
        <cx:series layoutId="waterfall" uniqueId="{EEA449E5-F274-4A30-A620-D21583C63212}" formatIdx="0">
          <cx:dataLabels pos="outEnd">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ea typeface="+mn-ea"/>
                  <a:cs typeface="Arial" panose="020B0604020202020204" pitchFamily="34" charset="0"/>
                </a:endParaRPr>
              </a:p>
            </cx:txPr>
            <cx:visibility seriesName="0" categoryName="0" value="1"/>
          </cx:dataLabels>
          <cx:dataId val="0"/>
          <cx:layoutPr>
            <cx:visibility connectorLines="0"/>
            <cx:subtotals>
              <cx:idx val="0"/>
              <cx:idx val="3"/>
              <cx:idx val="6"/>
              <cx:idx val="9"/>
              <cx:idx val="12"/>
            </cx:subtotals>
          </cx:layoutPr>
        </cx:series>
      </cx:plotAreaRegion>
      <cx:axis id="0">
        <cx:catScaling gapWidth="0.5"/>
        <cx:tickLabels/>
        <cx:txPr>
          <a:bodyPr vertOverflow="overflow" horzOverflow="overflow" wrap="square" lIns="0" tIns="0" rIns="0" bIns="0"/>
          <a:lstStyle/>
          <a:p>
            <a:pPr algn="ctr" rtl="0">
              <a:defRPr sz="9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a:latin typeface="Arial" panose="020B0604020202020204" pitchFamily="34" charset="0"/>
              <a:ea typeface="+mn-ea"/>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rgbClr val="595959"/>
                </a:solidFill>
                <a:latin typeface="+mn-ea"/>
                <a:ea typeface="+mn-ea"/>
                <a:cs typeface="Univers 45 Light" pitchFamily="2" charset="0"/>
              </a:defRPr>
            </a:pPr>
            <a:endParaRPr lang="ko-KR" altLang="en-US">
              <a:latin typeface="+mn-ea"/>
              <a:ea typeface="+mn-ea"/>
            </a:endParaRPr>
          </a:p>
        </cx:txPr>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 Movement(관리)'!$B$203:$B$207</cx:f>
        <cx:lvl ptCount="5">
          <cx:pt idx="0">골판지</cx:pt>
          <cx:pt idx="1">일반지</cx:pt>
          <cx:pt idx="2">그린지</cx:pt>
          <cx:pt idx="3">기타</cx:pt>
          <cx:pt idx="4">상품</cx:pt>
        </cx:lvl>
      </cx:strDim>
      <cx:numDim type="val">
        <cx:f>'Rev Movement(관리)'!$C$203:$C$207</cx:f>
        <cx:lvl ptCount="5" formatCode="#,##0;!(#,##0!);!-">
          <cx:pt idx="0">-5616.5432689999998</cx:pt>
          <cx:pt idx="1">126.46058999999968</cx:pt>
          <cx:pt idx="2">16818.658298999999</cx:pt>
          <cx:pt idx="3">142.18575599999986</cx:pt>
          <cx:pt idx="4">0</cx:pt>
        </cx:lvl>
      </cx:numDim>
    </cx:data>
  </cx:chartData>
  <cx:chart>
    <cx:plotArea>
      <cx:plotAreaRegion>
        <cx:series layoutId="waterfall" uniqueId="{83F0AFEB-AE4C-41C8-B614-73F491CA614B}" formatIdx="0">
          <cx:dataLabels pos="ctr">
            <cx:txPr>
              <a:bodyPr vertOverflow="overflow" horzOverflow="overflow" wrap="square" lIns="0" tIns="0" rIns="0" bIns="0"/>
              <a:lstStyle/>
              <a:p>
                <a:pPr algn="ctr" rtl="0">
                  <a:defRPr sz="800" b="1" i="0">
                    <a:solidFill>
                      <a:srgbClr val="595959"/>
                    </a:solidFill>
                    <a:latin typeface="+mn-ea"/>
                    <a:ea typeface="+mn-ea"/>
                    <a:cs typeface="Univers 45 Light" pitchFamily="2" charset="0"/>
                  </a:defRPr>
                </a:pPr>
                <a:endParaRPr lang="ko-KR" altLang="en-US" sz="800" b="1">
                  <a:latin typeface="+mn-ea"/>
                  <a:ea typeface="+mn-ea"/>
                </a:endParaRPr>
              </a:p>
            </cx:txPr>
            <cx:visibility seriesName="0" categoryName="0" value="1"/>
            <cx:separator>, </cx:separato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axis id="1" hidden="1">
        <cx:valScaling/>
        <cx:tickLabels/>
        <cx:txPr>
          <a:bodyPr vertOverflow="overflow" horzOverflow="overflow" wrap="square" lIns="0" tIns="0" rIns="0" bIns="0"/>
          <a:lstStyle/>
          <a:p>
            <a:pPr algn="ctr" rtl="0">
              <a:defRPr sz="800" b="0" i="0">
                <a:solidFill>
                  <a:srgbClr val="595959"/>
                </a:solidFill>
                <a:latin typeface="+mn-ea"/>
                <a:ea typeface="+mn-ea"/>
                <a:cs typeface="Univers 45 Light" pitchFamily="2" charset="0"/>
              </a:defRPr>
            </a:pPr>
            <a:endParaRPr lang="ko-KR" altLang="en-US" sz="800">
              <a:latin typeface="+mn-ea"/>
              <a:ea typeface="+mn-ea"/>
            </a:endParaRPr>
          </a:p>
        </cx:txPr>
      </cx:axis>
    </cx:plotArea>
  </cx:chart>
  <cx:spPr>
    <a:ln w="12700">
      <a:solidFill>
        <a:srgbClr val="483698"/>
      </a:solidFill>
      <a:prstDash val="lgDash"/>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3"/>
            <a:ext cx="3076575" cy="512763"/>
          </a:xfrm>
          <a:prstGeom prst="rect">
            <a:avLst/>
          </a:prstGeom>
        </p:spPr>
        <p:txBody>
          <a:bodyPr vert="horz" lIns="91424" tIns="45713" rIns="91424" bIns="45713" rtlCol="0"/>
          <a:lstStyle>
            <a:lvl1pPr algn="l">
              <a:defRPr sz="1200"/>
            </a:lvl1pPr>
          </a:lstStyle>
          <a:p>
            <a:endParaRPr lang="ko-KR" altLang="en-US" dirty="0"/>
          </a:p>
        </p:txBody>
      </p:sp>
      <p:sp>
        <p:nvSpPr>
          <p:cNvPr id="3" name="날짜 개체 틀 2"/>
          <p:cNvSpPr>
            <a:spLocks noGrp="1"/>
          </p:cNvSpPr>
          <p:nvPr>
            <p:ph type="dt" sz="quarter" idx="1"/>
          </p:nvPr>
        </p:nvSpPr>
        <p:spPr>
          <a:xfrm>
            <a:off x="4021139" y="3"/>
            <a:ext cx="3076575" cy="512763"/>
          </a:xfrm>
          <a:prstGeom prst="rect">
            <a:avLst/>
          </a:prstGeom>
        </p:spPr>
        <p:txBody>
          <a:bodyPr vert="horz" lIns="91424" tIns="45713" rIns="91424" bIns="45713" rtlCol="0"/>
          <a:lstStyle>
            <a:lvl1pPr algn="r">
              <a:defRPr sz="1200"/>
            </a:lvl1pPr>
          </a:lstStyle>
          <a:p>
            <a:fld id="{A0F1D5AC-83C2-4A17-B4DE-C038E8D26EA9}" type="datetimeFigureOut">
              <a:rPr lang="ko-KR" altLang="en-US" smtClean="0"/>
              <a:t>2022-08-18</a:t>
            </a:fld>
            <a:endParaRPr lang="ko-KR" altLang="en-US" dirty="0"/>
          </a:p>
        </p:txBody>
      </p:sp>
      <p:sp>
        <p:nvSpPr>
          <p:cNvPr id="4" name="바닥글 개체 틀 3"/>
          <p:cNvSpPr>
            <a:spLocks noGrp="1"/>
          </p:cNvSpPr>
          <p:nvPr>
            <p:ph type="ftr" sz="quarter" idx="2"/>
          </p:nvPr>
        </p:nvSpPr>
        <p:spPr>
          <a:xfrm>
            <a:off x="0" y="9721853"/>
            <a:ext cx="3076575" cy="512763"/>
          </a:xfrm>
          <a:prstGeom prst="rect">
            <a:avLst/>
          </a:prstGeom>
        </p:spPr>
        <p:txBody>
          <a:bodyPr vert="horz" lIns="91424" tIns="45713" rIns="91424" bIns="45713"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4021139" y="9721853"/>
            <a:ext cx="3076575" cy="512763"/>
          </a:xfrm>
          <a:prstGeom prst="rect">
            <a:avLst/>
          </a:prstGeom>
        </p:spPr>
        <p:txBody>
          <a:bodyPr vert="horz" lIns="91424" tIns="45713" rIns="91424" bIns="45713" rtlCol="0" anchor="b"/>
          <a:lstStyle>
            <a:lvl1pPr algn="r">
              <a:defRPr sz="1200"/>
            </a:lvl1pPr>
          </a:lstStyle>
          <a:p>
            <a:fld id="{C5AC3C2A-5616-465C-ADC7-5C0936745AC6}" type="slidenum">
              <a:rPr lang="ko-KR" altLang="en-US" smtClean="0"/>
              <a:t>‹#›</a:t>
            </a:fld>
            <a:endParaRPr lang="ko-KR" altLang="en-US" dirty="0"/>
          </a:p>
        </p:txBody>
      </p:sp>
    </p:spTree>
    <p:extLst>
      <p:ext uri="{BB962C8B-B14F-4D97-AF65-F5344CB8AC3E}">
        <p14:creationId xmlns:p14="http://schemas.microsoft.com/office/powerpoint/2010/main" val="2379924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5"/>
            <a:ext cx="3077137" cy="513858"/>
          </a:xfrm>
          <a:prstGeom prst="rect">
            <a:avLst/>
          </a:prstGeom>
        </p:spPr>
        <p:txBody>
          <a:bodyPr vert="horz" lIns="94729" tIns="47364" rIns="94729" bIns="47364" rtlCol="0"/>
          <a:lstStyle>
            <a:lvl1pPr algn="l">
              <a:defRPr sz="1200"/>
            </a:lvl1pPr>
          </a:lstStyle>
          <a:p>
            <a:endParaRPr lang="ko-KR" altLang="en-US" dirty="0"/>
          </a:p>
        </p:txBody>
      </p:sp>
      <p:sp>
        <p:nvSpPr>
          <p:cNvPr id="3" name="날짜 개체 틀 2"/>
          <p:cNvSpPr>
            <a:spLocks noGrp="1"/>
          </p:cNvSpPr>
          <p:nvPr>
            <p:ph type="dt" idx="1"/>
          </p:nvPr>
        </p:nvSpPr>
        <p:spPr>
          <a:xfrm>
            <a:off x="4020509" y="5"/>
            <a:ext cx="3077137" cy="513858"/>
          </a:xfrm>
          <a:prstGeom prst="rect">
            <a:avLst/>
          </a:prstGeom>
        </p:spPr>
        <p:txBody>
          <a:bodyPr vert="horz" lIns="94729" tIns="47364" rIns="94729" bIns="47364" rtlCol="0"/>
          <a:lstStyle>
            <a:lvl1pPr algn="r">
              <a:defRPr sz="1200"/>
            </a:lvl1pPr>
          </a:lstStyle>
          <a:p>
            <a:fld id="{302BBF34-5FAE-45DE-9BB4-C75EEFBA211F}" type="datetimeFigureOut">
              <a:rPr lang="ko-KR" altLang="en-US" smtClean="0"/>
              <a:t>2022-08-18</a:t>
            </a:fld>
            <a:endParaRPr lang="ko-KR" altLang="en-US" dirty="0"/>
          </a:p>
        </p:txBody>
      </p:sp>
      <p:sp>
        <p:nvSpPr>
          <p:cNvPr id="4" name="슬라이드 이미지 개체 틀 3"/>
          <p:cNvSpPr>
            <a:spLocks noGrp="1" noRot="1" noChangeAspect="1"/>
          </p:cNvSpPr>
          <p:nvPr>
            <p:ph type="sldImg" idx="2"/>
          </p:nvPr>
        </p:nvSpPr>
        <p:spPr>
          <a:xfrm>
            <a:off x="1057275" y="1281113"/>
            <a:ext cx="4984750" cy="3451225"/>
          </a:xfrm>
          <a:prstGeom prst="rect">
            <a:avLst/>
          </a:prstGeom>
          <a:noFill/>
          <a:ln w="12700">
            <a:solidFill>
              <a:prstClr val="black"/>
            </a:solidFill>
          </a:ln>
        </p:spPr>
        <p:txBody>
          <a:bodyPr vert="horz" lIns="94729" tIns="47364" rIns="94729" bIns="47364" rtlCol="0" anchor="ctr"/>
          <a:lstStyle/>
          <a:p>
            <a:endParaRPr lang="ko-KR" altLang="en-US" dirty="0"/>
          </a:p>
        </p:txBody>
      </p:sp>
      <p:sp>
        <p:nvSpPr>
          <p:cNvPr id="5" name="슬라이드 노트 개체 틀 4"/>
          <p:cNvSpPr>
            <a:spLocks noGrp="1"/>
          </p:cNvSpPr>
          <p:nvPr>
            <p:ph type="body" sz="quarter" idx="3"/>
          </p:nvPr>
        </p:nvSpPr>
        <p:spPr>
          <a:xfrm>
            <a:off x="709599" y="4925838"/>
            <a:ext cx="5680103" cy="4029040"/>
          </a:xfrm>
          <a:prstGeom prst="rect">
            <a:avLst/>
          </a:prstGeom>
        </p:spPr>
        <p:txBody>
          <a:bodyPr vert="horz" lIns="94729" tIns="47364" rIns="94729" bIns="47364"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720757"/>
            <a:ext cx="3077137" cy="513858"/>
          </a:xfrm>
          <a:prstGeom prst="rect">
            <a:avLst/>
          </a:prstGeom>
        </p:spPr>
        <p:txBody>
          <a:bodyPr vert="horz" lIns="94729" tIns="47364" rIns="94729" bIns="47364"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4020509" y="9720757"/>
            <a:ext cx="3077137" cy="513858"/>
          </a:xfrm>
          <a:prstGeom prst="rect">
            <a:avLst/>
          </a:prstGeom>
        </p:spPr>
        <p:txBody>
          <a:bodyPr vert="horz" lIns="94729" tIns="47364" rIns="94729" bIns="47364" rtlCol="0" anchor="b"/>
          <a:lstStyle>
            <a:lvl1pPr algn="r">
              <a:defRPr sz="1200"/>
            </a:lvl1pPr>
          </a:lstStyle>
          <a:p>
            <a:fld id="{2D191434-8AB6-44B3-8C0F-27FE76ED9774}" type="slidenum">
              <a:rPr lang="ko-KR" altLang="en-US" smtClean="0"/>
              <a:t>‹#›</a:t>
            </a:fld>
            <a:endParaRPr lang="ko-KR" altLang="en-US" dirty="0"/>
          </a:p>
        </p:txBody>
      </p:sp>
    </p:spTree>
    <p:extLst>
      <p:ext uri="{BB962C8B-B14F-4D97-AF65-F5344CB8AC3E}">
        <p14:creationId xmlns:p14="http://schemas.microsoft.com/office/powerpoint/2010/main" val="31297587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a:t>
            </a:fld>
            <a:endParaRPr lang="ko-KR" altLang="en-US" dirty="0"/>
          </a:p>
        </p:txBody>
      </p:sp>
    </p:spTree>
    <p:extLst>
      <p:ext uri="{BB962C8B-B14F-4D97-AF65-F5344CB8AC3E}">
        <p14:creationId xmlns:p14="http://schemas.microsoft.com/office/powerpoint/2010/main" val="1755361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13</a:t>
            </a:fld>
            <a:endParaRPr lang="ko-KR" altLang="en-US" dirty="0"/>
          </a:p>
        </p:txBody>
      </p:sp>
    </p:spTree>
    <p:extLst>
      <p:ext uri="{BB962C8B-B14F-4D97-AF65-F5344CB8AC3E}">
        <p14:creationId xmlns:p14="http://schemas.microsoft.com/office/powerpoint/2010/main" val="1164992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14</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028937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200022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80118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211960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21</a:t>
            </a:fld>
            <a:endParaRPr lang="en-US" dirty="0"/>
          </a:p>
        </p:txBody>
      </p:sp>
    </p:spTree>
    <p:extLst>
      <p:ext uri="{BB962C8B-B14F-4D97-AF65-F5344CB8AC3E}">
        <p14:creationId xmlns:p14="http://schemas.microsoft.com/office/powerpoint/2010/main" val="3986079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22</a:t>
            </a:fld>
            <a:endParaRPr lang="en-US" dirty="0"/>
          </a:p>
        </p:txBody>
      </p:sp>
    </p:spTree>
    <p:extLst>
      <p:ext uri="{BB962C8B-B14F-4D97-AF65-F5344CB8AC3E}">
        <p14:creationId xmlns:p14="http://schemas.microsoft.com/office/powerpoint/2010/main" val="316026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23</a:t>
            </a:fld>
            <a:endParaRPr lang="en-US" dirty="0"/>
          </a:p>
        </p:txBody>
      </p:sp>
    </p:spTree>
    <p:extLst>
      <p:ext uri="{BB962C8B-B14F-4D97-AF65-F5344CB8AC3E}">
        <p14:creationId xmlns:p14="http://schemas.microsoft.com/office/powerpoint/2010/main" val="769128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24</a:t>
            </a:fld>
            <a:endParaRPr lang="en-US" dirty="0"/>
          </a:p>
        </p:txBody>
      </p:sp>
    </p:spTree>
    <p:extLst>
      <p:ext uri="{BB962C8B-B14F-4D97-AF65-F5344CB8AC3E}">
        <p14:creationId xmlns:p14="http://schemas.microsoft.com/office/powerpoint/2010/main" val="3404228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a:t>
            </a:fld>
            <a:endParaRPr lang="ko-KR" altLang="en-US" dirty="0"/>
          </a:p>
        </p:txBody>
      </p:sp>
    </p:spTree>
    <p:extLst>
      <p:ext uri="{BB962C8B-B14F-4D97-AF65-F5344CB8AC3E}">
        <p14:creationId xmlns:p14="http://schemas.microsoft.com/office/powerpoint/2010/main" val="3483291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25</a:t>
            </a:fld>
            <a:endParaRPr lang="en-US" dirty="0"/>
          </a:p>
        </p:txBody>
      </p:sp>
    </p:spTree>
    <p:extLst>
      <p:ext uri="{BB962C8B-B14F-4D97-AF65-F5344CB8AC3E}">
        <p14:creationId xmlns:p14="http://schemas.microsoft.com/office/powerpoint/2010/main" val="536887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34</a:t>
            </a:fld>
            <a:endParaRPr lang="en-US" dirty="0"/>
          </a:p>
        </p:txBody>
      </p:sp>
    </p:spTree>
    <p:extLst>
      <p:ext uri="{BB962C8B-B14F-4D97-AF65-F5344CB8AC3E}">
        <p14:creationId xmlns:p14="http://schemas.microsoft.com/office/powerpoint/2010/main" val="2005600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35</a:t>
            </a:fld>
            <a:endParaRPr lang="en-US" dirty="0"/>
          </a:p>
        </p:txBody>
      </p:sp>
    </p:spTree>
    <p:extLst>
      <p:ext uri="{BB962C8B-B14F-4D97-AF65-F5344CB8AC3E}">
        <p14:creationId xmlns:p14="http://schemas.microsoft.com/office/powerpoint/2010/main" val="3148515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36</a:t>
            </a:fld>
            <a:endParaRPr lang="en-US" dirty="0"/>
          </a:p>
        </p:txBody>
      </p:sp>
    </p:spTree>
    <p:extLst>
      <p:ext uri="{BB962C8B-B14F-4D97-AF65-F5344CB8AC3E}">
        <p14:creationId xmlns:p14="http://schemas.microsoft.com/office/powerpoint/2010/main" val="3324326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37</a:t>
            </a:fld>
            <a:endParaRPr lang="en-US" dirty="0"/>
          </a:p>
        </p:txBody>
      </p:sp>
    </p:spTree>
    <p:extLst>
      <p:ext uri="{BB962C8B-B14F-4D97-AF65-F5344CB8AC3E}">
        <p14:creationId xmlns:p14="http://schemas.microsoft.com/office/powerpoint/2010/main" val="3983791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38</a:t>
            </a:fld>
            <a:endParaRPr lang="en-US" dirty="0"/>
          </a:p>
        </p:txBody>
      </p:sp>
    </p:spTree>
    <p:extLst>
      <p:ext uri="{BB962C8B-B14F-4D97-AF65-F5344CB8AC3E}">
        <p14:creationId xmlns:p14="http://schemas.microsoft.com/office/powerpoint/2010/main" val="4184566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4</a:t>
            </a:fld>
            <a:endParaRPr lang="ko-KR" altLang="en-US" dirty="0"/>
          </a:p>
        </p:txBody>
      </p:sp>
    </p:spTree>
    <p:extLst>
      <p:ext uri="{BB962C8B-B14F-4D97-AF65-F5344CB8AC3E}">
        <p14:creationId xmlns:p14="http://schemas.microsoft.com/office/powerpoint/2010/main" val="1544398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39</a:t>
            </a:fld>
            <a:endParaRPr lang="en-US" dirty="0"/>
          </a:p>
        </p:txBody>
      </p:sp>
    </p:spTree>
    <p:extLst>
      <p:ext uri="{BB962C8B-B14F-4D97-AF65-F5344CB8AC3E}">
        <p14:creationId xmlns:p14="http://schemas.microsoft.com/office/powerpoint/2010/main" val="1334857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40</a:t>
            </a:fld>
            <a:endParaRPr lang="en-US" dirty="0"/>
          </a:p>
        </p:txBody>
      </p:sp>
    </p:spTree>
    <p:extLst>
      <p:ext uri="{BB962C8B-B14F-4D97-AF65-F5344CB8AC3E}">
        <p14:creationId xmlns:p14="http://schemas.microsoft.com/office/powerpoint/2010/main" val="36334095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41</a:t>
            </a:fld>
            <a:endParaRPr lang="en-US" dirty="0"/>
          </a:p>
        </p:txBody>
      </p:sp>
    </p:spTree>
    <p:extLst>
      <p:ext uri="{BB962C8B-B14F-4D97-AF65-F5344CB8AC3E}">
        <p14:creationId xmlns:p14="http://schemas.microsoft.com/office/powerpoint/2010/main" val="1037631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42</a:t>
            </a:fld>
            <a:endParaRPr lang="en-US" dirty="0"/>
          </a:p>
        </p:txBody>
      </p:sp>
    </p:spTree>
    <p:extLst>
      <p:ext uri="{BB962C8B-B14F-4D97-AF65-F5344CB8AC3E}">
        <p14:creationId xmlns:p14="http://schemas.microsoft.com/office/powerpoint/2010/main" val="421706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43</a:t>
            </a:fld>
            <a:endParaRPr lang="ko-KR" altLang="en-US" dirty="0"/>
          </a:p>
        </p:txBody>
      </p:sp>
    </p:spTree>
    <p:extLst>
      <p:ext uri="{BB962C8B-B14F-4D97-AF65-F5344CB8AC3E}">
        <p14:creationId xmlns:p14="http://schemas.microsoft.com/office/powerpoint/2010/main" val="40498158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46637" cy="3355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B920B-F090-4FDF-85CA-54056585F66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36880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45</a:t>
            </a:fld>
            <a:endParaRPr lang="ko-KR" altLang="en-US" dirty="0"/>
          </a:p>
        </p:txBody>
      </p:sp>
    </p:spTree>
    <p:extLst>
      <p:ext uri="{BB962C8B-B14F-4D97-AF65-F5344CB8AC3E}">
        <p14:creationId xmlns:p14="http://schemas.microsoft.com/office/powerpoint/2010/main" val="973401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46</a:t>
            </a:fld>
            <a:endParaRPr lang="ko-KR" altLang="en-US" dirty="0"/>
          </a:p>
        </p:txBody>
      </p:sp>
    </p:spTree>
    <p:extLst>
      <p:ext uri="{BB962C8B-B14F-4D97-AF65-F5344CB8AC3E}">
        <p14:creationId xmlns:p14="http://schemas.microsoft.com/office/powerpoint/2010/main" val="1427518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47</a:t>
            </a:fld>
            <a:endParaRPr lang="ko-KR" altLang="en-US" dirty="0"/>
          </a:p>
        </p:txBody>
      </p:sp>
    </p:spTree>
    <p:extLst>
      <p:ext uri="{BB962C8B-B14F-4D97-AF65-F5344CB8AC3E}">
        <p14:creationId xmlns:p14="http://schemas.microsoft.com/office/powerpoint/2010/main" val="283033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48</a:t>
            </a:fld>
            <a:endParaRPr lang="ko-KR" altLang="en-US" dirty="0"/>
          </a:p>
        </p:txBody>
      </p:sp>
    </p:spTree>
    <p:extLst>
      <p:ext uri="{BB962C8B-B14F-4D97-AF65-F5344CB8AC3E}">
        <p14:creationId xmlns:p14="http://schemas.microsoft.com/office/powerpoint/2010/main" val="1178664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5</a:t>
            </a:fld>
            <a:endParaRPr lang="en-US" dirty="0"/>
          </a:p>
        </p:txBody>
      </p:sp>
    </p:spTree>
    <p:extLst>
      <p:ext uri="{BB962C8B-B14F-4D97-AF65-F5344CB8AC3E}">
        <p14:creationId xmlns:p14="http://schemas.microsoft.com/office/powerpoint/2010/main" val="893904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49</a:t>
            </a:fld>
            <a:endParaRPr lang="ko-KR" altLang="en-US" dirty="0"/>
          </a:p>
        </p:txBody>
      </p:sp>
    </p:spTree>
    <p:extLst>
      <p:ext uri="{BB962C8B-B14F-4D97-AF65-F5344CB8AC3E}">
        <p14:creationId xmlns:p14="http://schemas.microsoft.com/office/powerpoint/2010/main" val="1015832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50</a:t>
            </a:fld>
            <a:endParaRPr lang="ko-KR" altLang="en-US" dirty="0"/>
          </a:p>
        </p:txBody>
      </p:sp>
    </p:spTree>
    <p:extLst>
      <p:ext uri="{BB962C8B-B14F-4D97-AF65-F5344CB8AC3E}">
        <p14:creationId xmlns:p14="http://schemas.microsoft.com/office/powerpoint/2010/main" val="11371284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51</a:t>
            </a:fld>
            <a:endParaRPr lang="ko-KR" altLang="en-US" dirty="0"/>
          </a:p>
        </p:txBody>
      </p:sp>
    </p:spTree>
    <p:extLst>
      <p:ext uri="{BB962C8B-B14F-4D97-AF65-F5344CB8AC3E}">
        <p14:creationId xmlns:p14="http://schemas.microsoft.com/office/powerpoint/2010/main" val="537812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52</a:t>
            </a:fld>
            <a:endParaRPr lang="ko-KR" altLang="en-US" dirty="0"/>
          </a:p>
        </p:txBody>
      </p:sp>
    </p:spTree>
    <p:extLst>
      <p:ext uri="{BB962C8B-B14F-4D97-AF65-F5344CB8AC3E}">
        <p14:creationId xmlns:p14="http://schemas.microsoft.com/office/powerpoint/2010/main" val="2359485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53</a:t>
            </a:fld>
            <a:endParaRPr lang="ko-KR" altLang="en-US" dirty="0"/>
          </a:p>
        </p:txBody>
      </p:sp>
    </p:spTree>
    <p:extLst>
      <p:ext uri="{BB962C8B-B14F-4D97-AF65-F5344CB8AC3E}">
        <p14:creationId xmlns:p14="http://schemas.microsoft.com/office/powerpoint/2010/main" val="791276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54</a:t>
            </a:fld>
            <a:endParaRPr lang="ko-KR" altLang="en-US" dirty="0"/>
          </a:p>
        </p:txBody>
      </p:sp>
    </p:spTree>
    <p:extLst>
      <p:ext uri="{BB962C8B-B14F-4D97-AF65-F5344CB8AC3E}">
        <p14:creationId xmlns:p14="http://schemas.microsoft.com/office/powerpoint/2010/main" val="3559507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55</a:t>
            </a:fld>
            <a:endParaRPr lang="ko-KR" altLang="en-US" dirty="0"/>
          </a:p>
        </p:txBody>
      </p:sp>
    </p:spTree>
    <p:extLst>
      <p:ext uri="{BB962C8B-B14F-4D97-AF65-F5344CB8AC3E}">
        <p14:creationId xmlns:p14="http://schemas.microsoft.com/office/powerpoint/2010/main" val="409144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56</a:t>
            </a:fld>
            <a:endParaRPr lang="ko-KR" altLang="en-US" dirty="0"/>
          </a:p>
        </p:txBody>
      </p:sp>
    </p:spTree>
    <p:extLst>
      <p:ext uri="{BB962C8B-B14F-4D97-AF65-F5344CB8AC3E}">
        <p14:creationId xmlns:p14="http://schemas.microsoft.com/office/powerpoint/2010/main" val="40801375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57</a:t>
            </a:fld>
            <a:endParaRPr lang="ko-KR" altLang="en-US" dirty="0"/>
          </a:p>
        </p:txBody>
      </p:sp>
    </p:spTree>
    <p:extLst>
      <p:ext uri="{BB962C8B-B14F-4D97-AF65-F5344CB8AC3E}">
        <p14:creationId xmlns:p14="http://schemas.microsoft.com/office/powerpoint/2010/main" val="13710618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58</a:t>
            </a:fld>
            <a:endParaRPr lang="ko-KR" altLang="en-US" dirty="0"/>
          </a:p>
        </p:txBody>
      </p:sp>
    </p:spTree>
    <p:extLst>
      <p:ext uri="{BB962C8B-B14F-4D97-AF65-F5344CB8AC3E}">
        <p14:creationId xmlns:p14="http://schemas.microsoft.com/office/powerpoint/2010/main" val="977098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6</a:t>
            </a:fld>
            <a:endParaRPr lang="en-US" dirty="0"/>
          </a:p>
        </p:txBody>
      </p:sp>
    </p:spTree>
    <p:extLst>
      <p:ext uri="{BB962C8B-B14F-4D97-AF65-F5344CB8AC3E}">
        <p14:creationId xmlns:p14="http://schemas.microsoft.com/office/powerpoint/2010/main" val="3224496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59</a:t>
            </a:fld>
            <a:endParaRPr lang="ko-KR" altLang="en-US" dirty="0"/>
          </a:p>
        </p:txBody>
      </p:sp>
    </p:spTree>
    <p:extLst>
      <p:ext uri="{BB962C8B-B14F-4D97-AF65-F5344CB8AC3E}">
        <p14:creationId xmlns:p14="http://schemas.microsoft.com/office/powerpoint/2010/main" val="320088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60</a:t>
            </a:fld>
            <a:endParaRPr lang="ko-KR" altLang="en-US" dirty="0"/>
          </a:p>
        </p:txBody>
      </p:sp>
    </p:spTree>
    <p:extLst>
      <p:ext uri="{BB962C8B-B14F-4D97-AF65-F5344CB8AC3E}">
        <p14:creationId xmlns:p14="http://schemas.microsoft.com/office/powerpoint/2010/main" val="2130303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61</a:t>
            </a:fld>
            <a:endParaRPr lang="ko-KR" altLang="en-US" dirty="0"/>
          </a:p>
        </p:txBody>
      </p:sp>
    </p:spTree>
    <p:extLst>
      <p:ext uri="{BB962C8B-B14F-4D97-AF65-F5344CB8AC3E}">
        <p14:creationId xmlns:p14="http://schemas.microsoft.com/office/powerpoint/2010/main" val="5045139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62</a:t>
            </a:fld>
            <a:endParaRPr lang="ko-KR" altLang="en-US" dirty="0"/>
          </a:p>
        </p:txBody>
      </p:sp>
    </p:spTree>
    <p:extLst>
      <p:ext uri="{BB962C8B-B14F-4D97-AF65-F5344CB8AC3E}">
        <p14:creationId xmlns:p14="http://schemas.microsoft.com/office/powerpoint/2010/main" val="40430413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63</a:t>
            </a:fld>
            <a:endParaRPr lang="ko-KR" altLang="en-US" dirty="0"/>
          </a:p>
        </p:txBody>
      </p:sp>
    </p:spTree>
    <p:extLst>
      <p:ext uri="{BB962C8B-B14F-4D97-AF65-F5344CB8AC3E}">
        <p14:creationId xmlns:p14="http://schemas.microsoft.com/office/powerpoint/2010/main" val="783005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64</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395495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65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7691045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66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6287819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67</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6742510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68</a:t>
            </a:fld>
            <a:endParaRPr lang="ko-KR" altLang="en-US" dirty="0"/>
          </a:p>
        </p:txBody>
      </p:sp>
    </p:spTree>
    <p:extLst>
      <p:ext uri="{BB962C8B-B14F-4D97-AF65-F5344CB8AC3E}">
        <p14:creationId xmlns:p14="http://schemas.microsoft.com/office/powerpoint/2010/main" val="1746858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7</a:t>
            </a:fld>
            <a:endParaRPr lang="ko-KR" altLang="en-US" dirty="0"/>
          </a:p>
        </p:txBody>
      </p:sp>
    </p:spTree>
    <p:extLst>
      <p:ext uri="{BB962C8B-B14F-4D97-AF65-F5344CB8AC3E}">
        <p14:creationId xmlns:p14="http://schemas.microsoft.com/office/powerpoint/2010/main" val="25032320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699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648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72</a:t>
            </a:fld>
            <a:endParaRPr lang="ko-KR" altLang="en-US" dirty="0"/>
          </a:p>
        </p:txBody>
      </p:sp>
    </p:spTree>
    <p:extLst>
      <p:ext uri="{BB962C8B-B14F-4D97-AF65-F5344CB8AC3E}">
        <p14:creationId xmlns:p14="http://schemas.microsoft.com/office/powerpoint/2010/main" val="17654962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73</a:t>
            </a:fld>
            <a:endParaRPr lang="ko-KR" altLang="en-US" dirty="0"/>
          </a:p>
        </p:txBody>
      </p:sp>
    </p:spTree>
    <p:extLst>
      <p:ext uri="{BB962C8B-B14F-4D97-AF65-F5344CB8AC3E}">
        <p14:creationId xmlns:p14="http://schemas.microsoft.com/office/powerpoint/2010/main" val="23179516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74</a:t>
            </a:fld>
            <a:endParaRPr lang="ko-KR" altLang="en-US" dirty="0"/>
          </a:p>
        </p:txBody>
      </p:sp>
    </p:spTree>
    <p:extLst>
      <p:ext uri="{BB962C8B-B14F-4D97-AF65-F5344CB8AC3E}">
        <p14:creationId xmlns:p14="http://schemas.microsoft.com/office/powerpoint/2010/main" val="14813454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75</a:t>
            </a:fld>
            <a:endParaRPr lang="ko-KR" altLang="en-US" dirty="0"/>
          </a:p>
        </p:txBody>
      </p:sp>
    </p:spTree>
    <p:extLst>
      <p:ext uri="{BB962C8B-B14F-4D97-AF65-F5344CB8AC3E}">
        <p14:creationId xmlns:p14="http://schemas.microsoft.com/office/powerpoint/2010/main" val="2260025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46637" cy="3355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B920B-F090-4FDF-85CA-54056585F66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704813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77</a:t>
            </a:fld>
            <a:endParaRPr lang="ko-KR" altLang="en-US" dirty="0"/>
          </a:p>
        </p:txBody>
      </p:sp>
    </p:spTree>
    <p:extLst>
      <p:ext uri="{BB962C8B-B14F-4D97-AF65-F5344CB8AC3E}">
        <p14:creationId xmlns:p14="http://schemas.microsoft.com/office/powerpoint/2010/main" val="5284676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78</a:t>
            </a:fld>
            <a:endParaRPr lang="ko-KR" altLang="en-US" dirty="0"/>
          </a:p>
        </p:txBody>
      </p:sp>
    </p:spTree>
    <p:extLst>
      <p:ext uri="{BB962C8B-B14F-4D97-AF65-F5344CB8AC3E}">
        <p14:creationId xmlns:p14="http://schemas.microsoft.com/office/powerpoint/2010/main" val="199087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8</a:t>
            </a:fld>
            <a:endParaRPr lang="en-US" dirty="0"/>
          </a:p>
        </p:txBody>
      </p:sp>
    </p:spTree>
    <p:extLst>
      <p:ext uri="{BB962C8B-B14F-4D97-AF65-F5344CB8AC3E}">
        <p14:creationId xmlns:p14="http://schemas.microsoft.com/office/powerpoint/2010/main" val="3786350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79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8026142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80</a:t>
            </a:fld>
            <a:endParaRPr lang="ko-KR" altLang="en-US" dirty="0"/>
          </a:p>
        </p:txBody>
      </p:sp>
    </p:spTree>
    <p:extLst>
      <p:ext uri="{BB962C8B-B14F-4D97-AF65-F5344CB8AC3E}">
        <p14:creationId xmlns:p14="http://schemas.microsoft.com/office/powerpoint/2010/main" val="14822123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81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6287819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6377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79488" y="1241425"/>
            <a:ext cx="4846637" cy="3355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9B920B-F090-4FDF-85CA-54056585F66E}"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601365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85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0371041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86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0202246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03158FCC-2B88-47BB-A1E1-C918294374C3}" type="slidenum">
              <a:rPr lang="ko-KR" altLang="en-US" smtClean="0"/>
              <a:t>87</a:t>
            </a:fld>
            <a:endParaRPr lang="ko-KR" altLang="en-US"/>
          </a:p>
        </p:txBody>
      </p:sp>
    </p:spTree>
    <p:extLst>
      <p:ext uri="{BB962C8B-B14F-4D97-AF65-F5344CB8AC3E}">
        <p14:creationId xmlns:p14="http://schemas.microsoft.com/office/powerpoint/2010/main" val="39790773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03158FCC-2B88-47BB-A1E1-C918294374C3}" type="slidenum">
              <a:rPr lang="ko-KR" altLang="en-US" smtClean="0"/>
              <a:t>88</a:t>
            </a:fld>
            <a:endParaRPr lang="ko-KR" altLang="en-US"/>
          </a:p>
        </p:txBody>
      </p:sp>
    </p:spTree>
    <p:extLst>
      <p:ext uri="{BB962C8B-B14F-4D97-AF65-F5344CB8AC3E}">
        <p14:creationId xmlns:p14="http://schemas.microsoft.com/office/powerpoint/2010/main" val="28606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10</a:t>
            </a:fld>
            <a:endParaRPr lang="ko-KR" altLang="en-US" dirty="0"/>
          </a:p>
        </p:txBody>
      </p:sp>
    </p:spTree>
    <p:extLst>
      <p:ext uri="{BB962C8B-B14F-4D97-AF65-F5344CB8AC3E}">
        <p14:creationId xmlns:p14="http://schemas.microsoft.com/office/powerpoint/2010/main" val="6246774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3158FCC-2B88-47BB-A1E1-C918294374C3}" type="slidenum">
              <a:rPr lang="ko-KR" altLang="en-US" smtClean="0"/>
              <a:t>89</a:t>
            </a:fld>
            <a:endParaRPr lang="ko-KR" altLang="en-US"/>
          </a:p>
        </p:txBody>
      </p:sp>
    </p:spTree>
    <p:extLst>
      <p:ext uri="{BB962C8B-B14F-4D97-AF65-F5344CB8AC3E}">
        <p14:creationId xmlns:p14="http://schemas.microsoft.com/office/powerpoint/2010/main" val="7724677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90</a:t>
            </a:fld>
            <a:endParaRPr lang="ko-KR" altLang="en-US" dirty="0"/>
          </a:p>
        </p:txBody>
      </p:sp>
    </p:spTree>
    <p:extLst>
      <p:ext uri="{BB962C8B-B14F-4D97-AF65-F5344CB8AC3E}">
        <p14:creationId xmlns:p14="http://schemas.microsoft.com/office/powerpoint/2010/main" val="41815904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91</a:t>
            </a:fld>
            <a:endParaRPr lang="ko-KR" altLang="en-US" dirty="0"/>
          </a:p>
        </p:txBody>
      </p:sp>
    </p:spTree>
    <p:extLst>
      <p:ext uri="{BB962C8B-B14F-4D97-AF65-F5344CB8AC3E}">
        <p14:creationId xmlns:p14="http://schemas.microsoft.com/office/powerpoint/2010/main" val="5986804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94</a:t>
            </a:fld>
            <a:endParaRPr lang="ko-KR" altLang="en-US" dirty="0"/>
          </a:p>
        </p:txBody>
      </p:sp>
    </p:spTree>
    <p:extLst>
      <p:ext uri="{BB962C8B-B14F-4D97-AF65-F5344CB8AC3E}">
        <p14:creationId xmlns:p14="http://schemas.microsoft.com/office/powerpoint/2010/main" val="38099992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pPr/>
              <a:t>96</a:t>
            </a:fld>
            <a:endParaRPr lang="en-US" dirty="0"/>
          </a:p>
        </p:txBody>
      </p:sp>
    </p:spTree>
    <p:extLst>
      <p:ext uri="{BB962C8B-B14F-4D97-AF65-F5344CB8AC3E}">
        <p14:creationId xmlns:p14="http://schemas.microsoft.com/office/powerpoint/2010/main" val="2929621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304300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pic>
        <p:nvPicPr>
          <p:cNvPr id="10" name="그림 9" descr="실내, 사람이(가) 표시된 사진&#10;&#10;자동 생성된 설명">
            <a:extLst>
              <a:ext uri="{FF2B5EF4-FFF2-40B4-BE49-F238E27FC236}">
                <a16:creationId xmlns:a16="http://schemas.microsoft.com/office/drawing/2014/main" id="{9EBDF2F6-4A38-47D6-8B71-80BBBDE546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9" name="Text Box 30">
            <a:extLst>
              <a:ext uri="{FF2B5EF4-FFF2-40B4-BE49-F238E27FC236}">
                <a16:creationId xmlns:a16="http://schemas.microsoft.com/office/drawing/2014/main" id="{71A00037-7C5A-4EBF-9192-C43A24C8C62D}"/>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algn="r" fontAlgn="ctr">
              <a:spcBef>
                <a:spcPct val="50000"/>
              </a:spcBef>
              <a:buClr>
                <a:srgbClr val="0C2D83"/>
              </a:buClr>
              <a:defRPr/>
            </a:pPr>
            <a:r>
              <a:rPr lang="en-US" altLang="ko-KR" sz="1100" b="1" i="1" dirty="0">
                <a:solidFill>
                  <a:srgbClr val="FF0000"/>
                </a:solidFill>
                <a:latin typeface="+mj-ea"/>
                <a:ea typeface="+mj-ea"/>
              </a:rPr>
              <a:t>Draft</a:t>
            </a:r>
          </a:p>
        </p:txBody>
      </p:sp>
      <p:sp>
        <p:nvSpPr>
          <p:cNvPr id="2" name="Title 1"/>
          <p:cNvSpPr>
            <a:spLocks noGrp="1"/>
          </p:cNvSpPr>
          <p:nvPr>
            <p:ph type="ctrTitle" hasCustomPrompt="1"/>
          </p:nvPr>
        </p:nvSpPr>
        <p:spPr>
          <a:xfrm>
            <a:off x="204737" y="1346400"/>
            <a:ext cx="3826936" cy="3510000"/>
          </a:xfrm>
        </p:spPr>
        <p:txBody>
          <a:bodyPr anchor="t" anchorCtr="0"/>
          <a:lstStyle>
            <a:lvl1pPr algn="l">
              <a:defRPr sz="11000">
                <a:solidFill>
                  <a:schemeClr val="bg1"/>
                </a:solidFill>
              </a:defRPr>
            </a:lvl1pPr>
          </a:lstStyle>
          <a:p>
            <a:r>
              <a:rPr lang="en-GB" dirty="0"/>
              <a:t>Title slide 6</a:t>
            </a:r>
            <a:br>
              <a:rPr lang="en-GB" dirty="0"/>
            </a:br>
            <a:r>
              <a:rPr lang="en-GB" dirty="0"/>
              <a:t>no image</a:t>
            </a:r>
            <a:endParaRPr lang="en-US" dirty="0"/>
          </a:p>
        </p:txBody>
      </p:sp>
      <p:sp>
        <p:nvSpPr>
          <p:cNvPr id="7" name="Text Placeholder 3"/>
          <p:cNvSpPr>
            <a:spLocks noGrp="1"/>
          </p:cNvSpPr>
          <p:nvPr>
            <p:ph type="body" sz="quarter" idx="11"/>
          </p:nvPr>
        </p:nvSpPr>
        <p:spPr>
          <a:xfrm>
            <a:off x="225645" y="5036400"/>
            <a:ext cx="3815008"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편집합니다</a:t>
            </a:r>
          </a:p>
        </p:txBody>
      </p:sp>
      <p:sp>
        <p:nvSpPr>
          <p:cNvPr id="15" name="Shape 70">
            <a:extLst>
              <a:ext uri="{FF2B5EF4-FFF2-40B4-BE49-F238E27FC236}">
                <a16:creationId xmlns:a16="http://schemas.microsoft.com/office/drawing/2014/main" id="{CCAA154D-B1B9-4997-97EE-F1EAB91CF2CB}"/>
              </a:ext>
            </a:extLst>
          </p:cNvPr>
          <p:cNvSpPr>
            <a:spLocks noChangeAspect="1"/>
          </p:cNvSpPr>
          <p:nvPr userDrawn="1"/>
        </p:nvSpPr>
        <p:spPr>
          <a:xfrm>
            <a:off x="0" y="-1"/>
            <a:ext cx="4122694" cy="6858001"/>
          </a:xfrm>
          <a:prstGeom prst="rect">
            <a:avLst/>
          </a:prstGeom>
          <a:solidFill>
            <a:srgbClr val="00338D">
              <a:alpha val="55000"/>
            </a:srgbClr>
          </a:solidFill>
          <a:ln w="12700">
            <a:miter lim="400000"/>
          </a:ln>
        </p:spPr>
        <p:txBody>
          <a:bodyPr lIns="14287" tIns="14287" rIns="14287" bIns="14287" anchor="ctr"/>
          <a:lstStyle/>
          <a:p>
            <a:pPr algn="ctr">
              <a:defRPr sz="3000">
                <a:solidFill>
                  <a:srgbClr val="000000"/>
                </a:solidFill>
                <a:latin typeface="Helvetica Light"/>
                <a:ea typeface="Helvetica Light"/>
                <a:cs typeface="Helvetica Light"/>
                <a:sym typeface="Helvetica Light"/>
              </a:defRPr>
            </a:pPr>
            <a:endParaRPr sz="1125"/>
          </a:p>
        </p:txBody>
      </p:sp>
      <p:pic>
        <p:nvPicPr>
          <p:cNvPr id="17" name="그림 16">
            <a:extLst>
              <a:ext uri="{FF2B5EF4-FFF2-40B4-BE49-F238E27FC236}">
                <a16:creationId xmlns:a16="http://schemas.microsoft.com/office/drawing/2014/main" id="{3BF6DCAA-4201-4E20-A4C8-339B1C7C1F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4872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빈 화면">
    <p:bg>
      <p:bgPr>
        <a:solidFill>
          <a:schemeClr val="bg1"/>
        </a:solid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7D9B13C-88DF-4476-93ED-59BB7A9A0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3" name="Shape 36">
            <a:extLst>
              <a:ext uri="{FF2B5EF4-FFF2-40B4-BE49-F238E27FC236}">
                <a16:creationId xmlns:a16="http://schemas.microsoft.com/office/drawing/2014/main" id="{A4498558-75D2-49A3-B7C6-9538D5154787}"/>
              </a:ext>
            </a:extLst>
          </p:cNvPr>
          <p:cNvSpPr/>
          <p:nvPr userDrawn="1"/>
        </p:nvSpPr>
        <p:spPr>
          <a:xfrm>
            <a:off x="1793137" y="6326686"/>
            <a:ext cx="5973232"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2022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86656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787102EE-E436-4E3C-BDB4-4B691710519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9906000" cy="6857665"/>
          </a:xfrm>
          <a:prstGeom prst="rect">
            <a:avLst/>
          </a:prstGeom>
        </p:spPr>
      </p:pic>
      <p:sp>
        <p:nvSpPr>
          <p:cNvPr id="3" name="직사각형 2">
            <a:extLst>
              <a:ext uri="{FF2B5EF4-FFF2-40B4-BE49-F238E27FC236}">
                <a16:creationId xmlns:a16="http://schemas.microsoft.com/office/drawing/2014/main" id="{8E6A7F7D-BEED-4001-B7DC-A6686CDDB3D9}"/>
              </a:ext>
            </a:extLst>
          </p:cNvPr>
          <p:cNvSpPr/>
          <p:nvPr userDrawn="1"/>
        </p:nvSpPr>
        <p:spPr>
          <a:xfrm>
            <a:off x="0" y="-335"/>
            <a:ext cx="9906000" cy="6858000"/>
          </a:xfrm>
          <a:prstGeom prst="rect">
            <a:avLst/>
          </a:prstGeom>
          <a:solidFill>
            <a:srgbClr val="00338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dirty="0" err="1">
              <a:solidFill>
                <a:schemeClr val="bg1"/>
              </a:solidFill>
            </a:endParaRPr>
          </a:p>
        </p:txBody>
      </p:sp>
      <p:sp>
        <p:nvSpPr>
          <p:cNvPr id="4" name="Title 21">
            <a:extLst>
              <a:ext uri="{FF2B5EF4-FFF2-40B4-BE49-F238E27FC236}">
                <a16:creationId xmlns:a16="http://schemas.microsoft.com/office/drawing/2014/main" id="{32E34795-2937-470F-B9AD-0A34080F9DBE}"/>
              </a:ext>
            </a:extLst>
          </p:cNvPr>
          <p:cNvSpPr>
            <a:spLocks noGrp="1"/>
          </p:cNvSpPr>
          <p:nvPr>
            <p:ph type="title" hasCustomPrompt="1"/>
          </p:nvPr>
        </p:nvSpPr>
        <p:spPr>
          <a:xfrm>
            <a:off x="1027914" y="2103751"/>
            <a:ext cx="4727783" cy="2419264"/>
          </a:xfrm>
          <a:prstGeom prst="rect">
            <a:avLst/>
          </a:prstGeom>
        </p:spPr>
        <p:txBody>
          <a:bodyPr lIns="0" tIns="0" rIns="0" bIns="0" anchor="t" anchorCtr="0">
            <a:noAutofit/>
          </a:bodyPr>
          <a:lstStyle>
            <a:lvl1pPr algn="r">
              <a:lnSpc>
                <a:spcPts val="8493"/>
              </a:lnSpc>
              <a:spcBef>
                <a:spcPts val="923"/>
              </a:spcBef>
              <a:defRPr sz="8123" baseline="0">
                <a:solidFill>
                  <a:schemeClr val="bg1"/>
                </a:solidFill>
                <a:latin typeface="KPMG Extralight"/>
                <a:cs typeface="KPMG Extralight"/>
              </a:defRPr>
            </a:lvl1pPr>
          </a:lstStyle>
          <a:p>
            <a:r>
              <a:rPr lang="en-US" dirty="0"/>
              <a:t>Section divider one title style</a:t>
            </a:r>
          </a:p>
        </p:txBody>
      </p:sp>
      <p:sp>
        <p:nvSpPr>
          <p:cNvPr id="5" name="Rectangle 3">
            <a:extLst>
              <a:ext uri="{FF2B5EF4-FFF2-40B4-BE49-F238E27FC236}">
                <a16:creationId xmlns:a16="http://schemas.microsoft.com/office/drawing/2014/main" id="{CCC2EEBE-147F-4A40-9EAD-05C4291742FF}"/>
              </a:ext>
            </a:extLst>
          </p:cNvPr>
          <p:cNvSpPr>
            <a:spLocks/>
          </p:cNvSpPr>
          <p:nvPr userDrawn="1"/>
        </p:nvSpPr>
        <p:spPr bwMode="auto">
          <a:xfrm>
            <a:off x="0" y="2367840"/>
            <a:ext cx="1136452" cy="1231156"/>
          </a:xfrm>
          <a:prstGeom prst="rect">
            <a:avLst/>
          </a:prstGeom>
          <a:solidFill>
            <a:schemeClr val="bg1"/>
          </a:solidFill>
          <a:ln>
            <a:noFill/>
          </a:ln>
        </p:spPr>
        <p:txBody>
          <a:bodyPr lIns="19050" tIns="19050" rIns="19050" bIns="19050" anchor="ctr"/>
          <a:lstStyle>
            <a:lvl1pPr>
              <a:defRPr sz="2200" baseline="55000">
                <a:solidFill>
                  <a:srgbClr val="7B7B7B"/>
                </a:solidFill>
                <a:latin typeface="Open Sans" charset="0"/>
                <a:ea typeface="Open Sans" charset="0"/>
                <a:cs typeface="Open Sans" charset="0"/>
                <a:sym typeface="Open Sans" charset="0"/>
              </a:defRPr>
            </a:lvl1pPr>
            <a:lvl2pPr marL="742950" indent="-285750">
              <a:defRPr sz="2200" baseline="55000">
                <a:solidFill>
                  <a:srgbClr val="7B7B7B"/>
                </a:solidFill>
                <a:latin typeface="Open Sans" charset="0"/>
                <a:ea typeface="Open Sans" charset="0"/>
                <a:cs typeface="Open Sans" charset="0"/>
                <a:sym typeface="Open Sans" charset="0"/>
              </a:defRPr>
            </a:lvl2pPr>
            <a:lvl3pPr marL="1143000" indent="-228600">
              <a:defRPr sz="2200" baseline="55000">
                <a:solidFill>
                  <a:srgbClr val="7B7B7B"/>
                </a:solidFill>
                <a:latin typeface="Open Sans" charset="0"/>
                <a:ea typeface="Open Sans" charset="0"/>
                <a:cs typeface="Open Sans" charset="0"/>
                <a:sym typeface="Open Sans" charset="0"/>
              </a:defRPr>
            </a:lvl3pPr>
            <a:lvl4pPr marL="1600200" indent="-228600">
              <a:defRPr sz="2200" baseline="55000">
                <a:solidFill>
                  <a:srgbClr val="7B7B7B"/>
                </a:solidFill>
                <a:latin typeface="Open Sans" charset="0"/>
                <a:ea typeface="Open Sans" charset="0"/>
                <a:cs typeface="Open Sans" charset="0"/>
                <a:sym typeface="Open Sans" charset="0"/>
              </a:defRPr>
            </a:lvl4pPr>
            <a:lvl5pPr marL="2057400" indent="-228600">
              <a:defRPr sz="2200" baseline="55000">
                <a:solidFill>
                  <a:srgbClr val="7B7B7B"/>
                </a:solidFill>
                <a:latin typeface="Open Sans" charset="0"/>
                <a:ea typeface="Open Sans" charset="0"/>
                <a:cs typeface="Open Sans" charset="0"/>
                <a:sym typeface="Open Sans" charset="0"/>
              </a:defRPr>
            </a:lvl5pPr>
            <a:lvl6pPr marL="25146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6pPr>
            <a:lvl7pPr marL="29718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7pPr>
            <a:lvl8pPr marL="34290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8pPr>
            <a:lvl9pPr marL="38862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9pPr>
          </a:lstStyle>
          <a:p>
            <a:pPr algn="ctr" fontAlgn="auto">
              <a:spcBef>
                <a:spcPts val="0"/>
              </a:spcBef>
              <a:spcAft>
                <a:spcPts val="0"/>
              </a:spcAft>
            </a:pPr>
            <a:endParaRPr lang="en-US" altLang="en-US" sz="1200" baseline="0">
              <a:solidFill>
                <a:srgbClr val="FFFFFF"/>
              </a:solidFill>
              <a:latin typeface="Helvetica Light" charset="0"/>
              <a:ea typeface="Helvetica Light" charset="0"/>
              <a:cs typeface="Helvetica Light" charset="0"/>
              <a:sym typeface="Helvetica Light" charset="0"/>
            </a:endParaRPr>
          </a:p>
        </p:txBody>
      </p:sp>
      <p:sp>
        <p:nvSpPr>
          <p:cNvPr id="6" name="Line 2">
            <a:extLst>
              <a:ext uri="{FF2B5EF4-FFF2-40B4-BE49-F238E27FC236}">
                <a16:creationId xmlns:a16="http://schemas.microsoft.com/office/drawing/2014/main" id="{73CBED81-5CFD-44FB-92C5-6DC67EA85A83}"/>
              </a:ext>
            </a:extLst>
          </p:cNvPr>
          <p:cNvSpPr>
            <a:spLocks noChangeShapeType="1"/>
          </p:cNvSpPr>
          <p:nvPr userDrawn="1"/>
        </p:nvSpPr>
        <p:spPr bwMode="auto">
          <a:xfrm flipH="1">
            <a:off x="5864334" y="2378642"/>
            <a:ext cx="0" cy="4487044"/>
          </a:xfrm>
          <a:prstGeom prst="line">
            <a:avLst/>
          </a:pr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fontAlgn="auto">
              <a:spcBef>
                <a:spcPts val="0"/>
              </a:spcBef>
              <a:spcAft>
                <a:spcPts val="0"/>
              </a:spcAft>
              <a:defRPr/>
            </a:pPr>
            <a:endParaRPr lang="en-US" altLang="en-US" sz="1200">
              <a:solidFill>
                <a:srgbClr val="000000"/>
              </a:solidFill>
              <a:latin typeface="Helvetica Light" charset="0"/>
              <a:ea typeface="Helvetica Light" charset="0"/>
              <a:cs typeface="Helvetica Light" charset="0"/>
              <a:sym typeface="Helvetica Light" charset="0"/>
            </a:endParaRPr>
          </a:p>
        </p:txBody>
      </p:sp>
      <p:sp>
        <p:nvSpPr>
          <p:cNvPr id="10" name="Text Box 30">
            <a:extLst>
              <a:ext uri="{FF2B5EF4-FFF2-40B4-BE49-F238E27FC236}">
                <a16:creationId xmlns:a16="http://schemas.microsoft.com/office/drawing/2014/main" id="{6CE1AA10-F2B2-4B58-9275-3C34B88CC071}"/>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kern="1200" dirty="0">
                <a:solidFill>
                  <a:srgbClr val="FF0000"/>
                </a:solidFill>
                <a:latin typeface="+mj-ea"/>
                <a:ea typeface="+mn-ea"/>
                <a:cs typeface="+mn-cs"/>
              </a:rPr>
              <a:t>Strictly Private &amp; Confidential</a:t>
            </a:r>
          </a:p>
          <a:p>
            <a:pPr algn="r" fontAlgn="ctr">
              <a:spcBef>
                <a:spcPct val="50000"/>
              </a:spcBef>
              <a:buClr>
                <a:srgbClr val="0C2D83"/>
              </a:buClr>
              <a:defRPr/>
            </a:pPr>
            <a:r>
              <a:rPr lang="en-US" altLang="ko-KR" sz="1100" b="1" i="1" kern="1200" dirty="0">
                <a:solidFill>
                  <a:srgbClr val="FF0000"/>
                </a:solidFill>
                <a:latin typeface="+mj-ea"/>
                <a:ea typeface="+mn-ea"/>
                <a:cs typeface="+mn-cs"/>
              </a:rPr>
              <a:t>Draft</a:t>
            </a:r>
          </a:p>
        </p:txBody>
      </p:sp>
      <p:pic>
        <p:nvPicPr>
          <p:cNvPr id="11" name="그림 10">
            <a:extLst>
              <a:ext uri="{FF2B5EF4-FFF2-40B4-BE49-F238E27FC236}">
                <a16:creationId xmlns:a16="http://schemas.microsoft.com/office/drawing/2014/main" id="{911D7E59-F69D-4DAF-ADE2-4E0F7E12D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333363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77154AD3-B463-46C3-9385-0E8D7EF57E34}"/>
              </a:ext>
            </a:extLst>
          </p:cNvPr>
          <p:cNvSpPr/>
          <p:nvPr userDrawn="1"/>
        </p:nvSpPr>
        <p:spPr>
          <a:xfrm>
            <a:off x="0" y="0"/>
            <a:ext cx="1572768"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706" dirty="0">
              <a:latin typeface="Univers for KPMG Light" panose="020B0403020202020204" pitchFamily="34" charset="0"/>
            </a:endParaRPr>
          </a:p>
        </p:txBody>
      </p:sp>
      <p:pic>
        <p:nvPicPr>
          <p:cNvPr id="4" name="Picture 15">
            <a:extLst>
              <a:ext uri="{FF2B5EF4-FFF2-40B4-BE49-F238E27FC236}">
                <a16:creationId xmlns:a16="http://schemas.microsoft.com/office/drawing/2014/main" id="{BC76B0D3-4C9E-46F1-94B7-6695CDF134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07295" y="212810"/>
            <a:ext cx="939383" cy="457222"/>
          </a:xfrm>
          <a:prstGeom prst="rect">
            <a:avLst/>
          </a:prstGeom>
        </p:spPr>
      </p:pic>
      <p:sp>
        <p:nvSpPr>
          <p:cNvPr id="5" name="제목 2">
            <a:extLst>
              <a:ext uri="{FF2B5EF4-FFF2-40B4-BE49-F238E27FC236}">
                <a16:creationId xmlns:a16="http://schemas.microsoft.com/office/drawing/2014/main" id="{090817C9-3AC8-4AC2-ADD5-4EEAABAD94F0}"/>
              </a:ext>
            </a:extLst>
          </p:cNvPr>
          <p:cNvSpPr>
            <a:spLocks noGrp="1"/>
          </p:cNvSpPr>
          <p:nvPr>
            <p:ph type="title"/>
          </p:nvPr>
        </p:nvSpPr>
        <p:spPr>
          <a:xfrm>
            <a:off x="2193858" y="1335025"/>
            <a:ext cx="6703200" cy="3697200"/>
          </a:xfrm>
        </p:spPr>
        <p:txBody>
          <a:bodyPr lIns="90000"/>
          <a:lstStyle>
            <a:lvl1pPr marL="0" algn="l" defTabSz="895317" rtl="0" eaLnBrk="1" latinLnBrk="1" hangingPunct="1">
              <a:lnSpc>
                <a:spcPct val="100000"/>
              </a:lnSpc>
              <a:defRPr lang="ko-KR" altLang="en-US" sz="4700" b="0" i="0" kern="0" dirty="0">
                <a:solidFill>
                  <a:schemeClr val="accent1"/>
                </a:solidFill>
                <a:latin typeface="KPMG Extralight"/>
                <a:ea typeface="+mn-ea"/>
                <a:cs typeface="KPMG Extralight"/>
              </a:defRPr>
            </a:lvl1pPr>
          </a:lstStyle>
          <a:p>
            <a:r>
              <a:rPr lang="ko-KR" altLang="en-US" dirty="0"/>
              <a:t>마스터 제목 스타일 편집</a:t>
            </a:r>
          </a:p>
        </p:txBody>
      </p:sp>
    </p:spTree>
    <p:extLst>
      <p:ext uri="{BB962C8B-B14F-4D97-AF65-F5344CB8AC3E}">
        <p14:creationId xmlns:p14="http://schemas.microsoft.com/office/powerpoint/2010/main" val="411677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DIVIDER 3">
    <p:bg>
      <p:bgRef idx="1001">
        <a:schemeClr val="bg1"/>
      </p:bgRef>
    </p:bg>
    <p:spTree>
      <p:nvGrpSpPr>
        <p:cNvPr id="1" name=""/>
        <p:cNvGrpSpPr/>
        <p:nvPr/>
      </p:nvGrpSpPr>
      <p:grpSpPr>
        <a:xfrm>
          <a:off x="0" y="0"/>
          <a:ext cx="0" cy="0"/>
          <a:chOff x="0" y="0"/>
          <a:chExt cx="0" cy="0"/>
        </a:xfrm>
      </p:grpSpPr>
      <p:sp>
        <p:nvSpPr>
          <p:cNvPr id="5" name="object 4"/>
          <p:cNvSpPr/>
          <p:nvPr userDrawn="1"/>
        </p:nvSpPr>
        <p:spPr>
          <a:xfrm>
            <a:off x="-1" y="0"/>
            <a:ext cx="4124499"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562" dirty="0">
              <a:latin typeface="Univers for KPMG Light" panose="020B0403020202020204" pitchFamily="34" charset="0"/>
            </a:endParaRPr>
          </a:p>
        </p:txBody>
      </p:sp>
      <p:sp>
        <p:nvSpPr>
          <p:cNvPr id="7" name="Text Box 30">
            <a:extLst>
              <a:ext uri="{FF2B5EF4-FFF2-40B4-BE49-F238E27FC236}">
                <a16:creationId xmlns:a16="http://schemas.microsoft.com/office/drawing/2014/main" id="{782B8B31-E996-4A08-80B1-5FA2CE26D697}"/>
              </a:ext>
            </a:extLst>
          </p:cNvPr>
          <p:cNvSpPr txBox="1">
            <a:spLocks noChangeArrowheads="1"/>
          </p:cNvSpPr>
          <p:nvPr userDrawn="1"/>
        </p:nvSpPr>
        <p:spPr bwMode="auto">
          <a:xfrm>
            <a:off x="7426061" y="0"/>
            <a:ext cx="2479939"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kern="1200" dirty="0">
                <a:solidFill>
                  <a:srgbClr val="FF0000"/>
                </a:solidFill>
                <a:latin typeface="+mj-ea"/>
                <a:ea typeface="+mn-ea"/>
                <a:cs typeface="+mn-cs"/>
              </a:rPr>
              <a:t>Strictly Private &amp; Confidential</a:t>
            </a:r>
          </a:p>
          <a:p>
            <a:pPr algn="r" fontAlgn="ctr">
              <a:spcBef>
                <a:spcPct val="50000"/>
              </a:spcBef>
              <a:buClr>
                <a:srgbClr val="0C2D83"/>
              </a:buClr>
              <a:defRPr/>
            </a:pPr>
            <a:r>
              <a:rPr lang="en-US" altLang="ko-KR" sz="1100" b="1" i="1" kern="1200" dirty="0">
                <a:solidFill>
                  <a:srgbClr val="FF0000"/>
                </a:solidFill>
                <a:latin typeface="+mj-ea"/>
                <a:ea typeface="+mn-ea"/>
                <a:cs typeface="+mn-cs"/>
              </a:rPr>
              <a:t>Draft</a:t>
            </a:r>
          </a:p>
        </p:txBody>
      </p:sp>
      <p:pic>
        <p:nvPicPr>
          <p:cNvPr id="6" name="그림 5">
            <a:extLst>
              <a:ext uri="{FF2B5EF4-FFF2-40B4-BE49-F238E27FC236}">
                <a16:creationId xmlns:a16="http://schemas.microsoft.com/office/drawing/2014/main" id="{0AB67A31-89F6-4A8D-A2E5-17439A8CA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0840339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사용자 지정 레이아웃">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507000" y="187200"/>
            <a:ext cx="9309300" cy="241200"/>
          </a:xfrm>
        </p:spPr>
        <p:txBody>
          <a:bodyPr/>
          <a:lstStyle>
            <a:lvl1pPr>
              <a:defRPr sz="2200">
                <a:latin typeface="KPMG Extralight" panose="020B0303030202040204" pitchFamily="34" charset="0"/>
              </a:defRPr>
            </a:lvl1pPr>
            <a:lvl2pPr>
              <a:defRPr sz="2200">
                <a:latin typeface="KPMG Extralight" panose="020B0303030202040204" pitchFamily="34" charset="0"/>
              </a:defRPr>
            </a:lvl2pPr>
          </a:lstStyle>
          <a:p>
            <a:pPr lvl="0"/>
            <a:r>
              <a:rPr lang="ko-KR" altLang="en-US" dirty="0"/>
              <a:t>마스터 텍스트 스타일을 편집합니다</a:t>
            </a:r>
          </a:p>
          <a:p>
            <a:pPr lvl="1"/>
            <a:endParaRPr lang="ko-KR" altLang="en-US" dirty="0"/>
          </a:p>
        </p:txBody>
      </p:sp>
      <p:sp>
        <p:nvSpPr>
          <p:cNvPr id="5" name="텍스트 개체 틀 4"/>
          <p:cNvSpPr>
            <a:spLocks noGrp="1"/>
          </p:cNvSpPr>
          <p:nvPr>
            <p:ph type="body" sz="quarter" idx="11"/>
          </p:nvPr>
        </p:nvSpPr>
        <p:spPr>
          <a:xfrm>
            <a:off x="507000" y="432000"/>
            <a:ext cx="9309300" cy="723600"/>
          </a:xfrm>
        </p:spPr>
        <p:txBody>
          <a:bodyPr/>
          <a:lstStyle>
            <a:lvl1pPr>
              <a:defRPr sz="4800">
                <a:latin typeface="KPMG Extralight" panose="020B0303030202040204" pitchFamily="34" charset="0"/>
              </a:defRPr>
            </a:lvl1pPr>
            <a:lvl2pPr>
              <a:defRPr sz="4800"/>
            </a:lvl2pPr>
            <a:lvl3pPr>
              <a:defRPr sz="4800"/>
            </a:lvl3pPr>
            <a:lvl4pPr>
              <a:defRPr sz="4800"/>
            </a:lvl4pPr>
            <a:lvl5pPr>
              <a:defRPr sz="4800"/>
            </a:lvl5pPr>
          </a:lstStyle>
          <a:p>
            <a:pPr lvl="0"/>
            <a:r>
              <a:rPr lang="ko-KR" altLang="en-US" dirty="0"/>
              <a:t>마스터 텍스트 스타일을</a:t>
            </a:r>
          </a:p>
        </p:txBody>
      </p:sp>
      <p:pic>
        <p:nvPicPr>
          <p:cNvPr id="4" name="그림 3">
            <a:extLst>
              <a:ext uri="{FF2B5EF4-FFF2-40B4-BE49-F238E27FC236}">
                <a16:creationId xmlns:a16="http://schemas.microsoft.com/office/drawing/2014/main" id="{6A50FF80-52E8-4236-A6AC-5EEEF10CEB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6" name="Shape 36">
            <a:extLst>
              <a:ext uri="{FF2B5EF4-FFF2-40B4-BE49-F238E27FC236}">
                <a16:creationId xmlns:a16="http://schemas.microsoft.com/office/drawing/2014/main" id="{7D08243C-9286-4E46-AB25-994632268AA0}"/>
              </a:ext>
            </a:extLst>
          </p:cNvPr>
          <p:cNvSpPr/>
          <p:nvPr userDrawn="1"/>
        </p:nvSpPr>
        <p:spPr>
          <a:xfrm>
            <a:off x="1793137" y="6326686"/>
            <a:ext cx="5973232"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2022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3846170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사용자 지정 레이아웃">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507000" y="187200"/>
            <a:ext cx="9309300" cy="241200"/>
          </a:xfrm>
        </p:spPr>
        <p:txBody>
          <a:bodyPr/>
          <a:lstStyle>
            <a:lvl1pPr>
              <a:defRPr sz="2200">
                <a:latin typeface="KPMG Extralight" panose="020B0303030202040204" pitchFamily="34" charset="0"/>
              </a:defRPr>
            </a:lvl1pPr>
            <a:lvl2pPr>
              <a:defRPr sz="2200">
                <a:latin typeface="KPMG Extralight" panose="020B0303030202040204" pitchFamily="34" charset="0"/>
              </a:defRPr>
            </a:lvl2pPr>
          </a:lstStyle>
          <a:p>
            <a:pPr lvl="0"/>
            <a:r>
              <a:rPr lang="ko-KR" altLang="en-US" dirty="0"/>
              <a:t>마스터 텍스트 스타일을 편집합니다</a:t>
            </a:r>
          </a:p>
          <a:p>
            <a:pPr lvl="1"/>
            <a:endParaRPr lang="ko-KR" altLang="en-US" dirty="0"/>
          </a:p>
        </p:txBody>
      </p:sp>
      <p:sp>
        <p:nvSpPr>
          <p:cNvPr id="5" name="텍스트 개체 틀 4"/>
          <p:cNvSpPr>
            <a:spLocks noGrp="1"/>
          </p:cNvSpPr>
          <p:nvPr>
            <p:ph type="body" sz="quarter" idx="11"/>
          </p:nvPr>
        </p:nvSpPr>
        <p:spPr>
          <a:xfrm>
            <a:off x="507000" y="432000"/>
            <a:ext cx="9309300" cy="723600"/>
          </a:xfrm>
        </p:spPr>
        <p:txBody>
          <a:bodyPr/>
          <a:lstStyle>
            <a:lvl1pPr>
              <a:defRPr sz="4800">
                <a:latin typeface="KPMG Extralight" panose="020B0303030202040204" pitchFamily="34" charset="0"/>
              </a:defRPr>
            </a:lvl1pPr>
            <a:lvl2pPr>
              <a:defRPr sz="4800"/>
            </a:lvl2pPr>
            <a:lvl3pPr>
              <a:defRPr sz="4800"/>
            </a:lvl3pPr>
            <a:lvl4pPr>
              <a:defRPr sz="4800"/>
            </a:lvl4pPr>
            <a:lvl5pPr>
              <a:defRPr sz="4800"/>
            </a:lvl5pPr>
          </a:lstStyle>
          <a:p>
            <a:pPr lvl="0"/>
            <a:r>
              <a:rPr lang="ko-KR" altLang="en-US" dirty="0"/>
              <a:t>마스터 텍스트 스타일을</a:t>
            </a:r>
          </a:p>
        </p:txBody>
      </p:sp>
      <p:pic>
        <p:nvPicPr>
          <p:cNvPr id="4" name="그림 3">
            <a:extLst>
              <a:ext uri="{FF2B5EF4-FFF2-40B4-BE49-F238E27FC236}">
                <a16:creationId xmlns:a16="http://schemas.microsoft.com/office/drawing/2014/main" id="{7EE64678-288E-4D7E-8697-26E4BD1286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6" name="Shape 36">
            <a:extLst>
              <a:ext uri="{FF2B5EF4-FFF2-40B4-BE49-F238E27FC236}">
                <a16:creationId xmlns:a16="http://schemas.microsoft.com/office/drawing/2014/main" id="{052A649D-D902-4398-A00B-5033871A940C}"/>
              </a:ext>
            </a:extLst>
          </p:cNvPr>
          <p:cNvSpPr/>
          <p:nvPr userDrawn="1"/>
        </p:nvSpPr>
        <p:spPr>
          <a:xfrm>
            <a:off x="1793137" y="6326686"/>
            <a:ext cx="5973232"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2022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173673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5" name="Title 4"/>
          <p:cNvSpPr>
            <a:spLocks noGrp="1"/>
          </p:cNvSpPr>
          <p:nvPr>
            <p:ph type="title"/>
          </p:nvPr>
        </p:nvSpPr>
        <p:spPr>
          <a:xfrm>
            <a:off x="825504" y="432910"/>
            <a:ext cx="8272198" cy="577289"/>
          </a:xfrm>
        </p:spPr>
        <p:txBody>
          <a:bodyPr/>
          <a:lstStyle>
            <a:lvl1pPr>
              <a:defRPr>
                <a:solidFill>
                  <a:schemeClr val="tx2"/>
                </a:solidFill>
              </a:defRPr>
            </a:lvl1pPr>
          </a:lstStyle>
          <a:p>
            <a:r>
              <a:rPr lang="fr-FR"/>
              <a:t>Modifiez le style du titre</a:t>
            </a:r>
            <a:endParaRPr lang="en-US" dirty="0"/>
          </a:p>
        </p:txBody>
      </p:sp>
      <p:pic>
        <p:nvPicPr>
          <p:cNvPr id="3" name="그림 2">
            <a:extLst>
              <a:ext uri="{FF2B5EF4-FFF2-40B4-BE49-F238E27FC236}">
                <a16:creationId xmlns:a16="http://schemas.microsoft.com/office/drawing/2014/main" id="{8554C885-8318-4B1C-BCCD-2435BD97D0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4" name="Shape 36">
            <a:extLst>
              <a:ext uri="{FF2B5EF4-FFF2-40B4-BE49-F238E27FC236}">
                <a16:creationId xmlns:a16="http://schemas.microsoft.com/office/drawing/2014/main" id="{BFDED730-3D71-4AB1-BF66-58B9FCB796A9}"/>
              </a:ext>
            </a:extLst>
          </p:cNvPr>
          <p:cNvSpPr/>
          <p:nvPr userDrawn="1"/>
        </p:nvSpPr>
        <p:spPr>
          <a:xfrm>
            <a:off x="1793137" y="6326686"/>
            <a:ext cx="5973232"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2022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363382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DIVIDER 4">
    <p:bg>
      <p:bgPr>
        <a:solidFill>
          <a:srgbClr val="00A3A1"/>
        </a:solidFill>
        <a:effectLst/>
      </p:bgPr>
    </p:bg>
    <p:spTree>
      <p:nvGrpSpPr>
        <p:cNvPr id="1" name=""/>
        <p:cNvGrpSpPr/>
        <p:nvPr/>
      </p:nvGrpSpPr>
      <p:grpSpPr>
        <a:xfrm>
          <a:off x="0" y="0"/>
          <a:ext cx="0" cy="0"/>
          <a:chOff x="0" y="0"/>
          <a:chExt cx="0" cy="0"/>
        </a:xfrm>
      </p:grpSpPr>
      <p:pic>
        <p:nvPicPr>
          <p:cNvPr id="17" name="그림 1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
            <a:ext cx="9906000" cy="6857665"/>
          </a:xfrm>
          <a:prstGeom prst="rect">
            <a:avLst/>
          </a:prstGeom>
          <a:noFill/>
        </p:spPr>
      </p:pic>
      <p:sp>
        <p:nvSpPr>
          <p:cNvPr id="15" name="직사각형 14">
            <a:extLst>
              <a:ext uri="{FF2B5EF4-FFF2-40B4-BE49-F238E27FC236}">
                <a16:creationId xmlns:a16="http://schemas.microsoft.com/office/drawing/2014/main" id="{2254C743-FF3D-40CE-B1D4-8F48C2264EDF}"/>
              </a:ext>
            </a:extLst>
          </p:cNvPr>
          <p:cNvSpPr/>
          <p:nvPr userDrawn="1"/>
        </p:nvSpPr>
        <p:spPr>
          <a:xfrm>
            <a:off x="-7558" y="0"/>
            <a:ext cx="9904171" cy="6858000"/>
          </a:xfrm>
          <a:prstGeom prst="rect">
            <a:avLst/>
          </a:prstGeom>
          <a:solidFill>
            <a:srgbClr val="00338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11" name="Rectangle 3"/>
          <p:cNvSpPr>
            <a:spLocks/>
          </p:cNvSpPr>
          <p:nvPr userDrawn="1"/>
        </p:nvSpPr>
        <p:spPr bwMode="auto">
          <a:xfrm>
            <a:off x="0" y="2367840"/>
            <a:ext cx="1231156" cy="1231156"/>
          </a:xfrm>
          <a:prstGeom prst="rect">
            <a:avLst/>
          </a:prstGeom>
          <a:solidFill>
            <a:schemeClr val="bg1"/>
          </a:solidFill>
          <a:ln>
            <a:noFill/>
          </a:ln>
        </p:spPr>
        <p:txBody>
          <a:bodyPr lIns="19050" tIns="19050" rIns="19050" bIns="19050" anchor="ctr"/>
          <a:lstStyle>
            <a:lvl1pPr>
              <a:defRPr sz="2200" baseline="55000">
                <a:solidFill>
                  <a:srgbClr val="7B7B7B"/>
                </a:solidFill>
                <a:latin typeface="Open Sans" charset="0"/>
                <a:ea typeface="Open Sans" charset="0"/>
                <a:cs typeface="Open Sans" charset="0"/>
                <a:sym typeface="Open Sans" charset="0"/>
              </a:defRPr>
            </a:lvl1pPr>
            <a:lvl2pPr marL="742950" indent="-285750">
              <a:defRPr sz="2200" baseline="55000">
                <a:solidFill>
                  <a:srgbClr val="7B7B7B"/>
                </a:solidFill>
                <a:latin typeface="Open Sans" charset="0"/>
                <a:ea typeface="Open Sans" charset="0"/>
                <a:cs typeface="Open Sans" charset="0"/>
                <a:sym typeface="Open Sans" charset="0"/>
              </a:defRPr>
            </a:lvl2pPr>
            <a:lvl3pPr marL="1143000" indent="-228600">
              <a:defRPr sz="2200" baseline="55000">
                <a:solidFill>
                  <a:srgbClr val="7B7B7B"/>
                </a:solidFill>
                <a:latin typeface="Open Sans" charset="0"/>
                <a:ea typeface="Open Sans" charset="0"/>
                <a:cs typeface="Open Sans" charset="0"/>
                <a:sym typeface="Open Sans" charset="0"/>
              </a:defRPr>
            </a:lvl3pPr>
            <a:lvl4pPr marL="1600200" indent="-228600">
              <a:defRPr sz="2200" baseline="55000">
                <a:solidFill>
                  <a:srgbClr val="7B7B7B"/>
                </a:solidFill>
                <a:latin typeface="Open Sans" charset="0"/>
                <a:ea typeface="Open Sans" charset="0"/>
                <a:cs typeface="Open Sans" charset="0"/>
                <a:sym typeface="Open Sans" charset="0"/>
              </a:defRPr>
            </a:lvl4pPr>
            <a:lvl5pPr marL="2057400" indent="-228600">
              <a:defRPr sz="2200" baseline="55000">
                <a:solidFill>
                  <a:srgbClr val="7B7B7B"/>
                </a:solidFill>
                <a:latin typeface="Open Sans" charset="0"/>
                <a:ea typeface="Open Sans" charset="0"/>
                <a:cs typeface="Open Sans" charset="0"/>
                <a:sym typeface="Open Sans" charset="0"/>
              </a:defRPr>
            </a:lvl5pPr>
            <a:lvl6pPr marL="25146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6pPr>
            <a:lvl7pPr marL="29718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7pPr>
            <a:lvl8pPr marL="34290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8pPr>
            <a:lvl9pPr marL="38862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9pPr>
          </a:lstStyle>
          <a:p>
            <a:pPr algn="ctr" fontAlgn="auto">
              <a:spcBef>
                <a:spcPts val="0"/>
              </a:spcBef>
              <a:spcAft>
                <a:spcPts val="0"/>
              </a:spcAft>
            </a:pPr>
            <a:endParaRPr lang="en-US" altLang="en-US" sz="1200" baseline="0">
              <a:solidFill>
                <a:srgbClr val="FFFFFF"/>
              </a:solidFill>
              <a:latin typeface="Helvetica Light" charset="0"/>
              <a:ea typeface="Helvetica Light" charset="0"/>
              <a:cs typeface="Helvetica Light" charset="0"/>
              <a:sym typeface="Helvetica Light" charset="0"/>
            </a:endParaRPr>
          </a:p>
        </p:txBody>
      </p:sp>
      <p:sp>
        <p:nvSpPr>
          <p:cNvPr id="13" name="Line 2"/>
          <p:cNvSpPr>
            <a:spLocks noChangeShapeType="1"/>
          </p:cNvSpPr>
          <p:nvPr userDrawn="1"/>
        </p:nvSpPr>
        <p:spPr bwMode="auto">
          <a:xfrm flipH="1">
            <a:off x="6353029" y="2378642"/>
            <a:ext cx="0" cy="4487044"/>
          </a:xfrm>
          <a:prstGeom prst="line">
            <a:avLst/>
          </a:pr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fontAlgn="auto">
              <a:spcBef>
                <a:spcPts val="0"/>
              </a:spcBef>
              <a:spcAft>
                <a:spcPts val="0"/>
              </a:spcAft>
              <a:defRPr/>
            </a:pPr>
            <a:endParaRPr lang="en-US" altLang="en-US" sz="1200">
              <a:solidFill>
                <a:srgbClr val="000000"/>
              </a:solidFill>
              <a:latin typeface="Helvetica Light" charset="0"/>
              <a:ea typeface="Helvetica Light" charset="0"/>
              <a:cs typeface="Helvetica Light" charset="0"/>
              <a:sym typeface="Helvetica Light" charset="0"/>
            </a:endParaRPr>
          </a:p>
        </p:txBody>
      </p:sp>
      <p:sp>
        <p:nvSpPr>
          <p:cNvPr id="23" name="Title 21"/>
          <p:cNvSpPr>
            <a:spLocks noGrp="1"/>
          </p:cNvSpPr>
          <p:nvPr>
            <p:ph type="title" hasCustomPrompt="1"/>
          </p:nvPr>
        </p:nvSpPr>
        <p:spPr>
          <a:xfrm>
            <a:off x="1113574" y="2103751"/>
            <a:ext cx="5121765" cy="2419264"/>
          </a:xfrm>
          <a:prstGeom prst="rect">
            <a:avLst/>
          </a:prstGeom>
        </p:spPr>
        <p:txBody>
          <a:bodyPr lIns="0" tIns="0" rIns="0" bIns="0" anchor="t" anchorCtr="0">
            <a:noAutofit/>
          </a:bodyPr>
          <a:lstStyle>
            <a:lvl1pPr algn="r">
              <a:lnSpc>
                <a:spcPts val="8493"/>
              </a:lnSpc>
              <a:spcBef>
                <a:spcPts val="923"/>
              </a:spcBef>
              <a:defRPr sz="8123" baseline="0">
                <a:solidFill>
                  <a:schemeClr val="bg1"/>
                </a:solidFill>
                <a:latin typeface="KPMG Extralight"/>
                <a:cs typeface="KPMG Extralight"/>
              </a:defRPr>
            </a:lvl1pPr>
          </a:lstStyle>
          <a:p>
            <a:r>
              <a:rPr lang="en-US" dirty="0"/>
              <a:t>Section divider one title style</a:t>
            </a:r>
          </a:p>
        </p:txBody>
      </p:sp>
      <p:sp>
        <p:nvSpPr>
          <p:cNvPr id="12" name="Text Box 30">
            <a:extLst>
              <a:ext uri="{FF2B5EF4-FFF2-40B4-BE49-F238E27FC236}">
                <a16:creationId xmlns:a16="http://schemas.microsoft.com/office/drawing/2014/main" id="{DC0D64F2-4955-4486-AA31-05F92AED0BFC}"/>
              </a:ext>
            </a:extLst>
          </p:cNvPr>
          <p:cNvSpPr txBox="1">
            <a:spLocks noChangeArrowheads="1"/>
          </p:cNvSpPr>
          <p:nvPr userDrawn="1"/>
        </p:nvSpPr>
        <p:spPr bwMode="auto">
          <a:xfrm>
            <a:off x="7607441" y="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algn="r" fontAlgn="ctr">
              <a:spcBef>
                <a:spcPct val="50000"/>
              </a:spcBef>
              <a:buClr>
                <a:srgbClr val="0C2D83"/>
              </a:buClr>
              <a:defRPr/>
            </a:pPr>
            <a:r>
              <a:rPr lang="en-US" altLang="ko-KR" sz="1100" b="1" i="1" dirty="0">
                <a:solidFill>
                  <a:srgbClr val="FF0000"/>
                </a:solidFill>
                <a:latin typeface="+mj-ea"/>
                <a:ea typeface="+mj-ea"/>
              </a:rPr>
              <a:t>DRAFT</a:t>
            </a:r>
          </a:p>
        </p:txBody>
      </p:sp>
      <p:pic>
        <p:nvPicPr>
          <p:cNvPr id="9" name="그림 8">
            <a:extLst>
              <a:ext uri="{FF2B5EF4-FFF2-40B4-BE49-F238E27FC236}">
                <a16:creationId xmlns:a16="http://schemas.microsoft.com/office/drawing/2014/main" id="{346E1603-F577-4621-A4B5-2EB2C562EA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089928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5600" y="451575"/>
            <a:ext cx="8254800" cy="723600"/>
          </a:xfrm>
          <a:prstGeom prst="rect">
            <a:avLst/>
          </a:prstGeom>
        </p:spPr>
        <p:txBody>
          <a:bodyPr vert="horz" lIns="0" tIns="0" rIns="0" bIns="0" rtlCol="0" anchor="t" anchorCtr="0">
            <a:noAutofit/>
          </a:bodyPr>
          <a:lstStyle/>
          <a:p>
            <a:r>
              <a:rPr lang="ko-KR" altLang="en-US"/>
              <a:t>마스터 제목 스타일 편집</a:t>
            </a:r>
            <a:endParaRPr lang="en-US" dirty="0"/>
          </a:p>
        </p:txBody>
      </p:sp>
      <p:sp>
        <p:nvSpPr>
          <p:cNvPr id="3" name="Text Placeholder 2"/>
          <p:cNvSpPr>
            <a:spLocks noGrp="1"/>
          </p:cNvSpPr>
          <p:nvPr>
            <p:ph type="body" idx="1"/>
          </p:nvPr>
        </p:nvSpPr>
        <p:spPr>
          <a:xfrm>
            <a:off x="825600" y="1422400"/>
            <a:ext cx="8254800" cy="4604400"/>
          </a:xfrm>
          <a:prstGeom prst="rect">
            <a:avLst/>
          </a:prstGeom>
        </p:spPr>
        <p:txBody>
          <a:bodyPr vert="horz" lIns="0" tIns="0" rIns="0" bIns="0" rtlCol="0" anchor="t" anchorCtr="0">
            <a:no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29" name="Shape 8"/>
          <p:cNvSpPr txBox="1">
            <a:spLocks/>
          </p:cNvSpPr>
          <p:nvPr userDrawn="1"/>
        </p:nvSpPr>
        <p:spPr>
          <a:xfrm>
            <a:off x="8701088"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맑은 고딕" panose="020B0503020000020004" pitchFamily="50" charset="-127"/>
                <a:cs typeface="Arial" panose="020B0604020202020204" pitchFamily="34" charset="0"/>
              </a:rPr>
              <a:pPr algn="r"/>
              <a:t>‹#›</a:t>
            </a:fld>
            <a:endParaRPr lang="en-US" sz="900" dirty="0">
              <a:solidFill>
                <a:schemeClr val="tx2"/>
              </a:solidFill>
              <a:latin typeface="+mn-lt"/>
              <a:ea typeface="맑은 고딕" panose="020B0503020000020004" pitchFamily="50" charset="-127"/>
              <a:cs typeface="Arial" panose="020B0604020202020204" pitchFamily="34" charset="0"/>
            </a:endParaRPr>
          </a:p>
        </p:txBody>
      </p:sp>
      <p:grpSp>
        <p:nvGrpSpPr>
          <p:cNvPr id="10" name="그룹 9">
            <a:extLst>
              <a:ext uri="{FF2B5EF4-FFF2-40B4-BE49-F238E27FC236}">
                <a16:creationId xmlns:a16="http://schemas.microsoft.com/office/drawing/2014/main" id="{452FC808-79BB-4023-A362-1132A01C86CD}"/>
              </a:ext>
            </a:extLst>
          </p:cNvPr>
          <p:cNvGrpSpPr/>
          <p:nvPr userDrawn="1"/>
        </p:nvGrpSpPr>
        <p:grpSpPr>
          <a:xfrm>
            <a:off x="-1119893" y="129406"/>
            <a:ext cx="1003183" cy="6553630"/>
            <a:chOff x="-1119893" y="129406"/>
            <a:chExt cx="1003183" cy="6553630"/>
          </a:xfrm>
        </p:grpSpPr>
        <p:sp>
          <p:nvSpPr>
            <p:cNvPr id="11" name="Rectangle 34">
              <a:extLst>
                <a:ext uri="{FF2B5EF4-FFF2-40B4-BE49-F238E27FC236}">
                  <a16:creationId xmlns:a16="http://schemas.microsoft.com/office/drawing/2014/main" id="{DF0627F6-5773-4EB2-A376-B159880A9DBE}"/>
                </a:ext>
              </a:extLst>
            </p:cNvPr>
            <p:cNvSpPr/>
            <p:nvPr userDrawn="1"/>
          </p:nvSpPr>
          <p:spPr>
            <a:xfrm>
              <a:off x="-1117316" y="129406"/>
              <a:ext cx="1000606" cy="4680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KPMG Blue</a:t>
              </a:r>
            </a:p>
            <a:p>
              <a:pPr algn="ctr"/>
              <a:r>
                <a:rPr lang="en-US" sz="800" b="1" dirty="0">
                  <a:latin typeface="맑은 고딕" panose="020B0503020000020004" pitchFamily="50" charset="-127"/>
                  <a:ea typeface="맑은 고딕" panose="020B0503020000020004" pitchFamily="50" charset="-127"/>
                  <a:cs typeface="Univers for KPMG Cond"/>
                </a:rPr>
                <a:t>0 / 51 / 141</a:t>
              </a:r>
            </a:p>
          </p:txBody>
        </p:sp>
        <p:sp>
          <p:nvSpPr>
            <p:cNvPr id="12" name="Rectangle 35">
              <a:extLst>
                <a:ext uri="{FF2B5EF4-FFF2-40B4-BE49-F238E27FC236}">
                  <a16:creationId xmlns:a16="http://schemas.microsoft.com/office/drawing/2014/main" id="{388B2BBA-F267-41C8-92D0-579081E000EF}"/>
                </a:ext>
              </a:extLst>
            </p:cNvPr>
            <p:cNvSpPr/>
            <p:nvPr userDrawn="1"/>
          </p:nvSpPr>
          <p:spPr>
            <a:xfrm>
              <a:off x="-1117316" y="640893"/>
              <a:ext cx="1000606" cy="4680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Medium Blue</a:t>
              </a:r>
            </a:p>
            <a:p>
              <a:pPr algn="ctr"/>
              <a:r>
                <a:rPr lang="en-US" sz="800" b="1" dirty="0">
                  <a:latin typeface="맑은 고딕" panose="020B0503020000020004" pitchFamily="50" charset="-127"/>
                  <a:ea typeface="맑은 고딕" panose="020B0503020000020004" pitchFamily="50" charset="-127"/>
                  <a:cs typeface="Univers for KPMG Cond"/>
                </a:rPr>
                <a:t>0 / 94 / 184</a:t>
              </a:r>
            </a:p>
          </p:txBody>
        </p:sp>
        <p:sp>
          <p:nvSpPr>
            <p:cNvPr id="13" name="Rectangle 36">
              <a:extLst>
                <a:ext uri="{FF2B5EF4-FFF2-40B4-BE49-F238E27FC236}">
                  <a16:creationId xmlns:a16="http://schemas.microsoft.com/office/drawing/2014/main" id="{B9C22D10-9382-4511-8D31-851F3990946C}"/>
                </a:ext>
              </a:extLst>
            </p:cNvPr>
            <p:cNvSpPr/>
            <p:nvPr userDrawn="1"/>
          </p:nvSpPr>
          <p:spPr>
            <a:xfrm>
              <a:off x="-1117316" y="1152380"/>
              <a:ext cx="1000606" cy="4680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Blue</a:t>
              </a:r>
            </a:p>
            <a:p>
              <a:pPr algn="ctr"/>
              <a:r>
                <a:rPr lang="en-US" sz="800" b="1" dirty="0">
                  <a:latin typeface="맑은 고딕" panose="020B0503020000020004" pitchFamily="50" charset="-127"/>
                  <a:ea typeface="맑은 고딕" panose="020B0503020000020004" pitchFamily="50" charset="-127"/>
                  <a:cs typeface="Univers for KPMG Cond"/>
                </a:rPr>
                <a:t>0 / 145 / 218</a:t>
              </a:r>
            </a:p>
          </p:txBody>
        </p:sp>
        <p:sp>
          <p:nvSpPr>
            <p:cNvPr id="14" name="Rectangle 37">
              <a:extLst>
                <a:ext uri="{FF2B5EF4-FFF2-40B4-BE49-F238E27FC236}">
                  <a16:creationId xmlns:a16="http://schemas.microsoft.com/office/drawing/2014/main" id="{6D7065F4-4292-47C8-8A34-FAA8666BED79}"/>
                </a:ext>
              </a:extLst>
            </p:cNvPr>
            <p:cNvSpPr/>
            <p:nvPr userDrawn="1"/>
          </p:nvSpPr>
          <p:spPr>
            <a:xfrm>
              <a:off x="-1117316" y="1663867"/>
              <a:ext cx="1000606" cy="4680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Violet</a:t>
              </a:r>
            </a:p>
            <a:p>
              <a:pPr algn="ctr"/>
              <a:r>
                <a:rPr lang="en-US" sz="800" b="1" dirty="0">
                  <a:latin typeface="맑은 고딕" panose="020B0503020000020004" pitchFamily="50" charset="-127"/>
                  <a:ea typeface="맑은 고딕" panose="020B0503020000020004" pitchFamily="50" charset="-127"/>
                  <a:cs typeface="Univers for KPMG Cond"/>
                </a:rPr>
                <a:t>72 / 54 / 152</a:t>
              </a:r>
            </a:p>
          </p:txBody>
        </p:sp>
        <p:sp>
          <p:nvSpPr>
            <p:cNvPr id="15" name="Rectangle 38">
              <a:extLst>
                <a:ext uri="{FF2B5EF4-FFF2-40B4-BE49-F238E27FC236}">
                  <a16:creationId xmlns:a16="http://schemas.microsoft.com/office/drawing/2014/main" id="{C9E8AA1A-0A69-4E89-9508-8D5E7735B30C}"/>
                </a:ext>
              </a:extLst>
            </p:cNvPr>
            <p:cNvSpPr/>
            <p:nvPr userDrawn="1"/>
          </p:nvSpPr>
          <p:spPr>
            <a:xfrm>
              <a:off x="-1119893" y="2169209"/>
              <a:ext cx="1000606" cy="4680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Purple</a:t>
              </a:r>
            </a:p>
            <a:p>
              <a:pPr algn="ctr"/>
              <a:r>
                <a:rPr lang="en-US" sz="800" b="1" dirty="0">
                  <a:latin typeface="맑은 고딕" panose="020B0503020000020004" pitchFamily="50" charset="-127"/>
                  <a:ea typeface="맑은 고딕" panose="020B0503020000020004" pitchFamily="50" charset="-127"/>
                  <a:cs typeface="Univers for KPMG Cond"/>
                </a:rPr>
                <a:t>71 / 10 / 104</a:t>
              </a:r>
            </a:p>
          </p:txBody>
        </p:sp>
        <p:sp>
          <p:nvSpPr>
            <p:cNvPr id="16" name="Rectangle 39">
              <a:extLst>
                <a:ext uri="{FF2B5EF4-FFF2-40B4-BE49-F238E27FC236}">
                  <a16:creationId xmlns:a16="http://schemas.microsoft.com/office/drawing/2014/main" id="{787E8A21-A389-4387-AA56-ECA36ADD51EC}"/>
                </a:ext>
              </a:extLst>
            </p:cNvPr>
            <p:cNvSpPr/>
            <p:nvPr userDrawn="1"/>
          </p:nvSpPr>
          <p:spPr>
            <a:xfrm>
              <a:off x="-1119893" y="2679774"/>
              <a:ext cx="1000606" cy="4680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Purple</a:t>
              </a:r>
            </a:p>
            <a:p>
              <a:pPr algn="ctr"/>
              <a:r>
                <a:rPr lang="en-US" sz="800" b="1" dirty="0">
                  <a:latin typeface="맑은 고딕" panose="020B0503020000020004" pitchFamily="50" charset="-127"/>
                  <a:ea typeface="맑은 고딕" panose="020B0503020000020004" pitchFamily="50" charset="-127"/>
                  <a:cs typeface="Univers for KPMG Cond"/>
                </a:rPr>
                <a:t>109 / 32 / 119</a:t>
              </a:r>
            </a:p>
          </p:txBody>
        </p:sp>
        <p:sp>
          <p:nvSpPr>
            <p:cNvPr id="17" name="Rectangle 40">
              <a:extLst>
                <a:ext uri="{FF2B5EF4-FFF2-40B4-BE49-F238E27FC236}">
                  <a16:creationId xmlns:a16="http://schemas.microsoft.com/office/drawing/2014/main" id="{620C895F-56D3-4295-BCB1-904D54E4D7C5}"/>
                </a:ext>
              </a:extLst>
            </p:cNvPr>
            <p:cNvSpPr/>
            <p:nvPr userDrawn="1"/>
          </p:nvSpPr>
          <p:spPr>
            <a:xfrm>
              <a:off x="-1119893" y="3186038"/>
              <a:ext cx="1000606" cy="4680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Green</a:t>
              </a:r>
            </a:p>
            <a:p>
              <a:pPr algn="ctr"/>
              <a:r>
                <a:rPr lang="en-US" sz="800" b="1" dirty="0">
                  <a:latin typeface="맑은 고딕" panose="020B0503020000020004" pitchFamily="50" charset="-127"/>
                  <a:ea typeface="맑은 고딕" panose="020B0503020000020004" pitchFamily="50" charset="-127"/>
                  <a:cs typeface="Univers for KPMG Cond"/>
                </a:rPr>
                <a:t>0 / 163 / 161</a:t>
              </a:r>
            </a:p>
          </p:txBody>
        </p:sp>
        <p:sp>
          <p:nvSpPr>
            <p:cNvPr id="18" name="Rectangle 41">
              <a:extLst>
                <a:ext uri="{FF2B5EF4-FFF2-40B4-BE49-F238E27FC236}">
                  <a16:creationId xmlns:a16="http://schemas.microsoft.com/office/drawing/2014/main" id="{6E8EA23F-94CE-4ACA-BF18-97E98DC68A03}"/>
                </a:ext>
              </a:extLst>
            </p:cNvPr>
            <p:cNvSpPr/>
            <p:nvPr userDrawn="1"/>
          </p:nvSpPr>
          <p:spPr>
            <a:xfrm>
              <a:off x="-1119893" y="3690607"/>
              <a:ext cx="1000606" cy="4680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Dark Green</a:t>
              </a:r>
            </a:p>
            <a:p>
              <a:pPr algn="ctr"/>
              <a:r>
                <a:rPr lang="en-US" sz="800" b="1" dirty="0">
                  <a:latin typeface="맑은 고딕" panose="020B0503020000020004" pitchFamily="50" charset="-127"/>
                  <a:ea typeface="맑은 고딕" panose="020B0503020000020004" pitchFamily="50" charset="-127"/>
                  <a:cs typeface="Univers for KPMG Cond"/>
                </a:rPr>
                <a:t>0 / 154 / 68</a:t>
              </a:r>
            </a:p>
          </p:txBody>
        </p:sp>
        <p:sp>
          <p:nvSpPr>
            <p:cNvPr id="19" name="Rectangle 42">
              <a:extLst>
                <a:ext uri="{FF2B5EF4-FFF2-40B4-BE49-F238E27FC236}">
                  <a16:creationId xmlns:a16="http://schemas.microsoft.com/office/drawing/2014/main" id="{8F8997B3-2B31-49C3-AE28-6044296CEB72}"/>
                </a:ext>
              </a:extLst>
            </p:cNvPr>
            <p:cNvSpPr/>
            <p:nvPr userDrawn="1"/>
          </p:nvSpPr>
          <p:spPr>
            <a:xfrm>
              <a:off x="-1119893" y="4195949"/>
              <a:ext cx="1000606" cy="4680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Green</a:t>
              </a:r>
            </a:p>
            <a:p>
              <a:pPr algn="ctr"/>
              <a:r>
                <a:rPr lang="en-US" sz="800" b="1" dirty="0">
                  <a:latin typeface="맑은 고딕" panose="020B0503020000020004" pitchFamily="50" charset="-127"/>
                  <a:ea typeface="맑은 고딕" panose="020B0503020000020004" pitchFamily="50" charset="-127"/>
                  <a:cs typeface="Univers for KPMG Cond"/>
                </a:rPr>
                <a:t>67 / 176 / 42</a:t>
              </a:r>
            </a:p>
          </p:txBody>
        </p:sp>
        <p:sp>
          <p:nvSpPr>
            <p:cNvPr id="20" name="Rectangle 43">
              <a:extLst>
                <a:ext uri="{FF2B5EF4-FFF2-40B4-BE49-F238E27FC236}">
                  <a16:creationId xmlns:a16="http://schemas.microsoft.com/office/drawing/2014/main" id="{7F18D1E5-81D0-4091-9CEF-9605E869B2D9}"/>
                </a:ext>
              </a:extLst>
            </p:cNvPr>
            <p:cNvSpPr/>
            <p:nvPr userDrawn="1"/>
          </p:nvSpPr>
          <p:spPr>
            <a:xfrm>
              <a:off x="-1119893" y="4701291"/>
              <a:ext cx="1000606" cy="4680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Yellow</a:t>
              </a:r>
            </a:p>
            <a:p>
              <a:pPr algn="ctr"/>
              <a:r>
                <a:rPr lang="en-US" sz="800" b="1" dirty="0">
                  <a:latin typeface="맑은 고딕" panose="020B0503020000020004" pitchFamily="50" charset="-127"/>
                  <a:ea typeface="맑은 고딕" panose="020B0503020000020004" pitchFamily="50" charset="-127"/>
                  <a:cs typeface="Univers for KPMG Cond"/>
                </a:rPr>
                <a:t>234 / 170 / 0</a:t>
              </a:r>
            </a:p>
          </p:txBody>
        </p:sp>
        <p:sp>
          <p:nvSpPr>
            <p:cNvPr id="21" name="Rectangle 44">
              <a:extLst>
                <a:ext uri="{FF2B5EF4-FFF2-40B4-BE49-F238E27FC236}">
                  <a16:creationId xmlns:a16="http://schemas.microsoft.com/office/drawing/2014/main" id="{B471F2CD-9C88-4665-B807-7DE6ECCD3648}"/>
                </a:ext>
              </a:extLst>
            </p:cNvPr>
            <p:cNvSpPr/>
            <p:nvPr userDrawn="1"/>
          </p:nvSpPr>
          <p:spPr>
            <a:xfrm>
              <a:off x="-1119893" y="5200726"/>
              <a:ext cx="1000606" cy="4680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Orange</a:t>
              </a:r>
            </a:p>
            <a:p>
              <a:pPr algn="ctr"/>
              <a:r>
                <a:rPr lang="en-US" sz="800" b="1" dirty="0">
                  <a:latin typeface="맑은 고딕" panose="020B0503020000020004" pitchFamily="50" charset="-127"/>
                  <a:ea typeface="맑은 고딕" panose="020B0503020000020004" pitchFamily="50" charset="-127"/>
                  <a:cs typeface="Univers for KPMG Cond"/>
                </a:rPr>
                <a:t>246 / 141 / 46</a:t>
              </a:r>
            </a:p>
          </p:txBody>
        </p:sp>
        <p:sp>
          <p:nvSpPr>
            <p:cNvPr id="22" name="Rectangle 45">
              <a:extLst>
                <a:ext uri="{FF2B5EF4-FFF2-40B4-BE49-F238E27FC236}">
                  <a16:creationId xmlns:a16="http://schemas.microsoft.com/office/drawing/2014/main" id="{8B5FAD2F-B9E1-4906-BCE4-2686F552BB13}"/>
                </a:ext>
              </a:extLst>
            </p:cNvPr>
            <p:cNvSpPr/>
            <p:nvPr userDrawn="1"/>
          </p:nvSpPr>
          <p:spPr>
            <a:xfrm>
              <a:off x="-1119893" y="5707881"/>
              <a:ext cx="1000606" cy="4680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Red</a:t>
              </a:r>
            </a:p>
            <a:p>
              <a:pPr algn="ctr"/>
              <a:r>
                <a:rPr lang="en-US" sz="800" b="1" dirty="0">
                  <a:latin typeface="맑은 고딕" panose="020B0503020000020004" pitchFamily="50" charset="-127"/>
                  <a:ea typeface="맑은 고딕" panose="020B0503020000020004" pitchFamily="50" charset="-127"/>
                  <a:cs typeface="Univers for KPMG Cond"/>
                </a:rPr>
                <a:t>188 / 32 / 75</a:t>
              </a:r>
            </a:p>
          </p:txBody>
        </p:sp>
        <p:sp>
          <p:nvSpPr>
            <p:cNvPr id="23" name="Rectangle 46">
              <a:extLst>
                <a:ext uri="{FF2B5EF4-FFF2-40B4-BE49-F238E27FC236}">
                  <a16:creationId xmlns:a16="http://schemas.microsoft.com/office/drawing/2014/main" id="{FFA1825A-BC2E-45C0-9C15-3A296F1002E9}"/>
                </a:ext>
              </a:extLst>
            </p:cNvPr>
            <p:cNvSpPr/>
            <p:nvPr userDrawn="1"/>
          </p:nvSpPr>
          <p:spPr>
            <a:xfrm>
              <a:off x="-1119893" y="6215036"/>
              <a:ext cx="1000606" cy="4680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Pink</a:t>
              </a:r>
            </a:p>
            <a:p>
              <a:pPr algn="ctr"/>
              <a:r>
                <a:rPr lang="en-US" sz="800" b="1" dirty="0">
                  <a:latin typeface="맑은 고딕" panose="020B0503020000020004" pitchFamily="50" charset="-127"/>
                  <a:ea typeface="맑은 고딕" panose="020B0503020000020004" pitchFamily="50" charset="-127"/>
                  <a:cs typeface="Univers for KPMG Cond"/>
                </a:rPr>
                <a:t>198 / 0 / 126</a:t>
              </a:r>
            </a:p>
          </p:txBody>
        </p:sp>
      </p:grpSp>
      <p:sp>
        <p:nvSpPr>
          <p:cNvPr id="31" name="TextBox 30">
            <a:extLst>
              <a:ext uri="{FF2B5EF4-FFF2-40B4-BE49-F238E27FC236}">
                <a16:creationId xmlns:a16="http://schemas.microsoft.com/office/drawing/2014/main" id="{146E8057-59D1-4E69-A899-95E71B3ACFD6}"/>
              </a:ext>
            </a:extLst>
          </p:cNvPr>
          <p:cNvSpPr txBox="1"/>
          <p:nvPr userDrawn="1"/>
        </p:nvSpPr>
        <p:spPr>
          <a:xfrm>
            <a:off x="-2635135" y="129406"/>
            <a:ext cx="1467435" cy="1477328"/>
          </a:xfrm>
          <a:prstGeom prst="rect">
            <a:avLst/>
          </a:prstGeom>
          <a:solidFill>
            <a:schemeClr val="bg1"/>
          </a:solidFill>
          <a:ln>
            <a:solidFill>
              <a:schemeClr val="tx2"/>
            </a:solidFill>
          </a:ln>
        </p:spPr>
        <p:txBody>
          <a:bodyPr wrap="square" rtlCol="0">
            <a:spAutoFit/>
          </a:bodyPr>
          <a:lstStyle/>
          <a:p>
            <a:r>
              <a:rPr lang="ko-KR" altLang="en-US" sz="900" dirty="0">
                <a:latin typeface="Arial" panose="020B0604020202020204" pitchFamily="34" charset="0"/>
                <a:ea typeface="+mj-ea"/>
                <a:cs typeface="Arial" panose="020B0604020202020204" pitchFamily="34" charset="0"/>
              </a:rPr>
              <a:t>한글폰트 </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맑은 고딕</a:t>
            </a:r>
            <a:endParaRPr lang="en-US" altLang="ko-KR" sz="900" dirty="0">
              <a:latin typeface="Arial" panose="020B0604020202020204" pitchFamily="34" charset="0"/>
              <a:ea typeface="+mj-ea"/>
              <a:cs typeface="Arial" panose="020B0604020202020204" pitchFamily="34" charset="0"/>
            </a:endParaRPr>
          </a:p>
          <a:p>
            <a:r>
              <a:rPr lang="ko-KR" altLang="en-US" sz="900" dirty="0">
                <a:latin typeface="Arial" panose="020B0604020202020204" pitchFamily="34" charset="0"/>
                <a:ea typeface="+mj-ea"/>
                <a:cs typeface="Arial" panose="020B0604020202020204" pitchFamily="34" charset="0"/>
              </a:rPr>
              <a:t>기타폰트 </a:t>
            </a:r>
            <a:r>
              <a:rPr lang="en-US" altLang="ko-KR" sz="900" dirty="0">
                <a:latin typeface="Arial" panose="020B0604020202020204" pitchFamily="34" charset="0"/>
                <a:ea typeface="+mj-ea"/>
                <a:cs typeface="Arial" panose="020B0604020202020204" pitchFamily="34" charset="0"/>
              </a:rPr>
              <a:t>: Arial</a:t>
            </a:r>
            <a:endParaRPr lang="en-US" altLang="ko-KR" sz="900" baseline="0" dirty="0">
              <a:latin typeface="Arial" panose="020B0604020202020204" pitchFamily="34" charset="0"/>
              <a:ea typeface="+mj-ea"/>
              <a:cs typeface="Arial" panose="020B0604020202020204" pitchFamily="34" charset="0"/>
            </a:endParaRPr>
          </a:p>
          <a:p>
            <a:endParaRPr lang="en-US" altLang="ko-KR" sz="900" baseline="0" dirty="0">
              <a:latin typeface="Arial" panose="020B0604020202020204" pitchFamily="34" charset="0"/>
              <a:ea typeface="+mj-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900" kern="1200" baseline="0" dirty="0">
                <a:solidFill>
                  <a:schemeClr val="tx1"/>
                </a:solidFill>
                <a:latin typeface="Arial" panose="020B0604020202020204" pitchFamily="34" charset="0"/>
                <a:ea typeface="+mj-ea"/>
                <a:cs typeface="Arial" panose="020B0604020202020204" pitchFamily="34" charset="0"/>
              </a:rPr>
              <a:t>단위</a:t>
            </a:r>
            <a:r>
              <a:rPr lang="en-US" altLang="ko-KR" sz="900" kern="1200" baseline="0" dirty="0">
                <a:solidFill>
                  <a:schemeClr val="tx1"/>
                </a:solidFill>
                <a:latin typeface="Arial" panose="020B0604020202020204" pitchFamily="34" charset="0"/>
                <a:ea typeface="+mj-ea"/>
                <a:cs typeface="Arial" panose="020B0604020202020204" pitchFamily="34" charset="0"/>
              </a:rPr>
              <a:t>: </a:t>
            </a:r>
            <a:r>
              <a:rPr lang="ko-KR" altLang="en-US" sz="900" kern="1200" baseline="0" dirty="0">
                <a:solidFill>
                  <a:schemeClr val="tx1"/>
                </a:solidFill>
                <a:latin typeface="Arial" panose="020B0604020202020204" pitchFamily="34" charset="0"/>
                <a:ea typeface="+mj-ea"/>
                <a:cs typeface="Arial" panose="020B0604020202020204" pitchFamily="34" charset="0"/>
              </a:rPr>
              <a:t>백만원</a:t>
            </a:r>
            <a:endParaRPr lang="en-US" altLang="ko-KR" sz="900" baseline="0" dirty="0">
              <a:latin typeface="Arial" panose="020B0604020202020204" pitchFamily="34" charset="0"/>
              <a:ea typeface="+mj-ea"/>
              <a:cs typeface="Arial" panose="020B0604020202020204" pitchFamily="34" charset="0"/>
            </a:endParaRPr>
          </a:p>
          <a:p>
            <a:r>
              <a:rPr lang="ko-KR" altLang="en-US" sz="900" baseline="0" dirty="0">
                <a:latin typeface="Arial" panose="020B0604020202020204" pitchFamily="34" charset="0"/>
                <a:ea typeface="+mj-ea"/>
                <a:cs typeface="Arial" panose="020B0604020202020204" pitchFamily="34" charset="0"/>
              </a:rPr>
              <a:t>음수 표기 </a:t>
            </a:r>
            <a:r>
              <a:rPr lang="en-US" altLang="ko-KR" sz="900" baseline="0" dirty="0">
                <a:solidFill>
                  <a:schemeClr val="tx1"/>
                </a:solidFill>
                <a:latin typeface="Arial" panose="020B0604020202020204" pitchFamily="34" charset="0"/>
                <a:ea typeface="+mj-ea"/>
                <a:cs typeface="Arial" panose="020B0604020202020204" pitchFamily="34" charset="0"/>
              </a:rPr>
              <a:t>: (XXX), </a:t>
            </a:r>
            <a:r>
              <a:rPr lang="en-US" altLang="ko-KR" sz="900" i="1" baseline="0" dirty="0">
                <a:solidFill>
                  <a:schemeClr val="tx1"/>
                </a:solidFill>
                <a:latin typeface="Arial" panose="020B0604020202020204" pitchFamily="34" charset="0"/>
                <a:ea typeface="+mj-ea"/>
                <a:cs typeface="Arial" panose="020B0604020202020204" pitchFamily="34" charset="0"/>
              </a:rPr>
              <a:t>(X.X%)</a:t>
            </a:r>
          </a:p>
          <a:p>
            <a:r>
              <a:rPr lang="ko-KR" altLang="en-US" sz="900" baseline="0" dirty="0">
                <a:latin typeface="Arial" panose="020B0604020202020204" pitchFamily="34" charset="0"/>
                <a:ea typeface="+mj-ea"/>
                <a:cs typeface="Arial" panose="020B0604020202020204" pitchFamily="34" charset="0"/>
              </a:rPr>
              <a:t>출처</a:t>
            </a:r>
            <a:r>
              <a:rPr lang="en-US" altLang="ko-KR" sz="900" baseline="0" dirty="0">
                <a:latin typeface="Arial" panose="020B0604020202020204" pitchFamily="34" charset="0"/>
                <a:ea typeface="+mj-ea"/>
                <a:cs typeface="Arial" panose="020B0604020202020204" pitchFamily="34" charset="0"/>
              </a:rPr>
              <a:t> </a:t>
            </a:r>
            <a:r>
              <a:rPr lang="ko-KR" altLang="en-US" sz="900" baseline="0" dirty="0">
                <a:latin typeface="Arial" panose="020B0604020202020204" pitchFamily="34" charset="0"/>
                <a:ea typeface="+mj-ea"/>
                <a:cs typeface="Arial" panose="020B0604020202020204" pitchFamily="34" charset="0"/>
              </a:rPr>
              <a:t>표기 </a:t>
            </a:r>
            <a:r>
              <a:rPr lang="en-US" altLang="ko-KR" sz="900" baseline="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Source: XX</a:t>
            </a:r>
          </a:p>
          <a:p>
            <a:r>
              <a:rPr kumimoji="1" lang="en-US" altLang="ko-KR" sz="900" dirty="0">
                <a:latin typeface="Arial" panose="020B0604020202020204" pitchFamily="34" charset="0"/>
                <a:ea typeface="+mj-ea"/>
                <a:cs typeface="Arial" panose="020B0604020202020204" pitchFamily="34" charset="0"/>
              </a:rPr>
              <a:t>Note </a:t>
            </a:r>
            <a:r>
              <a:rPr kumimoji="1" lang="ko-KR" altLang="en-US" sz="900" dirty="0">
                <a:latin typeface="Arial" panose="020B0604020202020204" pitchFamily="34" charset="0"/>
                <a:ea typeface="+mj-ea"/>
                <a:cs typeface="Arial" panose="020B0604020202020204" pitchFamily="34" charset="0"/>
              </a:rPr>
              <a:t>표기</a:t>
            </a:r>
            <a:r>
              <a:rPr kumimoji="1" lang="en-US" altLang="ko-KR" sz="900" dirty="0">
                <a:latin typeface="Arial" panose="020B0604020202020204" pitchFamily="34" charset="0"/>
                <a:ea typeface="+mj-ea"/>
                <a:cs typeface="Arial" panose="020B0604020202020204" pitchFamily="34" charset="0"/>
              </a:rPr>
              <a:t>: Note:</a:t>
            </a:r>
            <a:r>
              <a:rPr kumimoji="1" lang="ko-KR" altLang="en-US" sz="90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XX</a:t>
            </a:r>
          </a:p>
          <a:p>
            <a:r>
              <a:rPr kumimoji="1" lang="ko-KR" altLang="en-US" sz="900" dirty="0">
                <a:latin typeface="Arial" panose="020B0604020202020204" pitchFamily="34" charset="0"/>
                <a:ea typeface="+mj-ea"/>
                <a:cs typeface="Arial" panose="020B0604020202020204" pitchFamily="34" charset="0"/>
              </a:rPr>
              <a:t>연도 표기</a:t>
            </a:r>
            <a:r>
              <a:rPr kumimoji="1" lang="en-US" altLang="ko-KR" sz="900" dirty="0">
                <a:latin typeface="Arial" panose="020B0604020202020204" pitchFamily="34" charset="0"/>
                <a:ea typeface="+mj-ea"/>
                <a:cs typeface="Arial" panose="020B0604020202020204" pitchFamily="34" charset="0"/>
              </a:rPr>
              <a:t>:</a:t>
            </a:r>
            <a:r>
              <a:rPr kumimoji="1" lang="ko-KR" altLang="en-US" sz="90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Dec-21, </a:t>
            </a:r>
            <a:r>
              <a:rPr kumimoji="1" lang="en-US" altLang="ko-KR" sz="900" baseline="0" dirty="0">
                <a:latin typeface="Arial" panose="020B0604020202020204" pitchFamily="34" charset="0"/>
                <a:ea typeface="+mj-ea"/>
                <a:cs typeface="Arial" panose="020B0604020202020204" pitchFamily="34" charset="0"/>
              </a:rPr>
              <a:t>FY21</a:t>
            </a:r>
          </a:p>
          <a:p>
            <a:endParaRPr kumimoji="1" lang="en-US" altLang="ko-KR" sz="900" baseline="0" dirty="0">
              <a:latin typeface="Arial" panose="020B0604020202020204" pitchFamily="34" charset="0"/>
              <a:ea typeface="+mj-ea"/>
              <a:cs typeface="Arial" panose="020B0604020202020204" pitchFamily="34" charset="0"/>
            </a:endParaRPr>
          </a:p>
          <a:p>
            <a:r>
              <a:rPr kumimoji="1" lang="ko-KR" altLang="en-US" sz="900" baseline="0" dirty="0">
                <a:latin typeface="Arial" panose="020B0604020202020204" pitchFamily="34" charset="0"/>
                <a:ea typeface="+mj-ea"/>
                <a:cs typeface="Arial" panose="020B0604020202020204" pitchFamily="34" charset="0"/>
              </a:rPr>
              <a:t>표 여백</a:t>
            </a:r>
            <a:r>
              <a:rPr kumimoji="1" lang="en-US" altLang="ko-KR" sz="900" baseline="0" dirty="0">
                <a:latin typeface="Arial" panose="020B0604020202020204" pitchFamily="34" charset="0"/>
                <a:ea typeface="+mj-ea"/>
                <a:cs typeface="Arial" panose="020B0604020202020204" pitchFamily="34" charset="0"/>
              </a:rPr>
              <a:t>: </a:t>
            </a:r>
            <a:r>
              <a:rPr kumimoji="1" lang="ko-KR" altLang="en-US" sz="900" baseline="0" dirty="0">
                <a:latin typeface="Arial" panose="020B0604020202020204" pitchFamily="34" charset="0"/>
                <a:ea typeface="+mj-ea"/>
                <a:cs typeface="Arial" panose="020B0604020202020204" pitchFamily="34" charset="0"/>
              </a:rPr>
              <a:t>좌우 </a:t>
            </a:r>
            <a:r>
              <a:rPr kumimoji="1" lang="en-US" altLang="ko-KR" sz="900" baseline="0" dirty="0">
                <a:latin typeface="Arial" panose="020B0604020202020204" pitchFamily="34" charset="0"/>
                <a:ea typeface="+mj-ea"/>
                <a:cs typeface="Arial" panose="020B0604020202020204" pitchFamily="34" charset="0"/>
              </a:rPr>
              <a:t>0.1, </a:t>
            </a:r>
            <a:r>
              <a:rPr kumimoji="1" lang="ko-KR" altLang="en-US" sz="900" baseline="0" dirty="0">
                <a:latin typeface="Arial" panose="020B0604020202020204" pitchFamily="34" charset="0"/>
                <a:ea typeface="+mj-ea"/>
                <a:cs typeface="Arial" panose="020B0604020202020204" pitchFamily="34" charset="0"/>
              </a:rPr>
              <a:t>상하 </a:t>
            </a:r>
            <a:r>
              <a:rPr kumimoji="1" lang="en-US" altLang="ko-KR" sz="900" baseline="0" dirty="0">
                <a:latin typeface="Arial" panose="020B0604020202020204" pitchFamily="34" charset="0"/>
                <a:ea typeface="+mj-ea"/>
                <a:cs typeface="Arial" panose="020B0604020202020204" pitchFamily="34" charset="0"/>
              </a:rPr>
              <a:t>0</a:t>
            </a:r>
          </a:p>
        </p:txBody>
      </p:sp>
      <p:sp>
        <p:nvSpPr>
          <p:cNvPr id="24" name="Text Box 30">
            <a:extLst>
              <a:ext uri="{FF2B5EF4-FFF2-40B4-BE49-F238E27FC236}">
                <a16:creationId xmlns:a16="http://schemas.microsoft.com/office/drawing/2014/main" id="{EA995C9F-8B16-469E-8C13-4430A91AAAE8}"/>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algn="r" fontAlgn="ctr">
              <a:spcBef>
                <a:spcPct val="50000"/>
              </a:spcBef>
              <a:buClr>
                <a:srgbClr val="0C2D83"/>
              </a:buClr>
              <a:defRPr/>
            </a:pPr>
            <a:r>
              <a:rPr lang="en-US" altLang="ko-KR" sz="1100" b="1" i="1" dirty="0">
                <a:solidFill>
                  <a:srgbClr val="FF0000"/>
                </a:solidFill>
                <a:latin typeface="+mj-ea"/>
                <a:ea typeface="+mj-ea"/>
              </a:rPr>
              <a:t>Draft</a:t>
            </a:r>
          </a:p>
        </p:txBody>
      </p:sp>
      <p:grpSp>
        <p:nvGrpSpPr>
          <p:cNvPr id="25" name="그룹 24">
            <a:extLst>
              <a:ext uri="{FF2B5EF4-FFF2-40B4-BE49-F238E27FC236}">
                <a16:creationId xmlns:a16="http://schemas.microsoft.com/office/drawing/2014/main" id="{54AC14D9-D54E-4124-BAA4-F4A69F6DE55B}"/>
              </a:ext>
            </a:extLst>
          </p:cNvPr>
          <p:cNvGrpSpPr/>
          <p:nvPr userDrawn="1"/>
        </p:nvGrpSpPr>
        <p:grpSpPr>
          <a:xfrm>
            <a:off x="-2535849" y="1663867"/>
            <a:ext cx="1368150" cy="5019169"/>
            <a:chOff x="-1476150" y="576000"/>
            <a:chExt cx="1368150" cy="3743995"/>
          </a:xfrm>
        </p:grpSpPr>
        <p:grpSp>
          <p:nvGrpSpPr>
            <p:cNvPr id="26" name="그룹 25">
              <a:extLst>
                <a:ext uri="{FF2B5EF4-FFF2-40B4-BE49-F238E27FC236}">
                  <a16:creationId xmlns:a16="http://schemas.microsoft.com/office/drawing/2014/main" id="{F6017A88-5FED-4AD3-9828-DD1BC4EF93B8}"/>
                </a:ext>
              </a:extLst>
            </p:cNvPr>
            <p:cNvGrpSpPr/>
            <p:nvPr userDrawn="1"/>
          </p:nvGrpSpPr>
          <p:grpSpPr>
            <a:xfrm>
              <a:off x="-1476150" y="3743996"/>
              <a:ext cx="1368150" cy="575999"/>
              <a:chOff x="-1476150" y="3743996"/>
              <a:chExt cx="1368150" cy="575999"/>
            </a:xfrm>
          </p:grpSpPr>
          <p:sp>
            <p:nvSpPr>
              <p:cNvPr id="74" name="직사각형 73">
                <a:extLst>
                  <a:ext uri="{FF2B5EF4-FFF2-40B4-BE49-F238E27FC236}">
                    <a16:creationId xmlns:a16="http://schemas.microsoft.com/office/drawing/2014/main" id="{1DEC1DD1-3DF5-48E1-8811-0A977668B564}"/>
                  </a:ext>
                </a:extLst>
              </p:cNvPr>
              <p:cNvSpPr/>
              <p:nvPr/>
            </p:nvSpPr>
            <p:spPr>
              <a:xfrm>
                <a:off x="-1476150" y="4031995"/>
                <a:ext cx="1368150" cy="28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Line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127 / 127 / 127</a:t>
                </a:r>
              </a:p>
            </p:txBody>
          </p:sp>
          <p:sp>
            <p:nvSpPr>
              <p:cNvPr id="75" name="직사각형 74">
                <a:extLst>
                  <a:ext uri="{FF2B5EF4-FFF2-40B4-BE49-F238E27FC236}">
                    <a16:creationId xmlns:a16="http://schemas.microsoft.com/office/drawing/2014/main" id="{44AF4CF9-2805-4070-8F83-7C69544A4064}"/>
                  </a:ext>
                </a:extLst>
              </p:cNvPr>
              <p:cNvSpPr/>
              <p:nvPr userDrawn="1"/>
            </p:nvSpPr>
            <p:spPr>
              <a:xfrm>
                <a:off x="-1476150" y="3743996"/>
                <a:ext cx="1368150" cy="28800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Neutral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210 / 210 / 210</a:t>
                </a:r>
              </a:p>
            </p:txBody>
          </p:sp>
        </p:grpSp>
        <p:grpSp>
          <p:nvGrpSpPr>
            <p:cNvPr id="27" name="그룹 26">
              <a:extLst>
                <a:ext uri="{FF2B5EF4-FFF2-40B4-BE49-F238E27FC236}">
                  <a16:creationId xmlns:a16="http://schemas.microsoft.com/office/drawing/2014/main" id="{50493B69-56FA-46CF-96BB-CEC6E8C35A3E}"/>
                </a:ext>
              </a:extLst>
            </p:cNvPr>
            <p:cNvGrpSpPr/>
            <p:nvPr userDrawn="1"/>
          </p:nvGrpSpPr>
          <p:grpSpPr>
            <a:xfrm>
              <a:off x="-1476150" y="576000"/>
              <a:ext cx="1368150" cy="864000"/>
              <a:chOff x="-1476150" y="576000"/>
              <a:chExt cx="1368150" cy="864000"/>
            </a:xfrm>
          </p:grpSpPr>
          <p:sp>
            <p:nvSpPr>
              <p:cNvPr id="62" name="직사각형 61">
                <a:extLst>
                  <a:ext uri="{FF2B5EF4-FFF2-40B4-BE49-F238E27FC236}">
                    <a16:creationId xmlns:a16="http://schemas.microsoft.com/office/drawing/2014/main" id="{FCB34DC6-B330-43A2-BB62-98AFD7DFD763}"/>
                  </a:ext>
                </a:extLst>
              </p:cNvPr>
              <p:cNvSpPr/>
              <p:nvPr userDrawn="1"/>
            </p:nvSpPr>
            <p:spPr>
              <a:xfrm>
                <a:off x="-828000" y="576000"/>
                <a:ext cx="720000" cy="288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51 / 141</a:t>
                </a:r>
              </a:p>
            </p:txBody>
          </p:sp>
          <p:sp>
            <p:nvSpPr>
              <p:cNvPr id="63" name="직사각형 62">
                <a:extLst>
                  <a:ext uri="{FF2B5EF4-FFF2-40B4-BE49-F238E27FC236}">
                    <a16:creationId xmlns:a16="http://schemas.microsoft.com/office/drawing/2014/main" id="{978C37F8-C6C8-411E-8D35-B8E0A85DD085}"/>
                  </a:ext>
                </a:extLst>
              </p:cNvPr>
              <p:cNvSpPr/>
              <p:nvPr userDrawn="1"/>
            </p:nvSpPr>
            <p:spPr>
              <a:xfrm>
                <a:off x="-828000" y="864000"/>
                <a:ext cx="720000" cy="288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M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94 / 184</a:t>
                </a:r>
              </a:p>
            </p:txBody>
          </p:sp>
          <p:sp>
            <p:nvSpPr>
              <p:cNvPr id="64" name="직사각형 63">
                <a:extLst>
                  <a:ext uri="{FF2B5EF4-FFF2-40B4-BE49-F238E27FC236}">
                    <a16:creationId xmlns:a16="http://schemas.microsoft.com/office/drawing/2014/main" id="{845D2129-59E2-4E74-A475-608C08941A28}"/>
                  </a:ext>
                </a:extLst>
              </p:cNvPr>
              <p:cNvSpPr/>
              <p:nvPr userDrawn="1"/>
            </p:nvSpPr>
            <p:spPr>
              <a:xfrm>
                <a:off x="-828000" y="1152000"/>
                <a:ext cx="720000" cy="28800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145 / 218</a:t>
                </a:r>
              </a:p>
            </p:txBody>
          </p:sp>
          <p:sp>
            <p:nvSpPr>
              <p:cNvPr id="65" name="직사각형 64">
                <a:extLst>
                  <a:ext uri="{FF2B5EF4-FFF2-40B4-BE49-F238E27FC236}">
                    <a16:creationId xmlns:a16="http://schemas.microsoft.com/office/drawing/2014/main" id="{018E8A6D-CF57-4330-9FF4-2A6308FAFA41}"/>
                  </a:ext>
                </a:extLst>
              </p:cNvPr>
              <p:cNvSpPr/>
              <p:nvPr userDrawn="1"/>
            </p:nvSpPr>
            <p:spPr>
              <a:xfrm>
                <a:off x="-1044000" y="1152000"/>
                <a:ext cx="216000" cy="288000"/>
              </a:xfrm>
              <a:prstGeom prst="rect">
                <a:avLst/>
              </a:prstGeom>
              <a:solidFill>
                <a:srgbClr val="40AD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6" name="직사각형 65">
                <a:extLst>
                  <a:ext uri="{FF2B5EF4-FFF2-40B4-BE49-F238E27FC236}">
                    <a16:creationId xmlns:a16="http://schemas.microsoft.com/office/drawing/2014/main" id="{7EDFC7C2-A1FA-4A3E-B2D3-A71DBE7B1F92}"/>
                  </a:ext>
                </a:extLst>
              </p:cNvPr>
              <p:cNvSpPr/>
              <p:nvPr userDrawn="1"/>
            </p:nvSpPr>
            <p:spPr>
              <a:xfrm>
                <a:off x="-1044000" y="864000"/>
                <a:ext cx="216000" cy="288000"/>
              </a:xfrm>
              <a:prstGeom prst="rect">
                <a:avLst/>
              </a:prstGeom>
              <a:solidFill>
                <a:srgbClr val="4086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7" name="직사각형 66">
                <a:extLst>
                  <a:ext uri="{FF2B5EF4-FFF2-40B4-BE49-F238E27FC236}">
                    <a16:creationId xmlns:a16="http://schemas.microsoft.com/office/drawing/2014/main" id="{7D263018-3B44-4BE4-A1D9-F6EB11FC47FB}"/>
                  </a:ext>
                </a:extLst>
              </p:cNvPr>
              <p:cNvSpPr/>
              <p:nvPr userDrawn="1"/>
            </p:nvSpPr>
            <p:spPr>
              <a:xfrm>
                <a:off x="-1260000" y="1152000"/>
                <a:ext cx="216000" cy="288000"/>
              </a:xfrm>
              <a:prstGeom prst="rect">
                <a:avLst/>
              </a:prstGeom>
              <a:solidFill>
                <a:srgbClr val="7FC8EC"/>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8" name="직사각형 67">
                <a:extLst>
                  <a:ext uri="{FF2B5EF4-FFF2-40B4-BE49-F238E27FC236}">
                    <a16:creationId xmlns:a16="http://schemas.microsoft.com/office/drawing/2014/main" id="{5CFC2E78-DF8E-42AC-A463-0B98406FF874}"/>
                  </a:ext>
                </a:extLst>
              </p:cNvPr>
              <p:cNvSpPr/>
              <p:nvPr userDrawn="1"/>
            </p:nvSpPr>
            <p:spPr>
              <a:xfrm>
                <a:off x="-1260000" y="864000"/>
                <a:ext cx="216000" cy="288000"/>
              </a:xfrm>
              <a:prstGeom prst="rect">
                <a:avLst/>
              </a:prstGeom>
              <a:solidFill>
                <a:srgbClr val="7FAED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9" name="직사각형 68">
                <a:extLst>
                  <a:ext uri="{FF2B5EF4-FFF2-40B4-BE49-F238E27FC236}">
                    <a16:creationId xmlns:a16="http://schemas.microsoft.com/office/drawing/2014/main" id="{9D722D09-4903-41DD-83BF-C507698D09A5}"/>
                  </a:ext>
                </a:extLst>
              </p:cNvPr>
              <p:cNvSpPr/>
              <p:nvPr userDrawn="1"/>
            </p:nvSpPr>
            <p:spPr>
              <a:xfrm>
                <a:off x="-1044000" y="576000"/>
                <a:ext cx="216000" cy="288000"/>
              </a:xfrm>
              <a:prstGeom prst="rect">
                <a:avLst/>
              </a:prstGeom>
              <a:solidFill>
                <a:srgbClr val="4066A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0" name="직사각형 69">
                <a:extLst>
                  <a:ext uri="{FF2B5EF4-FFF2-40B4-BE49-F238E27FC236}">
                    <a16:creationId xmlns:a16="http://schemas.microsoft.com/office/drawing/2014/main" id="{15396578-9B21-468B-A6FA-7FE256A55405}"/>
                  </a:ext>
                </a:extLst>
              </p:cNvPr>
              <p:cNvSpPr/>
              <p:nvPr userDrawn="1"/>
            </p:nvSpPr>
            <p:spPr>
              <a:xfrm>
                <a:off x="-1260000" y="576000"/>
                <a:ext cx="216000" cy="288000"/>
              </a:xfrm>
              <a:prstGeom prst="rect">
                <a:avLst/>
              </a:prstGeom>
              <a:solidFill>
                <a:srgbClr val="7F99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1" name="직사각형 70">
                <a:extLst>
                  <a:ext uri="{FF2B5EF4-FFF2-40B4-BE49-F238E27FC236}">
                    <a16:creationId xmlns:a16="http://schemas.microsoft.com/office/drawing/2014/main" id="{1FC849FF-C02A-4741-9DA1-96E33D8B2709}"/>
                  </a:ext>
                </a:extLst>
              </p:cNvPr>
              <p:cNvSpPr/>
              <p:nvPr userDrawn="1"/>
            </p:nvSpPr>
            <p:spPr>
              <a:xfrm>
                <a:off x="-1476150" y="1152000"/>
                <a:ext cx="216000" cy="288000"/>
              </a:xfrm>
              <a:prstGeom prst="rect">
                <a:avLst/>
              </a:prstGeom>
              <a:solidFill>
                <a:srgbClr val="BFE3F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2" name="직사각형 71">
                <a:extLst>
                  <a:ext uri="{FF2B5EF4-FFF2-40B4-BE49-F238E27FC236}">
                    <a16:creationId xmlns:a16="http://schemas.microsoft.com/office/drawing/2014/main" id="{632A1C13-922A-4CF6-B867-CCAB73843140}"/>
                  </a:ext>
                </a:extLst>
              </p:cNvPr>
              <p:cNvSpPr/>
              <p:nvPr userDrawn="1"/>
            </p:nvSpPr>
            <p:spPr>
              <a:xfrm>
                <a:off x="-1476150" y="864000"/>
                <a:ext cx="216000" cy="288000"/>
              </a:xfrm>
              <a:prstGeom prst="rect">
                <a:avLst/>
              </a:prstGeom>
              <a:solidFill>
                <a:srgbClr val="BFD7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3" name="직사각형 72">
                <a:extLst>
                  <a:ext uri="{FF2B5EF4-FFF2-40B4-BE49-F238E27FC236}">
                    <a16:creationId xmlns:a16="http://schemas.microsoft.com/office/drawing/2014/main" id="{EE8DC877-6938-4C98-896D-4290B933E9E2}"/>
                  </a:ext>
                </a:extLst>
              </p:cNvPr>
              <p:cNvSpPr/>
              <p:nvPr userDrawn="1"/>
            </p:nvSpPr>
            <p:spPr>
              <a:xfrm>
                <a:off x="-1476150" y="576000"/>
                <a:ext cx="216000" cy="288000"/>
              </a:xfrm>
              <a:prstGeom prst="rect">
                <a:avLst/>
              </a:prstGeom>
              <a:solidFill>
                <a:srgbClr val="BFCCE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28" name="그룹 27">
              <a:extLst>
                <a:ext uri="{FF2B5EF4-FFF2-40B4-BE49-F238E27FC236}">
                  <a16:creationId xmlns:a16="http://schemas.microsoft.com/office/drawing/2014/main" id="{FBA3019A-8DDC-4BE0-A25B-05D63FC025B5}"/>
                </a:ext>
              </a:extLst>
            </p:cNvPr>
            <p:cNvGrpSpPr/>
            <p:nvPr userDrawn="1"/>
          </p:nvGrpSpPr>
          <p:grpSpPr>
            <a:xfrm>
              <a:off x="-1476150" y="1511999"/>
              <a:ext cx="1368150" cy="288000"/>
              <a:chOff x="-1476150" y="1512000"/>
              <a:chExt cx="1368150" cy="288000"/>
            </a:xfrm>
          </p:grpSpPr>
          <p:sp>
            <p:nvSpPr>
              <p:cNvPr id="58" name="직사각형 57">
                <a:extLst>
                  <a:ext uri="{FF2B5EF4-FFF2-40B4-BE49-F238E27FC236}">
                    <a16:creationId xmlns:a16="http://schemas.microsoft.com/office/drawing/2014/main" id="{EBC044C1-4BEB-43E8-9D07-EF384E0D73D7}"/>
                  </a:ext>
                </a:extLst>
              </p:cNvPr>
              <p:cNvSpPr/>
              <p:nvPr userDrawn="1"/>
            </p:nvSpPr>
            <p:spPr>
              <a:xfrm>
                <a:off x="-828000" y="1512000"/>
                <a:ext cx="720000" cy="288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Green</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163 / 161</a:t>
                </a:r>
              </a:p>
            </p:txBody>
          </p:sp>
          <p:sp>
            <p:nvSpPr>
              <p:cNvPr id="59" name="직사각형 58">
                <a:extLst>
                  <a:ext uri="{FF2B5EF4-FFF2-40B4-BE49-F238E27FC236}">
                    <a16:creationId xmlns:a16="http://schemas.microsoft.com/office/drawing/2014/main" id="{1169D12B-3B2D-43A1-AE76-7A258B18E482}"/>
                  </a:ext>
                </a:extLst>
              </p:cNvPr>
              <p:cNvSpPr/>
              <p:nvPr userDrawn="1"/>
            </p:nvSpPr>
            <p:spPr>
              <a:xfrm>
                <a:off x="-1044000" y="1512000"/>
                <a:ext cx="216000" cy="288000"/>
              </a:xfrm>
              <a:prstGeom prst="rect">
                <a:avLst/>
              </a:prstGeom>
              <a:solidFill>
                <a:srgbClr val="40BAB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0" name="직사각형 59">
                <a:extLst>
                  <a:ext uri="{FF2B5EF4-FFF2-40B4-BE49-F238E27FC236}">
                    <a16:creationId xmlns:a16="http://schemas.microsoft.com/office/drawing/2014/main" id="{75A15022-A944-4AC1-8018-66E0E8A0BC03}"/>
                  </a:ext>
                </a:extLst>
              </p:cNvPr>
              <p:cNvSpPr/>
              <p:nvPr userDrawn="1"/>
            </p:nvSpPr>
            <p:spPr>
              <a:xfrm>
                <a:off x="-1260000" y="1512000"/>
                <a:ext cx="216000" cy="288000"/>
              </a:xfrm>
              <a:prstGeom prst="rect">
                <a:avLst/>
              </a:prstGeom>
              <a:solidFill>
                <a:srgbClr val="7FD1D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1" name="직사각형 60">
                <a:extLst>
                  <a:ext uri="{FF2B5EF4-FFF2-40B4-BE49-F238E27FC236}">
                    <a16:creationId xmlns:a16="http://schemas.microsoft.com/office/drawing/2014/main" id="{542D63B5-A7A7-4C2A-A7EC-65E7A84A3D31}"/>
                  </a:ext>
                </a:extLst>
              </p:cNvPr>
              <p:cNvSpPr/>
              <p:nvPr userDrawn="1"/>
            </p:nvSpPr>
            <p:spPr>
              <a:xfrm>
                <a:off x="-1476150" y="1512000"/>
                <a:ext cx="216000" cy="288000"/>
              </a:xfrm>
              <a:prstGeom prst="rect">
                <a:avLst/>
              </a:prstGeom>
              <a:solidFill>
                <a:srgbClr val="BFE8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0" name="그룹 29">
              <a:extLst>
                <a:ext uri="{FF2B5EF4-FFF2-40B4-BE49-F238E27FC236}">
                  <a16:creationId xmlns:a16="http://schemas.microsoft.com/office/drawing/2014/main" id="{315A02BA-205B-4165-BF21-6E9DC6246AAC}"/>
                </a:ext>
              </a:extLst>
            </p:cNvPr>
            <p:cNvGrpSpPr/>
            <p:nvPr userDrawn="1"/>
          </p:nvGrpSpPr>
          <p:grpSpPr>
            <a:xfrm>
              <a:off x="-1476150" y="1871998"/>
              <a:ext cx="1368150" cy="863999"/>
              <a:chOff x="-1476150" y="1871999"/>
              <a:chExt cx="1368150" cy="863999"/>
            </a:xfrm>
          </p:grpSpPr>
          <p:sp>
            <p:nvSpPr>
              <p:cNvPr id="46" name="직사각형 45">
                <a:extLst>
                  <a:ext uri="{FF2B5EF4-FFF2-40B4-BE49-F238E27FC236}">
                    <a16:creationId xmlns:a16="http://schemas.microsoft.com/office/drawing/2014/main" id="{CE7F780D-EA77-4D99-AF79-5E8330580FB3}"/>
                  </a:ext>
                </a:extLst>
              </p:cNvPr>
              <p:cNvSpPr/>
              <p:nvPr/>
            </p:nvSpPr>
            <p:spPr>
              <a:xfrm>
                <a:off x="-828000" y="1871999"/>
                <a:ext cx="720000" cy="28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71 / 10 / 104</a:t>
                </a:r>
              </a:p>
            </p:txBody>
          </p:sp>
          <p:sp>
            <p:nvSpPr>
              <p:cNvPr id="47" name="직사각형 46">
                <a:extLst>
                  <a:ext uri="{FF2B5EF4-FFF2-40B4-BE49-F238E27FC236}">
                    <a16:creationId xmlns:a16="http://schemas.microsoft.com/office/drawing/2014/main" id="{59BFEAD3-64ED-482D-A3E0-9785B28EE60E}"/>
                  </a:ext>
                </a:extLst>
              </p:cNvPr>
              <p:cNvSpPr/>
              <p:nvPr/>
            </p:nvSpPr>
            <p:spPr>
              <a:xfrm>
                <a:off x="-828000" y="2159999"/>
                <a:ext cx="720000" cy="288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109 / 32 / 119</a:t>
                </a:r>
              </a:p>
            </p:txBody>
          </p:sp>
          <p:sp>
            <p:nvSpPr>
              <p:cNvPr id="48" name="직사각형 47">
                <a:extLst>
                  <a:ext uri="{FF2B5EF4-FFF2-40B4-BE49-F238E27FC236}">
                    <a16:creationId xmlns:a16="http://schemas.microsoft.com/office/drawing/2014/main" id="{5F1EBADA-468D-4A56-B322-1CD4BB4C347E}"/>
                  </a:ext>
                </a:extLst>
              </p:cNvPr>
              <p:cNvSpPr/>
              <p:nvPr userDrawn="1"/>
            </p:nvSpPr>
            <p:spPr>
              <a:xfrm>
                <a:off x="-828000" y="2447998"/>
                <a:ext cx="720000" cy="2880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Violet</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72 / 54 / 152</a:t>
                </a:r>
              </a:p>
            </p:txBody>
          </p:sp>
          <p:sp>
            <p:nvSpPr>
              <p:cNvPr id="49" name="직사각형 48">
                <a:extLst>
                  <a:ext uri="{FF2B5EF4-FFF2-40B4-BE49-F238E27FC236}">
                    <a16:creationId xmlns:a16="http://schemas.microsoft.com/office/drawing/2014/main" id="{7F9E741F-E777-475A-82DE-7C68F1424A33}"/>
                  </a:ext>
                </a:extLst>
              </p:cNvPr>
              <p:cNvSpPr/>
              <p:nvPr userDrawn="1"/>
            </p:nvSpPr>
            <p:spPr>
              <a:xfrm>
                <a:off x="-1044000" y="1871999"/>
                <a:ext cx="216000" cy="288000"/>
              </a:xfrm>
              <a:prstGeom prst="rect">
                <a:avLst/>
              </a:prstGeom>
              <a:solidFill>
                <a:srgbClr val="75478E"/>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0" name="직사각형 49">
                <a:extLst>
                  <a:ext uri="{FF2B5EF4-FFF2-40B4-BE49-F238E27FC236}">
                    <a16:creationId xmlns:a16="http://schemas.microsoft.com/office/drawing/2014/main" id="{F5EDB448-E966-4637-AF5E-BA72FBFD20FC}"/>
                  </a:ext>
                </a:extLst>
              </p:cNvPr>
              <p:cNvSpPr/>
              <p:nvPr userDrawn="1"/>
            </p:nvSpPr>
            <p:spPr>
              <a:xfrm>
                <a:off x="-1260000" y="1871999"/>
                <a:ext cx="216000" cy="288000"/>
              </a:xfrm>
              <a:prstGeom prst="rect">
                <a:avLst/>
              </a:prstGeom>
              <a:solidFill>
                <a:srgbClr val="A384B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1" name="직사각형 50">
                <a:extLst>
                  <a:ext uri="{FF2B5EF4-FFF2-40B4-BE49-F238E27FC236}">
                    <a16:creationId xmlns:a16="http://schemas.microsoft.com/office/drawing/2014/main" id="{025C1782-CFA6-4828-9074-922B863DFDE9}"/>
                  </a:ext>
                </a:extLst>
              </p:cNvPr>
              <p:cNvSpPr/>
              <p:nvPr userDrawn="1"/>
            </p:nvSpPr>
            <p:spPr>
              <a:xfrm>
                <a:off x="-1476150" y="1871999"/>
                <a:ext cx="216000" cy="288000"/>
              </a:xfrm>
              <a:prstGeom prst="rect">
                <a:avLst/>
              </a:prstGeom>
              <a:solidFill>
                <a:srgbClr val="D1C2D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2" name="직사각형 51">
                <a:extLst>
                  <a:ext uri="{FF2B5EF4-FFF2-40B4-BE49-F238E27FC236}">
                    <a16:creationId xmlns:a16="http://schemas.microsoft.com/office/drawing/2014/main" id="{6E68F4D5-961C-4993-A855-CB4ABAFBEE1C}"/>
                  </a:ext>
                </a:extLst>
              </p:cNvPr>
              <p:cNvSpPr/>
              <p:nvPr userDrawn="1"/>
            </p:nvSpPr>
            <p:spPr>
              <a:xfrm>
                <a:off x="-1044000" y="2159999"/>
                <a:ext cx="216000" cy="288000"/>
              </a:xfrm>
              <a:prstGeom prst="rect">
                <a:avLst/>
              </a:prstGeom>
              <a:solidFill>
                <a:srgbClr val="92589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3" name="직사각형 52">
                <a:extLst>
                  <a:ext uri="{FF2B5EF4-FFF2-40B4-BE49-F238E27FC236}">
                    <a16:creationId xmlns:a16="http://schemas.microsoft.com/office/drawing/2014/main" id="{387C3D8A-A0A4-4EA5-B96F-381D41C1CFC1}"/>
                  </a:ext>
                </a:extLst>
              </p:cNvPr>
              <p:cNvSpPr/>
              <p:nvPr userDrawn="1"/>
            </p:nvSpPr>
            <p:spPr>
              <a:xfrm>
                <a:off x="-1260000" y="2159999"/>
                <a:ext cx="216000" cy="288000"/>
              </a:xfrm>
              <a:prstGeom prst="rect">
                <a:avLst/>
              </a:prstGeom>
              <a:solidFill>
                <a:srgbClr val="B68FB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4" name="직사각형 53">
                <a:extLst>
                  <a:ext uri="{FF2B5EF4-FFF2-40B4-BE49-F238E27FC236}">
                    <a16:creationId xmlns:a16="http://schemas.microsoft.com/office/drawing/2014/main" id="{A5207AD9-2199-48EA-91D5-98DA10C7911A}"/>
                  </a:ext>
                </a:extLst>
              </p:cNvPr>
              <p:cNvSpPr/>
              <p:nvPr userDrawn="1"/>
            </p:nvSpPr>
            <p:spPr>
              <a:xfrm>
                <a:off x="-1476150" y="2159999"/>
                <a:ext cx="216000" cy="288000"/>
              </a:xfrm>
              <a:prstGeom prst="rect">
                <a:avLst/>
              </a:prstGeom>
              <a:solidFill>
                <a:srgbClr val="DAC7D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5" name="직사각형 54">
                <a:extLst>
                  <a:ext uri="{FF2B5EF4-FFF2-40B4-BE49-F238E27FC236}">
                    <a16:creationId xmlns:a16="http://schemas.microsoft.com/office/drawing/2014/main" id="{3F4D2E43-5775-41AD-8AD6-46E1867054DF}"/>
                  </a:ext>
                </a:extLst>
              </p:cNvPr>
              <p:cNvSpPr/>
              <p:nvPr userDrawn="1"/>
            </p:nvSpPr>
            <p:spPr>
              <a:xfrm>
                <a:off x="-1044000" y="2447998"/>
                <a:ext cx="216000" cy="288000"/>
              </a:xfrm>
              <a:prstGeom prst="rect">
                <a:avLst/>
              </a:prstGeom>
              <a:solidFill>
                <a:srgbClr val="7668B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6" name="직사각형 55">
                <a:extLst>
                  <a:ext uri="{FF2B5EF4-FFF2-40B4-BE49-F238E27FC236}">
                    <a16:creationId xmlns:a16="http://schemas.microsoft.com/office/drawing/2014/main" id="{91A422D7-07F8-46F1-8DCC-5BF286EC5ABA}"/>
                  </a:ext>
                </a:extLst>
              </p:cNvPr>
              <p:cNvSpPr/>
              <p:nvPr userDrawn="1"/>
            </p:nvSpPr>
            <p:spPr>
              <a:xfrm>
                <a:off x="-1260000" y="2447998"/>
                <a:ext cx="216000" cy="288000"/>
              </a:xfrm>
              <a:prstGeom prst="rect">
                <a:avLst/>
              </a:prstGeom>
              <a:solidFill>
                <a:srgbClr val="A39AC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7" name="직사각형 56">
                <a:extLst>
                  <a:ext uri="{FF2B5EF4-FFF2-40B4-BE49-F238E27FC236}">
                    <a16:creationId xmlns:a16="http://schemas.microsoft.com/office/drawing/2014/main" id="{2FA04B0B-E1B9-4915-A11E-B18E0004C97A}"/>
                  </a:ext>
                </a:extLst>
              </p:cNvPr>
              <p:cNvSpPr/>
              <p:nvPr userDrawn="1"/>
            </p:nvSpPr>
            <p:spPr>
              <a:xfrm>
                <a:off x="-1476150" y="2447998"/>
                <a:ext cx="216000" cy="288000"/>
              </a:xfrm>
              <a:prstGeom prst="rect">
                <a:avLst/>
              </a:prstGeom>
              <a:solidFill>
                <a:srgbClr val="D1CDE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3" name="그룹 32">
              <a:extLst>
                <a:ext uri="{FF2B5EF4-FFF2-40B4-BE49-F238E27FC236}">
                  <a16:creationId xmlns:a16="http://schemas.microsoft.com/office/drawing/2014/main" id="{575B5C03-33D4-41D8-B48F-7E3DBA4A8176}"/>
                </a:ext>
              </a:extLst>
            </p:cNvPr>
            <p:cNvGrpSpPr/>
            <p:nvPr userDrawn="1"/>
          </p:nvGrpSpPr>
          <p:grpSpPr>
            <a:xfrm>
              <a:off x="-1476150" y="2807996"/>
              <a:ext cx="1368150" cy="863999"/>
              <a:chOff x="-1476150" y="2807997"/>
              <a:chExt cx="1368150" cy="863999"/>
            </a:xfrm>
          </p:grpSpPr>
          <p:sp>
            <p:nvSpPr>
              <p:cNvPr id="34" name="직사각형 33">
                <a:extLst>
                  <a:ext uri="{FF2B5EF4-FFF2-40B4-BE49-F238E27FC236}">
                    <a16:creationId xmlns:a16="http://schemas.microsoft.com/office/drawing/2014/main" id="{AC1E5EC4-8CDE-4103-8A60-A16EA7EEA6C2}"/>
                  </a:ext>
                </a:extLst>
              </p:cNvPr>
              <p:cNvSpPr/>
              <p:nvPr/>
            </p:nvSpPr>
            <p:spPr>
              <a:xfrm>
                <a:off x="-828000" y="2807997"/>
                <a:ext cx="720000" cy="288000"/>
              </a:xfrm>
              <a:prstGeom prst="rect">
                <a:avLst/>
              </a:prstGeom>
              <a:solidFill>
                <a:srgbClr val="E71C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Red</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231 / 28 / 87</a:t>
                </a:r>
              </a:p>
            </p:txBody>
          </p:sp>
          <p:sp>
            <p:nvSpPr>
              <p:cNvPr id="35" name="직사각형 34">
                <a:extLst>
                  <a:ext uri="{FF2B5EF4-FFF2-40B4-BE49-F238E27FC236}">
                    <a16:creationId xmlns:a16="http://schemas.microsoft.com/office/drawing/2014/main" id="{96F9C98A-0FBE-406B-8551-A97BD0D0A096}"/>
                  </a:ext>
                </a:extLst>
              </p:cNvPr>
              <p:cNvSpPr/>
              <p:nvPr/>
            </p:nvSpPr>
            <p:spPr>
              <a:xfrm>
                <a:off x="-828000" y="3383996"/>
                <a:ext cx="720000" cy="288000"/>
              </a:xfrm>
              <a:prstGeom prst="rect">
                <a:avLst/>
              </a:prstGeom>
              <a:solidFill>
                <a:srgbClr val="FFC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dirty="0">
                    <a:solidFill>
                      <a:schemeClr val="bg1"/>
                    </a:solidFill>
                    <a:latin typeface="Univers for KPMG" panose="020B0603020202020204" pitchFamily="34" charset="0"/>
                    <a:ea typeface="맑은 고딕" panose="020B0503020000020004" pitchFamily="50" charset="-127"/>
                  </a:rPr>
                  <a:t>Yellow</a:t>
                </a:r>
              </a:p>
              <a:p>
                <a:pPr algn="l">
                  <a:lnSpc>
                    <a:spcPct val="110000"/>
                  </a:lnSpc>
                </a:pPr>
                <a:r>
                  <a:rPr lang="en-US" altLang="ko-KR" sz="700" baseline="0" dirty="0">
                    <a:solidFill>
                      <a:schemeClr val="bg1"/>
                    </a:solidFill>
                    <a:latin typeface="Univers for KPMG" panose="020B0603020202020204" pitchFamily="34" charset="0"/>
                    <a:ea typeface="맑은 고딕" panose="020B0503020000020004" pitchFamily="50" charset="-127"/>
                  </a:rPr>
                  <a:t>255 / 206 / 0</a:t>
                </a:r>
              </a:p>
            </p:txBody>
          </p:sp>
          <p:sp>
            <p:nvSpPr>
              <p:cNvPr id="36" name="직사각형 35">
                <a:extLst>
                  <a:ext uri="{FF2B5EF4-FFF2-40B4-BE49-F238E27FC236}">
                    <a16:creationId xmlns:a16="http://schemas.microsoft.com/office/drawing/2014/main" id="{D5791980-DAF9-460E-80EF-52DE3181F61F}"/>
                  </a:ext>
                </a:extLst>
              </p:cNvPr>
              <p:cNvSpPr/>
              <p:nvPr userDrawn="1"/>
            </p:nvSpPr>
            <p:spPr>
              <a:xfrm>
                <a:off x="-828000" y="3095996"/>
                <a:ext cx="720000" cy="288000"/>
              </a:xfrm>
              <a:prstGeom prst="rect">
                <a:avLst/>
              </a:prstGeom>
              <a:solidFill>
                <a:srgbClr val="FF6F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dirty="0">
                    <a:solidFill>
                      <a:schemeClr val="bg1"/>
                    </a:solidFill>
                    <a:latin typeface="Univers for KPMG" panose="020B0603020202020204" pitchFamily="34" charset="0"/>
                    <a:ea typeface="맑은 고딕" panose="020B0503020000020004" pitchFamily="50" charset="-127"/>
                  </a:rPr>
                  <a:t>Living Coral</a:t>
                </a:r>
              </a:p>
              <a:p>
                <a:pPr algn="l">
                  <a:lnSpc>
                    <a:spcPct val="110000"/>
                  </a:lnSpc>
                </a:pPr>
                <a:r>
                  <a:rPr lang="en-US" altLang="ko-KR" sz="700" baseline="0" dirty="0">
                    <a:solidFill>
                      <a:schemeClr val="bg1"/>
                    </a:solidFill>
                    <a:latin typeface="Univers for KPMG" panose="020B0603020202020204" pitchFamily="34" charset="0"/>
                    <a:ea typeface="맑은 고딕" panose="020B0503020000020004" pitchFamily="50" charset="-127"/>
                  </a:rPr>
                  <a:t>255 / 111 / 97</a:t>
                </a:r>
              </a:p>
            </p:txBody>
          </p:sp>
          <p:sp>
            <p:nvSpPr>
              <p:cNvPr id="37" name="직사각형 36">
                <a:extLst>
                  <a:ext uri="{FF2B5EF4-FFF2-40B4-BE49-F238E27FC236}">
                    <a16:creationId xmlns:a16="http://schemas.microsoft.com/office/drawing/2014/main" id="{A1E1AAFB-55D3-4838-A16E-A60E0820014B}"/>
                  </a:ext>
                </a:extLst>
              </p:cNvPr>
              <p:cNvSpPr/>
              <p:nvPr userDrawn="1"/>
            </p:nvSpPr>
            <p:spPr>
              <a:xfrm>
                <a:off x="-1044000" y="2807997"/>
                <a:ext cx="216000" cy="288000"/>
              </a:xfrm>
              <a:prstGeom prst="rect">
                <a:avLst/>
              </a:prstGeom>
              <a:solidFill>
                <a:srgbClr val="ED558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8" name="직사각형 37">
                <a:extLst>
                  <a:ext uri="{FF2B5EF4-FFF2-40B4-BE49-F238E27FC236}">
                    <a16:creationId xmlns:a16="http://schemas.microsoft.com/office/drawing/2014/main" id="{DCF4E5C7-B2B6-4D50-B5C6-F51581F8A189}"/>
                  </a:ext>
                </a:extLst>
              </p:cNvPr>
              <p:cNvSpPr/>
              <p:nvPr userDrawn="1"/>
            </p:nvSpPr>
            <p:spPr>
              <a:xfrm>
                <a:off x="-1260000" y="2807997"/>
                <a:ext cx="216000" cy="288000"/>
              </a:xfrm>
              <a:prstGeom prst="rect">
                <a:avLst/>
              </a:prstGeom>
              <a:solidFill>
                <a:srgbClr val="F38DA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9" name="직사각형 38">
                <a:extLst>
                  <a:ext uri="{FF2B5EF4-FFF2-40B4-BE49-F238E27FC236}">
                    <a16:creationId xmlns:a16="http://schemas.microsoft.com/office/drawing/2014/main" id="{A733AB71-5E99-4969-9D86-D475E5371136}"/>
                  </a:ext>
                </a:extLst>
              </p:cNvPr>
              <p:cNvSpPr/>
              <p:nvPr userDrawn="1"/>
            </p:nvSpPr>
            <p:spPr>
              <a:xfrm>
                <a:off x="-1476150" y="2807997"/>
                <a:ext cx="216000" cy="288000"/>
              </a:xfrm>
              <a:prstGeom prst="rect">
                <a:avLst/>
              </a:prstGeom>
              <a:solidFill>
                <a:srgbClr val="F9C6D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0" name="직사각형 39">
                <a:extLst>
                  <a:ext uri="{FF2B5EF4-FFF2-40B4-BE49-F238E27FC236}">
                    <a16:creationId xmlns:a16="http://schemas.microsoft.com/office/drawing/2014/main" id="{AF565A17-7278-4EB8-9F6D-0B9A53AD72D8}"/>
                  </a:ext>
                </a:extLst>
              </p:cNvPr>
              <p:cNvSpPr/>
              <p:nvPr userDrawn="1"/>
            </p:nvSpPr>
            <p:spPr>
              <a:xfrm>
                <a:off x="-1044000" y="3095996"/>
                <a:ext cx="216000" cy="288000"/>
              </a:xfrm>
              <a:prstGeom prst="rect">
                <a:avLst/>
              </a:prstGeom>
              <a:solidFill>
                <a:srgbClr val="FF938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1" name="직사각형 40">
                <a:extLst>
                  <a:ext uri="{FF2B5EF4-FFF2-40B4-BE49-F238E27FC236}">
                    <a16:creationId xmlns:a16="http://schemas.microsoft.com/office/drawing/2014/main" id="{C66E43E9-DD4D-4837-AC5E-A9E87B67391B}"/>
                  </a:ext>
                </a:extLst>
              </p:cNvPr>
              <p:cNvSpPr/>
              <p:nvPr userDrawn="1"/>
            </p:nvSpPr>
            <p:spPr>
              <a:xfrm>
                <a:off x="-1260000" y="3095996"/>
                <a:ext cx="216000" cy="288000"/>
              </a:xfrm>
              <a:prstGeom prst="rect">
                <a:avLst/>
              </a:prstGeom>
              <a:solidFill>
                <a:srgbClr val="FFB7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2" name="직사각형 41">
                <a:extLst>
                  <a:ext uri="{FF2B5EF4-FFF2-40B4-BE49-F238E27FC236}">
                    <a16:creationId xmlns:a16="http://schemas.microsoft.com/office/drawing/2014/main" id="{6E77FFEF-CC8E-4D74-93BF-C900DCE85A66}"/>
                  </a:ext>
                </a:extLst>
              </p:cNvPr>
              <p:cNvSpPr/>
              <p:nvPr userDrawn="1"/>
            </p:nvSpPr>
            <p:spPr>
              <a:xfrm>
                <a:off x="-1476150" y="3095996"/>
                <a:ext cx="216000" cy="288000"/>
              </a:xfrm>
              <a:prstGeom prst="rect">
                <a:avLst/>
              </a:prstGeom>
              <a:solidFill>
                <a:srgbClr val="FFDBD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3" name="직사각형 42">
                <a:extLst>
                  <a:ext uri="{FF2B5EF4-FFF2-40B4-BE49-F238E27FC236}">
                    <a16:creationId xmlns:a16="http://schemas.microsoft.com/office/drawing/2014/main" id="{80E6FD5B-394E-4B30-A3F6-78636D2CDFD5}"/>
                  </a:ext>
                </a:extLst>
              </p:cNvPr>
              <p:cNvSpPr/>
              <p:nvPr userDrawn="1"/>
            </p:nvSpPr>
            <p:spPr>
              <a:xfrm>
                <a:off x="-1044000" y="3383996"/>
                <a:ext cx="216000" cy="288000"/>
              </a:xfrm>
              <a:prstGeom prst="rect">
                <a:avLst/>
              </a:prstGeom>
              <a:solidFill>
                <a:srgbClr val="FFDA4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4" name="직사각형 43">
                <a:extLst>
                  <a:ext uri="{FF2B5EF4-FFF2-40B4-BE49-F238E27FC236}">
                    <a16:creationId xmlns:a16="http://schemas.microsoft.com/office/drawing/2014/main" id="{F144668C-7C1B-4A06-970B-21F6F80665A3}"/>
                  </a:ext>
                </a:extLst>
              </p:cNvPr>
              <p:cNvSpPr/>
              <p:nvPr userDrawn="1"/>
            </p:nvSpPr>
            <p:spPr>
              <a:xfrm>
                <a:off x="-1260000" y="3383996"/>
                <a:ext cx="216000" cy="288000"/>
              </a:xfrm>
              <a:prstGeom prst="rect">
                <a:avLst/>
              </a:prstGeom>
              <a:solidFill>
                <a:srgbClr val="FFE67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5" name="직사각형 44">
                <a:extLst>
                  <a:ext uri="{FF2B5EF4-FFF2-40B4-BE49-F238E27FC236}">
                    <a16:creationId xmlns:a16="http://schemas.microsoft.com/office/drawing/2014/main" id="{03117C98-9D6F-4D8E-8DFF-ACC4EEE18E33}"/>
                  </a:ext>
                </a:extLst>
              </p:cNvPr>
              <p:cNvSpPr/>
              <p:nvPr userDrawn="1"/>
            </p:nvSpPr>
            <p:spPr>
              <a:xfrm>
                <a:off x="-1476150" y="3383996"/>
                <a:ext cx="216000" cy="288000"/>
              </a:xfrm>
              <a:prstGeom prst="rect">
                <a:avLst/>
              </a:prstGeom>
              <a:solidFill>
                <a:srgbClr val="FFF3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46" r:id="rId3"/>
    <p:sldLayoutId id="2147483745" r:id="rId4"/>
    <p:sldLayoutId id="2147483754" r:id="rId5"/>
    <p:sldLayoutId id="2147483756" r:id="rId6"/>
    <p:sldLayoutId id="2147483758" r:id="rId7"/>
    <p:sldLayoutId id="2147483759" r:id="rId8"/>
    <p:sldLayoutId id="2147483760" r:id="rId9"/>
  </p:sldLayoutIdLst>
  <p:txStyles>
    <p:titleStyle>
      <a:lvl1pPr algn="l" defTabSz="914400" rtl="0" eaLnBrk="1" latinLnBrk="1"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1000" b="1" kern="1200">
          <a:solidFill>
            <a:schemeClr val="tx2"/>
          </a:solidFill>
          <a:latin typeface="맑은 고딕" panose="020B0503020000020004" pitchFamily="50" charset="-127"/>
          <a:ea typeface="맑은 고딕" panose="020B0503020000020004" pitchFamily="50" charset="-127"/>
          <a:cs typeface="+mn-cs"/>
        </a:defRPr>
      </a:lvl1pPr>
      <a:lvl2pPr marL="0" indent="0" algn="l" defTabSz="914400" rtl="0" eaLnBrk="1" latinLnBrk="1" hangingPunct="1">
        <a:lnSpc>
          <a:spcPct val="100000"/>
        </a:lnSpc>
        <a:spcBef>
          <a:spcPts val="0"/>
        </a:spcBef>
        <a:spcAft>
          <a:spcPts val="600"/>
        </a:spcAft>
        <a:buFontTx/>
        <a:buNone/>
        <a:defRPr sz="1000" kern="1200">
          <a:solidFill>
            <a:schemeClr val="tx2"/>
          </a:solidFill>
          <a:latin typeface="맑은 고딕" panose="020B0503020000020004" pitchFamily="50" charset="-127"/>
          <a:ea typeface="맑은 고딕" panose="020B0503020000020004" pitchFamily="50" charset="-127"/>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2"/>
          </a:solidFill>
          <a:latin typeface="맑은 고딕" panose="020B0503020000020004" pitchFamily="50" charset="-127"/>
          <a:ea typeface="맑은 고딕" panose="020B0503020000020004" pitchFamily="50" charset="-127"/>
          <a:cs typeface="+mn-cs"/>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userDrawn="1">
          <p15:clr>
            <a:srgbClr val="F26B43"/>
          </p15:clr>
        </p15:guide>
        <p15:guide id="2" pos="312" userDrawn="1">
          <p15:clr>
            <a:srgbClr val="F26B43"/>
          </p15:clr>
        </p15:guide>
        <p15:guide id="3" pos="5940" userDrawn="1">
          <p15:clr>
            <a:srgbClr val="F26B43"/>
          </p15:clr>
        </p15:guide>
        <p15:guide id="4" orient="horz" pos="742" userDrawn="1">
          <p15:clr>
            <a:srgbClr val="F26B43"/>
          </p15:clr>
        </p15:guide>
        <p15:guide id="6" orient="horz" pos="279" userDrawn="1">
          <p15:clr>
            <a:srgbClr val="F26B43"/>
          </p15:clr>
        </p15:guide>
        <p15:guide id="7" orient="horz" pos="948" userDrawn="1">
          <p15:clr>
            <a:srgbClr val="F26B43"/>
          </p15:clr>
        </p15:guide>
        <p15:guide id="8" pos="3192" userDrawn="1">
          <p15:clr>
            <a:srgbClr val="F26B43"/>
          </p15:clr>
        </p15:guide>
        <p15:guide id="9" pos="30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4/relationships/chartEx" Target="../charts/chartEx1.xml"/><Relationship Id="rId7" Type="http://schemas.microsoft.com/office/2014/relationships/chartEx" Target="../charts/chartEx3.xml"/><Relationship Id="rId12"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14/relationships/chartEx" Target="../charts/chartEx5.xml"/><Relationship Id="rId5" Type="http://schemas.microsoft.com/office/2014/relationships/chartEx" Target="../charts/chartEx2.xml"/><Relationship Id="rId10" Type="http://schemas.openxmlformats.org/officeDocument/2006/relationships/image" Target="../media/image9.png"/><Relationship Id="rId4" Type="http://schemas.openxmlformats.org/officeDocument/2006/relationships/image" Target="../media/image6.png"/><Relationship Id="rId9" Type="http://schemas.microsoft.com/office/2014/relationships/chartEx" Target="../charts/chartEx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4/relationships/chartEx" Target="../charts/chartEx6.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47.xml.rels><?xml version="1.0" encoding="UTF-8" standalone="yes"?>
<Relationships xmlns="http://schemas.openxmlformats.org/package/2006/relationships"><Relationship Id="rId3" Type="http://schemas.microsoft.com/office/2014/relationships/chartEx" Target="../charts/chartEx7.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8" Type="http://schemas.openxmlformats.org/officeDocument/2006/relationships/image" Target="NULL"/><Relationship Id="rId13" Type="http://schemas.microsoft.com/office/2014/relationships/chartEx" Target="../charts/chartEx13.xml"/><Relationship Id="rId3" Type="http://schemas.microsoft.com/office/2014/relationships/chartEx" Target="../charts/chartEx8.xml"/><Relationship Id="rId7" Type="http://schemas.microsoft.com/office/2014/relationships/chartEx" Target="../charts/chartEx10.xml"/><Relationship Id="rId12" Type="http://schemas.openxmlformats.org/officeDocument/2006/relationships/image" Target="NULL"/><Relationship Id="rId2" Type="http://schemas.openxmlformats.org/officeDocument/2006/relationships/notesSlide" Target="../notesSlides/notesSlide39.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microsoft.com/office/2014/relationships/chartEx" Target="../charts/chartEx12.xml"/><Relationship Id="rId5" Type="http://schemas.microsoft.com/office/2014/relationships/chartEx" Target="../charts/chartEx9.xml"/><Relationship Id="rId15" Type="http://schemas.microsoft.com/office/2014/relationships/chartEx" Target="../charts/chartEx14.xml"/><Relationship Id="rId10" Type="http://schemas.openxmlformats.org/officeDocument/2006/relationships/image" Target="NULL"/><Relationship Id="rId4" Type="http://schemas.openxmlformats.org/officeDocument/2006/relationships/image" Target="NULL"/><Relationship Id="rId9" Type="http://schemas.microsoft.com/office/2014/relationships/chartEx" Target="../charts/chartEx11.xml"/><Relationship Id="rId14" Type="http://schemas.openxmlformats.org/officeDocument/2006/relationships/image" Target="NULL"/></Relationships>
</file>

<file path=ppt/slides/_rels/slide49.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14/relationships/chartEx" Target="../charts/chartEx20.xml"/><Relationship Id="rId18" Type="http://schemas.openxmlformats.org/officeDocument/2006/relationships/image" Target="../media/image26.png"/><Relationship Id="rId3" Type="http://schemas.microsoft.com/office/2014/relationships/chartEx" Target="../charts/chartEx15.xml"/><Relationship Id="rId7" Type="http://schemas.microsoft.com/office/2014/relationships/chartEx" Target="../charts/chartEx17.xml"/><Relationship Id="rId12" Type="http://schemas.openxmlformats.org/officeDocument/2006/relationships/image" Target="../media/image23.png"/><Relationship Id="rId17" Type="http://schemas.microsoft.com/office/2014/relationships/chartEx" Target="../charts/chartEx22.xml"/><Relationship Id="rId2" Type="http://schemas.openxmlformats.org/officeDocument/2006/relationships/notesSlide" Target="../notesSlides/notesSlide40.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14/relationships/chartEx" Target="../charts/chartEx19.xml"/><Relationship Id="rId5" Type="http://schemas.microsoft.com/office/2014/relationships/chartEx" Target="../charts/chartEx16.xml"/><Relationship Id="rId15" Type="http://schemas.microsoft.com/office/2014/relationships/chartEx" Target="../charts/chartEx21.xml"/><Relationship Id="rId10" Type="http://schemas.openxmlformats.org/officeDocument/2006/relationships/image" Target="../media/image22.png"/><Relationship Id="rId4" Type="http://schemas.openxmlformats.org/officeDocument/2006/relationships/image" Target="../media/image61.png"/><Relationship Id="rId9" Type="http://schemas.microsoft.com/office/2014/relationships/chartEx" Target="../charts/chartEx18.xml"/><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14/relationships/chartEx" Target="../charts/chartEx28.xml"/><Relationship Id="rId3" Type="http://schemas.microsoft.com/office/2014/relationships/chartEx" Target="../charts/chartEx23.xml"/><Relationship Id="rId7" Type="http://schemas.microsoft.com/office/2014/relationships/chartEx" Target="../charts/chartEx25.xml"/><Relationship Id="rId12" Type="http://schemas.openxmlformats.org/officeDocument/2006/relationships/image" Target="NULL"/><Relationship Id="rId2" Type="http://schemas.openxmlformats.org/officeDocument/2006/relationships/notesSlide" Target="../notesSlides/notesSlide41.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3.png"/><Relationship Id="rId11" Type="http://schemas.microsoft.com/office/2014/relationships/chartEx" Target="../charts/chartEx27.xml"/><Relationship Id="rId5" Type="http://schemas.microsoft.com/office/2014/relationships/chartEx" Target="../charts/chartEx24.xml"/><Relationship Id="rId15" Type="http://schemas.microsoft.com/office/2014/relationships/chartEx" Target="../charts/chartEx29.xml"/><Relationship Id="rId10" Type="http://schemas.openxmlformats.org/officeDocument/2006/relationships/image" Target="../media/image29.png"/><Relationship Id="rId4" Type="http://schemas.openxmlformats.org/officeDocument/2006/relationships/image" Target="../media/image27.png"/><Relationship Id="rId9" Type="http://schemas.microsoft.com/office/2014/relationships/chartEx" Target="../charts/chartEx26.xml"/><Relationship Id="rId14" Type="http://schemas.openxmlformats.org/officeDocument/2006/relationships/image" Target="../media/image30.png"/></Relationships>
</file>

<file path=ppt/slides/_rels/slide51.xml.rels><?xml version="1.0" encoding="UTF-8" standalone="yes"?>
<Relationships xmlns="http://schemas.openxmlformats.org/package/2006/relationships"><Relationship Id="rId8" Type="http://schemas.openxmlformats.org/officeDocument/2006/relationships/image" Target="../media/image90.png"/><Relationship Id="rId13" Type="http://schemas.microsoft.com/office/2014/relationships/chartEx" Target="../charts/chartEx35.xml"/><Relationship Id="rId3" Type="http://schemas.microsoft.com/office/2014/relationships/chartEx" Target="../charts/chartEx30.xml"/><Relationship Id="rId7" Type="http://schemas.microsoft.com/office/2014/relationships/chartEx" Target="../charts/chartEx32.xml"/><Relationship Id="rId12"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0.png"/><Relationship Id="rId11" Type="http://schemas.microsoft.com/office/2014/relationships/chartEx" Target="../charts/chartEx34.xml"/><Relationship Id="rId5" Type="http://schemas.microsoft.com/office/2014/relationships/chartEx" Target="../charts/chartEx31.xml"/><Relationship Id="rId10" Type="http://schemas.openxmlformats.org/officeDocument/2006/relationships/image" Target="../media/image100.png"/><Relationship Id="rId4" Type="http://schemas.openxmlformats.org/officeDocument/2006/relationships/image" Target="../media/image70.png"/><Relationship Id="rId9" Type="http://schemas.microsoft.com/office/2014/relationships/chartEx" Target="../charts/chartEx33.xml"/><Relationship Id="rId14" Type="http://schemas.openxmlformats.org/officeDocument/2006/relationships/image" Target="../media/image20.png"/></Relationships>
</file>

<file path=ppt/slides/_rels/slide52.xml.rels><?xml version="1.0" encoding="UTF-8" standalone="yes"?>
<Relationships xmlns="http://schemas.openxmlformats.org/package/2006/relationships"><Relationship Id="rId13" Type="http://schemas.microsoft.com/office/2014/relationships/chartEx" Target="../charts/chartEx40.xml"/><Relationship Id="rId18" Type="http://schemas.openxmlformats.org/officeDocument/2006/relationships/image" Target="NULL"/><Relationship Id="rId3" Type="http://schemas.microsoft.com/office/2014/relationships/chartEx" Target="../charts/chartEx36.xml"/><Relationship Id="rId7" Type="http://schemas.microsoft.com/office/2014/relationships/chartEx" Target="../charts/chartEx38.xml"/><Relationship Id="rId12" Type="http://schemas.openxmlformats.org/officeDocument/2006/relationships/image" Target="NULL"/><Relationship Id="rId17" Type="http://schemas.microsoft.com/office/2014/relationships/chartEx" Target="../charts/chartEx42.xml"/><Relationship Id="rId2" Type="http://schemas.openxmlformats.org/officeDocument/2006/relationships/notesSlide" Target="../notesSlides/notesSlide43.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microsoft.com/office/2014/relationships/chartEx" Target="../charts/chartEx39.xml"/><Relationship Id="rId5" Type="http://schemas.microsoft.com/office/2014/relationships/chartEx" Target="../charts/chartEx37.xml"/><Relationship Id="rId15" Type="http://schemas.microsoft.com/office/2014/relationships/chartEx" Target="../charts/chartEx41.xml"/><Relationship Id="rId10" Type="http://schemas.openxmlformats.org/officeDocument/2006/relationships/image" Target="NULL"/><Relationship Id="rId4" Type="http://schemas.openxmlformats.org/officeDocument/2006/relationships/image" Target="NULL"/><Relationship Id="rId14" Type="http://schemas.openxmlformats.org/officeDocument/2006/relationships/image" Target="NULL"/></Relationships>
</file>

<file path=ppt/slides/_rels/slide53.xml.rels><?xml version="1.0" encoding="UTF-8" standalone="yes"?>
<Relationships xmlns="http://schemas.openxmlformats.org/package/2006/relationships"><Relationship Id="rId8" Type="http://schemas.openxmlformats.org/officeDocument/2006/relationships/image" Target="NULL"/><Relationship Id="rId13" Type="http://schemas.microsoft.com/office/2014/relationships/chartEx" Target="../charts/chartEx47.xml"/><Relationship Id="rId3" Type="http://schemas.microsoft.com/office/2014/relationships/chartEx" Target="../charts/chartEx43.xml"/><Relationship Id="rId7" Type="http://schemas.microsoft.com/office/2014/relationships/chartEx" Target="../charts/chartEx44.xml"/><Relationship Id="rId12"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NULL"/><Relationship Id="rId11" Type="http://schemas.microsoft.com/office/2014/relationships/chartEx" Target="../charts/chartEx46.xml"/><Relationship Id="rId10" Type="http://schemas.openxmlformats.org/officeDocument/2006/relationships/image" Target="NULL"/><Relationship Id="rId9" Type="http://schemas.microsoft.com/office/2014/relationships/chartEx" Target="../charts/chartEx45.xml"/><Relationship Id="rId1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61.xml.rels><?xml version="1.0" encoding="UTF-8" standalone="yes"?>
<Relationships xmlns="http://schemas.openxmlformats.org/package/2006/relationships"><Relationship Id="rId3" Type="http://schemas.microsoft.com/office/2014/relationships/chartEx" Target="../charts/chartEx48.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microsoft.com/office/2014/relationships/chartEx" Target="../charts/chartEx49.xm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NULL"/></Relationships>
</file>

<file path=ppt/slides/_rels/slide63.xml.rels><?xml version="1.0" encoding="UTF-8" standalone="yes"?>
<Relationships xmlns="http://schemas.openxmlformats.org/package/2006/relationships"><Relationship Id="rId3" Type="http://schemas.microsoft.com/office/2014/relationships/chartEx" Target="../charts/chartEx50.xm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NUL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8" Type="http://schemas.openxmlformats.org/officeDocument/2006/relationships/image" Target="../media/image81.png"/><Relationship Id="rId3" Type="http://schemas.microsoft.com/office/2014/relationships/chartEx" Target="../charts/chartEx51.xml"/><Relationship Id="rId7" Type="http://schemas.microsoft.com/office/2014/relationships/chartEx" Target="../charts/chartEx53.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1.png"/><Relationship Id="rId5" Type="http://schemas.microsoft.com/office/2014/relationships/chartEx" Target="../charts/chartEx52.xml"/><Relationship Id="rId10" Type="http://schemas.openxmlformats.org/officeDocument/2006/relationships/image" Target="../media/image91.png"/><Relationship Id="rId4" Type="http://schemas.openxmlformats.org/officeDocument/2006/relationships/image" Target="../media/image62.png"/><Relationship Id="rId9" Type="http://schemas.microsoft.com/office/2014/relationships/chartEx" Target="../charts/chartEx54.xml"/></Relationships>
</file>

<file path=ppt/slides/_rels/slide78.xml.rels><?xml version="1.0" encoding="UTF-8" standalone="yes"?>
<Relationships xmlns="http://schemas.openxmlformats.org/package/2006/relationships"><Relationship Id="rId3" Type="http://schemas.microsoft.com/office/2014/relationships/chartEx" Target="../charts/chartEx55.xm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chart" Target="../charts/char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mailto:kyusunglim@kr.kpmg.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13">
            <a:extLst>
              <a:ext uri="{FF2B5EF4-FFF2-40B4-BE49-F238E27FC236}">
                <a16:creationId xmlns:a16="http://schemas.microsoft.com/office/drawing/2014/main" id="{1B9A47B6-2942-41BB-B5EC-41DAD08DCE57}"/>
              </a:ext>
            </a:extLst>
          </p:cNvPr>
          <p:cNvSpPr txBox="1">
            <a:spLocks/>
          </p:cNvSpPr>
          <p:nvPr/>
        </p:nvSpPr>
        <p:spPr>
          <a:xfrm>
            <a:off x="422946" y="2303416"/>
            <a:ext cx="8251454" cy="4052331"/>
          </a:xfrm>
          <a:prstGeom prst="rect">
            <a:avLst/>
          </a:prstGeom>
        </p:spPr>
        <p:txBody>
          <a:bodyPr vert="horz" lIns="0" tIns="0" rIns="0" bIns="0" rtlCol="0" anchor="t" anchorCtr="0">
            <a:noAutofit/>
          </a:bodyPr>
          <a:lstStyle>
            <a:lvl1pPr marL="0" indent="0" algn="l" defTabSz="914400" rtl="0" eaLnBrk="1" latinLnBrk="1" hangingPunct="1">
              <a:lnSpc>
                <a:spcPct val="70000"/>
              </a:lnSpc>
              <a:spcBef>
                <a:spcPts val="0"/>
              </a:spcBef>
              <a:spcAft>
                <a:spcPts val="0"/>
              </a:spcAft>
              <a:buFontTx/>
              <a:buNone/>
              <a:defRPr lang="fr-FR" sz="6531" b="0" kern="1200" dirty="0" smtClean="0">
                <a:solidFill>
                  <a:schemeClr val="bg1"/>
                </a:solidFill>
                <a:latin typeface="KPMG Extralight" panose="020B0303030202040204" pitchFamily="34" charset="0"/>
                <a:ea typeface="맑은 고딕" panose="020B0503020000020004" pitchFamily="50" charset="-127"/>
                <a:cs typeface="KPMG Extralight" panose="020B0303030202040204" pitchFamily="34" charset="0"/>
              </a:defRPr>
            </a:lvl1pPr>
            <a:lvl2pPr marL="0" indent="0" algn="l" defTabSz="914400" rtl="0" eaLnBrk="1" latinLnBrk="1" hangingPunct="1">
              <a:lnSpc>
                <a:spcPct val="100000"/>
              </a:lnSpc>
              <a:spcBef>
                <a:spcPts val="1089"/>
              </a:spcBef>
              <a:spcAft>
                <a:spcPts val="0"/>
              </a:spcAft>
              <a:buFontTx/>
              <a:buNone/>
              <a:defRPr lang="fr-FR" sz="1089" b="1"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2pPr>
            <a:lvl3pPr marL="0" indent="0" algn="l" defTabSz="914400" rtl="0" eaLnBrk="1" latinLnBrk="1" hangingPunct="1">
              <a:lnSpc>
                <a:spcPct val="100000"/>
              </a:lnSpc>
              <a:spcBef>
                <a:spcPts val="0"/>
              </a:spcBef>
              <a:spcAft>
                <a:spcPts val="0"/>
              </a:spcAft>
              <a:buClr>
                <a:schemeClr val="tx2"/>
              </a:buClr>
              <a:buFont typeface="Arial" panose="020B0604020202020204" pitchFamily="34" charset="0"/>
              <a:buNone/>
              <a:defRPr lang="fr-FR" sz="1089" b="0"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3pPr>
            <a:lvl4pPr marL="360000" indent="-144000" algn="l" defTabSz="914400" rtl="0" eaLnBrk="1" latinLnBrk="1" hangingPunct="1">
              <a:lnSpc>
                <a:spcPct val="100000"/>
              </a:lnSpc>
              <a:spcBef>
                <a:spcPts val="13608"/>
              </a:spcBef>
              <a:spcAft>
                <a:spcPts val="0"/>
              </a:spcAft>
              <a:buClr>
                <a:schemeClr val="tx2"/>
              </a:buClr>
              <a:buFont typeface="Arial" panose="020B0604020202020204" pitchFamily="34" charset="0"/>
              <a:buChar char="-"/>
              <a:defRPr lang="fr-FR" sz="971" b="0" i="0" kern="1200" dirty="0" smtClean="0">
                <a:solidFill>
                  <a:srgbClr val="00338D"/>
                </a:solidFill>
                <a:latin typeface="Univers for KPMG Light"/>
                <a:ea typeface="맑은 고딕" panose="020B0503020000020004" pitchFamily="50" charset="-127"/>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lang="fr-FR" sz="971" b="0" i="0" kern="1200" baseline="0" dirty="0">
                <a:solidFill>
                  <a:srgbClr val="FFFFFF"/>
                </a:solidFill>
                <a:latin typeface="Univers for KPMG Light"/>
                <a:ea typeface="맑은 고딕" panose="020B0503020000020004" pitchFamily="50" charset="-127"/>
                <a:cs typeface="Univers for KPMG Light"/>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55000"/>
              </a:lnSpc>
            </a:pPr>
            <a:endParaRPr lang="en-US" altLang="ko-KR" sz="3000" dirty="0">
              <a:latin typeface="맑은 고딕" panose="020B0503020000020004" pitchFamily="50" charset="-127"/>
            </a:endParaRPr>
          </a:p>
          <a:p>
            <a:pPr>
              <a:lnSpc>
                <a:spcPct val="55000"/>
              </a:lnSpc>
            </a:pPr>
            <a:r>
              <a:rPr lang="en-US" sz="6000" b="1" dirty="0"/>
              <a:t>Project Portland</a:t>
            </a:r>
          </a:p>
          <a:p>
            <a:pPr>
              <a:lnSpc>
                <a:spcPct val="55000"/>
              </a:lnSpc>
            </a:pPr>
            <a:endParaRPr lang="en-US" sz="4000" b="1" dirty="0"/>
          </a:p>
          <a:p>
            <a:pPr>
              <a:lnSpc>
                <a:spcPct val="55000"/>
              </a:lnSpc>
            </a:pPr>
            <a:endParaRPr lang="en-US" sz="4000" dirty="0"/>
          </a:p>
          <a:p>
            <a:pPr>
              <a:lnSpc>
                <a:spcPct val="55000"/>
              </a:lnSpc>
            </a:pPr>
            <a:r>
              <a:rPr lang="en-US" sz="4000" dirty="0"/>
              <a:t>Financial Due Diligence</a:t>
            </a:r>
          </a:p>
          <a:p>
            <a:pPr>
              <a:lnSpc>
                <a:spcPct val="100000"/>
              </a:lnSpc>
            </a:pPr>
            <a:r>
              <a:rPr lang="en-US" altLang="ko-KR" sz="4000" dirty="0"/>
              <a:t>[Draft]</a:t>
            </a:r>
          </a:p>
          <a:p>
            <a:pPr>
              <a:lnSpc>
                <a:spcPct val="55000"/>
              </a:lnSpc>
            </a:pPr>
            <a:endParaRPr lang="en-US" sz="3500" dirty="0"/>
          </a:p>
          <a:p>
            <a:pPr>
              <a:lnSpc>
                <a:spcPct val="55000"/>
              </a:lnSpc>
            </a:pPr>
            <a:endParaRPr lang="en-US" sz="4000" dirty="0"/>
          </a:p>
          <a:p>
            <a:pPr>
              <a:lnSpc>
                <a:spcPct val="55000"/>
              </a:lnSpc>
            </a:pPr>
            <a:r>
              <a:rPr lang="en-US" sz="2000" dirty="0"/>
              <a:t>August 2022</a:t>
            </a:r>
          </a:p>
        </p:txBody>
      </p:sp>
    </p:spTree>
    <p:extLst>
      <p:ext uri="{BB962C8B-B14F-4D97-AF65-F5344CB8AC3E}">
        <p14:creationId xmlns:p14="http://schemas.microsoft.com/office/powerpoint/2010/main" val="90314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P&amp;L Overview</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graphicFrame>
        <p:nvGraphicFramePr>
          <p:cNvPr id="8" name="표 7">
            <a:extLst>
              <a:ext uri="{FF2B5EF4-FFF2-40B4-BE49-F238E27FC236}">
                <a16:creationId xmlns:a16="http://schemas.microsoft.com/office/drawing/2014/main" id="{1E028576-05D8-43D9-9F1A-DA936BC88C3E}"/>
              </a:ext>
            </a:extLst>
          </p:cNvPr>
          <p:cNvGraphicFramePr>
            <a:graphicFrameLocks noGrp="1"/>
          </p:cNvGraphicFramePr>
          <p:nvPr>
            <p:extLst>
              <p:ext uri="{D42A27DB-BD31-4B8C-83A1-F6EECF244321}">
                <p14:modId xmlns:p14="http://schemas.microsoft.com/office/powerpoint/2010/main" val="4187719294"/>
              </p:ext>
            </p:extLst>
          </p:nvPr>
        </p:nvGraphicFramePr>
        <p:xfrm>
          <a:off x="496800" y="1155599"/>
          <a:ext cx="4344371" cy="4674745"/>
        </p:xfrm>
        <a:graphic>
          <a:graphicData uri="http://schemas.openxmlformats.org/drawingml/2006/table">
            <a:tbl>
              <a:tblPr/>
              <a:tblGrid>
                <a:gridCol w="97400">
                  <a:extLst>
                    <a:ext uri="{9D8B030D-6E8A-4147-A177-3AD203B41FA5}">
                      <a16:colId xmlns:a16="http://schemas.microsoft.com/office/drawing/2014/main" val="3040412125"/>
                    </a:ext>
                  </a:extLst>
                </a:gridCol>
                <a:gridCol w="97400">
                  <a:extLst>
                    <a:ext uri="{9D8B030D-6E8A-4147-A177-3AD203B41FA5}">
                      <a16:colId xmlns:a16="http://schemas.microsoft.com/office/drawing/2014/main" val="2544703305"/>
                    </a:ext>
                  </a:extLst>
                </a:gridCol>
                <a:gridCol w="1075816">
                  <a:extLst>
                    <a:ext uri="{9D8B030D-6E8A-4147-A177-3AD203B41FA5}">
                      <a16:colId xmlns:a16="http://schemas.microsoft.com/office/drawing/2014/main" val="3457024818"/>
                    </a:ext>
                  </a:extLst>
                </a:gridCol>
                <a:gridCol w="614751">
                  <a:extLst>
                    <a:ext uri="{9D8B030D-6E8A-4147-A177-3AD203B41FA5}">
                      <a16:colId xmlns:a16="http://schemas.microsoft.com/office/drawing/2014/main" val="2836017056"/>
                    </a:ext>
                  </a:extLst>
                </a:gridCol>
                <a:gridCol w="614751">
                  <a:extLst>
                    <a:ext uri="{9D8B030D-6E8A-4147-A177-3AD203B41FA5}">
                      <a16:colId xmlns:a16="http://schemas.microsoft.com/office/drawing/2014/main" val="1148534482"/>
                    </a:ext>
                  </a:extLst>
                </a:gridCol>
                <a:gridCol w="614751">
                  <a:extLst>
                    <a:ext uri="{9D8B030D-6E8A-4147-A177-3AD203B41FA5}">
                      <a16:colId xmlns:a16="http://schemas.microsoft.com/office/drawing/2014/main" val="1480215526"/>
                    </a:ext>
                  </a:extLst>
                </a:gridCol>
                <a:gridCol w="614751">
                  <a:extLst>
                    <a:ext uri="{9D8B030D-6E8A-4147-A177-3AD203B41FA5}">
                      <a16:colId xmlns:a16="http://schemas.microsoft.com/office/drawing/2014/main" val="2353707634"/>
                    </a:ext>
                  </a:extLst>
                </a:gridCol>
                <a:gridCol w="614751">
                  <a:extLst>
                    <a:ext uri="{9D8B030D-6E8A-4147-A177-3AD203B41FA5}">
                      <a16:colId xmlns:a16="http://schemas.microsoft.com/office/drawing/2014/main" val="2587304140"/>
                    </a:ext>
                  </a:extLst>
                </a:gridCol>
              </a:tblGrid>
              <a:tr h="158065">
                <a:tc gridSpan="8">
                  <a:txBody>
                    <a:bodyPr/>
                    <a:lstStyle/>
                    <a:p>
                      <a:pPr algn="l" rtl="0"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Profit and Loss Statement</a:t>
                      </a: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0" marR="0" marT="0" marB="0" anchor="ctr">
                    <a:lnL>
                      <a:noFill/>
                    </a:lnL>
                    <a:lnR>
                      <a:noFill/>
                    </a:lnR>
                    <a:lnT w="6350" cap="flat" cmpd="sng" algn="ctr">
                      <a:solidFill>
                        <a:srgbClr val="005EB8"/>
                      </a:solidFill>
                      <a:prstDash val="solid"/>
                      <a:round/>
                      <a:headEnd type="none" w="med" len="med"/>
                      <a:tailEnd type="none" w="med" len="med"/>
                    </a:lnT>
                    <a:lnB>
                      <a:noFill/>
                    </a:lnB>
                    <a:solidFill>
                      <a:srgbClr val="00338D"/>
                    </a:solidFill>
                  </a:tcPr>
                </a:tc>
                <a:tc hMerge="1">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　</a:t>
                      </a:r>
                    </a:p>
                  </a:txBody>
                  <a:tcPr marL="0" marR="0" marT="0" marB="0" anchor="ctr">
                    <a:lnL>
                      <a:noFill/>
                    </a:lnL>
                    <a:lnR>
                      <a:noFill/>
                    </a:lnR>
                    <a:lnT w="6350" cap="flat" cmpd="sng" algn="ctr">
                      <a:solidFill>
                        <a:srgbClr val="005EB8"/>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　</a:t>
                      </a:r>
                    </a:p>
                  </a:txBody>
                  <a:tcPr marL="0" marR="0" marT="0" marB="0" anchor="ctr">
                    <a:lnL>
                      <a:noFill/>
                    </a:lnL>
                    <a:lnR>
                      <a:noFill/>
                    </a:lnR>
                    <a:lnT w="6350" cap="flat" cmpd="sng" algn="ctr">
                      <a:solidFill>
                        <a:srgbClr val="005EB8"/>
                      </a:solidFill>
                      <a:prstDash val="solid"/>
                      <a:round/>
                      <a:headEnd type="none" w="med" len="med"/>
                      <a:tailEnd type="none" w="med" len="med"/>
                    </a:lnT>
                    <a:lnB>
                      <a:noFill/>
                    </a:lnB>
                    <a:solidFill>
                      <a:srgbClr val="00338D"/>
                    </a:solidFill>
                  </a:tcPr>
                </a:tc>
                <a:tc hMerge="1">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　</a:t>
                      </a:r>
                    </a:p>
                  </a:txBody>
                  <a:tcPr marL="0" marR="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547963247"/>
                  </a:ext>
                </a:extLst>
              </a:tr>
              <a:tr h="158065">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l" rtl="0"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FY18</a:t>
                      </a:r>
                    </a:p>
                  </a:txBody>
                  <a:tcPr marL="36000" marR="36000" marT="0" marB="0" anchor="ctr">
                    <a:lnL>
                      <a:noFill/>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a:noFill/>
                    </a:lnT>
                    <a:lnB>
                      <a:noFill/>
                    </a:lnB>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a:noFill/>
                    </a:lnR>
                    <a:lnT>
                      <a:noFill/>
                    </a:lnT>
                    <a:lnB>
                      <a:noFill/>
                    </a:lnB>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FY22.1Q</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43122939"/>
                  </a:ext>
                </a:extLst>
              </a:tr>
              <a:tr h="158065">
                <a:tc gridSpan="3">
                  <a:txBody>
                    <a:bodyPr/>
                    <a:lstStyle/>
                    <a:p>
                      <a:pPr algn="l"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KRW m</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3mths</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49662245"/>
                  </a:ext>
                </a:extLst>
              </a:tr>
              <a:tr h="168022">
                <a:tc gridSpan="3">
                  <a:txBody>
                    <a:bodyPr/>
                    <a:lstStyle/>
                    <a:p>
                      <a:pPr algn="l"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412,275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484,064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435,283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101,517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024740398"/>
                  </a:ext>
                </a:extLst>
              </a:tr>
              <a:tr h="168022">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제지</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192,414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170,129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181,217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230,953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64,593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42459213"/>
                  </a:ext>
                </a:extLst>
              </a:tr>
              <a:tr h="168022">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미디어</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34,396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28,920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18,459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24,538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8,257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2185119085"/>
                  </a:ext>
                </a:extLst>
              </a:tr>
              <a:tr h="168022">
                <a:tc>
                  <a:txBody>
                    <a:bodyPr/>
                    <a:lstStyle/>
                    <a:p>
                      <a:pPr algn="l" rtl="0"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부동산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182,822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65,422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283,258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177,611 </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851987248"/>
                  </a:ext>
                </a:extLst>
              </a:tr>
              <a:tr h="168022">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32838795"/>
                  </a:ext>
                </a:extLst>
              </a:tr>
              <a:tr h="168022">
                <a:tc gridSpan="3">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375,384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233,892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419,930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372,394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87,074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91342859"/>
                  </a:ext>
                </a:extLst>
              </a:tr>
              <a:tr h="168022">
                <a:tc gridSpan="3">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매출총이익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36,891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31,750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64,135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62,889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14,443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32505754"/>
                  </a:ext>
                </a:extLst>
              </a:tr>
              <a:tr h="168022">
                <a:tc>
                  <a:txBody>
                    <a:bodyPr/>
                    <a:lstStyle/>
                    <a:p>
                      <a:pPr algn="l" rtl="0"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en-US" sz="800" b="0" i="1" u="none" strike="noStrike">
                          <a:solidFill>
                            <a:srgbClr val="000000"/>
                          </a:solidFill>
                          <a:effectLst/>
                          <a:latin typeface="Arial" panose="020B0604020202020204" pitchFamily="34" charset="0"/>
                          <a:ea typeface="+mj-ea"/>
                          <a:cs typeface="Arial" panose="020B0604020202020204" pitchFamily="34" charset="0"/>
                        </a:rPr>
                        <a:t>GP%</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37455562"/>
                  </a:ext>
                </a:extLst>
              </a:tr>
              <a:tr h="168022">
                <a:tc gridSpan="3">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판매비와관리비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33,048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31,429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8,444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256757049"/>
                  </a:ext>
                </a:extLst>
              </a:tr>
              <a:tr h="168022">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7,058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6,456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415102452"/>
                  </a:ext>
                </a:extLst>
              </a:tr>
              <a:tr h="168022">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6,652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6,074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7,226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8,538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81289501"/>
                  </a:ext>
                </a:extLst>
              </a:tr>
              <a:tr h="168022">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수출제비용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4,217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3,644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4,624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6,474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08864217"/>
                  </a:ext>
                </a:extLst>
              </a:tr>
              <a:tr h="168022">
                <a:tc>
                  <a:txBody>
                    <a:bodyPr/>
                    <a:lstStyle/>
                    <a:p>
                      <a:pPr algn="l" rtl="0"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7,703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7,522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3,809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2,978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271256860"/>
                  </a:ext>
                </a:extLst>
              </a:tr>
              <a:tr h="168022">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기타판관비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8,694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8,750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7,450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6,984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925</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89085735"/>
                  </a:ext>
                </a:extLst>
              </a:tr>
              <a:tr h="168022">
                <a:tc gridSpan="3">
                  <a:txBody>
                    <a:bodyPr/>
                    <a:lstStyle/>
                    <a:p>
                      <a:pPr algn="l"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34,611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31,459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5,999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92316015"/>
                  </a:ext>
                </a:extLst>
              </a:tr>
              <a:tr h="168022">
                <a:tc>
                  <a:txBody>
                    <a:bodyPr/>
                    <a:lstStyle/>
                    <a:p>
                      <a:pPr algn="l" rtl="0"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en-US" sz="800" b="0" i="1" u="none" strike="noStrike">
                          <a:solidFill>
                            <a:srgbClr val="000000"/>
                          </a:solidFill>
                          <a:effectLst/>
                          <a:latin typeface="Arial" panose="020B0604020202020204" pitchFamily="34" charset="0"/>
                          <a:ea typeface="+mj-ea"/>
                          <a:cs typeface="Arial" panose="020B0604020202020204" pitchFamily="34" charset="0"/>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88592052"/>
                  </a:ext>
                </a:extLst>
              </a:tr>
              <a:tr h="168022">
                <a:tc gridSpan="3">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영업외수익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7,432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8,365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18,395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721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982581536"/>
                  </a:ext>
                </a:extLst>
              </a:tr>
              <a:tr h="168022">
                <a:tc gridSpan="3">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영업외비용</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35,600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35,355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40,865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30,761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9,441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69467404"/>
                  </a:ext>
                </a:extLst>
              </a:tr>
              <a:tr h="168022">
                <a:tc gridSpan="3">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법인세비용차감전이익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(27,125)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(29,221)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19,093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89799839"/>
                  </a:ext>
                </a:extLst>
              </a:tr>
              <a:tr h="168022">
                <a:tc gridSpan="3">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법인세비용</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10,937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9,846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91354287"/>
                  </a:ext>
                </a:extLst>
              </a:tr>
              <a:tr h="168022">
                <a:tc gridSpan="3">
                  <a:txBody>
                    <a:bodyPr/>
                    <a:lstStyle/>
                    <a:p>
                      <a:pPr algn="l"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당기순이익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(38,061)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(27,833)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9,246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(3,426)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3038494"/>
                  </a:ext>
                </a:extLst>
              </a:tr>
              <a:tr h="168022">
                <a:tc>
                  <a:txBody>
                    <a:bodyPr/>
                    <a:lstStyle/>
                    <a:p>
                      <a:pPr algn="l" rtl="0"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당기순이익</a:t>
                      </a:r>
                      <a:r>
                        <a:rPr lang="en-US" altLang="ko-KR" sz="800" b="0"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71449805"/>
                  </a:ext>
                </a:extLst>
              </a:tr>
              <a:tr h="168022">
                <a:tc gridSpan="3">
                  <a:txBody>
                    <a:bodyPr/>
                    <a:lstStyle/>
                    <a:p>
                      <a:pPr algn="l" rtl="0" fontAlgn="ctr"/>
                      <a:r>
                        <a:rPr lang="en-US" sz="800" b="1" i="0" u="none" strike="noStrike" dirty="0">
                          <a:solidFill>
                            <a:srgbClr val="000000"/>
                          </a:solidFill>
                          <a:effectLst/>
                          <a:latin typeface="Arial" panose="020B0604020202020204" pitchFamily="34" charset="0"/>
                          <a:ea typeface="+mj-ea"/>
                          <a:cs typeface="Arial" panose="020B0604020202020204" pitchFamily="34" charset="0"/>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10,772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11,421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12,028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1823745"/>
                  </a:ext>
                </a:extLst>
              </a:tr>
              <a:tr h="168022">
                <a:tc gridSpan="3">
                  <a:txBody>
                    <a:bodyPr/>
                    <a:lstStyle/>
                    <a:p>
                      <a:pPr algn="l" rtl="0" fontAlgn="ctr"/>
                      <a:r>
                        <a:rPr lang="en-US" sz="800" b="1" i="0" u="none" strike="noStrike">
                          <a:solidFill>
                            <a:srgbClr val="000000"/>
                          </a:solidFill>
                          <a:effectLst/>
                          <a:latin typeface="Arial" panose="020B0604020202020204" pitchFamily="34" charset="0"/>
                          <a:ea typeface="+mj-ea"/>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9,474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46,032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43,487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8,792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169814046"/>
                  </a:ext>
                </a:extLst>
              </a:tr>
              <a:tr h="168022">
                <a:tc>
                  <a:txBody>
                    <a:bodyPr/>
                    <a:lstStyle/>
                    <a:p>
                      <a:pPr algn="l" rtl="0"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en-US" sz="800" b="0" i="1" u="none" strike="noStrike" dirty="0">
                          <a:solidFill>
                            <a:srgbClr val="000000"/>
                          </a:solidFill>
                          <a:effectLst/>
                          <a:latin typeface="Arial" panose="020B0604020202020204" pitchFamily="34" charset="0"/>
                          <a:ea typeface="+mj-ea"/>
                          <a:cs typeface="Arial" panose="020B0604020202020204" pitchFamily="34" charset="0"/>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765326054"/>
                  </a:ext>
                </a:extLst>
              </a:tr>
            </a:tbl>
          </a:graphicData>
        </a:graphic>
      </p:graphicFrame>
      <p:sp>
        <p:nvSpPr>
          <p:cNvPr id="10" name="직사각형 9">
            <a:extLst>
              <a:ext uri="{FF2B5EF4-FFF2-40B4-BE49-F238E27FC236}">
                <a16:creationId xmlns:a16="http://schemas.microsoft.com/office/drawing/2014/main" id="{14B59139-495F-4A91-ADCA-8371B6B2BD9A}"/>
              </a:ext>
            </a:extLst>
          </p:cNvPr>
          <p:cNvSpPr/>
          <p:nvPr/>
        </p:nvSpPr>
        <p:spPr>
          <a:xfrm>
            <a:off x="5093872" y="1156025"/>
            <a:ext cx="4089600" cy="498471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36000" rtlCol="0" anchor="t" anchorCtr="0"/>
          <a:lstStyle/>
          <a:p>
            <a:pPr>
              <a:lnSpc>
                <a:spcPct val="130000"/>
              </a:lnSpc>
              <a:buClr>
                <a:srgbClr val="00338D"/>
              </a:buClr>
            </a:pPr>
            <a:r>
              <a:rPr lang="ko-KR" altLang="en-US" sz="800" b="1" dirty="0">
                <a:solidFill>
                  <a:srgbClr val="00338D"/>
                </a:solidFill>
                <a:latin typeface="Arial" panose="020B0604020202020204" pitchFamily="34" charset="0"/>
                <a:cs typeface="Arial" panose="020B0604020202020204" pitchFamily="34" charset="0"/>
              </a:rPr>
              <a:t>매출액</a:t>
            </a:r>
            <a:endParaRPr lang="en-US" altLang="ko-KR" sz="800" b="1" dirty="0">
              <a:solidFill>
                <a:srgbClr val="00338D"/>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회사의 매출액은 제지부문</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미디어부문</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부동산부문 등으로 구성됨</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제지부문 매출은 골판지</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err="1">
                <a:solidFill>
                  <a:schemeClr val="tx1"/>
                </a:solidFill>
                <a:latin typeface="Arial" panose="020B0604020202020204" pitchFamily="34" charset="0"/>
                <a:cs typeface="Arial" panose="020B0604020202020204" pitchFamily="34" charset="0"/>
              </a:rPr>
              <a:t>그린지</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신문용지</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err="1">
                <a:solidFill>
                  <a:schemeClr val="tx1"/>
                </a:solidFill>
                <a:latin typeface="Arial" panose="020B0604020202020204" pitchFamily="34" charset="0"/>
                <a:cs typeface="Arial" panose="020B0604020202020204" pitchFamily="34" charset="0"/>
              </a:rPr>
              <a:t>일반지</a:t>
            </a:r>
            <a:r>
              <a:rPr lang="ko-KR" altLang="en-US" sz="800" dirty="0">
                <a:solidFill>
                  <a:schemeClr val="tx1"/>
                </a:solidFill>
                <a:latin typeface="Arial" panose="020B0604020202020204" pitchFamily="34" charset="0"/>
                <a:cs typeface="Arial" panose="020B0604020202020204" pitchFamily="34" charset="0"/>
              </a:rPr>
              <a:t> 등의 제품 및 상품매출로 구성되어 있으며</a:t>
            </a:r>
            <a:r>
              <a:rPr lang="en-US" altLang="ko-KR" sz="800" dirty="0">
                <a:solidFill>
                  <a:schemeClr val="tx1"/>
                </a:solidFill>
                <a:latin typeface="Arial" panose="020B0604020202020204" pitchFamily="34" charset="0"/>
                <a:cs typeface="Arial" panose="020B0604020202020204" pitchFamily="34" charset="0"/>
              </a:rPr>
              <a:t>, 2018</a:t>
            </a:r>
            <a:r>
              <a:rPr lang="ko-KR" altLang="en-US" sz="800" dirty="0">
                <a:solidFill>
                  <a:schemeClr val="tx1"/>
                </a:solidFill>
                <a:latin typeface="Arial" panose="020B0604020202020204" pitchFamily="34" charset="0"/>
                <a:cs typeface="Arial" panose="020B0604020202020204" pitchFamily="34" charset="0"/>
              </a:rPr>
              <a:t>년 약 </a:t>
            </a:r>
            <a:r>
              <a:rPr lang="en-US" altLang="ko-KR" sz="800" dirty="0">
                <a:solidFill>
                  <a:schemeClr val="tx1"/>
                </a:solidFill>
                <a:latin typeface="Arial" panose="020B0604020202020204" pitchFamily="34" charset="0"/>
                <a:cs typeface="Arial" panose="020B0604020202020204" pitchFamily="34" charset="0"/>
              </a:rPr>
              <a:t>1,924</a:t>
            </a:r>
            <a:r>
              <a:rPr lang="ko-KR" altLang="en-US" sz="800" dirty="0">
                <a:solidFill>
                  <a:schemeClr val="tx1"/>
                </a:solidFill>
                <a:latin typeface="Arial" panose="020B0604020202020204" pitchFamily="34" charset="0"/>
                <a:cs typeface="Arial" panose="020B0604020202020204" pitchFamily="34" charset="0"/>
              </a:rPr>
              <a:t>억원이었던 매출은 </a:t>
            </a:r>
            <a:r>
              <a:rPr lang="en-US" altLang="ko-KR" sz="800" dirty="0">
                <a:solidFill>
                  <a:schemeClr val="tx1"/>
                </a:solidFill>
                <a:latin typeface="Arial" panose="020B0604020202020204" pitchFamily="34" charset="0"/>
                <a:cs typeface="Arial" panose="020B0604020202020204" pitchFamily="34" charset="0"/>
              </a:rPr>
              <a:t>2021</a:t>
            </a:r>
            <a:r>
              <a:rPr lang="ko-KR" altLang="en-US" sz="800" dirty="0">
                <a:solidFill>
                  <a:schemeClr val="tx1"/>
                </a:solidFill>
                <a:latin typeface="Arial" panose="020B0604020202020204" pitchFamily="34" charset="0"/>
                <a:cs typeface="Arial" panose="020B0604020202020204" pitchFamily="34" charset="0"/>
              </a:rPr>
              <a:t>년 약 </a:t>
            </a:r>
            <a:r>
              <a:rPr lang="en-US" altLang="ko-KR" sz="800" dirty="0">
                <a:solidFill>
                  <a:schemeClr val="tx1"/>
                </a:solidFill>
                <a:latin typeface="Arial" panose="020B0604020202020204" pitchFamily="34" charset="0"/>
                <a:cs typeface="Arial" panose="020B0604020202020204" pitchFamily="34" charset="0"/>
              </a:rPr>
              <a:t>2,310</a:t>
            </a:r>
            <a:r>
              <a:rPr lang="ko-KR" altLang="en-US" sz="800" dirty="0">
                <a:solidFill>
                  <a:schemeClr val="tx1"/>
                </a:solidFill>
                <a:latin typeface="Arial" panose="020B0604020202020204" pitchFamily="34" charset="0"/>
                <a:cs typeface="Arial" panose="020B0604020202020204" pitchFamily="34" charset="0"/>
              </a:rPr>
              <a:t>억원으로 </a:t>
            </a:r>
            <a:r>
              <a:rPr lang="en-US" altLang="ko-KR" sz="800" dirty="0">
                <a:solidFill>
                  <a:schemeClr val="tx1"/>
                </a:solidFill>
                <a:latin typeface="Arial" panose="020B0604020202020204" pitchFamily="34" charset="0"/>
                <a:cs typeface="Arial" panose="020B0604020202020204" pitchFamily="34" charset="0"/>
              </a:rPr>
              <a:t>CAGR</a:t>
            </a:r>
            <a:r>
              <a:rPr lang="ko-KR" altLang="en-US" sz="800" dirty="0">
                <a:solidFill>
                  <a:schemeClr val="tx1"/>
                </a:solidFill>
                <a:latin typeface="Arial" panose="020B0604020202020204" pitchFamily="34" charset="0"/>
                <a:cs typeface="Arial" panose="020B0604020202020204" pitchFamily="34" charset="0"/>
              </a:rPr>
              <a:t> </a:t>
            </a:r>
            <a:r>
              <a:rPr lang="en-US" altLang="ko-KR" sz="800" dirty="0">
                <a:solidFill>
                  <a:schemeClr val="tx1"/>
                </a:solidFill>
                <a:latin typeface="Arial" panose="020B0604020202020204" pitchFamily="34" charset="0"/>
                <a:cs typeface="Arial" panose="020B0604020202020204" pitchFamily="34" charset="0"/>
              </a:rPr>
              <a:t>6.3%</a:t>
            </a:r>
            <a:r>
              <a:rPr lang="ko-KR" altLang="en-US" sz="800" dirty="0">
                <a:solidFill>
                  <a:schemeClr val="tx1"/>
                </a:solidFill>
                <a:latin typeface="Arial" panose="020B0604020202020204" pitchFamily="34" charset="0"/>
                <a:cs typeface="Arial" panose="020B0604020202020204" pitchFamily="34" charset="0"/>
              </a:rPr>
              <a:t> 가량 성장하였음</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미디어부문 매출은 패널용 필름</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광고용 필름</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기능성 전자소재 필름 등을 주력 품목으로 생산하고 있으며</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해외 에이전트 계약종료 및 </a:t>
            </a:r>
            <a:r>
              <a:rPr lang="en-US" altLang="ko-KR" sz="800" dirty="0">
                <a:solidFill>
                  <a:schemeClr val="tx1"/>
                </a:solidFill>
                <a:latin typeface="Arial" panose="020B0604020202020204" pitchFamily="34" charset="0"/>
                <a:cs typeface="Arial" panose="020B0604020202020204" pitchFamily="34" charset="0"/>
              </a:rPr>
              <a:t>Covid-19</a:t>
            </a:r>
            <a:r>
              <a:rPr lang="ko-KR" altLang="en-US" sz="800" dirty="0">
                <a:solidFill>
                  <a:schemeClr val="tx1"/>
                </a:solidFill>
                <a:latin typeface="Arial" panose="020B0604020202020204" pitchFamily="34" charset="0"/>
                <a:cs typeface="Arial" panose="020B0604020202020204" pitchFamily="34" charset="0"/>
              </a:rPr>
              <a:t>의 확산으로 </a:t>
            </a:r>
            <a:r>
              <a:rPr lang="en-US" altLang="ko-KR" sz="800" dirty="0">
                <a:solidFill>
                  <a:schemeClr val="tx1"/>
                </a:solidFill>
                <a:latin typeface="Arial" panose="020B0604020202020204" pitchFamily="34" charset="0"/>
                <a:cs typeface="Arial" panose="020B0604020202020204" pitchFamily="34" charset="0"/>
              </a:rPr>
              <a:t>2020</a:t>
            </a:r>
            <a:r>
              <a:rPr lang="ko-KR" altLang="en-US" sz="800" dirty="0">
                <a:solidFill>
                  <a:schemeClr val="tx1"/>
                </a:solidFill>
                <a:latin typeface="Arial" panose="020B0604020202020204" pitchFamily="34" charset="0"/>
                <a:cs typeface="Arial" panose="020B0604020202020204" pitchFamily="34" charset="0"/>
              </a:rPr>
              <a:t>년 매출액이 크게 하락하였으나</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관련 악재 해소 과정에서 </a:t>
            </a:r>
            <a:r>
              <a:rPr lang="en-US" altLang="ko-KR" sz="800" dirty="0">
                <a:solidFill>
                  <a:schemeClr val="tx1"/>
                </a:solidFill>
                <a:latin typeface="Arial" panose="020B0604020202020204" pitchFamily="34" charset="0"/>
                <a:cs typeface="Arial" panose="020B0604020202020204" pitchFamily="34" charset="0"/>
              </a:rPr>
              <a:t>2021</a:t>
            </a:r>
            <a:r>
              <a:rPr lang="ko-KR" altLang="en-US" sz="800" dirty="0">
                <a:solidFill>
                  <a:schemeClr val="tx1"/>
                </a:solidFill>
                <a:latin typeface="Arial" panose="020B0604020202020204" pitchFamily="34" charset="0"/>
                <a:cs typeface="Arial" panose="020B0604020202020204" pitchFamily="34" charset="0"/>
              </a:rPr>
              <a:t>년 기준 약 </a:t>
            </a:r>
            <a:r>
              <a:rPr lang="en-US" altLang="ko-KR" sz="800" dirty="0">
                <a:solidFill>
                  <a:schemeClr val="tx1"/>
                </a:solidFill>
                <a:latin typeface="Arial" panose="020B0604020202020204" pitchFamily="34" charset="0"/>
                <a:cs typeface="Arial" panose="020B0604020202020204" pitchFamily="34" charset="0"/>
              </a:rPr>
              <a:t>245</a:t>
            </a:r>
            <a:r>
              <a:rPr lang="ko-KR" altLang="en-US" sz="800" dirty="0">
                <a:solidFill>
                  <a:schemeClr val="tx1"/>
                </a:solidFill>
                <a:latin typeface="Arial" panose="020B0604020202020204" pitchFamily="34" charset="0"/>
                <a:cs typeface="Arial" panose="020B0604020202020204" pitchFamily="34" charset="0"/>
              </a:rPr>
              <a:t>억원의 매출이 발생함</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부동산부문 매출은 분양매출 및 용지매출로 구성되어 있으며</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분양매출이 대부분을 차지하고</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각 개발사업의 공사 진행률에 따른 매출 </a:t>
            </a:r>
            <a:r>
              <a:rPr lang="en-US" altLang="ko-KR" sz="800" dirty="0">
                <a:solidFill>
                  <a:schemeClr val="tx1"/>
                </a:solidFill>
                <a:latin typeface="Arial" panose="020B0604020202020204" pitchFamily="34" charset="0"/>
                <a:cs typeface="Arial" panose="020B0604020202020204" pitchFamily="34" charset="0"/>
              </a:rPr>
              <a:t>fluctuation</a:t>
            </a:r>
            <a:r>
              <a:rPr lang="ko-KR" altLang="en-US" sz="800" dirty="0">
                <a:solidFill>
                  <a:schemeClr val="tx1"/>
                </a:solidFill>
                <a:latin typeface="Arial" panose="020B0604020202020204" pitchFamily="34" charset="0"/>
                <a:cs typeface="Arial" panose="020B0604020202020204" pitchFamily="34" charset="0"/>
              </a:rPr>
              <a:t>이 높은 편임 </a:t>
            </a:r>
          </a:p>
          <a:p>
            <a:pPr>
              <a:lnSpc>
                <a:spcPct val="130000"/>
              </a:lnSpc>
              <a:buClr>
                <a:srgbClr val="00338D"/>
              </a:buClr>
            </a:pPr>
            <a:r>
              <a:rPr lang="ko-KR" altLang="en-US" sz="800" b="1" dirty="0">
                <a:solidFill>
                  <a:srgbClr val="00338D"/>
                </a:solidFill>
                <a:latin typeface="Arial" panose="020B0604020202020204" pitchFamily="34" charset="0"/>
                <a:cs typeface="Arial" panose="020B0604020202020204" pitchFamily="34" charset="0"/>
              </a:rPr>
              <a:t>매출총이익</a:t>
            </a:r>
            <a:endParaRPr lang="en-US" altLang="ko-KR" sz="800" b="1" dirty="0">
              <a:solidFill>
                <a:srgbClr val="00338D"/>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회사의 </a:t>
            </a:r>
            <a:r>
              <a:rPr lang="ko-KR" altLang="en-US" sz="800" dirty="0" err="1">
                <a:solidFill>
                  <a:schemeClr val="tx1"/>
                </a:solidFill>
                <a:latin typeface="Arial" panose="020B0604020202020204" pitchFamily="34" charset="0"/>
                <a:cs typeface="Arial" panose="020B0604020202020204" pitchFamily="34" charset="0"/>
              </a:rPr>
              <a:t>매출총이익률은</a:t>
            </a:r>
            <a:r>
              <a:rPr lang="ko-KR" altLang="en-US" sz="800" dirty="0">
                <a:solidFill>
                  <a:schemeClr val="tx1"/>
                </a:solidFill>
                <a:latin typeface="Arial" panose="020B0604020202020204" pitchFamily="34" charset="0"/>
                <a:cs typeface="Arial" panose="020B0604020202020204" pitchFamily="34" charset="0"/>
              </a:rPr>
              <a:t> 지속적으로 개선되어 </a:t>
            </a:r>
            <a:r>
              <a:rPr lang="en-US" altLang="ko-KR" sz="800" dirty="0">
                <a:solidFill>
                  <a:schemeClr val="tx1"/>
                </a:solidFill>
                <a:latin typeface="Arial" panose="020B0604020202020204" pitchFamily="34" charset="0"/>
                <a:cs typeface="Arial" panose="020B0604020202020204" pitchFamily="34" charset="0"/>
              </a:rPr>
              <a:t>2018</a:t>
            </a:r>
            <a:r>
              <a:rPr lang="ko-KR" altLang="en-US" sz="800" dirty="0">
                <a:solidFill>
                  <a:schemeClr val="tx1"/>
                </a:solidFill>
                <a:latin typeface="Arial" panose="020B0604020202020204" pitchFamily="34" charset="0"/>
                <a:cs typeface="Arial" panose="020B0604020202020204" pitchFamily="34" charset="0"/>
              </a:rPr>
              <a:t>년 </a:t>
            </a:r>
            <a:r>
              <a:rPr lang="en-US" altLang="ko-KR" sz="800" dirty="0">
                <a:solidFill>
                  <a:schemeClr val="tx1"/>
                </a:solidFill>
                <a:latin typeface="Arial" panose="020B0604020202020204" pitchFamily="34" charset="0"/>
                <a:cs typeface="Arial" panose="020B0604020202020204" pitchFamily="34" charset="0"/>
              </a:rPr>
              <a:t>8.9%</a:t>
            </a:r>
            <a:r>
              <a:rPr lang="ko-KR" altLang="en-US" sz="800" dirty="0">
                <a:solidFill>
                  <a:schemeClr val="tx1"/>
                </a:solidFill>
                <a:latin typeface="Arial" panose="020B0604020202020204" pitchFamily="34" charset="0"/>
                <a:cs typeface="Arial" panose="020B0604020202020204" pitchFamily="34" charset="0"/>
              </a:rPr>
              <a:t>에서 </a:t>
            </a:r>
            <a:r>
              <a:rPr lang="en-US" altLang="ko-KR" sz="800" dirty="0">
                <a:solidFill>
                  <a:schemeClr val="tx1"/>
                </a:solidFill>
                <a:latin typeface="Arial" panose="020B0604020202020204" pitchFamily="34" charset="0"/>
                <a:cs typeface="Arial" panose="020B0604020202020204" pitchFamily="34" charset="0"/>
              </a:rPr>
              <a:t>2021</a:t>
            </a:r>
            <a:r>
              <a:rPr lang="ko-KR" altLang="en-US" sz="800" dirty="0">
                <a:solidFill>
                  <a:schemeClr val="tx1"/>
                </a:solidFill>
                <a:latin typeface="Arial" panose="020B0604020202020204" pitchFamily="34" charset="0"/>
                <a:cs typeface="Arial" panose="020B0604020202020204" pitchFamily="34" charset="0"/>
              </a:rPr>
              <a:t>년 기준 </a:t>
            </a:r>
            <a:r>
              <a:rPr lang="en-US" altLang="ko-KR" sz="800" dirty="0">
                <a:solidFill>
                  <a:schemeClr val="tx1"/>
                </a:solidFill>
                <a:latin typeface="Arial" panose="020B0604020202020204" pitchFamily="34" charset="0"/>
                <a:cs typeface="Arial" panose="020B0604020202020204" pitchFamily="34" charset="0"/>
              </a:rPr>
              <a:t>14.4%</a:t>
            </a:r>
            <a:r>
              <a:rPr lang="ko-KR" altLang="en-US" sz="800" dirty="0">
                <a:solidFill>
                  <a:schemeClr val="tx1"/>
                </a:solidFill>
                <a:latin typeface="Arial" panose="020B0604020202020204" pitchFamily="34" charset="0"/>
                <a:cs typeface="Arial" panose="020B0604020202020204" pitchFamily="34" charset="0"/>
              </a:rPr>
              <a:t>로 약 </a:t>
            </a:r>
            <a:r>
              <a:rPr lang="en-US" altLang="ko-KR" sz="800" dirty="0">
                <a:solidFill>
                  <a:schemeClr val="tx1"/>
                </a:solidFill>
                <a:latin typeface="Arial" panose="020B0604020202020204" pitchFamily="34" charset="0"/>
                <a:cs typeface="Arial" panose="020B0604020202020204" pitchFamily="34" charset="0"/>
              </a:rPr>
              <a:t>5.5%p</a:t>
            </a:r>
            <a:r>
              <a:rPr lang="ko-KR" altLang="en-US" sz="800" dirty="0">
                <a:solidFill>
                  <a:schemeClr val="tx1"/>
                </a:solidFill>
                <a:latin typeface="Arial" panose="020B0604020202020204" pitchFamily="34" charset="0"/>
                <a:cs typeface="Arial" panose="020B0604020202020204" pitchFamily="34" charset="0"/>
              </a:rPr>
              <a:t>만큼 증가하였음</a:t>
            </a:r>
            <a:endParaRPr lang="en-US" altLang="ko-KR" sz="800" dirty="0">
              <a:solidFill>
                <a:schemeClr val="tx1"/>
              </a:solidFill>
              <a:latin typeface="Arial" panose="020B0604020202020204" pitchFamily="34" charset="0"/>
              <a:cs typeface="Arial" panose="020B0604020202020204" pitchFamily="34" charset="0"/>
            </a:endParaRPr>
          </a:p>
          <a:p>
            <a:pPr>
              <a:lnSpc>
                <a:spcPct val="130000"/>
              </a:lnSpc>
              <a:buClr>
                <a:srgbClr val="00338D"/>
              </a:buClr>
            </a:pPr>
            <a:r>
              <a:rPr lang="ko-KR" altLang="en-US" sz="800" b="1" dirty="0" err="1">
                <a:solidFill>
                  <a:srgbClr val="00338D"/>
                </a:solidFill>
                <a:latin typeface="Arial" panose="020B0604020202020204" pitchFamily="34" charset="0"/>
                <a:cs typeface="Arial" panose="020B0604020202020204" pitchFamily="34" charset="0"/>
              </a:rPr>
              <a:t>판매비와관리비</a:t>
            </a:r>
            <a:endParaRPr lang="en-US" altLang="ko-KR" sz="800" b="1" dirty="0">
              <a:solidFill>
                <a:srgbClr val="00338D"/>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회사의 주요 판관비 항목으로는 인건비</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운반비</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수출제비용</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지급수수료</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err="1">
                <a:solidFill>
                  <a:schemeClr val="tx1"/>
                </a:solidFill>
                <a:latin typeface="Arial" panose="020B0604020202020204" pitchFamily="34" charset="0"/>
                <a:cs typeface="Arial" panose="020B0604020202020204" pitchFamily="34" charset="0"/>
              </a:rPr>
              <a:t>세금과공과</a:t>
            </a:r>
            <a:r>
              <a:rPr lang="ko-KR" altLang="en-US" sz="800" dirty="0">
                <a:solidFill>
                  <a:schemeClr val="tx1"/>
                </a:solidFill>
                <a:latin typeface="Arial" panose="020B0604020202020204" pitchFamily="34" charset="0"/>
                <a:cs typeface="Arial" panose="020B0604020202020204" pitchFamily="34" charset="0"/>
              </a:rPr>
              <a:t> 등의 항목이 존재함</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인건비는 고정비성 성격으로 임원 및 관리직 인건비에 해당되며</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매년 </a:t>
            </a:r>
            <a:r>
              <a:rPr lang="en-US" altLang="ko-KR" sz="800" dirty="0">
                <a:solidFill>
                  <a:schemeClr val="tx1"/>
                </a:solidFill>
                <a:latin typeface="Arial" panose="020B0604020202020204" pitchFamily="34" charset="0"/>
                <a:cs typeface="Arial" panose="020B0604020202020204" pitchFamily="34" charset="0"/>
              </a:rPr>
              <a:t>70</a:t>
            </a:r>
            <a:r>
              <a:rPr lang="ko-KR" altLang="en-US" sz="800" dirty="0">
                <a:solidFill>
                  <a:schemeClr val="tx1"/>
                </a:solidFill>
                <a:latin typeface="Arial" panose="020B0604020202020204" pitchFamily="34" charset="0"/>
                <a:cs typeface="Arial" panose="020B0604020202020204" pitchFamily="34" charset="0"/>
              </a:rPr>
              <a:t>억원 내외에서 발생하고 있음</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운반비는 변동비성 성격으로 대부분 제지부문의 물류 운송비용에 해당됨</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수출제비용은 변동비성 성격으로 수출매출과 관련된 수수료</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통관 등</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및 해상운임 등으로 구성됨</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지급수수료는 부동산부문의 지급수수료</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부동산 사업 관련 법무비용</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부동산 용지충당부채 </a:t>
            </a:r>
            <a:r>
              <a:rPr lang="ko-KR" altLang="en-US" sz="800" dirty="0" err="1">
                <a:solidFill>
                  <a:schemeClr val="tx1"/>
                </a:solidFill>
                <a:latin typeface="Arial" panose="020B0604020202020204" pitchFamily="34" charset="0"/>
                <a:cs typeface="Arial" panose="020B0604020202020204" pitchFamily="34" charset="0"/>
              </a:rPr>
              <a:t>상각에</a:t>
            </a:r>
            <a:r>
              <a:rPr lang="ko-KR" altLang="en-US" sz="800" dirty="0">
                <a:solidFill>
                  <a:schemeClr val="tx1"/>
                </a:solidFill>
                <a:latin typeface="Arial" panose="020B0604020202020204" pitchFamily="34" charset="0"/>
                <a:cs typeface="Arial" panose="020B0604020202020204" pitchFamily="34" charset="0"/>
              </a:rPr>
              <a:t> 따른 </a:t>
            </a:r>
            <a:r>
              <a:rPr lang="ko-KR" altLang="en-US" sz="800" dirty="0" err="1">
                <a:solidFill>
                  <a:schemeClr val="tx1"/>
                </a:solidFill>
                <a:latin typeface="Arial" panose="020B0604020202020204" pitchFamily="34" charset="0"/>
                <a:cs typeface="Arial" panose="020B0604020202020204" pitchFamily="34" charset="0"/>
              </a:rPr>
              <a:t>인식분</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및 타 부문 지급수수료</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전자어음 및 수입부대 관련 비용</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err="1">
                <a:solidFill>
                  <a:schemeClr val="tx1"/>
                </a:solidFill>
                <a:latin typeface="Arial" panose="020B0604020202020204" pitchFamily="34" charset="0"/>
                <a:cs typeface="Arial" panose="020B0604020202020204" pitchFamily="34" charset="0"/>
              </a:rPr>
              <a:t>지급보증료</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로 구성되어 있으며</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 부동산부문 지급수수료 비중이 가장 높음</a:t>
            </a:r>
          </a:p>
          <a:p>
            <a:pPr marL="171450" indent="-171450">
              <a:lnSpc>
                <a:spcPct val="130000"/>
              </a:lnSpc>
              <a:buClr>
                <a:srgbClr val="00338D"/>
              </a:buClr>
              <a:buFont typeface="Wingdings" panose="05000000000000000000" pitchFamily="2" charset="2"/>
              <a:buChar char="§"/>
            </a:pPr>
            <a:r>
              <a:rPr lang="ko-KR" altLang="en-US" sz="800" dirty="0" err="1">
                <a:solidFill>
                  <a:schemeClr val="tx1"/>
                </a:solidFill>
                <a:latin typeface="Arial" panose="020B0604020202020204" pitchFamily="34" charset="0"/>
                <a:cs typeface="Arial" panose="020B0604020202020204" pitchFamily="34" charset="0"/>
              </a:rPr>
              <a:t>기타판관비</a:t>
            </a:r>
            <a:r>
              <a:rPr lang="ko-KR" altLang="en-US" sz="800" dirty="0">
                <a:solidFill>
                  <a:schemeClr val="tx1"/>
                </a:solidFill>
                <a:latin typeface="Arial" panose="020B0604020202020204" pitchFamily="34" charset="0"/>
                <a:cs typeface="Arial" panose="020B0604020202020204" pitchFamily="34" charset="0"/>
              </a:rPr>
              <a:t> 항목에는 감가상각비</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err="1">
                <a:solidFill>
                  <a:schemeClr val="tx1"/>
                </a:solidFill>
                <a:latin typeface="Arial" panose="020B0604020202020204" pitchFamily="34" charset="0"/>
                <a:cs typeface="Arial" panose="020B0604020202020204" pitchFamily="34" charset="0"/>
              </a:rPr>
              <a:t>세금과공과</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광고선전비 등이 존재함</a:t>
            </a:r>
          </a:p>
          <a:p>
            <a:pPr>
              <a:lnSpc>
                <a:spcPct val="130000"/>
              </a:lnSpc>
              <a:buClr>
                <a:srgbClr val="00338D"/>
              </a:buClr>
            </a:pPr>
            <a:r>
              <a:rPr lang="ko-KR" altLang="en-US" sz="800" b="1" dirty="0" err="1">
                <a:solidFill>
                  <a:srgbClr val="00338D"/>
                </a:solidFill>
                <a:latin typeface="Arial" panose="020B0604020202020204" pitchFamily="34" charset="0"/>
                <a:cs typeface="Arial" panose="020B0604020202020204" pitchFamily="34" charset="0"/>
              </a:rPr>
              <a:t>영업외손익</a:t>
            </a:r>
            <a:endParaRPr lang="en-US" altLang="ko-KR" sz="800" b="1" dirty="0">
              <a:solidFill>
                <a:srgbClr val="00338D"/>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회사의 주요 영업외수익 및 영업외비용 항목에는 다음과 같은 항목이 존재함</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영업외수익</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파생상품평가이익</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외환차익</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외화환산이익 등</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영업외비용</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이자비용 </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매년 </a:t>
            </a:r>
            <a:r>
              <a:rPr lang="en-US" altLang="ko-KR" sz="800" dirty="0">
                <a:solidFill>
                  <a:schemeClr val="tx1"/>
                </a:solidFill>
                <a:latin typeface="Arial" panose="020B0604020202020204" pitchFamily="34" charset="0"/>
                <a:cs typeface="Arial" panose="020B0604020202020204" pitchFamily="34" charset="0"/>
              </a:rPr>
              <a:t>270</a:t>
            </a:r>
            <a:r>
              <a:rPr lang="ko-KR" altLang="en-US" sz="800" dirty="0">
                <a:solidFill>
                  <a:schemeClr val="tx1"/>
                </a:solidFill>
                <a:latin typeface="Arial" panose="020B0604020202020204" pitchFamily="34" charset="0"/>
                <a:cs typeface="Arial" panose="020B0604020202020204" pitchFamily="34" charset="0"/>
              </a:rPr>
              <a:t>억원 전후로 발생</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err="1">
                <a:solidFill>
                  <a:schemeClr val="tx1"/>
                </a:solidFill>
                <a:latin typeface="Arial" panose="020B0604020202020204" pitchFamily="34" charset="0"/>
                <a:cs typeface="Arial" panose="020B0604020202020204" pitchFamily="34" charset="0"/>
              </a:rPr>
              <a:t>외환차손</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수수료비용 등</a:t>
            </a:r>
          </a:p>
        </p:txBody>
      </p:sp>
      <p:sp>
        <p:nvSpPr>
          <p:cNvPr id="11" name="TextBox 10">
            <a:extLst>
              <a:ext uri="{FF2B5EF4-FFF2-40B4-BE49-F238E27FC236}">
                <a16:creationId xmlns:a16="http://schemas.microsoft.com/office/drawing/2014/main" id="{336066DA-F512-49C9-A146-41B88A52CF56}"/>
              </a:ext>
            </a:extLst>
          </p:cNvPr>
          <p:cNvSpPr txBox="1"/>
          <p:nvPr/>
        </p:nvSpPr>
        <p:spPr>
          <a:xfrm>
            <a:off x="495300" y="5849204"/>
            <a:ext cx="4067698" cy="107722"/>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cs typeface="Arial" panose="020B0604020202020204" pitchFamily="34" charset="0"/>
              </a:rPr>
              <a:t>Source: VDR 1.3.1.1.2</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84461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6C5A9212-F849-488F-9D32-94D97BB19DF1}"/>
              </a:ext>
            </a:extLst>
          </p:cNvPr>
          <p:cNvSpPr/>
          <p:nvPr/>
        </p:nvSpPr>
        <p:spPr>
          <a:xfrm>
            <a:off x="5093872" y="1156025"/>
            <a:ext cx="4089600" cy="498471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36000" rtlCol="0" anchor="t" anchorCtr="0"/>
          <a:lstStyle/>
          <a:p>
            <a:pPr>
              <a:lnSpc>
                <a:spcPct val="130000"/>
              </a:lnSpc>
              <a:buClr>
                <a:srgbClr val="00338D"/>
              </a:buClr>
            </a:pPr>
            <a:r>
              <a:rPr lang="en-US" altLang="ko-KR" sz="800" b="1" dirty="0">
                <a:solidFill>
                  <a:srgbClr val="00338D"/>
                </a:solidFill>
                <a:latin typeface="Arial" panose="020B0604020202020204" pitchFamily="34" charset="0"/>
                <a:cs typeface="Arial" panose="020B0604020202020204" pitchFamily="34" charset="0"/>
              </a:rPr>
              <a:t>Net Debt</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회사는 높은 부채비율로 인해 순차입금 규모가 </a:t>
            </a:r>
            <a:r>
              <a:rPr lang="en-US" altLang="ko-KR" sz="800" dirty="0">
                <a:solidFill>
                  <a:schemeClr val="tx1"/>
                </a:solidFill>
                <a:latin typeface="Arial" panose="020B0604020202020204" pitchFamily="34" charset="0"/>
                <a:cs typeface="Arial" panose="020B0604020202020204" pitchFamily="34" charset="0"/>
              </a:rPr>
              <a:t>3,000</a:t>
            </a:r>
            <a:r>
              <a:rPr lang="ko-KR" altLang="en-US" sz="800" dirty="0">
                <a:solidFill>
                  <a:schemeClr val="tx1"/>
                </a:solidFill>
                <a:latin typeface="Arial" panose="020B0604020202020204" pitchFamily="34" charset="0"/>
                <a:cs typeface="Arial" panose="020B0604020202020204" pitchFamily="34" charset="0"/>
              </a:rPr>
              <a:t>억원 이상으로 파악되나</a:t>
            </a:r>
            <a:r>
              <a:rPr lang="en-US" altLang="ko-KR" sz="800" dirty="0">
                <a:solidFill>
                  <a:schemeClr val="tx1"/>
                </a:solidFill>
                <a:latin typeface="Arial" panose="020B0604020202020204" pitchFamily="34" charset="0"/>
                <a:cs typeface="Arial" panose="020B0604020202020204" pitchFamily="34" charset="0"/>
              </a:rPr>
              <a:t>, 2018</a:t>
            </a:r>
            <a:r>
              <a:rPr lang="ko-KR" altLang="en-US" sz="800" dirty="0">
                <a:solidFill>
                  <a:schemeClr val="tx1"/>
                </a:solidFill>
                <a:latin typeface="Arial" panose="020B0604020202020204" pitchFamily="34" charset="0"/>
                <a:cs typeface="Arial" panose="020B0604020202020204" pitchFamily="34" charset="0"/>
              </a:rPr>
              <a:t>년말 이후 지속적인 영업현금흐름 개선으로 인한 상환을 통해 그 규모가 감소 추세에 있음</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단기금융상품은 부동산 개발사업을 위한 </a:t>
            </a:r>
            <a:r>
              <a:rPr lang="ko-KR" altLang="en-US" sz="800" dirty="0" err="1">
                <a:solidFill>
                  <a:schemeClr val="tx1"/>
                </a:solidFill>
                <a:latin typeface="Arial" panose="020B0604020202020204" pitchFamily="34" charset="0"/>
                <a:cs typeface="Arial" panose="020B0604020202020204" pitchFamily="34" charset="0"/>
              </a:rPr>
              <a:t>신탁계좌이며</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 </a:t>
            </a:r>
            <a:r>
              <a:rPr lang="en-US" altLang="ko-KR" sz="800" dirty="0">
                <a:solidFill>
                  <a:schemeClr val="tx1"/>
                </a:solidFill>
                <a:latin typeface="Arial" panose="020B0604020202020204" pitchFamily="34" charset="0"/>
                <a:cs typeface="Arial" panose="020B0604020202020204" pitchFamily="34" charset="0"/>
              </a:rPr>
              <a:t>2021</a:t>
            </a:r>
            <a:r>
              <a:rPr lang="ko-KR" altLang="en-US" sz="800" dirty="0">
                <a:solidFill>
                  <a:schemeClr val="tx1"/>
                </a:solidFill>
                <a:latin typeface="Arial" panose="020B0604020202020204" pitchFamily="34" charset="0"/>
                <a:cs typeface="Arial" panose="020B0604020202020204" pitchFamily="34" charset="0"/>
              </a:rPr>
              <a:t>년에 </a:t>
            </a:r>
            <a:r>
              <a:rPr lang="ko-KR" altLang="en-US" sz="800" dirty="0" err="1">
                <a:solidFill>
                  <a:schemeClr val="tx1"/>
                </a:solidFill>
                <a:latin typeface="Arial" panose="020B0604020202020204" pitchFamily="34" charset="0"/>
                <a:cs typeface="Arial" panose="020B0604020202020204" pitchFamily="34" charset="0"/>
              </a:rPr>
              <a:t>현금및현금성자산</a:t>
            </a:r>
            <a:r>
              <a:rPr lang="ko-KR" altLang="en-US" sz="800" dirty="0">
                <a:solidFill>
                  <a:schemeClr val="tx1"/>
                </a:solidFill>
                <a:latin typeface="Arial" panose="020B0604020202020204" pitchFamily="34" charset="0"/>
                <a:cs typeface="Arial" panose="020B0604020202020204" pitchFamily="34" charset="0"/>
              </a:rPr>
              <a:t> 으로 분류를 변경하여 </a:t>
            </a:r>
            <a:r>
              <a:rPr lang="en-US" altLang="ko-KR" sz="800" dirty="0">
                <a:solidFill>
                  <a:schemeClr val="tx1"/>
                </a:solidFill>
                <a:latin typeface="Arial" panose="020B0604020202020204" pitchFamily="34" charset="0"/>
                <a:cs typeface="Arial" panose="020B0604020202020204" pitchFamily="34" charset="0"/>
              </a:rPr>
              <a:t>2021</a:t>
            </a:r>
            <a:r>
              <a:rPr lang="ko-KR" altLang="en-US" sz="800" dirty="0">
                <a:solidFill>
                  <a:schemeClr val="tx1"/>
                </a:solidFill>
                <a:latin typeface="Arial" panose="020B0604020202020204" pitchFamily="34" charset="0"/>
                <a:cs typeface="Arial" panose="020B0604020202020204" pitchFamily="34" charset="0"/>
              </a:rPr>
              <a:t>년</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이후 잔액이 존재하지 않음</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매년 단기차입금 상환 또는 장기차입금 형태로의 </a:t>
            </a:r>
            <a:r>
              <a:rPr lang="en-US" altLang="ko-KR" sz="800" dirty="0">
                <a:solidFill>
                  <a:schemeClr val="tx1"/>
                </a:solidFill>
                <a:latin typeface="Arial" panose="020B0604020202020204" pitchFamily="34" charset="0"/>
                <a:cs typeface="Arial" panose="020B0604020202020204" pitchFamily="34" charset="0"/>
              </a:rPr>
              <a:t>Roll-over</a:t>
            </a:r>
            <a:r>
              <a:rPr lang="ko-KR" altLang="en-US" sz="800" dirty="0">
                <a:solidFill>
                  <a:schemeClr val="tx1"/>
                </a:solidFill>
                <a:latin typeface="Arial" panose="020B0604020202020204" pitchFamily="34" charset="0"/>
                <a:cs typeface="Arial" panose="020B0604020202020204" pitchFamily="34" charset="0"/>
              </a:rPr>
              <a:t>에 따라 총 차입금에서 유동성 차입금이 차지하는 비중이 </a:t>
            </a:r>
            <a:r>
              <a:rPr lang="en-US" altLang="ko-KR" sz="800" dirty="0">
                <a:solidFill>
                  <a:schemeClr val="tx1"/>
                </a:solidFill>
                <a:latin typeface="Arial" panose="020B0604020202020204" pitchFamily="34" charset="0"/>
                <a:cs typeface="Arial" panose="020B0604020202020204" pitchFamily="34" charset="0"/>
              </a:rPr>
              <a:t>2018</a:t>
            </a:r>
            <a:r>
              <a:rPr lang="ko-KR" altLang="en-US" sz="800" dirty="0">
                <a:solidFill>
                  <a:schemeClr val="tx1"/>
                </a:solidFill>
                <a:latin typeface="Arial" panose="020B0604020202020204" pitchFamily="34" charset="0"/>
                <a:cs typeface="Arial" panose="020B0604020202020204" pitchFamily="34" charset="0"/>
              </a:rPr>
              <a:t>년 </a:t>
            </a:r>
            <a:r>
              <a:rPr lang="en-US" altLang="ko-KR" sz="800" dirty="0">
                <a:solidFill>
                  <a:schemeClr val="tx1"/>
                </a:solidFill>
                <a:latin typeface="Arial" panose="020B0604020202020204" pitchFamily="34" charset="0"/>
                <a:cs typeface="Arial" panose="020B0604020202020204" pitchFamily="34" charset="0"/>
              </a:rPr>
              <a:t>70% </a:t>
            </a:r>
            <a:r>
              <a:rPr lang="ko-KR" altLang="en-US" sz="800" dirty="0">
                <a:solidFill>
                  <a:schemeClr val="tx1"/>
                </a:solidFill>
                <a:latin typeface="Arial" panose="020B0604020202020204" pitchFamily="34" charset="0"/>
                <a:cs typeface="Arial" panose="020B0604020202020204" pitchFamily="34" charset="0"/>
              </a:rPr>
              <a:t>수준에서 </a:t>
            </a:r>
            <a:r>
              <a:rPr lang="en-US" altLang="ko-KR" sz="800" dirty="0">
                <a:solidFill>
                  <a:schemeClr val="tx1"/>
                </a:solidFill>
                <a:latin typeface="Arial" panose="020B0604020202020204" pitchFamily="34" charset="0"/>
                <a:cs typeface="Arial" panose="020B0604020202020204" pitchFamily="34" charset="0"/>
              </a:rPr>
              <a:t>2022</a:t>
            </a:r>
            <a:r>
              <a:rPr lang="ko-KR" altLang="en-US" sz="800" dirty="0">
                <a:solidFill>
                  <a:schemeClr val="tx1"/>
                </a:solidFill>
                <a:latin typeface="Arial" panose="020B0604020202020204" pitchFamily="34" charset="0"/>
                <a:cs typeface="Arial" panose="020B0604020202020204" pitchFamily="34" charset="0"/>
              </a:rPr>
              <a:t>년 </a:t>
            </a:r>
            <a:r>
              <a:rPr lang="en-US" altLang="ko-KR" sz="800" dirty="0">
                <a:solidFill>
                  <a:schemeClr val="tx1"/>
                </a:solidFill>
                <a:latin typeface="Arial" panose="020B0604020202020204" pitchFamily="34" charset="0"/>
                <a:cs typeface="Arial" panose="020B0604020202020204" pitchFamily="34" charset="0"/>
              </a:rPr>
              <a:t>3</a:t>
            </a:r>
            <a:r>
              <a:rPr lang="ko-KR" altLang="en-US" sz="800" dirty="0">
                <a:solidFill>
                  <a:schemeClr val="tx1"/>
                </a:solidFill>
                <a:latin typeface="Arial" panose="020B0604020202020204" pitchFamily="34" charset="0"/>
                <a:cs typeface="Arial" panose="020B0604020202020204" pitchFamily="34" charset="0"/>
              </a:rPr>
              <a:t>월말 </a:t>
            </a:r>
            <a:r>
              <a:rPr lang="en-US" altLang="ko-KR" sz="800" dirty="0">
                <a:solidFill>
                  <a:schemeClr val="tx1"/>
                </a:solidFill>
                <a:latin typeface="Arial" panose="020B0604020202020204" pitchFamily="34" charset="0"/>
                <a:cs typeface="Arial" panose="020B0604020202020204" pitchFamily="34" charset="0"/>
              </a:rPr>
              <a:t>34% </a:t>
            </a:r>
            <a:r>
              <a:rPr lang="ko-KR" altLang="en-US" sz="800" dirty="0">
                <a:solidFill>
                  <a:schemeClr val="tx1"/>
                </a:solidFill>
                <a:latin typeface="Arial" panose="020B0604020202020204" pitchFamily="34" charset="0"/>
                <a:cs typeface="Arial" panose="020B0604020202020204" pitchFamily="34" charset="0"/>
              </a:rPr>
              <a:t>수준으로 감소하였음</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유동성사채는 조기상환청구권이 부여된 제</a:t>
            </a:r>
            <a:r>
              <a:rPr lang="en-US" altLang="ko-KR" sz="800" dirty="0">
                <a:solidFill>
                  <a:schemeClr val="tx1"/>
                </a:solidFill>
                <a:latin typeface="Arial" panose="020B0604020202020204" pitchFamily="34" charset="0"/>
                <a:cs typeface="Arial" panose="020B0604020202020204" pitchFamily="34" charset="0"/>
              </a:rPr>
              <a:t>109</a:t>
            </a:r>
            <a:r>
              <a:rPr lang="ko-KR" altLang="en-US" sz="800" dirty="0">
                <a:solidFill>
                  <a:schemeClr val="tx1"/>
                </a:solidFill>
                <a:latin typeface="Arial" panose="020B0604020202020204" pitchFamily="34" charset="0"/>
                <a:cs typeface="Arial" panose="020B0604020202020204" pitchFamily="34" charset="0"/>
              </a:rPr>
              <a:t>호</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제</a:t>
            </a:r>
            <a:r>
              <a:rPr lang="en-US" altLang="ko-KR" sz="800" dirty="0">
                <a:solidFill>
                  <a:schemeClr val="tx1"/>
                </a:solidFill>
                <a:latin typeface="Arial" panose="020B0604020202020204" pitchFamily="34" charset="0"/>
                <a:cs typeface="Arial" panose="020B0604020202020204" pitchFamily="34" charset="0"/>
              </a:rPr>
              <a:t>110</a:t>
            </a:r>
            <a:r>
              <a:rPr lang="ko-KR" altLang="en-US" sz="800" dirty="0">
                <a:solidFill>
                  <a:schemeClr val="tx1"/>
                </a:solidFill>
                <a:latin typeface="Arial" panose="020B0604020202020204" pitchFamily="34" charset="0"/>
                <a:cs typeface="Arial" panose="020B0604020202020204" pitchFamily="34" charset="0"/>
              </a:rPr>
              <a:t>호 전환사채이며 매년 상환이 이루어져 감소하고 있음 </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상세내역 </a:t>
            </a:r>
            <a:r>
              <a:rPr lang="en-US" altLang="ko-KR" sz="800" dirty="0">
                <a:solidFill>
                  <a:schemeClr val="tx1"/>
                </a:solidFill>
                <a:latin typeface="Arial" panose="020B0604020202020204" pitchFamily="34" charset="0"/>
                <a:cs typeface="Arial" panose="020B0604020202020204" pitchFamily="34" charset="0"/>
              </a:rPr>
              <a:t>‘Net Debt </a:t>
            </a:r>
            <a:r>
              <a:rPr lang="ko-KR" altLang="en-US" sz="800" dirty="0">
                <a:solidFill>
                  <a:schemeClr val="tx1"/>
                </a:solidFill>
                <a:latin typeface="Arial" panose="020B0604020202020204" pitchFamily="34" charset="0"/>
                <a:cs typeface="Arial" panose="020B0604020202020204" pitchFamily="34" charset="0"/>
              </a:rPr>
              <a:t>장표</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 참조</a:t>
            </a:r>
            <a:r>
              <a:rPr lang="en-US" altLang="ko-KR" sz="800" dirty="0">
                <a:solidFill>
                  <a:schemeClr val="tx1"/>
                </a:solidFill>
                <a:latin typeface="Arial" panose="020B0604020202020204" pitchFamily="34" charset="0"/>
                <a:cs typeface="Arial" panose="020B0604020202020204" pitchFamily="34" charset="0"/>
              </a:rPr>
              <a:t>)</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반면 장기차입금을 추가 차입함에 따라 유동성장기차입금을 포함한 장기차입금의 규모는 </a:t>
            </a:r>
            <a:r>
              <a:rPr lang="en-US" altLang="ko-KR" sz="800" dirty="0">
                <a:solidFill>
                  <a:schemeClr val="tx1"/>
                </a:solidFill>
                <a:latin typeface="Arial" panose="020B0604020202020204" pitchFamily="34" charset="0"/>
                <a:cs typeface="Arial" panose="020B0604020202020204" pitchFamily="34" charset="0"/>
              </a:rPr>
              <a:t>2018</a:t>
            </a:r>
            <a:r>
              <a:rPr lang="ko-KR" altLang="en-US" sz="800" dirty="0">
                <a:solidFill>
                  <a:schemeClr val="tx1"/>
                </a:solidFill>
                <a:latin typeface="Arial" panose="020B0604020202020204" pitchFamily="34" charset="0"/>
                <a:cs typeface="Arial" panose="020B0604020202020204" pitchFamily="34" charset="0"/>
              </a:rPr>
              <a:t>년</a:t>
            </a:r>
            <a:r>
              <a:rPr lang="en-US" altLang="ko-KR" sz="800" dirty="0">
                <a:solidFill>
                  <a:schemeClr val="tx1"/>
                </a:solidFill>
                <a:latin typeface="Arial" panose="020B0604020202020204" pitchFamily="34" charset="0"/>
                <a:cs typeface="Arial" panose="020B0604020202020204" pitchFamily="34" charset="0"/>
              </a:rPr>
              <a:t> 2,435</a:t>
            </a:r>
            <a:r>
              <a:rPr lang="ko-KR" altLang="en-US" sz="800" dirty="0">
                <a:solidFill>
                  <a:schemeClr val="tx1"/>
                </a:solidFill>
                <a:latin typeface="Arial" panose="020B0604020202020204" pitchFamily="34" charset="0"/>
                <a:cs typeface="Arial" panose="020B0604020202020204" pitchFamily="34" charset="0"/>
              </a:rPr>
              <a:t>억원에서 </a:t>
            </a:r>
            <a:r>
              <a:rPr lang="en-US" altLang="ko-KR" sz="800" dirty="0">
                <a:solidFill>
                  <a:schemeClr val="tx1"/>
                </a:solidFill>
                <a:latin typeface="Arial" panose="020B0604020202020204" pitchFamily="34" charset="0"/>
                <a:cs typeface="Arial" panose="020B0604020202020204" pitchFamily="34" charset="0"/>
              </a:rPr>
              <a:t>2022</a:t>
            </a:r>
            <a:r>
              <a:rPr lang="ko-KR" altLang="en-US" sz="800" dirty="0">
                <a:solidFill>
                  <a:schemeClr val="tx1"/>
                </a:solidFill>
                <a:latin typeface="Arial" panose="020B0604020202020204" pitchFamily="34" charset="0"/>
                <a:cs typeface="Arial" panose="020B0604020202020204" pitchFamily="34" charset="0"/>
              </a:rPr>
              <a:t>년</a:t>
            </a:r>
            <a:r>
              <a:rPr lang="en-US" altLang="ko-KR" sz="800" dirty="0">
                <a:solidFill>
                  <a:schemeClr val="tx1"/>
                </a:solidFill>
                <a:latin typeface="Arial" panose="020B0604020202020204" pitchFamily="34" charset="0"/>
                <a:cs typeface="Arial" panose="020B0604020202020204" pitchFamily="34" charset="0"/>
              </a:rPr>
              <a:t> 3</a:t>
            </a:r>
            <a:r>
              <a:rPr lang="ko-KR" altLang="en-US" sz="800" dirty="0">
                <a:solidFill>
                  <a:schemeClr val="tx1"/>
                </a:solidFill>
                <a:latin typeface="Arial" panose="020B0604020202020204" pitchFamily="34" charset="0"/>
                <a:cs typeface="Arial" panose="020B0604020202020204" pitchFamily="34" charset="0"/>
              </a:rPr>
              <a:t>월말 </a:t>
            </a:r>
            <a:r>
              <a:rPr lang="en-US" altLang="ko-KR" sz="800" dirty="0">
                <a:solidFill>
                  <a:schemeClr val="tx1"/>
                </a:solidFill>
                <a:latin typeface="Arial" panose="020B0604020202020204" pitchFamily="34" charset="0"/>
                <a:cs typeface="Arial" panose="020B0604020202020204" pitchFamily="34" charset="0"/>
              </a:rPr>
              <a:t>3,273</a:t>
            </a:r>
            <a:r>
              <a:rPr lang="ko-KR" altLang="en-US" sz="800" dirty="0">
                <a:solidFill>
                  <a:schemeClr val="tx1"/>
                </a:solidFill>
                <a:latin typeface="Arial" panose="020B0604020202020204" pitchFamily="34" charset="0"/>
                <a:cs typeface="Arial" panose="020B0604020202020204" pitchFamily="34" charset="0"/>
              </a:rPr>
              <a:t>억원으로 증가하였음 </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en-US" altLang="ko-KR" sz="800" dirty="0">
                <a:solidFill>
                  <a:schemeClr val="tx1"/>
                </a:solidFill>
                <a:latin typeface="Arial" panose="020B0604020202020204" pitchFamily="34" charset="0"/>
                <a:cs typeface="Arial" panose="020B0604020202020204" pitchFamily="34" charset="0"/>
              </a:rPr>
              <a:t>2022</a:t>
            </a:r>
            <a:r>
              <a:rPr lang="ko-KR" altLang="en-US" sz="800" dirty="0">
                <a:solidFill>
                  <a:schemeClr val="tx1"/>
                </a:solidFill>
                <a:latin typeface="Arial" panose="020B0604020202020204" pitchFamily="34" charset="0"/>
                <a:cs typeface="Arial" panose="020B0604020202020204" pitchFamily="34" charset="0"/>
              </a:rPr>
              <a:t>년 </a:t>
            </a:r>
            <a:r>
              <a:rPr lang="en-US" altLang="ko-KR" sz="800" dirty="0">
                <a:solidFill>
                  <a:schemeClr val="tx1"/>
                </a:solidFill>
                <a:latin typeface="Arial" panose="020B0604020202020204" pitchFamily="34" charset="0"/>
                <a:cs typeface="Arial" panose="020B0604020202020204" pitchFamily="34" charset="0"/>
              </a:rPr>
              <a:t>3</a:t>
            </a:r>
            <a:r>
              <a:rPr lang="ko-KR" altLang="en-US" sz="800" dirty="0">
                <a:solidFill>
                  <a:schemeClr val="tx1"/>
                </a:solidFill>
                <a:latin typeface="Arial" panose="020B0604020202020204" pitchFamily="34" charset="0"/>
                <a:cs typeface="Arial" panose="020B0604020202020204" pitchFamily="34" charset="0"/>
              </a:rPr>
              <a:t>월말 액면금액 기준 총 차입금은 </a:t>
            </a:r>
            <a:r>
              <a:rPr lang="en-US" altLang="ko-KR" sz="800" dirty="0">
                <a:solidFill>
                  <a:schemeClr val="tx1"/>
                </a:solidFill>
                <a:latin typeface="Arial" panose="020B0604020202020204" pitchFamily="34" charset="0"/>
                <a:cs typeface="Arial" panose="020B0604020202020204" pitchFamily="34" charset="0"/>
              </a:rPr>
              <a:t>3,601</a:t>
            </a:r>
            <a:r>
              <a:rPr lang="ko-KR" altLang="en-US" sz="800" dirty="0">
                <a:solidFill>
                  <a:schemeClr val="tx1"/>
                </a:solidFill>
                <a:latin typeface="Arial" panose="020B0604020202020204" pitchFamily="34" charset="0"/>
                <a:cs typeface="Arial" panose="020B0604020202020204" pitchFamily="34" charset="0"/>
              </a:rPr>
              <a:t>억원이며</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이 중 </a:t>
            </a:r>
            <a:r>
              <a:rPr lang="ko-KR" altLang="en-US" sz="800" dirty="0" err="1">
                <a:solidFill>
                  <a:schemeClr val="tx1"/>
                </a:solidFill>
                <a:latin typeface="Arial" panose="020B0604020202020204" pitchFamily="34" charset="0"/>
                <a:cs typeface="Arial" panose="020B0604020202020204" pitchFamily="34" charset="0"/>
              </a:rPr>
              <a:t>유앤아이대부와</a:t>
            </a:r>
            <a:r>
              <a:rPr lang="ko-KR" altLang="en-US" sz="800" dirty="0">
                <a:solidFill>
                  <a:schemeClr val="tx1"/>
                </a:solidFill>
                <a:latin typeface="Arial" panose="020B0604020202020204" pitchFamily="34" charset="0"/>
                <a:cs typeface="Arial" panose="020B0604020202020204" pitchFamily="34" charset="0"/>
              </a:rPr>
              <a:t> </a:t>
            </a:r>
            <a:r>
              <a:rPr lang="ko-KR" altLang="en-US" sz="800" dirty="0" err="1">
                <a:solidFill>
                  <a:schemeClr val="tx1"/>
                </a:solidFill>
                <a:latin typeface="Arial" panose="020B0604020202020204" pitchFamily="34" charset="0"/>
                <a:cs typeface="Arial" panose="020B0604020202020204" pitchFamily="34" charset="0"/>
              </a:rPr>
              <a:t>유암코</a:t>
            </a:r>
            <a:r>
              <a:rPr lang="en-US" altLang="ko-KR" sz="800" dirty="0">
                <a:solidFill>
                  <a:schemeClr val="tx1"/>
                </a:solidFill>
                <a:latin typeface="Arial" panose="020B0604020202020204" pitchFamily="34" charset="0"/>
                <a:cs typeface="Arial" panose="020B0604020202020204" pitchFamily="34" charset="0"/>
              </a:rPr>
              <a:t>PEF</a:t>
            </a:r>
            <a:r>
              <a:rPr lang="ko-KR" altLang="en-US" sz="800" dirty="0">
                <a:solidFill>
                  <a:schemeClr val="tx1"/>
                </a:solidFill>
                <a:latin typeface="Arial" panose="020B0604020202020204" pitchFamily="34" charset="0"/>
                <a:cs typeface="Arial" panose="020B0604020202020204" pitchFamily="34" charset="0"/>
              </a:rPr>
              <a:t> 등 최대주주 관련 차입금이 </a:t>
            </a:r>
            <a:r>
              <a:rPr lang="en-US" altLang="ko-KR" sz="800" dirty="0">
                <a:solidFill>
                  <a:schemeClr val="tx1"/>
                </a:solidFill>
                <a:latin typeface="Arial" panose="020B0604020202020204" pitchFamily="34" charset="0"/>
                <a:cs typeface="Arial" panose="020B0604020202020204" pitchFamily="34" charset="0"/>
              </a:rPr>
              <a:t>1,954</a:t>
            </a:r>
            <a:r>
              <a:rPr lang="ko-KR" altLang="en-US" sz="800" dirty="0">
                <a:solidFill>
                  <a:schemeClr val="tx1"/>
                </a:solidFill>
                <a:latin typeface="Arial" panose="020B0604020202020204" pitchFamily="34" charset="0"/>
                <a:cs typeface="Arial" panose="020B0604020202020204" pitchFamily="34" charset="0"/>
              </a:rPr>
              <a:t>억원으로 </a:t>
            </a:r>
            <a:r>
              <a:rPr lang="en-US" altLang="ko-KR" sz="800" dirty="0">
                <a:solidFill>
                  <a:schemeClr val="tx1"/>
                </a:solidFill>
                <a:latin typeface="Arial" panose="020B0604020202020204" pitchFamily="34" charset="0"/>
                <a:cs typeface="Arial" panose="020B0604020202020204" pitchFamily="34" charset="0"/>
              </a:rPr>
              <a:t>54.3%</a:t>
            </a:r>
            <a:r>
              <a:rPr lang="ko-KR" altLang="en-US" sz="800" dirty="0">
                <a:solidFill>
                  <a:schemeClr val="tx1"/>
                </a:solidFill>
                <a:latin typeface="Arial" panose="020B0604020202020204" pitchFamily="34" charset="0"/>
                <a:cs typeface="Arial" panose="020B0604020202020204" pitchFamily="34" charset="0"/>
              </a:rPr>
              <a:t>가량에 해당하여 과반의 비중을 차지함</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담보</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또는 보증을 통한 차입금은 </a:t>
            </a:r>
            <a:r>
              <a:rPr lang="en-US" altLang="ko-KR" sz="800" dirty="0">
                <a:solidFill>
                  <a:schemeClr val="tx1"/>
                </a:solidFill>
                <a:latin typeface="Arial" panose="020B0604020202020204" pitchFamily="34" charset="0"/>
                <a:cs typeface="Arial" panose="020B0604020202020204" pitchFamily="34" charset="0"/>
              </a:rPr>
              <a:t>2,711</a:t>
            </a:r>
            <a:r>
              <a:rPr lang="ko-KR" altLang="en-US" sz="800" dirty="0">
                <a:solidFill>
                  <a:schemeClr val="tx1"/>
                </a:solidFill>
                <a:latin typeface="Arial" panose="020B0604020202020204" pitchFamily="34" charset="0"/>
                <a:cs typeface="Arial" panose="020B0604020202020204" pitchFamily="34" charset="0"/>
              </a:rPr>
              <a:t>억원</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 사채를 비롯한 신용 차입금은 </a:t>
            </a:r>
            <a:r>
              <a:rPr lang="en-US" altLang="ko-KR" sz="800" dirty="0">
                <a:solidFill>
                  <a:schemeClr val="tx1"/>
                </a:solidFill>
                <a:latin typeface="Arial" panose="020B0604020202020204" pitchFamily="34" charset="0"/>
                <a:cs typeface="Arial" panose="020B0604020202020204" pitchFamily="34" charset="0"/>
              </a:rPr>
              <a:t>890</a:t>
            </a:r>
            <a:r>
              <a:rPr lang="ko-KR" altLang="en-US" sz="800" dirty="0">
                <a:solidFill>
                  <a:schemeClr val="tx1"/>
                </a:solidFill>
                <a:latin typeface="Arial" panose="020B0604020202020204" pitchFamily="34" charset="0"/>
                <a:cs typeface="Arial" panose="020B0604020202020204" pitchFamily="34" charset="0"/>
              </a:rPr>
              <a:t>억원 수준</a:t>
            </a:r>
            <a:r>
              <a:rPr lang="en-US" altLang="ko-KR" sz="800" dirty="0">
                <a:solidFill>
                  <a:schemeClr val="tx1"/>
                </a:solidFill>
                <a:latin typeface="Arial" panose="020B0604020202020204" pitchFamily="34" charset="0"/>
                <a:cs typeface="Arial" panose="020B0604020202020204" pitchFamily="34" charset="0"/>
              </a:rPr>
              <a:t>)</a:t>
            </a:r>
          </a:p>
          <a:p>
            <a:pPr>
              <a:lnSpc>
                <a:spcPct val="130000"/>
              </a:lnSpc>
              <a:buClr>
                <a:srgbClr val="00338D"/>
              </a:buClr>
            </a:pPr>
            <a:r>
              <a:rPr lang="en-US" altLang="ko-KR" sz="800" b="1" dirty="0">
                <a:solidFill>
                  <a:srgbClr val="00338D"/>
                </a:solidFill>
                <a:latin typeface="Arial" panose="020B0604020202020204" pitchFamily="34" charset="0"/>
                <a:cs typeface="Arial" panose="020B0604020202020204" pitchFamily="34" charset="0"/>
              </a:rPr>
              <a:t>Net Working Capital</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제지부문과</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미디어부문의 운전자본에 해당하며</a:t>
            </a:r>
            <a:r>
              <a:rPr lang="en-US" altLang="ko-KR" sz="800" dirty="0">
                <a:solidFill>
                  <a:schemeClr val="tx1"/>
                </a:solidFill>
                <a:latin typeface="Arial" panose="020B0604020202020204" pitchFamily="34" charset="0"/>
                <a:cs typeface="Arial" panose="020B0604020202020204" pitchFamily="34" charset="0"/>
              </a:rPr>
              <a:t>, Usance</a:t>
            </a:r>
            <a:r>
              <a:rPr lang="ko-KR" altLang="en-US" sz="800" dirty="0">
                <a:solidFill>
                  <a:schemeClr val="tx1"/>
                </a:solidFill>
                <a:latin typeface="Arial" panose="020B0604020202020204" pitchFamily="34" charset="0"/>
                <a:cs typeface="Arial" panose="020B0604020202020204" pitchFamily="34" charset="0"/>
              </a:rPr>
              <a:t>차입금의 감소는 제지부문 국내 원재료 조달 비중이 증가함에 주로 기인함</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en-US" altLang="ko-KR" sz="800" dirty="0">
                <a:solidFill>
                  <a:schemeClr val="tx1"/>
                </a:solidFill>
                <a:latin typeface="Arial" panose="020B0604020202020204" pitchFamily="34" charset="0"/>
                <a:cs typeface="Arial" panose="020B0604020202020204" pitchFamily="34" charset="0"/>
              </a:rPr>
              <a:t>Usance</a:t>
            </a:r>
            <a:r>
              <a:rPr lang="ko-KR" altLang="en-US" sz="800" dirty="0">
                <a:solidFill>
                  <a:schemeClr val="tx1"/>
                </a:solidFill>
                <a:latin typeface="Arial" panose="020B0604020202020204" pitchFamily="34" charset="0"/>
                <a:cs typeface="Arial" panose="020B0604020202020204" pitchFamily="34" charset="0"/>
              </a:rPr>
              <a:t>와 어음할인은 원재료 매입에 사용되는 일반 상거래 채무 성격에 해당하여 운전자본 구성항목에 포함하여 분석함</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상세내역 </a:t>
            </a:r>
            <a:r>
              <a:rPr lang="en-US" altLang="ko-KR" sz="800" dirty="0">
                <a:solidFill>
                  <a:schemeClr val="tx1"/>
                </a:solidFill>
                <a:latin typeface="Arial" panose="020B0604020202020204" pitchFamily="34" charset="0"/>
                <a:cs typeface="Arial" panose="020B0604020202020204" pitchFamily="34" charset="0"/>
              </a:rPr>
              <a:t>‘NWC </a:t>
            </a:r>
            <a:r>
              <a:rPr lang="ko-KR" altLang="en-US" sz="800" dirty="0">
                <a:solidFill>
                  <a:schemeClr val="tx1"/>
                </a:solidFill>
                <a:latin typeface="Arial" panose="020B0604020202020204" pitchFamily="34" charset="0"/>
                <a:cs typeface="Arial" panose="020B0604020202020204" pitchFamily="34" charset="0"/>
              </a:rPr>
              <a:t>장표</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 참조</a:t>
            </a:r>
            <a:r>
              <a:rPr lang="en-US" altLang="ko-KR" sz="800" dirty="0">
                <a:solidFill>
                  <a:schemeClr val="tx1"/>
                </a:solidFill>
                <a:latin typeface="Arial" panose="020B0604020202020204" pitchFamily="34" charset="0"/>
                <a:cs typeface="Arial" panose="020B0604020202020204" pitchFamily="34" charset="0"/>
              </a:rPr>
              <a:t>)</a:t>
            </a:r>
          </a:p>
          <a:p>
            <a:pPr>
              <a:lnSpc>
                <a:spcPct val="130000"/>
              </a:lnSpc>
              <a:buClr>
                <a:srgbClr val="00338D"/>
              </a:buClr>
            </a:pPr>
            <a:r>
              <a:rPr lang="en-US" altLang="ko-KR" sz="800" b="1" dirty="0">
                <a:solidFill>
                  <a:srgbClr val="00338D"/>
                </a:solidFill>
                <a:latin typeface="Arial" panose="020B0604020202020204" pitchFamily="34" charset="0"/>
                <a:cs typeface="Arial" panose="020B0604020202020204" pitchFamily="34" charset="0"/>
              </a:rPr>
              <a:t>PP&amp;E</a:t>
            </a:r>
          </a:p>
          <a:p>
            <a:pPr marL="171450" indent="-171450">
              <a:lnSpc>
                <a:spcPct val="130000"/>
              </a:lnSpc>
              <a:buClr>
                <a:srgbClr val="00338D"/>
              </a:buClr>
              <a:buFont typeface="Wingdings" panose="05000000000000000000" pitchFamily="2" charset="2"/>
              <a:buChar char="§"/>
            </a:pPr>
            <a:r>
              <a:rPr lang="en-US" altLang="ko-KR" sz="800" dirty="0">
                <a:solidFill>
                  <a:schemeClr val="tx1"/>
                </a:solidFill>
                <a:latin typeface="Arial" panose="020B0604020202020204" pitchFamily="34" charset="0"/>
                <a:cs typeface="Arial" panose="020B0604020202020204" pitchFamily="34" charset="0"/>
              </a:rPr>
              <a:t>2018</a:t>
            </a:r>
            <a:r>
              <a:rPr lang="ko-KR" altLang="en-US" sz="800" dirty="0">
                <a:solidFill>
                  <a:schemeClr val="tx1"/>
                </a:solidFill>
                <a:latin typeface="Arial" panose="020B0604020202020204" pitchFamily="34" charset="0"/>
                <a:cs typeface="Arial" panose="020B0604020202020204" pitchFamily="34" charset="0"/>
              </a:rPr>
              <a:t>년 </a:t>
            </a:r>
            <a:r>
              <a:rPr lang="ko-KR" altLang="en-US" sz="800" dirty="0" err="1">
                <a:solidFill>
                  <a:schemeClr val="tx1"/>
                </a:solidFill>
                <a:latin typeface="Arial" panose="020B0604020202020204" pitchFamily="34" charset="0"/>
                <a:cs typeface="Arial" panose="020B0604020202020204" pitchFamily="34" charset="0"/>
              </a:rPr>
              <a:t>신공장</a:t>
            </a:r>
            <a:r>
              <a:rPr lang="ko-KR" altLang="en-US" sz="800" dirty="0">
                <a:solidFill>
                  <a:schemeClr val="tx1"/>
                </a:solidFill>
                <a:latin typeface="Arial" panose="020B0604020202020204" pitchFamily="34" charset="0"/>
                <a:cs typeface="Arial" panose="020B0604020202020204" pitchFamily="34" charset="0"/>
              </a:rPr>
              <a:t> 이전완료 후 </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신</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공장 정상운영 및 환경규제 대응을 위한 </a:t>
            </a:r>
            <a:r>
              <a:rPr lang="en-US" altLang="ko-KR" sz="800" dirty="0" err="1">
                <a:solidFill>
                  <a:schemeClr val="tx1"/>
                </a:solidFill>
                <a:latin typeface="Arial" panose="020B0604020202020204" pitchFamily="34" charset="0"/>
                <a:cs typeface="Arial" panose="020B0604020202020204" pitchFamily="34" charset="0"/>
              </a:rPr>
              <a:t>CapEx</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투자가 연간 </a:t>
            </a:r>
            <a:r>
              <a:rPr lang="en-US" altLang="ko-KR" sz="800" dirty="0">
                <a:solidFill>
                  <a:schemeClr val="tx1"/>
                </a:solidFill>
                <a:latin typeface="Arial" panose="020B0604020202020204" pitchFamily="34" charset="0"/>
                <a:cs typeface="Arial" panose="020B0604020202020204" pitchFamily="34" charset="0"/>
              </a:rPr>
              <a:t>100</a:t>
            </a:r>
            <a:r>
              <a:rPr lang="ko-KR" altLang="en-US" sz="800" dirty="0">
                <a:solidFill>
                  <a:schemeClr val="tx1"/>
                </a:solidFill>
                <a:latin typeface="Arial" panose="020B0604020202020204" pitchFamily="34" charset="0"/>
                <a:cs typeface="Arial" panose="020B0604020202020204" pitchFamily="34" charset="0"/>
              </a:rPr>
              <a:t>억원 수준으로 발생하며</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감가상각비 또한 연간 </a:t>
            </a:r>
            <a:r>
              <a:rPr lang="en-US" altLang="ko-KR" sz="800" dirty="0">
                <a:solidFill>
                  <a:schemeClr val="tx1"/>
                </a:solidFill>
                <a:latin typeface="Arial" panose="020B0604020202020204" pitchFamily="34" charset="0"/>
                <a:cs typeface="Arial" panose="020B0604020202020204" pitchFamily="34" charset="0"/>
              </a:rPr>
              <a:t>100~120</a:t>
            </a:r>
            <a:r>
              <a:rPr lang="ko-KR" altLang="en-US" sz="800" dirty="0">
                <a:solidFill>
                  <a:schemeClr val="tx1"/>
                </a:solidFill>
                <a:latin typeface="Arial" panose="020B0604020202020204" pitchFamily="34" charset="0"/>
                <a:cs typeface="Arial" panose="020B0604020202020204" pitchFamily="34" charset="0"/>
              </a:rPr>
              <a:t>억원 발생하여 잔액에 유의적인 변동이 존재하지 않음</a:t>
            </a:r>
            <a:endParaRPr lang="en-US" altLang="ko-KR" sz="800" dirty="0">
              <a:solidFill>
                <a:schemeClr val="tx1"/>
              </a:solidFill>
              <a:latin typeface="Arial" panose="020B0604020202020204" pitchFamily="34" charset="0"/>
              <a:cs typeface="Arial" panose="020B0604020202020204" pitchFamily="34" charset="0"/>
            </a:endParaRPr>
          </a:p>
          <a:p>
            <a:pPr>
              <a:lnSpc>
                <a:spcPct val="130000"/>
              </a:lnSpc>
              <a:buClr>
                <a:srgbClr val="00338D"/>
              </a:buClr>
            </a:pPr>
            <a:r>
              <a:rPr lang="en-US" altLang="ko-KR" sz="800" b="1" dirty="0">
                <a:solidFill>
                  <a:srgbClr val="00338D"/>
                </a:solidFill>
                <a:latin typeface="Arial" panose="020B0604020202020204" pitchFamily="34" charset="0"/>
                <a:cs typeface="Arial" panose="020B0604020202020204" pitchFamily="34" charset="0"/>
              </a:rPr>
              <a:t>Other Assets</a:t>
            </a: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기타자산의 대부분은 부동산부문 재고자산</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용지</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 및 계약자산으로 구성됨</a:t>
            </a:r>
            <a:endParaRPr lang="en-US" altLang="ko-KR" sz="800" dirty="0">
              <a:solidFill>
                <a:schemeClr val="tx1"/>
              </a:solidFill>
              <a:latin typeface="Arial" panose="020B0604020202020204" pitchFamily="34" charset="0"/>
              <a:cs typeface="Arial" panose="020B0604020202020204" pitchFamily="34" charset="0"/>
            </a:endParaRPr>
          </a:p>
          <a:p>
            <a:pPr>
              <a:lnSpc>
                <a:spcPct val="130000"/>
              </a:lnSpc>
              <a:buClr>
                <a:srgbClr val="00338D"/>
              </a:buClr>
            </a:pPr>
            <a:r>
              <a:rPr lang="en-US" altLang="ko-KR" sz="800" b="1" dirty="0">
                <a:solidFill>
                  <a:srgbClr val="00338D"/>
                </a:solidFill>
                <a:latin typeface="Arial" panose="020B0604020202020204" pitchFamily="34" charset="0"/>
                <a:cs typeface="Arial" panose="020B0604020202020204" pitchFamily="34" charset="0"/>
              </a:rPr>
              <a:t>Other Liabilities</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기타부채의 대부분은 부동산부문 매입채무 및 계약부채로 구성됨</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전환사채의 조기상환청구권을 파생상품부채로 인식하고 있음  </a:t>
            </a:r>
            <a:endParaRPr lang="en-US" altLang="ko-KR" sz="800" dirty="0">
              <a:solidFill>
                <a:schemeClr val="tx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646DEFC-B842-4A27-B020-0CE80EACB240}"/>
              </a:ext>
            </a:extLst>
          </p:cNvPr>
          <p:cNvSpPr txBox="1"/>
          <p:nvPr/>
        </p:nvSpPr>
        <p:spPr>
          <a:xfrm>
            <a:off x="495300" y="6140726"/>
            <a:ext cx="4067698" cy="107722"/>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a:t>
            </a:r>
            <a:r>
              <a:rPr lang="en-US" altLang="ko-KR" sz="700" dirty="0">
                <a:solidFill>
                  <a:prstClr val="black"/>
                </a:solidFill>
                <a:latin typeface="Arial" panose="020B0604020202020204" pitchFamily="34" charset="0"/>
                <a:ea typeface="+mj-ea"/>
                <a:cs typeface="Arial" panose="020B0604020202020204" pitchFamily="34" charset="0"/>
              </a:rPr>
              <a:t>VDR 6.4.12, Dart</a:t>
            </a:r>
          </a:p>
        </p:txBody>
      </p:sp>
      <p:sp>
        <p:nvSpPr>
          <p:cNvPr id="9" name="제목 2">
            <a:extLst>
              <a:ext uri="{FF2B5EF4-FFF2-40B4-BE49-F238E27FC236}">
                <a16:creationId xmlns:a16="http://schemas.microsoft.com/office/drawing/2014/main" id="{CE6A22F6-9DDF-494E-96CA-7177F661889C}"/>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NAV Overview</a:t>
            </a:r>
          </a:p>
        </p:txBody>
      </p:sp>
      <p:sp>
        <p:nvSpPr>
          <p:cNvPr id="10" name="제목 2">
            <a:extLst>
              <a:ext uri="{FF2B5EF4-FFF2-40B4-BE49-F238E27FC236}">
                <a16:creationId xmlns:a16="http://schemas.microsoft.com/office/drawing/2014/main" id="{DD74E097-BE80-4CA8-BA20-7EF914D664ED}"/>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graphicFrame>
        <p:nvGraphicFramePr>
          <p:cNvPr id="22" name="표 21">
            <a:extLst>
              <a:ext uri="{FF2B5EF4-FFF2-40B4-BE49-F238E27FC236}">
                <a16:creationId xmlns:a16="http://schemas.microsoft.com/office/drawing/2014/main" id="{DE4F63F8-87F5-40E6-8B2E-358007BA5A4D}"/>
              </a:ext>
            </a:extLst>
          </p:cNvPr>
          <p:cNvGraphicFramePr>
            <a:graphicFrameLocks noGrp="1"/>
          </p:cNvGraphicFramePr>
          <p:nvPr>
            <p:extLst>
              <p:ext uri="{D42A27DB-BD31-4B8C-83A1-F6EECF244321}">
                <p14:modId xmlns:p14="http://schemas.microsoft.com/office/powerpoint/2010/main" val="798083399"/>
              </p:ext>
            </p:extLst>
          </p:nvPr>
        </p:nvGraphicFramePr>
        <p:xfrm>
          <a:off x="495298" y="1156026"/>
          <a:ext cx="4369666" cy="4984706"/>
        </p:xfrm>
        <a:graphic>
          <a:graphicData uri="http://schemas.openxmlformats.org/drawingml/2006/table">
            <a:tbl>
              <a:tblPr/>
              <a:tblGrid>
                <a:gridCol w="192602">
                  <a:extLst>
                    <a:ext uri="{9D8B030D-6E8A-4147-A177-3AD203B41FA5}">
                      <a16:colId xmlns:a16="http://schemas.microsoft.com/office/drawing/2014/main" val="3040114529"/>
                    </a:ext>
                  </a:extLst>
                </a:gridCol>
                <a:gridCol w="926899">
                  <a:extLst>
                    <a:ext uri="{9D8B030D-6E8A-4147-A177-3AD203B41FA5}">
                      <a16:colId xmlns:a16="http://schemas.microsoft.com/office/drawing/2014/main" val="3045179972"/>
                    </a:ext>
                  </a:extLst>
                </a:gridCol>
                <a:gridCol w="650033">
                  <a:extLst>
                    <a:ext uri="{9D8B030D-6E8A-4147-A177-3AD203B41FA5}">
                      <a16:colId xmlns:a16="http://schemas.microsoft.com/office/drawing/2014/main" val="1424274405"/>
                    </a:ext>
                  </a:extLst>
                </a:gridCol>
                <a:gridCol w="650033">
                  <a:extLst>
                    <a:ext uri="{9D8B030D-6E8A-4147-A177-3AD203B41FA5}">
                      <a16:colId xmlns:a16="http://schemas.microsoft.com/office/drawing/2014/main" val="2216394368"/>
                    </a:ext>
                  </a:extLst>
                </a:gridCol>
                <a:gridCol w="650033">
                  <a:extLst>
                    <a:ext uri="{9D8B030D-6E8A-4147-A177-3AD203B41FA5}">
                      <a16:colId xmlns:a16="http://schemas.microsoft.com/office/drawing/2014/main" val="1860094367"/>
                    </a:ext>
                  </a:extLst>
                </a:gridCol>
                <a:gridCol w="650033">
                  <a:extLst>
                    <a:ext uri="{9D8B030D-6E8A-4147-A177-3AD203B41FA5}">
                      <a16:colId xmlns:a16="http://schemas.microsoft.com/office/drawing/2014/main" val="2493754107"/>
                    </a:ext>
                  </a:extLst>
                </a:gridCol>
                <a:gridCol w="650033">
                  <a:extLst>
                    <a:ext uri="{9D8B030D-6E8A-4147-A177-3AD203B41FA5}">
                      <a16:colId xmlns:a16="http://schemas.microsoft.com/office/drawing/2014/main" val="795219123"/>
                    </a:ext>
                  </a:extLst>
                </a:gridCol>
              </a:tblGrid>
              <a:tr h="146609">
                <a:tc gridSpan="2">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rPr>
                        <a:t>Net Asset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rtl="0"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93456649"/>
                  </a:ext>
                </a:extLst>
              </a:tr>
              <a:tr h="146609">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13681627"/>
                  </a:ext>
                </a:extLst>
              </a:tr>
              <a:tr h="146609">
                <a:tc gridSpan="2">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Dec-19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Mar-22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09373031"/>
                  </a:ext>
                </a:extLst>
              </a:tr>
              <a:tr h="146609">
                <a:tc gridSpan="2">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(367,983)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(367,627)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(345,874)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(314,637)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(307,200)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89072432"/>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현금및현금성자산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26,962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29,325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43,443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49,979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903820119"/>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단기금융상품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1,234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8,560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13,194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03768779"/>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(121,966)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(35,478)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(24,854)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(8,445)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(7,650)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1175221"/>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유동성사채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(30,742)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(27,168)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(28,319)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(25,858)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(22,259)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90302666"/>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유동성장기차입금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(123,633)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(80,999)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(151,600)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(87,692)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(89,924)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39429743"/>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(119,837)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(261,867)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(170,300)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(236,085)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(237,346)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84917516"/>
                  </a:ext>
                </a:extLst>
              </a:tr>
              <a:tr h="146609">
                <a:tc gridSpan="2">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rPr>
                        <a:t>Net Working Capital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16,269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23,283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24,848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31,003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37,093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5075950"/>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30,403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31,859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29,560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35,448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39,189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69575389"/>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29,743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24,308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26,463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31,982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30,232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96579601"/>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매입채무</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(18,729)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(12,244)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(11,129)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(15,424)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(17,292)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13501236"/>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Usance&amp;</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어음할인</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(25,148)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(20,640)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(20,045)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(21,003)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(15,037)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89696809"/>
                  </a:ext>
                </a:extLst>
              </a:tr>
              <a:tr h="146609">
                <a:tc gridSpan="2">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rPr>
                        <a:t>PP&amp;E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235,133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235,716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238,636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239,436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239,064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61016307"/>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54,193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54,193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55,165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55,165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55,165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548011108"/>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47,963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49,375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48,581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46,597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46,101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05843556"/>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구축물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4,635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5,241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5,353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5,301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68569551"/>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기계장치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126,040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125,651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128,351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130,585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129,650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46942045"/>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차량운반구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22711290"/>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공기구비품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857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46827528"/>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건설중인자산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1,102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1,275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2,395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35551506"/>
                  </a:ext>
                </a:extLst>
              </a:tr>
              <a:tr h="146609">
                <a:tc gridSpan="2">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rPr>
                        <a:t>Other Assets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264,939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298,092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185,042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146,859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137,311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80355197"/>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기타채권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8,872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22,448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20,185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16,375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076997773"/>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2,984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1,130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89955662"/>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투자부동산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6,159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5,697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3,546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3,479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3,462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98305146"/>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무형자산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1,482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26671875"/>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기타자산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245,443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290,323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157,476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121,331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115,656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45395135"/>
                  </a:ext>
                </a:extLst>
              </a:tr>
              <a:tr h="146609">
                <a:tc gridSpan="2">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Other Liabilities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(120,507)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(176,423)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(74,602)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(57,281)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(58,186)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34715539"/>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퇴직급여부채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(10,850)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(12,170)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(12,895)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(13,378)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(13,709)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08356132"/>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파생상품부채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(11,533)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(14,828)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(4,303)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(4,978)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93512514"/>
                  </a:ext>
                </a:extLst>
              </a:tr>
              <a:tr h="1466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기타부채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(109,657)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(152,721)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(46,879)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(39,499)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43420285"/>
                  </a:ext>
                </a:extLst>
              </a:tr>
              <a:tr h="146609">
                <a:tc gridSpan="2">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Net Asset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27,852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13,041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28,051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45,381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48,082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47760134"/>
                  </a:ext>
                </a:extLst>
              </a:tr>
            </a:tbl>
          </a:graphicData>
        </a:graphic>
      </p:graphicFrame>
    </p:spTree>
    <p:extLst>
      <p:ext uri="{BB962C8B-B14F-4D97-AF65-F5344CB8AC3E}">
        <p14:creationId xmlns:p14="http://schemas.microsoft.com/office/powerpoint/2010/main" val="165257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표 26">
            <a:extLst>
              <a:ext uri="{FF2B5EF4-FFF2-40B4-BE49-F238E27FC236}">
                <a16:creationId xmlns:a16="http://schemas.microsoft.com/office/drawing/2014/main" id="{55ADF5B1-7FC9-4C16-A536-5111608E1574}"/>
              </a:ext>
            </a:extLst>
          </p:cNvPr>
          <p:cNvGraphicFramePr>
            <a:graphicFrameLocks noGrp="1"/>
          </p:cNvGraphicFramePr>
          <p:nvPr>
            <p:extLst>
              <p:ext uri="{D42A27DB-BD31-4B8C-83A1-F6EECF244321}">
                <p14:modId xmlns:p14="http://schemas.microsoft.com/office/powerpoint/2010/main" val="4265461476"/>
              </p:ext>
            </p:extLst>
          </p:nvPr>
        </p:nvGraphicFramePr>
        <p:xfrm>
          <a:off x="495299" y="1149717"/>
          <a:ext cx="4362450" cy="4725270"/>
        </p:xfrm>
        <a:graphic>
          <a:graphicData uri="http://schemas.openxmlformats.org/drawingml/2006/table">
            <a:tbl>
              <a:tblPr/>
              <a:tblGrid>
                <a:gridCol w="184532">
                  <a:extLst>
                    <a:ext uri="{9D8B030D-6E8A-4147-A177-3AD203B41FA5}">
                      <a16:colId xmlns:a16="http://schemas.microsoft.com/office/drawing/2014/main" val="1067044878"/>
                    </a:ext>
                  </a:extLst>
                </a:gridCol>
                <a:gridCol w="1409939">
                  <a:extLst>
                    <a:ext uri="{9D8B030D-6E8A-4147-A177-3AD203B41FA5}">
                      <a16:colId xmlns:a16="http://schemas.microsoft.com/office/drawing/2014/main" val="2239595121"/>
                    </a:ext>
                  </a:extLst>
                </a:gridCol>
                <a:gridCol w="565129">
                  <a:extLst>
                    <a:ext uri="{9D8B030D-6E8A-4147-A177-3AD203B41FA5}">
                      <a16:colId xmlns:a16="http://schemas.microsoft.com/office/drawing/2014/main" val="1089288691"/>
                    </a:ext>
                  </a:extLst>
                </a:gridCol>
                <a:gridCol w="565129">
                  <a:extLst>
                    <a:ext uri="{9D8B030D-6E8A-4147-A177-3AD203B41FA5}">
                      <a16:colId xmlns:a16="http://schemas.microsoft.com/office/drawing/2014/main" val="2842915169"/>
                    </a:ext>
                  </a:extLst>
                </a:gridCol>
                <a:gridCol w="565129">
                  <a:extLst>
                    <a:ext uri="{9D8B030D-6E8A-4147-A177-3AD203B41FA5}">
                      <a16:colId xmlns:a16="http://schemas.microsoft.com/office/drawing/2014/main" val="3202574425"/>
                    </a:ext>
                  </a:extLst>
                </a:gridCol>
                <a:gridCol w="565129">
                  <a:extLst>
                    <a:ext uri="{9D8B030D-6E8A-4147-A177-3AD203B41FA5}">
                      <a16:colId xmlns:a16="http://schemas.microsoft.com/office/drawing/2014/main" val="3661366820"/>
                    </a:ext>
                  </a:extLst>
                </a:gridCol>
                <a:gridCol w="507463">
                  <a:extLst>
                    <a:ext uri="{9D8B030D-6E8A-4147-A177-3AD203B41FA5}">
                      <a16:colId xmlns:a16="http://schemas.microsoft.com/office/drawing/2014/main" val="451387550"/>
                    </a:ext>
                  </a:extLst>
                </a:gridCol>
              </a:tblGrid>
              <a:tr h="175010">
                <a:tc gridSpan="2">
                  <a:txBody>
                    <a:bodyPr/>
                    <a:lstStyle/>
                    <a:p>
                      <a:pPr algn="l" rtl="0"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Cash Flow Statement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741947281"/>
                  </a:ext>
                </a:extLst>
              </a:tr>
              <a:tr h="175010">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5848650"/>
                  </a:ext>
                </a:extLst>
              </a:tr>
              <a:tr h="175010">
                <a:tc gridSpan="2">
                  <a:txBody>
                    <a:bodyPr/>
                    <a:lstStyle/>
                    <a:p>
                      <a:pPr algn="l"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3mts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75742565"/>
                  </a:ext>
                </a:extLst>
              </a:tr>
              <a:tr h="175010">
                <a:tc gridSpan="2">
                  <a:txBody>
                    <a:bodyPr/>
                    <a:lstStyle/>
                    <a:p>
                      <a:pPr algn="l"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영업</a:t>
                      </a: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CF</a:t>
                      </a:r>
                      <a:endParaRPr lang="ko-KR" alt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(19,836)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(13,028)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15,920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36,700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12,766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64327439"/>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영업에서 창출된 현금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5,822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13,667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38,755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63,623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18,059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89364280"/>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이자수취</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1,577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376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31658893"/>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이자지급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(28,181)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(26,177)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(22,873)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(23,009)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33112539"/>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배당금수취</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2,500 </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23437423"/>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법인세환급</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납부</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(4,115)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68219763"/>
                  </a:ext>
                </a:extLst>
              </a:tr>
              <a:tr h="175010">
                <a:tc gridSpan="2">
                  <a:txBody>
                    <a:bodyPr/>
                    <a:lstStyle/>
                    <a:p>
                      <a:pPr algn="l"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투자</a:t>
                      </a: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CF</a:t>
                      </a:r>
                      <a:endParaRPr lang="ko-KR" alt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(15,788)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(14,228)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(15,673)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(2,352)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96382689"/>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금융기관예치금감소</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증가</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15,502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(5,151)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(4,634)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13,194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31695901"/>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금융자산 처분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332 </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82097727"/>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금융자산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27754712"/>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유형자산 처분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76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38519659"/>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유형자산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(38,729)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(9,987)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(11,257)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(10,303)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(2,343)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75965469"/>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무형자산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89623976"/>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무형자산 처분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63984234"/>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기타투자</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CF</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7,163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240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26805370"/>
                  </a:ext>
                </a:extLst>
              </a:tr>
              <a:tr h="175010">
                <a:tc gridSpan="2">
                  <a:txBody>
                    <a:bodyPr/>
                    <a:lstStyle/>
                    <a:p>
                      <a:pPr algn="l"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재무</a:t>
                      </a: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CF</a:t>
                      </a:r>
                      <a:endParaRPr lang="ko-KR" alt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39,475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29,617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(12,691)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(15,012)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(3,950)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49444194"/>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차입금 차입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187,819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280,058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264,406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127,163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18,667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614181516"/>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차입금 상환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(147,781)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(249,155)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(284,505)</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(141,674)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(22,321)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92979028"/>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자기주식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78216347"/>
                  </a:ext>
                </a:extLst>
              </a:tr>
              <a:tr h="175010">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기타재무</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CF</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(1,286)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7,411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(501)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11532915"/>
                  </a:ext>
                </a:extLst>
              </a:tr>
              <a:tr h="175010">
                <a:tc gridSpan="2">
                  <a:txBody>
                    <a:bodyPr/>
                    <a:lstStyle/>
                    <a:p>
                      <a:pPr algn="l"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환율변동효과</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72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16953977"/>
                  </a:ext>
                </a:extLst>
              </a:tr>
              <a:tr h="175010">
                <a:tc gridSpan="2">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현금흐름 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3,851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2,361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(12,445)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26,922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6,464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707446"/>
                  </a:ext>
                </a:extLst>
              </a:tr>
              <a:tr h="175010">
                <a:tc gridSpan="2">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23,110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26,962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29,325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16,005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43,443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28693809"/>
                  </a:ext>
                </a:extLst>
              </a:tr>
              <a:tr h="175010">
                <a:tc gridSpan="2">
                  <a:txBody>
                    <a:bodyPr/>
                    <a:lstStyle/>
                    <a:p>
                      <a:pPr algn="l"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26,962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29,325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16,005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43,443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49,979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42624902"/>
                  </a:ext>
                </a:extLst>
              </a:tr>
            </a:tbl>
          </a:graphicData>
        </a:graphic>
      </p:graphicFrame>
      <p:sp>
        <p:nvSpPr>
          <p:cNvPr id="12" name="직사각형 11">
            <a:extLst>
              <a:ext uri="{FF2B5EF4-FFF2-40B4-BE49-F238E27FC236}">
                <a16:creationId xmlns:a16="http://schemas.microsoft.com/office/drawing/2014/main" id="{B3A7F35B-DB82-49C0-AEB2-15A081BE68F4}"/>
              </a:ext>
            </a:extLst>
          </p:cNvPr>
          <p:cNvSpPr/>
          <p:nvPr/>
        </p:nvSpPr>
        <p:spPr>
          <a:xfrm>
            <a:off x="5093872" y="1149717"/>
            <a:ext cx="4089600" cy="47252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36000" rtlCol="0" anchor="t" anchorCtr="0"/>
          <a:lstStyle/>
          <a:p>
            <a:pPr>
              <a:lnSpc>
                <a:spcPct val="130000"/>
              </a:lnSpc>
            </a:pPr>
            <a:r>
              <a:rPr lang="ko-KR" altLang="en-US" sz="800" b="1" kern="0" dirty="0">
                <a:solidFill>
                  <a:srgbClr val="00338D"/>
                </a:solidFill>
                <a:latin typeface="Arial" panose="020B0604020202020204" pitchFamily="34" charset="0"/>
                <a:cs typeface="Arial" panose="020B0604020202020204" pitchFamily="34" charset="0"/>
              </a:rPr>
              <a:t>영업활동 현금흐름</a:t>
            </a:r>
            <a:endParaRPr lang="en-US" altLang="ko-KR" sz="800" b="1" kern="0" dirty="0">
              <a:solidFill>
                <a:srgbClr val="00338D"/>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회사의 영업에서 창출된 현금흐름은 </a:t>
            </a:r>
            <a:r>
              <a:rPr lang="en-US" altLang="ko-KR" sz="800" dirty="0">
                <a:solidFill>
                  <a:schemeClr val="tx1"/>
                </a:solidFill>
                <a:latin typeface="Arial" panose="020B0604020202020204" pitchFamily="34" charset="0"/>
                <a:cs typeface="Arial" panose="020B0604020202020204" pitchFamily="34" charset="0"/>
              </a:rPr>
              <a:t>2018</a:t>
            </a:r>
            <a:r>
              <a:rPr lang="ko-KR" altLang="en-US" sz="800" dirty="0">
                <a:solidFill>
                  <a:schemeClr val="tx1"/>
                </a:solidFill>
                <a:latin typeface="Arial" panose="020B0604020202020204" pitchFamily="34" charset="0"/>
                <a:cs typeface="Arial" panose="020B0604020202020204" pitchFamily="34" charset="0"/>
              </a:rPr>
              <a:t>년 </a:t>
            </a:r>
            <a:r>
              <a:rPr lang="en-US" altLang="ko-KR" sz="800" dirty="0">
                <a:solidFill>
                  <a:schemeClr val="tx1"/>
                </a:solidFill>
                <a:latin typeface="Arial" panose="020B0604020202020204" pitchFamily="34" charset="0"/>
                <a:cs typeface="Arial" panose="020B0604020202020204" pitchFamily="34" charset="0"/>
              </a:rPr>
              <a:t>58</a:t>
            </a:r>
            <a:r>
              <a:rPr lang="ko-KR" altLang="en-US" sz="800" dirty="0">
                <a:solidFill>
                  <a:schemeClr val="tx1"/>
                </a:solidFill>
                <a:latin typeface="Arial" panose="020B0604020202020204" pitchFamily="34" charset="0"/>
                <a:cs typeface="Arial" panose="020B0604020202020204" pitchFamily="34" charset="0"/>
              </a:rPr>
              <a:t>억원에서 </a:t>
            </a:r>
            <a:r>
              <a:rPr lang="en-US" altLang="ko-KR" sz="800" dirty="0">
                <a:solidFill>
                  <a:schemeClr val="tx1"/>
                </a:solidFill>
                <a:latin typeface="Arial" panose="020B0604020202020204" pitchFamily="34" charset="0"/>
                <a:cs typeface="Arial" panose="020B0604020202020204" pitchFamily="34" charset="0"/>
              </a:rPr>
              <a:t>2021</a:t>
            </a:r>
            <a:r>
              <a:rPr lang="ko-KR" altLang="en-US" sz="800" dirty="0">
                <a:solidFill>
                  <a:schemeClr val="tx1"/>
                </a:solidFill>
                <a:latin typeface="Arial" panose="020B0604020202020204" pitchFamily="34" charset="0"/>
                <a:cs typeface="Arial" panose="020B0604020202020204" pitchFamily="34" charset="0"/>
              </a:rPr>
              <a:t>년 </a:t>
            </a:r>
            <a:r>
              <a:rPr lang="en-US" altLang="ko-KR" sz="800" dirty="0">
                <a:solidFill>
                  <a:schemeClr val="tx1"/>
                </a:solidFill>
                <a:latin typeface="Arial" panose="020B0604020202020204" pitchFamily="34" charset="0"/>
                <a:cs typeface="Arial" panose="020B0604020202020204" pitchFamily="34" charset="0"/>
              </a:rPr>
              <a:t>636</a:t>
            </a:r>
            <a:r>
              <a:rPr lang="ko-KR" altLang="en-US" sz="800" dirty="0">
                <a:solidFill>
                  <a:schemeClr val="tx1"/>
                </a:solidFill>
                <a:latin typeface="Arial" panose="020B0604020202020204" pitchFamily="34" charset="0"/>
                <a:cs typeface="Arial" panose="020B0604020202020204" pitchFamily="34" charset="0"/>
              </a:rPr>
              <a:t>억원까지 지속적으로 상승하는 추세이며</a:t>
            </a:r>
            <a:r>
              <a:rPr lang="en-US" altLang="ko-KR" sz="800" dirty="0">
                <a:solidFill>
                  <a:schemeClr val="tx1"/>
                </a:solidFill>
                <a:latin typeface="Arial" panose="020B0604020202020204" pitchFamily="34" charset="0"/>
                <a:cs typeface="Arial" panose="020B0604020202020204" pitchFamily="34" charset="0"/>
              </a:rPr>
              <a:t>, 2022</a:t>
            </a:r>
            <a:r>
              <a:rPr lang="ko-KR" altLang="en-US" sz="800" dirty="0">
                <a:solidFill>
                  <a:schemeClr val="tx1"/>
                </a:solidFill>
                <a:latin typeface="Arial" panose="020B0604020202020204" pitchFamily="34" charset="0"/>
                <a:cs typeface="Arial" panose="020B0604020202020204" pitchFamily="34" charset="0"/>
              </a:rPr>
              <a:t>년 </a:t>
            </a:r>
            <a:r>
              <a:rPr lang="en-US" altLang="ko-KR" sz="800" dirty="0">
                <a:solidFill>
                  <a:schemeClr val="tx1"/>
                </a:solidFill>
                <a:latin typeface="Arial" panose="020B0604020202020204" pitchFamily="34" charset="0"/>
                <a:cs typeface="Arial" panose="020B0604020202020204" pitchFamily="34" charset="0"/>
              </a:rPr>
              <a:t>1</a:t>
            </a:r>
            <a:r>
              <a:rPr lang="ko-KR" altLang="en-US" sz="800" dirty="0">
                <a:solidFill>
                  <a:schemeClr val="tx1"/>
                </a:solidFill>
                <a:latin typeface="Arial" panose="020B0604020202020204" pitchFamily="34" charset="0"/>
                <a:cs typeface="Arial" panose="020B0604020202020204" pitchFamily="34" charset="0"/>
              </a:rPr>
              <a:t>분기 </a:t>
            </a:r>
            <a:r>
              <a:rPr lang="ko-KR" altLang="en-US" sz="800" dirty="0" err="1">
                <a:solidFill>
                  <a:schemeClr val="tx1"/>
                </a:solidFill>
                <a:latin typeface="Arial" panose="020B0604020202020204" pitchFamily="34" charset="0"/>
                <a:cs typeface="Arial" panose="020B0604020202020204" pitchFamily="34" charset="0"/>
              </a:rPr>
              <a:t>연환산</a:t>
            </a:r>
            <a:r>
              <a:rPr lang="ko-KR" altLang="en-US" sz="800" dirty="0">
                <a:solidFill>
                  <a:schemeClr val="tx1"/>
                </a:solidFill>
                <a:latin typeface="Arial" panose="020B0604020202020204" pitchFamily="34" charset="0"/>
                <a:cs typeface="Arial" panose="020B0604020202020204" pitchFamily="34" charset="0"/>
              </a:rPr>
              <a:t> 현금흐름 또한 </a:t>
            </a:r>
            <a:r>
              <a:rPr lang="en-US" altLang="ko-KR" sz="800" dirty="0">
                <a:solidFill>
                  <a:schemeClr val="tx1"/>
                </a:solidFill>
                <a:latin typeface="Arial" panose="020B0604020202020204" pitchFamily="34" charset="0"/>
                <a:cs typeface="Arial" panose="020B0604020202020204" pitchFamily="34" charset="0"/>
              </a:rPr>
              <a:t>722</a:t>
            </a:r>
            <a:r>
              <a:rPr lang="ko-KR" altLang="en-US" sz="800" dirty="0">
                <a:solidFill>
                  <a:schemeClr val="tx1"/>
                </a:solidFill>
                <a:latin typeface="Arial" panose="020B0604020202020204" pitchFamily="34" charset="0"/>
                <a:cs typeface="Arial" panose="020B0604020202020204" pitchFamily="34" charset="0"/>
              </a:rPr>
              <a:t>억원 수준으로 전기 대비 증가세를 유지하고 있음</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이자수취액은 회사에서 보유 중인 예금계좌를 통해 발생함</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이자지급액은 </a:t>
            </a:r>
            <a:r>
              <a:rPr lang="en-US" altLang="ko-KR" sz="800" dirty="0">
                <a:solidFill>
                  <a:schemeClr val="tx1"/>
                </a:solidFill>
                <a:latin typeface="Arial" panose="020B0604020202020204" pitchFamily="34" charset="0"/>
                <a:cs typeface="Arial" panose="020B0604020202020204" pitchFamily="34" charset="0"/>
              </a:rPr>
              <a:t>2018~2022</a:t>
            </a:r>
            <a:r>
              <a:rPr lang="ko-KR" altLang="en-US" sz="800" dirty="0">
                <a:solidFill>
                  <a:schemeClr val="tx1"/>
                </a:solidFill>
                <a:latin typeface="Arial" panose="020B0604020202020204" pitchFamily="34" charset="0"/>
                <a:cs typeface="Arial" panose="020B0604020202020204" pitchFamily="34" charset="0"/>
              </a:rPr>
              <a:t>년간 연평균 </a:t>
            </a:r>
            <a:r>
              <a:rPr lang="en-US" altLang="ko-KR" sz="800" dirty="0">
                <a:solidFill>
                  <a:schemeClr val="tx1"/>
                </a:solidFill>
                <a:latin typeface="Arial" panose="020B0604020202020204" pitchFamily="34" charset="0"/>
                <a:cs typeface="Arial" panose="020B0604020202020204" pitchFamily="34" charset="0"/>
              </a:rPr>
              <a:t>243</a:t>
            </a:r>
            <a:r>
              <a:rPr lang="ko-KR" altLang="en-US" sz="800" dirty="0">
                <a:solidFill>
                  <a:schemeClr val="tx1"/>
                </a:solidFill>
                <a:latin typeface="Arial" panose="020B0604020202020204" pitchFamily="34" charset="0"/>
                <a:cs typeface="Arial" panose="020B0604020202020204" pitchFamily="34" charset="0"/>
              </a:rPr>
              <a:t>억원 수준에 해당하며</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지속적인 차입금 상환으로 인해 감소 추세에 있음</a:t>
            </a:r>
            <a:endParaRPr lang="en-US" altLang="ko-KR" sz="800" dirty="0">
              <a:solidFill>
                <a:schemeClr val="tx1"/>
              </a:solidFill>
              <a:latin typeface="Arial" panose="020B0604020202020204" pitchFamily="34" charset="0"/>
              <a:cs typeface="Arial" panose="020B0604020202020204" pitchFamily="34" charset="0"/>
            </a:endParaRPr>
          </a:p>
          <a:p>
            <a:pPr>
              <a:lnSpc>
                <a:spcPct val="130000"/>
              </a:lnSpc>
              <a:buClr>
                <a:srgbClr val="00338D"/>
              </a:buClr>
            </a:pPr>
            <a:r>
              <a:rPr lang="ko-KR" altLang="en-US" sz="800" dirty="0">
                <a:solidFill>
                  <a:schemeClr val="tx1"/>
                </a:solidFill>
                <a:latin typeface="Arial" panose="020B0604020202020204" pitchFamily="34" charset="0"/>
                <a:cs typeface="Arial" panose="020B0604020202020204" pitchFamily="34" charset="0"/>
              </a:rPr>
              <a:t> </a:t>
            </a:r>
            <a:endParaRPr lang="en-US" altLang="ko-KR" sz="800" dirty="0">
              <a:solidFill>
                <a:schemeClr val="tx1"/>
              </a:solidFill>
              <a:latin typeface="Arial" panose="020B0604020202020204" pitchFamily="34" charset="0"/>
              <a:cs typeface="Arial" panose="020B0604020202020204" pitchFamily="34" charset="0"/>
            </a:endParaRPr>
          </a:p>
          <a:p>
            <a:pPr>
              <a:lnSpc>
                <a:spcPct val="130000"/>
              </a:lnSpc>
            </a:pPr>
            <a:r>
              <a:rPr lang="ko-KR" altLang="en-US" sz="800" b="1" kern="0" dirty="0">
                <a:solidFill>
                  <a:srgbClr val="00338D"/>
                </a:solidFill>
                <a:latin typeface="Arial" panose="020B0604020202020204" pitchFamily="34" charset="0"/>
                <a:cs typeface="Arial" panose="020B0604020202020204" pitchFamily="34" charset="0"/>
              </a:rPr>
              <a:t>투자활동 현금흐름</a:t>
            </a:r>
            <a:endParaRPr lang="en-US" altLang="ko-KR" sz="800" b="1" kern="0" dirty="0">
              <a:solidFill>
                <a:srgbClr val="00338D"/>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금융기관예치금의 증감은 단기금융상품 및 </a:t>
            </a:r>
            <a:r>
              <a:rPr lang="en-US" altLang="ko-KR" sz="800" dirty="0">
                <a:solidFill>
                  <a:schemeClr val="tx1"/>
                </a:solidFill>
                <a:latin typeface="Arial" panose="020B0604020202020204" pitchFamily="34" charset="0"/>
                <a:cs typeface="Arial" panose="020B0604020202020204" pitchFamily="34" charset="0"/>
              </a:rPr>
              <a:t>FVPL</a:t>
            </a:r>
            <a:r>
              <a:rPr lang="ko-KR" altLang="en-US" sz="800" dirty="0">
                <a:solidFill>
                  <a:schemeClr val="tx1"/>
                </a:solidFill>
                <a:latin typeface="Arial" panose="020B0604020202020204" pitchFamily="34" charset="0"/>
                <a:cs typeface="Arial" panose="020B0604020202020204" pitchFamily="34" charset="0"/>
              </a:rPr>
              <a:t>로 분류했던 부동산사업 관련 신탁계좌의 잔액 변동에 해당하며</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관련 계좌는 부동산부문의 영업</a:t>
            </a:r>
            <a:r>
              <a:rPr lang="en-US" altLang="ko-KR" sz="800" dirty="0">
                <a:solidFill>
                  <a:schemeClr val="tx1"/>
                </a:solidFill>
                <a:latin typeface="Arial" panose="020B0604020202020204" pitchFamily="34" charset="0"/>
                <a:cs typeface="Arial" panose="020B0604020202020204" pitchFamily="34" charset="0"/>
              </a:rPr>
              <a:t>CF</a:t>
            </a:r>
            <a:r>
              <a:rPr lang="ko-KR" altLang="en-US" sz="800" dirty="0">
                <a:solidFill>
                  <a:schemeClr val="tx1"/>
                </a:solidFill>
                <a:latin typeface="Arial" panose="020B0604020202020204" pitchFamily="34" charset="0"/>
                <a:cs typeface="Arial" panose="020B0604020202020204" pitchFamily="34" charset="0"/>
              </a:rPr>
              <a:t> 수준과 공장 이전비용 지급 등으로 인해 변동이 이루어짐</a:t>
            </a:r>
            <a:r>
              <a:rPr lang="en-US" altLang="ko-KR" sz="800" dirty="0">
                <a:solidFill>
                  <a:schemeClr val="tx1"/>
                </a:solidFill>
                <a:latin typeface="Arial" panose="020B0604020202020204" pitchFamily="34" charset="0"/>
                <a:cs typeface="Arial" panose="020B0604020202020204" pitchFamily="34" charset="0"/>
              </a:rPr>
              <a:t>. 2021</a:t>
            </a:r>
            <a:r>
              <a:rPr lang="ko-KR" altLang="en-US" sz="800" dirty="0">
                <a:solidFill>
                  <a:schemeClr val="tx1"/>
                </a:solidFill>
                <a:latin typeface="Arial" panose="020B0604020202020204" pitchFamily="34" charset="0"/>
                <a:cs typeface="Arial" panose="020B0604020202020204" pitchFamily="34" charset="0"/>
              </a:rPr>
              <a:t>년말에 신탁계좌의 분류를 현금성자산으로 변경함에 따라 증감내역이 존재하지 않음</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Font typeface="Wingdings" panose="05000000000000000000" pitchFamily="2" charset="2"/>
              <a:buChar char="§"/>
            </a:pPr>
            <a:r>
              <a:rPr lang="ko-KR" altLang="en-US" sz="800" dirty="0" err="1">
                <a:solidFill>
                  <a:schemeClr val="tx1"/>
                </a:solidFill>
                <a:latin typeface="Arial" panose="020B0604020202020204" pitchFamily="34" charset="0"/>
                <a:cs typeface="Arial" panose="020B0604020202020204" pitchFamily="34" charset="0"/>
              </a:rPr>
              <a:t>신공장</a:t>
            </a:r>
            <a:r>
              <a:rPr lang="ko-KR" altLang="en-US" sz="800" dirty="0">
                <a:solidFill>
                  <a:schemeClr val="tx1"/>
                </a:solidFill>
                <a:latin typeface="Arial" panose="020B0604020202020204" pitchFamily="34" charset="0"/>
                <a:cs typeface="Arial" panose="020B0604020202020204" pitchFamily="34" charset="0"/>
              </a:rPr>
              <a:t> 이전이 </a:t>
            </a:r>
            <a:r>
              <a:rPr lang="en-US" altLang="ko-KR" sz="800" dirty="0">
                <a:solidFill>
                  <a:schemeClr val="tx1"/>
                </a:solidFill>
                <a:latin typeface="Arial" panose="020B0604020202020204" pitchFamily="34" charset="0"/>
                <a:cs typeface="Arial" panose="020B0604020202020204" pitchFamily="34" charset="0"/>
              </a:rPr>
              <a:t>2018</a:t>
            </a:r>
            <a:r>
              <a:rPr lang="ko-KR" altLang="en-US" sz="800" dirty="0">
                <a:solidFill>
                  <a:schemeClr val="tx1"/>
                </a:solidFill>
                <a:latin typeface="Arial" panose="020B0604020202020204" pitchFamily="34" charset="0"/>
                <a:cs typeface="Arial" panose="020B0604020202020204" pitchFamily="34" charset="0"/>
              </a:rPr>
              <a:t>년에 완료되면서 </a:t>
            </a:r>
            <a:r>
              <a:rPr lang="en-US" altLang="ko-KR" sz="800" dirty="0">
                <a:solidFill>
                  <a:schemeClr val="tx1"/>
                </a:solidFill>
                <a:latin typeface="Arial" panose="020B0604020202020204" pitchFamily="34" charset="0"/>
                <a:cs typeface="Arial" panose="020B0604020202020204" pitchFamily="34" charset="0"/>
              </a:rPr>
              <a:t>2018</a:t>
            </a:r>
            <a:r>
              <a:rPr lang="ko-KR" altLang="en-US" sz="800" dirty="0">
                <a:solidFill>
                  <a:schemeClr val="tx1"/>
                </a:solidFill>
                <a:latin typeface="Arial" panose="020B0604020202020204" pitchFamily="34" charset="0"/>
                <a:cs typeface="Arial" panose="020B0604020202020204" pitchFamily="34" charset="0"/>
              </a:rPr>
              <a:t>년에 기존 유형자산의 처분과 신규 유형자산 취득이 집중되었으며</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취득 관련 미지급금의 현금 지급으로 인해 그 규모가 확대됨</a:t>
            </a:r>
            <a:r>
              <a:rPr lang="en-US" altLang="ko-KR" sz="800" dirty="0">
                <a:solidFill>
                  <a:schemeClr val="tx1"/>
                </a:solidFill>
                <a:latin typeface="Arial" panose="020B0604020202020204" pitchFamily="34" charset="0"/>
                <a:cs typeface="Arial" panose="020B0604020202020204" pitchFamily="34" charset="0"/>
              </a:rPr>
              <a:t>. </a:t>
            </a:r>
          </a:p>
          <a:p>
            <a:pPr marL="171450" indent="-171450">
              <a:lnSpc>
                <a:spcPct val="130000"/>
              </a:lnSpc>
              <a:buFont typeface="Wingdings" panose="05000000000000000000" pitchFamily="2" charset="2"/>
              <a:buChar char="§"/>
            </a:pPr>
            <a:r>
              <a:rPr lang="en-US" altLang="ko-KR" sz="800" dirty="0">
                <a:solidFill>
                  <a:schemeClr val="tx1"/>
                </a:solidFill>
                <a:latin typeface="Arial" panose="020B0604020202020204" pitchFamily="34" charset="0"/>
                <a:cs typeface="Arial" panose="020B0604020202020204" pitchFamily="34" charset="0"/>
              </a:rPr>
              <a:t>2019</a:t>
            </a:r>
            <a:r>
              <a:rPr lang="ko-KR" altLang="en-US" sz="800" dirty="0">
                <a:solidFill>
                  <a:schemeClr val="tx1"/>
                </a:solidFill>
                <a:latin typeface="Arial" panose="020B0604020202020204" pitchFamily="34" charset="0"/>
                <a:cs typeface="Arial" panose="020B0604020202020204" pitchFamily="34" charset="0"/>
              </a:rPr>
              <a:t>년</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이후에는 </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신</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공장 정상운영에 따른 설비투자</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및 환경규제 대응을 위한 시설투자가 지속되며 유형자산 취득 관련 연간 </a:t>
            </a:r>
            <a:r>
              <a:rPr lang="en-US" altLang="ko-KR" sz="800" dirty="0">
                <a:solidFill>
                  <a:schemeClr val="tx1"/>
                </a:solidFill>
                <a:latin typeface="Arial" panose="020B0604020202020204" pitchFamily="34" charset="0"/>
                <a:cs typeface="Arial" panose="020B0604020202020204" pitchFamily="34" charset="0"/>
              </a:rPr>
              <a:t>100</a:t>
            </a:r>
            <a:r>
              <a:rPr lang="ko-KR" altLang="en-US" sz="800" dirty="0">
                <a:solidFill>
                  <a:schemeClr val="tx1"/>
                </a:solidFill>
                <a:latin typeface="Arial" panose="020B0604020202020204" pitchFamily="34" charset="0"/>
                <a:cs typeface="Arial" panose="020B0604020202020204" pitchFamily="34" charset="0"/>
              </a:rPr>
              <a:t>억원 수준의 </a:t>
            </a:r>
            <a:r>
              <a:rPr lang="en-US" altLang="ko-KR" sz="800" dirty="0">
                <a:solidFill>
                  <a:schemeClr val="tx1"/>
                </a:solidFill>
                <a:latin typeface="Arial" panose="020B0604020202020204" pitchFamily="34" charset="0"/>
                <a:cs typeface="Arial" panose="020B0604020202020204" pitchFamily="34" charset="0"/>
              </a:rPr>
              <a:t>CF</a:t>
            </a:r>
            <a:r>
              <a:rPr lang="ko-KR" altLang="en-US" sz="800" dirty="0">
                <a:solidFill>
                  <a:schemeClr val="tx1"/>
                </a:solidFill>
                <a:latin typeface="Arial" panose="020B0604020202020204" pitchFamily="34" charset="0"/>
                <a:cs typeface="Arial" panose="020B0604020202020204" pitchFamily="34" charset="0"/>
              </a:rPr>
              <a:t>유출이 발생함</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Font typeface="Wingdings" panose="05000000000000000000" pitchFamily="2" charset="2"/>
              <a:buChar char="§"/>
            </a:pPr>
            <a:endParaRPr lang="en-US" altLang="ko-KR" sz="800" dirty="0">
              <a:solidFill>
                <a:schemeClr val="tx1"/>
              </a:solidFill>
              <a:latin typeface="Arial" panose="020B0604020202020204" pitchFamily="34" charset="0"/>
              <a:cs typeface="Arial" panose="020B0604020202020204" pitchFamily="34" charset="0"/>
            </a:endParaRPr>
          </a:p>
          <a:p>
            <a:pPr>
              <a:lnSpc>
                <a:spcPct val="130000"/>
              </a:lnSpc>
            </a:pPr>
            <a:r>
              <a:rPr lang="ko-KR" altLang="en-US" sz="800" b="1" kern="0" dirty="0">
                <a:solidFill>
                  <a:srgbClr val="00338D"/>
                </a:solidFill>
                <a:latin typeface="Arial" panose="020B0604020202020204" pitchFamily="34" charset="0"/>
                <a:cs typeface="Arial" panose="020B0604020202020204" pitchFamily="34" charset="0"/>
              </a:rPr>
              <a:t>재무활동 현금흐름</a:t>
            </a:r>
            <a:endParaRPr lang="en-US" altLang="ko-KR" sz="800" b="1" kern="0" dirty="0">
              <a:solidFill>
                <a:srgbClr val="00338D"/>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ko-KR" altLang="en-US" sz="800" dirty="0">
                <a:solidFill>
                  <a:schemeClr val="tx1"/>
                </a:solidFill>
                <a:latin typeface="Arial" panose="020B0604020202020204" pitchFamily="34" charset="0"/>
                <a:cs typeface="Arial" panose="020B0604020202020204" pitchFamily="34" charset="0"/>
              </a:rPr>
              <a:t>회사의 차입금 규모는 </a:t>
            </a:r>
            <a:r>
              <a:rPr lang="en-US" altLang="ko-KR" sz="800" dirty="0">
                <a:solidFill>
                  <a:schemeClr val="tx1"/>
                </a:solidFill>
                <a:latin typeface="Arial" panose="020B0604020202020204" pitchFamily="34" charset="0"/>
                <a:cs typeface="Arial" panose="020B0604020202020204" pitchFamily="34" charset="0"/>
              </a:rPr>
              <a:t>2018</a:t>
            </a:r>
            <a:r>
              <a:rPr lang="ko-KR" altLang="en-US" sz="800" dirty="0">
                <a:solidFill>
                  <a:schemeClr val="tx1"/>
                </a:solidFill>
                <a:latin typeface="Arial" panose="020B0604020202020204" pitchFamily="34" charset="0"/>
                <a:cs typeface="Arial" panose="020B0604020202020204" pitchFamily="34" charset="0"/>
              </a:rPr>
              <a:t>년에</a:t>
            </a:r>
            <a:r>
              <a:rPr lang="en-US" altLang="ko-KR" sz="800" dirty="0">
                <a:solidFill>
                  <a:schemeClr val="tx1"/>
                </a:solidFill>
                <a:latin typeface="Arial" panose="020B0604020202020204" pitchFamily="34" charset="0"/>
                <a:cs typeface="Arial" panose="020B0604020202020204" pitchFamily="34" charset="0"/>
              </a:rPr>
              <a:t> 4,015</a:t>
            </a:r>
            <a:r>
              <a:rPr lang="ko-KR" altLang="en-US" sz="800" dirty="0">
                <a:solidFill>
                  <a:schemeClr val="tx1"/>
                </a:solidFill>
                <a:latin typeface="Arial" panose="020B0604020202020204" pitchFamily="34" charset="0"/>
                <a:cs typeface="Arial" panose="020B0604020202020204" pitchFamily="34" charset="0"/>
              </a:rPr>
              <a:t>억원이었으나 </a:t>
            </a:r>
            <a:r>
              <a:rPr lang="en-US" altLang="ko-KR" sz="800" dirty="0">
                <a:solidFill>
                  <a:schemeClr val="tx1"/>
                </a:solidFill>
                <a:latin typeface="Arial" panose="020B0604020202020204" pitchFamily="34" charset="0"/>
                <a:cs typeface="Arial" panose="020B0604020202020204" pitchFamily="34" charset="0"/>
              </a:rPr>
              <a:t>2020</a:t>
            </a:r>
            <a:r>
              <a:rPr lang="ko-KR" altLang="en-US" sz="800" dirty="0">
                <a:solidFill>
                  <a:schemeClr val="tx1"/>
                </a:solidFill>
                <a:latin typeface="Arial" panose="020B0604020202020204" pitchFamily="34" charset="0"/>
                <a:cs typeface="Arial" panose="020B0604020202020204" pitchFamily="34" charset="0"/>
              </a:rPr>
              <a:t>년에는 제지부문 차입금</a:t>
            </a:r>
            <a:br>
              <a:rPr lang="en-US" altLang="ko-KR" sz="800" dirty="0">
                <a:solidFill>
                  <a:schemeClr val="tx1"/>
                </a:solidFill>
                <a:latin typeface="Arial" panose="020B0604020202020204" pitchFamily="34" charset="0"/>
                <a:cs typeface="Arial" panose="020B0604020202020204" pitchFamily="34" charset="0"/>
              </a:rPr>
            </a:br>
            <a:r>
              <a:rPr lang="ko-KR" altLang="en-US" sz="800" dirty="0">
                <a:solidFill>
                  <a:schemeClr val="tx1"/>
                </a:solidFill>
                <a:latin typeface="Arial" panose="020B0604020202020204" pitchFamily="34" charset="0"/>
                <a:cs typeface="Arial" panose="020B0604020202020204" pitchFamily="34" charset="0"/>
              </a:rPr>
              <a:t>을 </a:t>
            </a:r>
            <a:r>
              <a:rPr lang="en-US" altLang="ko-KR" sz="800" dirty="0">
                <a:solidFill>
                  <a:schemeClr val="tx1"/>
                </a:solidFill>
                <a:latin typeface="Arial" panose="020B0604020202020204" pitchFamily="34" charset="0"/>
                <a:cs typeface="Arial" panose="020B0604020202020204" pitchFamily="34" charset="0"/>
              </a:rPr>
              <a:t>520</a:t>
            </a:r>
            <a:r>
              <a:rPr lang="ko-KR" altLang="en-US" sz="800" dirty="0">
                <a:solidFill>
                  <a:schemeClr val="tx1"/>
                </a:solidFill>
                <a:latin typeface="Arial" panose="020B0604020202020204" pitchFamily="34" charset="0"/>
                <a:cs typeface="Arial" panose="020B0604020202020204" pitchFamily="34" charset="0"/>
              </a:rPr>
              <a:t>억원</a:t>
            </a:r>
            <a:r>
              <a:rPr lang="en-US" altLang="ko-KR" sz="800" dirty="0">
                <a:solidFill>
                  <a:schemeClr val="tx1"/>
                </a:solidFill>
                <a:latin typeface="Arial" panose="020B0604020202020204" pitchFamily="34" charset="0"/>
                <a:cs typeface="Arial" panose="020B0604020202020204" pitchFamily="34" charset="0"/>
              </a:rPr>
              <a:t>, 2021</a:t>
            </a:r>
            <a:r>
              <a:rPr lang="ko-KR" altLang="en-US" sz="800" dirty="0">
                <a:solidFill>
                  <a:schemeClr val="tx1"/>
                </a:solidFill>
                <a:latin typeface="Arial" panose="020B0604020202020204" pitchFamily="34" charset="0"/>
                <a:cs typeface="Arial" panose="020B0604020202020204" pitchFamily="34" charset="0"/>
              </a:rPr>
              <a:t>년에는 부동산</a:t>
            </a:r>
            <a:r>
              <a:rPr lang="en-US" altLang="ko-KR" sz="800" dirty="0">
                <a:solidFill>
                  <a:schemeClr val="tx1"/>
                </a:solidFill>
                <a:latin typeface="Arial" panose="020B0604020202020204" pitchFamily="34" charset="0"/>
                <a:cs typeface="Arial" panose="020B0604020202020204" pitchFamily="34" charset="0"/>
              </a:rPr>
              <a:t>PF 385</a:t>
            </a:r>
            <a:r>
              <a:rPr lang="ko-KR" altLang="en-US" sz="800" dirty="0">
                <a:solidFill>
                  <a:schemeClr val="tx1"/>
                </a:solidFill>
                <a:latin typeface="Arial" panose="020B0604020202020204" pitchFamily="34" charset="0"/>
                <a:cs typeface="Arial" panose="020B0604020202020204" pitchFamily="34" charset="0"/>
              </a:rPr>
              <a:t>억원 등을 상환하는 등 일부 상환하여 </a:t>
            </a:r>
            <a:r>
              <a:rPr lang="en-US" altLang="ko-KR" sz="800" dirty="0">
                <a:solidFill>
                  <a:schemeClr val="tx1"/>
                </a:solidFill>
                <a:latin typeface="Arial" panose="020B0604020202020204" pitchFamily="34" charset="0"/>
                <a:cs typeface="Arial" panose="020B0604020202020204" pitchFamily="34" charset="0"/>
              </a:rPr>
              <a:t>2022</a:t>
            </a:r>
            <a:r>
              <a:rPr lang="ko-KR" altLang="en-US" sz="800" dirty="0">
                <a:solidFill>
                  <a:schemeClr val="tx1"/>
                </a:solidFill>
                <a:latin typeface="Arial" panose="020B0604020202020204" pitchFamily="34" charset="0"/>
                <a:cs typeface="Arial" panose="020B0604020202020204" pitchFamily="34" charset="0"/>
              </a:rPr>
              <a:t>년</a:t>
            </a:r>
            <a:r>
              <a:rPr lang="en-US" altLang="ko-KR" sz="800" dirty="0">
                <a:solidFill>
                  <a:schemeClr val="tx1"/>
                </a:solidFill>
                <a:latin typeface="Arial" panose="020B0604020202020204" pitchFamily="34" charset="0"/>
                <a:cs typeface="Arial" panose="020B0604020202020204" pitchFamily="34" charset="0"/>
              </a:rPr>
              <a:t> 3</a:t>
            </a:r>
            <a:r>
              <a:rPr lang="ko-KR" altLang="en-US" sz="800" dirty="0">
                <a:solidFill>
                  <a:schemeClr val="tx1"/>
                </a:solidFill>
                <a:latin typeface="Arial" panose="020B0604020202020204" pitchFamily="34" charset="0"/>
                <a:cs typeface="Arial" panose="020B0604020202020204" pitchFamily="34" charset="0"/>
              </a:rPr>
              <a:t>월말</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약 </a:t>
            </a:r>
            <a:r>
              <a:rPr lang="en-US" altLang="ko-KR" sz="800" dirty="0">
                <a:solidFill>
                  <a:schemeClr val="tx1"/>
                </a:solidFill>
                <a:latin typeface="Arial" panose="020B0604020202020204" pitchFamily="34" charset="0"/>
                <a:cs typeface="Arial" panose="020B0604020202020204" pitchFamily="34" charset="0"/>
              </a:rPr>
              <a:t>3,608</a:t>
            </a:r>
            <a:r>
              <a:rPr lang="ko-KR" altLang="en-US" sz="800" dirty="0">
                <a:solidFill>
                  <a:schemeClr val="tx1"/>
                </a:solidFill>
                <a:latin typeface="Arial" panose="020B0604020202020204" pitchFamily="34" charset="0"/>
                <a:cs typeface="Arial" panose="020B0604020202020204" pitchFamily="34" charset="0"/>
              </a:rPr>
              <a:t>억원 수준으로 감소함</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endParaRPr lang="en-US" altLang="ko-KR" sz="800" dirty="0">
              <a:solidFill>
                <a:schemeClr val="tx1"/>
              </a:solidFill>
              <a:latin typeface="Arial" panose="020B0604020202020204" pitchFamily="34" charset="0"/>
              <a:cs typeface="Arial" panose="020B0604020202020204" pitchFamily="34" charset="0"/>
            </a:endParaRPr>
          </a:p>
          <a:p>
            <a:pPr>
              <a:lnSpc>
                <a:spcPct val="130000"/>
              </a:lnSpc>
              <a:buClr>
                <a:srgbClr val="00338D"/>
              </a:buClr>
            </a:pPr>
            <a:r>
              <a:rPr lang="ko-KR" altLang="en-US" sz="800" b="1" kern="0" dirty="0">
                <a:solidFill>
                  <a:srgbClr val="00338D"/>
                </a:solidFill>
                <a:latin typeface="Arial" panose="020B0604020202020204" pitchFamily="34" charset="0"/>
                <a:cs typeface="Arial" panose="020B0604020202020204" pitchFamily="34" charset="0"/>
              </a:rPr>
              <a:t>기말현금</a:t>
            </a:r>
            <a:endParaRPr lang="en-US" altLang="ko-KR" sz="800" b="1" kern="0" dirty="0">
              <a:solidFill>
                <a:srgbClr val="00338D"/>
              </a:solidFill>
              <a:latin typeface="Arial" panose="020B0604020202020204" pitchFamily="34" charset="0"/>
              <a:cs typeface="Arial" panose="020B0604020202020204" pitchFamily="34" charset="0"/>
            </a:endParaRPr>
          </a:p>
          <a:p>
            <a:pPr marL="171450" indent="-171450">
              <a:lnSpc>
                <a:spcPct val="130000"/>
              </a:lnSpc>
              <a:buClr>
                <a:srgbClr val="00338D"/>
              </a:buClr>
              <a:buFont typeface="Wingdings" panose="05000000000000000000" pitchFamily="2" charset="2"/>
              <a:buChar char="§"/>
            </a:pPr>
            <a:r>
              <a:rPr lang="en-US" altLang="ko-KR" sz="800" dirty="0">
                <a:solidFill>
                  <a:schemeClr val="tx1"/>
                </a:solidFill>
                <a:latin typeface="Arial" panose="020B0604020202020204" pitchFamily="34" charset="0"/>
                <a:cs typeface="Arial" panose="020B0604020202020204" pitchFamily="34" charset="0"/>
              </a:rPr>
              <a:t>2022</a:t>
            </a:r>
            <a:r>
              <a:rPr lang="ko-KR" altLang="en-US" sz="800" dirty="0">
                <a:solidFill>
                  <a:schemeClr val="tx1"/>
                </a:solidFill>
                <a:latin typeface="Arial" panose="020B0604020202020204" pitchFamily="34" charset="0"/>
                <a:cs typeface="Arial" panose="020B0604020202020204" pitchFamily="34" charset="0"/>
              </a:rPr>
              <a:t>년 </a:t>
            </a:r>
            <a:r>
              <a:rPr lang="en-US" altLang="ko-KR" sz="800" dirty="0">
                <a:solidFill>
                  <a:schemeClr val="tx1"/>
                </a:solidFill>
                <a:latin typeface="Arial" panose="020B0604020202020204" pitchFamily="34" charset="0"/>
                <a:cs typeface="Arial" panose="020B0604020202020204" pitchFamily="34" charset="0"/>
              </a:rPr>
              <a:t>3</a:t>
            </a:r>
            <a:r>
              <a:rPr lang="ko-KR" altLang="en-US" sz="800" dirty="0">
                <a:solidFill>
                  <a:schemeClr val="tx1"/>
                </a:solidFill>
                <a:latin typeface="Arial" panose="020B0604020202020204" pitchFamily="34" charset="0"/>
                <a:cs typeface="Arial" panose="020B0604020202020204" pitchFamily="34" charset="0"/>
              </a:rPr>
              <a:t>월말 회사의 기말 현금잔액이 </a:t>
            </a:r>
            <a:r>
              <a:rPr lang="en-US" altLang="ko-KR" sz="800" dirty="0">
                <a:solidFill>
                  <a:schemeClr val="tx1"/>
                </a:solidFill>
                <a:latin typeface="Arial" panose="020B0604020202020204" pitchFamily="34" charset="0"/>
                <a:cs typeface="Arial" panose="020B0604020202020204" pitchFamily="34" charset="0"/>
              </a:rPr>
              <a:t>500</a:t>
            </a:r>
            <a:r>
              <a:rPr lang="ko-KR" altLang="en-US" sz="800" dirty="0">
                <a:solidFill>
                  <a:schemeClr val="tx1"/>
                </a:solidFill>
                <a:latin typeface="Arial" panose="020B0604020202020204" pitchFamily="34" charset="0"/>
                <a:cs typeface="Arial" panose="020B0604020202020204" pitchFamily="34" charset="0"/>
              </a:rPr>
              <a:t>억원 존재하나</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이 중 신탁계약으로 사용이 제한되는 예금이 </a:t>
            </a:r>
            <a:r>
              <a:rPr lang="en-US" altLang="ko-KR" sz="800" dirty="0">
                <a:solidFill>
                  <a:schemeClr val="tx1"/>
                </a:solidFill>
                <a:latin typeface="Arial" panose="020B0604020202020204" pitchFamily="34" charset="0"/>
                <a:cs typeface="Arial" panose="020B0604020202020204" pitchFamily="34" charset="0"/>
              </a:rPr>
              <a:t>377</a:t>
            </a:r>
            <a:r>
              <a:rPr lang="ko-KR" altLang="en-US" sz="800" dirty="0">
                <a:solidFill>
                  <a:schemeClr val="tx1"/>
                </a:solidFill>
                <a:latin typeface="Arial" panose="020B0604020202020204" pitchFamily="34" charset="0"/>
                <a:cs typeface="Arial" panose="020B0604020202020204" pitchFamily="34" charset="0"/>
              </a:rPr>
              <a:t>억원에 해당함</a:t>
            </a:r>
            <a:endParaRPr lang="en-US" altLang="ko-KR" sz="800" dirty="0">
              <a:solidFill>
                <a:schemeClr val="tx1"/>
              </a:solidFill>
              <a:latin typeface="Arial" panose="020B0604020202020204" pitchFamily="34" charset="0"/>
              <a:cs typeface="Arial" panose="020B0604020202020204" pitchFamily="34" charset="0"/>
            </a:endParaRPr>
          </a:p>
          <a:p>
            <a:pPr marL="171450" indent="-171450">
              <a:lnSpc>
                <a:spcPct val="130000"/>
              </a:lnSpc>
              <a:buFont typeface="Wingdings" panose="05000000000000000000" pitchFamily="2" charset="2"/>
              <a:buChar char="§"/>
            </a:pPr>
            <a:endParaRPr lang="en-US" altLang="ko-KR" sz="800" dirty="0">
              <a:solidFill>
                <a:schemeClr val="tx1"/>
              </a:solidFill>
              <a:latin typeface="Arial" panose="020B0604020202020204" pitchFamily="34" charset="0"/>
              <a:cs typeface="Arial" panose="020B0604020202020204" pitchFamily="34" charset="0"/>
            </a:endParaRPr>
          </a:p>
          <a:p>
            <a:pPr>
              <a:lnSpc>
                <a:spcPct val="130000"/>
              </a:lnSpc>
            </a:pPr>
            <a:endParaRPr lang="en-US" altLang="ko-KR" sz="800" dirty="0">
              <a:solidFill>
                <a:schemeClr val="tx1"/>
              </a:solidFill>
              <a:latin typeface="Arial" panose="020B0604020202020204" pitchFamily="34" charset="0"/>
              <a:cs typeface="Arial" panose="020B0604020202020204" pitchFamily="34" charset="0"/>
            </a:endParaRPr>
          </a:p>
          <a:p>
            <a:pPr>
              <a:lnSpc>
                <a:spcPct val="130000"/>
              </a:lnSpc>
            </a:pPr>
            <a:endParaRPr lang="en-US" altLang="ko-KR" sz="800" dirty="0">
              <a:solidFill>
                <a:schemeClr val="tx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1A3223EA-17E5-4F61-B183-E0BB7BE42D15}"/>
              </a:ext>
            </a:extLst>
          </p:cNvPr>
          <p:cNvSpPr txBox="1"/>
          <p:nvPr/>
        </p:nvSpPr>
        <p:spPr>
          <a:xfrm>
            <a:off x="495299" y="5874987"/>
            <a:ext cx="4067698" cy="107722"/>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a:t>
            </a:r>
            <a:r>
              <a:rPr lang="en-US" altLang="ko-KR" sz="700" dirty="0">
                <a:solidFill>
                  <a:srgbClr val="000000"/>
                </a:solidFill>
                <a:latin typeface="Arial" panose="020B0604020202020204" pitchFamily="34" charset="0"/>
                <a:cs typeface="Arial" panose="020B0604020202020204" pitchFamily="34" charset="0"/>
              </a:rPr>
              <a:t>VDR 1.3.1.1.2</a:t>
            </a:r>
          </a:p>
        </p:txBody>
      </p:sp>
      <p:sp>
        <p:nvSpPr>
          <p:cNvPr id="13" name="제목 2">
            <a:extLst>
              <a:ext uri="{FF2B5EF4-FFF2-40B4-BE49-F238E27FC236}">
                <a16:creationId xmlns:a16="http://schemas.microsoft.com/office/drawing/2014/main" id="{E1F06C3B-C7D1-41BB-9A7B-8D8C221C82E6}"/>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CF Overview</a:t>
            </a:r>
          </a:p>
        </p:txBody>
      </p:sp>
      <p:sp>
        <p:nvSpPr>
          <p:cNvPr id="14" name="제목 2">
            <a:extLst>
              <a:ext uri="{FF2B5EF4-FFF2-40B4-BE49-F238E27FC236}">
                <a16:creationId xmlns:a16="http://schemas.microsoft.com/office/drawing/2014/main" id="{78C93399-0DEB-45C7-95BB-C94CC3E2B53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Tree>
    <p:extLst>
      <p:ext uri="{BB962C8B-B14F-4D97-AF65-F5344CB8AC3E}">
        <p14:creationId xmlns:p14="http://schemas.microsoft.com/office/powerpoint/2010/main" val="1932169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180808535"/>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3"/>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tx1"/>
                          </a:solidFill>
                          <a:latin typeface="Arial" panose="020B0604020202020204" pitchFamily="34" charset="0"/>
                          <a:ea typeface="+mj-ea"/>
                          <a:cs typeface="Arial" panose="020B0604020202020204" pitchFamily="34" charset="0"/>
                        </a:rPr>
                        <a:t>Executive Summary</a:t>
                      </a:r>
                      <a:endParaRPr lang="en-GB" sz="1100" b="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tx1"/>
                          </a:solidFill>
                          <a:latin typeface="Arial" panose="020B0604020202020204" pitchFamily="34" charset="0"/>
                          <a:ea typeface="+mj-ea"/>
                          <a:cs typeface="Arial" panose="020B0604020202020204" pitchFamily="34" charset="0"/>
                        </a:rPr>
                        <a:t>13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43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90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266189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Headline (1/3)</a:t>
            </a:r>
          </a:p>
        </p:txBody>
      </p:sp>
      <p:sp>
        <p:nvSpPr>
          <p:cNvPr id="5" name="제목 2">
            <a:extLst>
              <a:ext uri="{FF2B5EF4-FFF2-40B4-BE49-F238E27FC236}">
                <a16:creationId xmlns:a16="http://schemas.microsoft.com/office/drawing/2014/main" id="{340832C9-7DFA-45C3-9DC5-D7CC1FC622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7" name="Group 3">
            <a:extLst>
              <a:ext uri="{FF2B5EF4-FFF2-40B4-BE49-F238E27FC236}">
                <a16:creationId xmlns:a16="http://schemas.microsoft.com/office/drawing/2014/main" id="{150CCD18-45D7-4FD1-B2DA-7AECB1F0E25B}"/>
              </a:ext>
            </a:extLst>
          </p:cNvPr>
          <p:cNvGraphicFramePr>
            <a:graphicFrameLocks noGrp="1"/>
          </p:cNvGraphicFramePr>
          <p:nvPr>
            <p:extLst>
              <p:ext uri="{D42A27DB-BD31-4B8C-83A1-F6EECF244321}">
                <p14:modId xmlns:p14="http://schemas.microsoft.com/office/powerpoint/2010/main" val="1204059559"/>
              </p:ext>
            </p:extLst>
          </p:nvPr>
        </p:nvGraphicFramePr>
        <p:xfrm>
          <a:off x="467999" y="1191602"/>
          <a:ext cx="8877338" cy="5078331"/>
        </p:xfrm>
        <a:graphic>
          <a:graphicData uri="http://schemas.openxmlformats.org/drawingml/2006/table">
            <a:tbl>
              <a:tblPr/>
              <a:tblGrid>
                <a:gridCol w="993542">
                  <a:extLst>
                    <a:ext uri="{9D8B030D-6E8A-4147-A177-3AD203B41FA5}">
                      <a16:colId xmlns:a16="http://schemas.microsoft.com/office/drawing/2014/main" val="495417583"/>
                    </a:ext>
                  </a:extLst>
                </a:gridCol>
                <a:gridCol w="442210">
                  <a:extLst>
                    <a:ext uri="{9D8B030D-6E8A-4147-A177-3AD203B41FA5}">
                      <a16:colId xmlns:a16="http://schemas.microsoft.com/office/drawing/2014/main" val="20000"/>
                    </a:ext>
                  </a:extLst>
                </a:gridCol>
                <a:gridCol w="5017166">
                  <a:extLst>
                    <a:ext uri="{9D8B030D-6E8A-4147-A177-3AD203B41FA5}">
                      <a16:colId xmlns:a16="http://schemas.microsoft.com/office/drawing/2014/main" val="20001"/>
                    </a:ext>
                  </a:extLst>
                </a:gridCol>
                <a:gridCol w="1930775">
                  <a:extLst>
                    <a:ext uri="{9D8B030D-6E8A-4147-A177-3AD203B41FA5}">
                      <a16:colId xmlns:a16="http://schemas.microsoft.com/office/drawing/2014/main" val="2480215624"/>
                    </a:ext>
                  </a:extLst>
                </a:gridCol>
                <a:gridCol w="493645">
                  <a:extLst>
                    <a:ext uri="{9D8B030D-6E8A-4147-A177-3AD203B41FA5}">
                      <a16:colId xmlns:a16="http://schemas.microsoft.com/office/drawing/2014/main" val="3193588232"/>
                    </a:ext>
                  </a:extLst>
                </a:gridCol>
              </a:tblGrid>
              <a:tr h="189959">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Key Findings and Observations</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Implication</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Ref.</a:t>
                      </a:r>
                    </a:p>
                  </a:txBody>
                  <a:tcPr marL="49846" marR="49846" marT="49846" marB="49846" anchor="ctr" horzOverflow="overflow">
                    <a:lnL w="12700" cap="flat" cmpd="sng" algn="ctr">
                      <a:no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047996">
                <a:tc rowSpan="5">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General Matters</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1</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i="0" u="sng" strike="noStrike" kern="1200" dirty="0">
                          <a:solidFill>
                            <a:srgbClr val="000000"/>
                          </a:solidFill>
                          <a:effectLst/>
                          <a:latin typeface="Arial" panose="020B0604020202020204" pitchFamily="34" charset="0"/>
                          <a:ea typeface="+mn-ea"/>
                          <a:cs typeface="Arial" panose="020B0604020202020204" pitchFamily="34" charset="0"/>
                        </a:rPr>
                        <a:t>Related Party Transactions</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계열사간 공유기능에 대한 비용 정산 및 부문별 원가 배부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Logic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파악에 제약이 존재함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just"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타 계열사의 거래처에 판매하기 위한 계열사간 상향</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하향 매출거래가 발생하고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just"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계열사간 자금거래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지급보증 및 담보제공 관계가 다수 파악됨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부문별 수익성 분석 시 일부 편의효과 발생 가능</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관계사간 적정 마진 산정 및 적용을 통해 잠재적인 내부거래 이슈에 대한 해소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특정 계열사의 부실화 또는 담보가치 하락 시 연쇄 상환요구로 인한 유동성 악화 가능성</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28~</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33p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507649">
                <a:tc vMerge="1">
                  <a:txBody>
                    <a:bodyPr/>
                    <a:lstStyle/>
                    <a:p>
                      <a:pPr latinLnBrk="1"/>
                      <a:endParaRPr lang="ko-KR" altLang="en-US"/>
                    </a:p>
                  </a:txBody>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2</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u="sng" kern="1200" dirty="0">
                          <a:solidFill>
                            <a:srgbClr val="000000"/>
                          </a:solidFill>
                          <a:latin typeface="Arial" panose="020B0604020202020204" pitchFamily="34" charset="0"/>
                          <a:ea typeface="+mn-ea"/>
                          <a:cs typeface="Arial" panose="020B0604020202020204" pitchFamily="34" charset="0"/>
                        </a:rPr>
                        <a:t>Customer Dependency</a:t>
                      </a: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제지부문의 매출처는 다수의 거래처로 분산되어 다원화되어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제지부문의 수출비중 및 중국시장 의존도가 높은 것으로 파악됨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동남아시아 등 추가 시장 공략을 통한 수출시장 다변화 방안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45~</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46p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7616629"/>
                  </a:ext>
                </a:extLst>
              </a:tr>
              <a:tr h="507649">
                <a:tc vMerge="1">
                  <a:txBody>
                    <a:bodyPr/>
                    <a:lstStyle/>
                    <a:p>
                      <a:pPr latinLnBrk="1"/>
                      <a:endParaRPr lang="ko-KR" altLang="en-US"/>
                    </a:p>
                  </a:txBody>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3</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u="sng" kern="1200" dirty="0">
                          <a:solidFill>
                            <a:srgbClr val="000000"/>
                          </a:solidFill>
                          <a:latin typeface="Arial" panose="020B0604020202020204" pitchFamily="34" charset="0"/>
                          <a:ea typeface="+mn-ea"/>
                          <a:cs typeface="Arial" panose="020B0604020202020204" pitchFamily="34" charset="0"/>
                        </a:rPr>
                        <a:t>Supplier Dependency</a:t>
                      </a: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2018~2020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 수입고지 대비 단가가 낮은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KONP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등 국내고지 비중을 확대하여 왔으나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추가 수급에 어려움이 존재하여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수입고지 비중이 과반 이상을 차지함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미국 내수 시장에서 유통되는 고지가격</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(OBM)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 각국의 해상운임 및 내륙물류비 등의 변경이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Key</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Driver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작용하는 수입고지와 공급자가 매월 공지하는 가격을 그대로 인정하는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Seller’s</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Market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해당하는 펄프의 경우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매입처에 대한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가격협상력이</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국내고지 대비 낮은 것으로 파악됨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단가 경쟁력 및 물량 수급을 위해 국내 매입처를 추가적으로 확보하거나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기존 거래처로부터 보다 많은 물량을 보장받을 수 있는 방안 모색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수입고지 및 펄프에 대한 협상력 강화를 위해 거래처 확대 노력</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66p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98875873"/>
                  </a:ext>
                </a:extLst>
              </a:tr>
              <a:tr h="507649">
                <a:tc vMerge="1">
                  <a:txBody>
                    <a:bodyPr/>
                    <a:lstStyle/>
                    <a:p>
                      <a:pPr latinLnBrk="1"/>
                      <a:endParaRPr lang="ko-KR" altLang="en-US"/>
                    </a:p>
                  </a:txBody>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4</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ko-KR" altLang="en-US" sz="900" b="1" i="0" u="sng" strike="noStrike" kern="1200" dirty="0">
                          <a:solidFill>
                            <a:srgbClr val="000000"/>
                          </a:solidFill>
                          <a:effectLst/>
                          <a:latin typeface="Arial" panose="020B0604020202020204" pitchFamily="34" charset="0"/>
                          <a:ea typeface="+mn-ea"/>
                          <a:cs typeface="Arial" panose="020B0604020202020204" pitchFamily="34" charset="0"/>
                        </a:rPr>
                        <a:t>거래처와의 계약관계 </a:t>
                      </a:r>
                      <a:r>
                        <a:rPr lang="ko-KR" altLang="en-US" sz="900" b="1" i="0" u="sng" strike="noStrike" kern="1200" dirty="0" err="1">
                          <a:solidFill>
                            <a:srgbClr val="000000"/>
                          </a:solidFill>
                          <a:effectLst/>
                          <a:latin typeface="Arial" panose="020B0604020202020204" pitchFamily="34" charset="0"/>
                          <a:ea typeface="+mn-ea"/>
                          <a:cs typeface="Arial" panose="020B0604020202020204" pitchFamily="34" charset="0"/>
                        </a:rPr>
                        <a:t>미존재</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주요 매출처 및 원재료 매입업체와의 영업관련 계약서 혹은 체결된 장기계약관계가 존재하지 않으며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건별</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PO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위주의 거래가 일반적임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ASP-APP Spread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거래처 관리 목적 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Historical Data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일정기간 이상 예측 가능한 계약내용이 포함된 계약서 보완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4959722"/>
                  </a:ext>
                </a:extLst>
              </a:tr>
              <a:tr h="507649">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5</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u="sng" kern="1200" dirty="0">
                          <a:solidFill>
                            <a:srgbClr val="000000"/>
                          </a:solidFill>
                          <a:latin typeface="Arial" panose="020B0604020202020204" pitchFamily="34" charset="0"/>
                          <a:ea typeface="+mn-ea"/>
                          <a:cs typeface="Arial" panose="020B0604020202020204" pitchFamily="34" charset="0"/>
                        </a:rPr>
                        <a:t>TOC </a:t>
                      </a:r>
                      <a:r>
                        <a:rPr lang="ko-KR" altLang="en-US" sz="900" b="1" u="sng" kern="1200" dirty="0">
                          <a:solidFill>
                            <a:srgbClr val="000000"/>
                          </a:solidFill>
                          <a:latin typeface="Arial" panose="020B0604020202020204" pitchFamily="34" charset="0"/>
                          <a:ea typeface="+mn-ea"/>
                          <a:cs typeface="Arial" panose="020B0604020202020204" pitchFamily="34" charset="0"/>
                        </a:rPr>
                        <a:t>개발사업 관련 불확실성</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군산시와의 초과이익환수 손익정산금과 관련하여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공장이전비 및 공제항목에 대해 군산시와 협의가 진행 중으로 정산금에 이견이 존재할 여지가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분양가 확정되지 않은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A6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개발사업의 경우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제반여건에 따라 이익률 변동의 폭이 크게 변화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분양가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손익정산금 등 개발사업과 관련하여 변경될 수 있는 변수를 고려하여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별 자금수지계획 반영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유동성 고려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40~</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42p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90339741"/>
                  </a:ext>
                </a:extLst>
              </a:tr>
            </a:tbl>
          </a:graphicData>
        </a:graphic>
      </p:graphicFrame>
    </p:spTree>
    <p:extLst>
      <p:ext uri="{BB962C8B-B14F-4D97-AF65-F5344CB8AC3E}">
        <p14:creationId xmlns:p14="http://schemas.microsoft.com/office/powerpoint/2010/main" val="3474665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Headline (2/3)</a:t>
            </a:r>
          </a:p>
        </p:txBody>
      </p:sp>
      <p:sp>
        <p:nvSpPr>
          <p:cNvPr id="5" name="제목 2">
            <a:extLst>
              <a:ext uri="{FF2B5EF4-FFF2-40B4-BE49-F238E27FC236}">
                <a16:creationId xmlns:a16="http://schemas.microsoft.com/office/drawing/2014/main" id="{340832C9-7DFA-45C3-9DC5-D7CC1FC622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7" name="Group 3">
            <a:extLst>
              <a:ext uri="{FF2B5EF4-FFF2-40B4-BE49-F238E27FC236}">
                <a16:creationId xmlns:a16="http://schemas.microsoft.com/office/drawing/2014/main" id="{150CCD18-45D7-4FD1-B2DA-7AECB1F0E25B}"/>
              </a:ext>
            </a:extLst>
          </p:cNvPr>
          <p:cNvGraphicFramePr>
            <a:graphicFrameLocks noGrp="1"/>
          </p:cNvGraphicFramePr>
          <p:nvPr>
            <p:extLst>
              <p:ext uri="{D42A27DB-BD31-4B8C-83A1-F6EECF244321}">
                <p14:modId xmlns:p14="http://schemas.microsoft.com/office/powerpoint/2010/main" val="117456197"/>
              </p:ext>
            </p:extLst>
          </p:nvPr>
        </p:nvGraphicFramePr>
        <p:xfrm>
          <a:off x="467999" y="1191602"/>
          <a:ext cx="8877338" cy="4964794"/>
        </p:xfrm>
        <a:graphic>
          <a:graphicData uri="http://schemas.openxmlformats.org/drawingml/2006/table">
            <a:tbl>
              <a:tblPr/>
              <a:tblGrid>
                <a:gridCol w="993542">
                  <a:extLst>
                    <a:ext uri="{9D8B030D-6E8A-4147-A177-3AD203B41FA5}">
                      <a16:colId xmlns:a16="http://schemas.microsoft.com/office/drawing/2014/main" val="495417583"/>
                    </a:ext>
                  </a:extLst>
                </a:gridCol>
                <a:gridCol w="442210">
                  <a:extLst>
                    <a:ext uri="{9D8B030D-6E8A-4147-A177-3AD203B41FA5}">
                      <a16:colId xmlns:a16="http://schemas.microsoft.com/office/drawing/2014/main" val="20000"/>
                    </a:ext>
                  </a:extLst>
                </a:gridCol>
                <a:gridCol w="5017166">
                  <a:extLst>
                    <a:ext uri="{9D8B030D-6E8A-4147-A177-3AD203B41FA5}">
                      <a16:colId xmlns:a16="http://schemas.microsoft.com/office/drawing/2014/main" val="20001"/>
                    </a:ext>
                  </a:extLst>
                </a:gridCol>
                <a:gridCol w="1930775">
                  <a:extLst>
                    <a:ext uri="{9D8B030D-6E8A-4147-A177-3AD203B41FA5}">
                      <a16:colId xmlns:a16="http://schemas.microsoft.com/office/drawing/2014/main" val="2480215624"/>
                    </a:ext>
                  </a:extLst>
                </a:gridCol>
                <a:gridCol w="493645">
                  <a:extLst>
                    <a:ext uri="{9D8B030D-6E8A-4147-A177-3AD203B41FA5}">
                      <a16:colId xmlns:a16="http://schemas.microsoft.com/office/drawing/2014/main" val="3193588232"/>
                    </a:ext>
                  </a:extLst>
                </a:gridCol>
              </a:tblGrid>
              <a:tr h="189959">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Key Findings and Observations</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Implication</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Ref.</a:t>
                      </a:r>
                    </a:p>
                  </a:txBody>
                  <a:tcPr marL="49846" marR="49846" marT="49846" marB="49846" anchor="ctr" horzOverflow="overflow">
                    <a:lnL w="12700" cap="flat" cmpd="sng" algn="ctr">
                      <a:no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047996">
                <a:tc rowSpan="3">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Quality of Earnings</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6</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u="sng" kern="1200" dirty="0">
                          <a:solidFill>
                            <a:srgbClr val="000000"/>
                          </a:solidFill>
                          <a:latin typeface="Arial" panose="020B0604020202020204" pitchFamily="34" charset="0"/>
                          <a:ea typeface="+mn-ea"/>
                          <a:cs typeface="Arial" panose="020B0604020202020204" pitchFamily="34" charset="0"/>
                        </a:rPr>
                        <a:t>Revenue Movement</a:t>
                      </a: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제지부문</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_</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군산공장</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이후 포장재 수요증가 및 점유율에 근거한 판가 상승</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제지부문</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_</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청주공장</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신문용지 수요감소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산업용지 수요증가 및 판가 상승</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미디어부문</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전후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Covid-19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관련 글로벌 수요 변동에 의한 증감</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청주공장 신문용지 수요감소에 대비한 산업용지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Swing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생산체제 고도화 노력</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 Latest Status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확인을 통한 최근 판가 인상이력 및 향후 계획 파악</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19p,</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47~</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55p</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77p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507649">
                <a:tc vMerge="1">
                  <a:txBody>
                    <a:bodyPr/>
                    <a:lstStyle/>
                    <a:p>
                      <a:pPr latinLnBrk="1"/>
                      <a:endParaRPr lang="ko-KR" altLang="en-US"/>
                    </a:p>
                  </a:txBody>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7</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u="sng" kern="1200" dirty="0">
                          <a:solidFill>
                            <a:srgbClr val="000000"/>
                          </a:solidFill>
                          <a:latin typeface="Arial" panose="020B0604020202020204" pitchFamily="34" charset="0"/>
                          <a:ea typeface="+mn-ea"/>
                          <a:cs typeface="Arial" panose="020B0604020202020204" pitchFamily="34" charset="0"/>
                        </a:rPr>
                        <a:t>Margin Movement</a:t>
                      </a: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마진율이 지속적으로 개선됨</a:t>
                      </a: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제지부문</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_</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군산공장은 고지 매입단가 변동</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공정효율화로 인한 에너지비용</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전력</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스팀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용수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원가율 개선효과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변동이 주된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Key-Driver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해당함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제지부문</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_</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청주공장은 고지 매입단가 변동</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신문용지 관련 제품</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변동이 주된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Key-Driver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해당함</a:t>
                      </a: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미디어부문에서는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악성 사업부인 탄소사업부 중단으로 인한 마진율 개선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악성재고 정리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재료비 기저효과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 경쟁업체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존스미디어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경영악화 및 고정비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Leverage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효과가 주된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Key-Driver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해당함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부동산부문에서의 신규 및 기존 수주 매출 증가로 인한 고정비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Leverage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효과가 주된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Key-Driver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해당함</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제지부문 군산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청주공장의 공통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Key-Driver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 고지 매입단가 절감을 위한 국내고지 등 수급방안 마련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지속적인 공정효율화를 통한 원가 개선효과로 인해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또는 제품</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변동에 따른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불확실성 상쇄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20p,</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61~</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63p,</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78p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9535998"/>
                  </a:ext>
                </a:extLst>
              </a:tr>
              <a:tr h="507649">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8</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i="0" u="sng" strike="noStrike" kern="1200" dirty="0">
                          <a:solidFill>
                            <a:srgbClr val="000000"/>
                          </a:solidFill>
                          <a:effectLst/>
                          <a:latin typeface="Arial" panose="020B0604020202020204" pitchFamily="34" charset="0"/>
                          <a:ea typeface="+mn-ea"/>
                          <a:cs typeface="Arial" panose="020B0604020202020204" pitchFamily="34" charset="0"/>
                        </a:rPr>
                        <a:t>ASP-APP Spread</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제지부문에서 국내매출 비중이 높은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일반지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및 그린지는 높은 점유율을 기반으로 원가 상승분의 판가 전가에 대한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가격협상력이</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높아 타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지종</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대비 안정적인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신문용지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내수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수요자 과점시장에 해당하여 주요 신문사의 가격 결정력이 우세한 사유로 판가 전가 여력이 제한적임에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악화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수출매출에 해당하는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골간지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및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골심지는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글로벌 시장가격에 큰 영향을 받는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인해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변동 폭이 크게 도출</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실질적인 제품별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산정에 중요한 영향을 미칠 것으로 예상되는 원재료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배합비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 약품 사용내역 등 세부내역은 영업보안 목적 상 자료 제공 불가로 인해 분석에 제약이 존재함</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부문</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지종별</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변동 대비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전가 가능 수준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가격협상력</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가격탄력성과 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Key Driver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대한 파악</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일반지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그린지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등 상대적으로 높은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지종</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위주의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변동 계획</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56~</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60p,</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80p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2043500"/>
                  </a:ext>
                </a:extLst>
              </a:tr>
            </a:tbl>
          </a:graphicData>
        </a:graphic>
      </p:graphicFrame>
    </p:spTree>
    <p:extLst>
      <p:ext uri="{BB962C8B-B14F-4D97-AF65-F5344CB8AC3E}">
        <p14:creationId xmlns:p14="http://schemas.microsoft.com/office/powerpoint/2010/main" val="4044408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Headline (3/3)</a:t>
            </a:r>
          </a:p>
        </p:txBody>
      </p:sp>
      <p:sp>
        <p:nvSpPr>
          <p:cNvPr id="5" name="제목 2">
            <a:extLst>
              <a:ext uri="{FF2B5EF4-FFF2-40B4-BE49-F238E27FC236}">
                <a16:creationId xmlns:a16="http://schemas.microsoft.com/office/drawing/2014/main" id="{340832C9-7DFA-45C3-9DC5-D7CC1FC622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7" name="Group 3">
            <a:extLst>
              <a:ext uri="{FF2B5EF4-FFF2-40B4-BE49-F238E27FC236}">
                <a16:creationId xmlns:a16="http://schemas.microsoft.com/office/drawing/2014/main" id="{150CCD18-45D7-4FD1-B2DA-7AECB1F0E25B}"/>
              </a:ext>
            </a:extLst>
          </p:cNvPr>
          <p:cNvGraphicFramePr>
            <a:graphicFrameLocks noGrp="1"/>
          </p:cNvGraphicFramePr>
          <p:nvPr>
            <p:extLst>
              <p:ext uri="{D42A27DB-BD31-4B8C-83A1-F6EECF244321}">
                <p14:modId xmlns:p14="http://schemas.microsoft.com/office/powerpoint/2010/main" val="2182632432"/>
              </p:ext>
            </p:extLst>
          </p:nvPr>
        </p:nvGraphicFramePr>
        <p:xfrm>
          <a:off x="467999" y="1191603"/>
          <a:ext cx="8877338" cy="4915012"/>
        </p:xfrm>
        <a:graphic>
          <a:graphicData uri="http://schemas.openxmlformats.org/drawingml/2006/table">
            <a:tbl>
              <a:tblPr/>
              <a:tblGrid>
                <a:gridCol w="993542">
                  <a:extLst>
                    <a:ext uri="{9D8B030D-6E8A-4147-A177-3AD203B41FA5}">
                      <a16:colId xmlns:a16="http://schemas.microsoft.com/office/drawing/2014/main" val="495417583"/>
                    </a:ext>
                  </a:extLst>
                </a:gridCol>
                <a:gridCol w="442210">
                  <a:extLst>
                    <a:ext uri="{9D8B030D-6E8A-4147-A177-3AD203B41FA5}">
                      <a16:colId xmlns:a16="http://schemas.microsoft.com/office/drawing/2014/main" val="20000"/>
                    </a:ext>
                  </a:extLst>
                </a:gridCol>
                <a:gridCol w="5017166">
                  <a:extLst>
                    <a:ext uri="{9D8B030D-6E8A-4147-A177-3AD203B41FA5}">
                      <a16:colId xmlns:a16="http://schemas.microsoft.com/office/drawing/2014/main" val="20001"/>
                    </a:ext>
                  </a:extLst>
                </a:gridCol>
                <a:gridCol w="1930775">
                  <a:extLst>
                    <a:ext uri="{9D8B030D-6E8A-4147-A177-3AD203B41FA5}">
                      <a16:colId xmlns:a16="http://schemas.microsoft.com/office/drawing/2014/main" val="2480215624"/>
                    </a:ext>
                  </a:extLst>
                </a:gridCol>
                <a:gridCol w="493645">
                  <a:extLst>
                    <a:ext uri="{9D8B030D-6E8A-4147-A177-3AD203B41FA5}">
                      <a16:colId xmlns:a16="http://schemas.microsoft.com/office/drawing/2014/main" val="3193588232"/>
                    </a:ext>
                  </a:extLst>
                </a:gridCol>
              </a:tblGrid>
              <a:tr h="197987">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Key Findings and Observations</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Implication</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Ref.</a:t>
                      </a:r>
                    </a:p>
                  </a:txBody>
                  <a:tcPr marL="49846" marR="49846" marT="49846" marB="49846" anchor="ctr" horzOverflow="overflow">
                    <a:lnL w="12700" cap="flat" cmpd="sng" algn="ctr">
                      <a:no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862975">
                <a:tc rowSpan="3">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Quality of Assets And Liabilities</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9</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0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ko-KR" altLang="en-US" sz="900" b="1" u="sng" kern="1200" dirty="0">
                          <a:solidFill>
                            <a:srgbClr val="000000"/>
                          </a:solidFill>
                          <a:latin typeface="Arial" panose="020B0604020202020204" pitchFamily="34" charset="0"/>
                          <a:ea typeface="+mn-ea"/>
                          <a:cs typeface="Arial" panose="020B0604020202020204" pitchFamily="34" charset="0"/>
                        </a:rPr>
                        <a:t>차입금 의존도 및 </a:t>
                      </a:r>
                      <a:r>
                        <a:rPr lang="ko-KR" altLang="en-US" sz="900" b="1" i="0" u="sng" strike="noStrike" kern="1200" dirty="0">
                          <a:solidFill>
                            <a:srgbClr val="000000"/>
                          </a:solidFill>
                          <a:effectLst/>
                          <a:latin typeface="Arial" panose="020B0604020202020204" pitchFamily="34" charset="0"/>
                          <a:ea typeface="+mn-ea"/>
                          <a:cs typeface="Arial" panose="020B0604020202020204" pitchFamily="34" charset="0"/>
                        </a:rPr>
                        <a:t>높은 부채비율 </a:t>
                      </a:r>
                      <a:r>
                        <a:rPr lang="en-US" altLang="ko-KR" sz="900" b="1" i="0" u="sng" strike="noStrike" kern="1200" dirty="0">
                          <a:solidFill>
                            <a:srgbClr val="000000"/>
                          </a:solidFill>
                          <a:effectLst/>
                          <a:latin typeface="Arial" panose="020B0604020202020204" pitchFamily="34" charset="0"/>
                          <a:ea typeface="+mn-ea"/>
                          <a:cs typeface="Arial" panose="020B0604020202020204" pitchFamily="34" charset="0"/>
                        </a:rPr>
                        <a:t>(Debt to Equity Ratio)</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월말 기준 차입금의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54.3%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1,954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억원이 기존 최대주주인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유암코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관련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유암코</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PEF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유앤아이대부로부터의</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차입금에 해당함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상기 포함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이후 만기 도래 건 중 연장 여부가 불확실한 금액은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2,158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a:t>
                      </a: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연결 기준 부채비율은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년말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996%, 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월말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931%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동종업계 대비 높은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최대주주 변경 시 관련 차입금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Roll-over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불확실성 존재</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높은 부채비율로 인해 추가 차입 여력이 용이하지 않을 가능성</a:t>
                      </a: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차입금 상환을 통한 재무구조 개선 관련 자금수지계획 마련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25p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1033575">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tc>
                <a:tc>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10</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0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ko-KR" altLang="en-US" sz="900" b="1" i="0" u="sng" strike="noStrike" kern="1200" dirty="0">
                          <a:solidFill>
                            <a:srgbClr val="000000"/>
                          </a:solidFill>
                          <a:effectLst/>
                          <a:latin typeface="Arial" panose="020B0604020202020204" pitchFamily="34" charset="0"/>
                          <a:ea typeface="+mn-ea"/>
                          <a:cs typeface="Arial" panose="020B0604020202020204" pitchFamily="34" charset="0"/>
                        </a:rPr>
                        <a:t>제지부문의 운전자본간 회수기일 차이</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순운전자본에는 실질적으로 구매대금 지급을 위한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Usance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차입금이 포함됨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45~57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DSO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대비하여 수입고지 비중의 증가로 인해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일에서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월말 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 수준까지 짧아진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DPO</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인하여 유동성 악화 효과가 발생 가능함</a:t>
                      </a: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대상기간 제지부문의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8~13%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회전기일 차이로 인한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Cash-shortage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Cover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할 수 있는 최소요구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상회함</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최소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GP%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유지를 위하여 설비 투자 등을 통한 지속적인 원가개선 노력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원재료 조달구조 변동에 따른 운전자본 정책 검토를 통해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DSO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단축 또는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DPO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연장 방안 모색</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26~</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27p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2043500"/>
                  </a:ext>
                </a:extLst>
              </a:tr>
              <a:tr h="1033575">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11</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0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ko-KR" altLang="en-US" sz="900" b="1" i="0" u="sng" strike="noStrike" kern="1200" dirty="0">
                          <a:solidFill>
                            <a:srgbClr val="000000"/>
                          </a:solidFill>
                          <a:effectLst/>
                          <a:latin typeface="Arial" panose="020B0604020202020204" pitchFamily="34" charset="0"/>
                          <a:ea typeface="+mn-ea"/>
                          <a:cs typeface="Arial" panose="020B0604020202020204" pitchFamily="34" charset="0"/>
                        </a:rPr>
                        <a:t>가동률 증가에 따른 </a:t>
                      </a:r>
                      <a:r>
                        <a:rPr lang="en-US" altLang="ko-KR" sz="900" b="1" i="0" u="sng" strike="noStrike" kern="1200" dirty="0">
                          <a:solidFill>
                            <a:srgbClr val="000000"/>
                          </a:solidFill>
                          <a:effectLst/>
                          <a:latin typeface="Arial" panose="020B0604020202020204" pitchFamily="34" charset="0"/>
                          <a:ea typeface="+mn-ea"/>
                          <a:cs typeface="Arial" panose="020B0604020202020204" pitchFamily="34" charset="0"/>
                        </a:rPr>
                        <a:t>Capacity </a:t>
                      </a:r>
                      <a:r>
                        <a:rPr lang="ko-KR" altLang="en-US" sz="900" b="1" i="0" u="sng" strike="noStrike" kern="1200" dirty="0">
                          <a:solidFill>
                            <a:srgbClr val="000000"/>
                          </a:solidFill>
                          <a:effectLst/>
                          <a:latin typeface="Arial" panose="020B0604020202020204" pitchFamily="34" charset="0"/>
                          <a:ea typeface="+mn-ea"/>
                          <a:cs typeface="Arial" panose="020B0604020202020204" pitchFamily="34" charset="0"/>
                        </a:rPr>
                        <a:t>부족 및 병목공정 발생 가능성</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기준 군산공장과 청주공장의 가동률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Capa</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제품</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적용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Full </a:t>
                      </a: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Capa</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대비 각각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104%, 97%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수준에 해당함</a:t>
                      </a: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 제시 사업계획 상 향후 추정 판매량 달성을 위한 추가 </a:t>
                      </a: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투자가 계획되어 있지 않은 것으로 파악되어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생산량 증가 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Capacity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부족 가능성이 존재함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군산공장의 예상 생산량은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제품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적용 실질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Full</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Capa</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150,000M/T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초과함</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변경이나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초지기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추가 확보 또는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수율</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개선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지절</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돌발중지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지종교체시간</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최소화를 통한 생산성 향상 가능성 파악</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추가 투자재원 확보를 통한 군산공장의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SRF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보일러 설치 필요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소각로 확보를 통한 외부매입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스팀량</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감소 목적</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72~</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75p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90339741"/>
                  </a:ext>
                </a:extLst>
              </a:tr>
              <a:tr h="1217020">
                <a:tc>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Other Considerations</a:t>
                      </a:r>
                    </a:p>
                  </a:txBody>
                  <a:tcPr marL="49846" marR="49846" marT="49846" marB="49846" anchor="ctr" horzOverflow="overflow">
                    <a:lnT w="12700" cap="flat" cmpd="sng" algn="ctr">
                      <a:solidFill>
                        <a:schemeClr val="tx2"/>
                      </a:solidFill>
                      <a:prstDash val="solid"/>
                      <a:round/>
                      <a:headEnd type="none" w="med" len="med"/>
                      <a:tailEnd type="none" w="med" len="med"/>
                    </a:lnT>
                  </a:tcPr>
                </a:tc>
                <a:tc>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12</a:t>
                      </a:r>
                    </a:p>
                  </a:txBody>
                  <a:tcPr marL="49846" marR="49846" marT="49846" marB="49846" anchor="ctr" horzOverflow="overflow">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1" hangingPunct="0">
                        <a:lnSpc>
                          <a:spcPct val="100000"/>
                        </a:lnSpc>
                        <a:spcBef>
                          <a:spcPct val="40000"/>
                        </a:spcBef>
                        <a:spcAft>
                          <a:spcPct val="0"/>
                        </a:spcAft>
                        <a:buClrTx/>
                        <a:buSzTx/>
                        <a:buFontTx/>
                        <a:buNone/>
                        <a:tabLs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환경규제 관련 추가 </a:t>
                      </a:r>
                      <a:r>
                        <a:rPr kumimoji="0" lang="en-US" altLang="ko-KR"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발생 가능성</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최근 사회적인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ESG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기조 내에서 엄격해진 환경평가로 인해 환경규제 관련 추가 </a:t>
                      </a: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발생 가능성이 존재함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1" hangingPunct="0">
                        <a:lnSpc>
                          <a:spcPct val="100000"/>
                        </a:lnSpc>
                        <a:spcBef>
                          <a:spcPct val="40000"/>
                        </a:spcBef>
                        <a:spcAft>
                          <a:spcPct val="0"/>
                        </a:spcAft>
                        <a:buClrTx/>
                        <a:buSzTx/>
                        <a:buFontTx/>
                        <a:buNone/>
                        <a:tabLs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회사가 제시한 </a:t>
                      </a:r>
                      <a:r>
                        <a:rPr kumimoji="0" lang="en-US" altLang="ko-KR"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Schedule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년과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2023</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지출액은 각각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109</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억원과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50</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1" hangingPunct="0">
                        <a:lnSpc>
                          <a:spcPct val="100000"/>
                        </a:lnSpc>
                        <a:spcBef>
                          <a:spcPct val="40000"/>
                        </a:spcBef>
                        <a:spcAft>
                          <a:spcPct val="0"/>
                        </a:spcAft>
                        <a:buClrTx/>
                        <a:buSzTx/>
                        <a:buFontTx/>
                        <a:buNone/>
                        <a:tabLs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주택단지 개발사업 관련 추가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Cash-out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발생 가능성</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시행사로서 기 완공 및 진행</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예정</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개발사업에 대한 시공사와의 연대 책임준공</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자금보충의무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하자보증의무 등 추가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Cash-out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 발생할 가능성이 존재함</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회사가 적용 받는 환경 관련 법규 식별 및 규제 충족을 위한 최소방지시설 규모와 관련 벌과금 부과이력 파악</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시행사로서 시공사와의 책임소재 및 우선순위 관리</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34p,</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39p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8187929"/>
                  </a:ext>
                </a:extLst>
              </a:tr>
            </a:tbl>
          </a:graphicData>
        </a:graphic>
      </p:graphicFrame>
    </p:spTree>
    <p:extLst>
      <p:ext uri="{BB962C8B-B14F-4D97-AF65-F5344CB8AC3E}">
        <p14:creationId xmlns:p14="http://schemas.microsoft.com/office/powerpoint/2010/main" val="424596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Group 3">
            <a:extLst>
              <a:ext uri="{FF2B5EF4-FFF2-40B4-BE49-F238E27FC236}">
                <a16:creationId xmlns:a16="http://schemas.microsoft.com/office/drawing/2014/main" id="{2B861154-3F08-46C7-A52C-5802FC8634E7}"/>
              </a:ext>
            </a:extLst>
          </p:cNvPr>
          <p:cNvGraphicFramePr>
            <a:graphicFrameLocks noGrp="1"/>
          </p:cNvGraphicFramePr>
          <p:nvPr/>
        </p:nvGraphicFramePr>
        <p:xfrm>
          <a:off x="468001" y="1191600"/>
          <a:ext cx="9038334" cy="502464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63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64242">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Adjusted EBITDA</a:t>
                      </a:r>
                      <a:endParaRPr kumimoji="0" lang="en-US" altLang="ko-KR"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연결재무제표 기준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10.0%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수준이나</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Adjustment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반영한 후의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Adjusted EBITDA%</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약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10.1%</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산출됨</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5" name="TextBox 54">
            <a:extLst>
              <a:ext uri="{FF2B5EF4-FFF2-40B4-BE49-F238E27FC236}">
                <a16:creationId xmlns:a16="http://schemas.microsoft.com/office/drawing/2014/main" id="{561D6162-62D7-4C4A-95B8-145217BA152B}"/>
              </a:ext>
            </a:extLst>
          </p:cNvPr>
          <p:cNvSpPr txBox="1"/>
          <p:nvPr/>
        </p:nvSpPr>
        <p:spPr>
          <a:xfrm>
            <a:off x="6261003" y="1694094"/>
            <a:ext cx="3176996" cy="4299960"/>
          </a:xfrm>
          <a:prstGeom prst="rect">
            <a:avLst/>
          </a:prstGeom>
          <a:noFill/>
        </p:spPr>
        <p:txBody>
          <a:bodyPr wrap="square" lIns="0" tIns="0" rIns="0" bIns="0" rtlCol="0">
            <a:spAutoFit/>
          </a:bodyPr>
          <a:lstStyle/>
          <a:p>
            <a:pPr marL="144000" indent="-144000" latinLnBrk="1">
              <a:lnSpc>
                <a:spcPts val="1000"/>
              </a:lnSpc>
              <a:spcBef>
                <a:spcPts val="300"/>
              </a:spcBef>
              <a:buClr>
                <a:srgbClr val="00338D"/>
              </a:buClr>
              <a:buFont typeface="Wingdings" panose="05000000000000000000" pitchFamily="2" charset="2"/>
              <a:buChar char="§"/>
              <a:defRPr/>
            </a:pPr>
            <a:r>
              <a:rPr lang="ko-KR" altLang="en-US" sz="800" dirty="0">
                <a:solidFill>
                  <a:schemeClr val="dk1"/>
                </a:solidFill>
                <a:latin typeface="Arial" panose="020B0604020202020204" pitchFamily="34" charset="0"/>
                <a:cs typeface="Arial" panose="020B0604020202020204" pitchFamily="34" charset="0"/>
              </a:rPr>
              <a:t> </a:t>
            </a:r>
            <a:r>
              <a:rPr lang="en-US" altLang="ko-KR" sz="900" b="1" dirty="0">
                <a:solidFill>
                  <a:schemeClr val="dk1"/>
                </a:solidFill>
                <a:latin typeface="Arial" panose="020B0604020202020204" pitchFamily="34" charset="0"/>
                <a:cs typeface="Arial" panose="020B0604020202020204" pitchFamily="34" charset="0"/>
              </a:rPr>
              <a:t>Adjustments Details</a:t>
            </a:r>
          </a:p>
          <a:p>
            <a:pPr latinLnBrk="1">
              <a:lnSpc>
                <a:spcPts val="1000"/>
              </a:lnSpc>
              <a:spcBef>
                <a:spcPts val="300"/>
              </a:spcBef>
              <a:buClr>
                <a:srgbClr val="00338D"/>
              </a:buClr>
              <a:defRPr/>
            </a:pPr>
            <a:r>
              <a:rPr lang="ko-KR" altLang="en-US" sz="800" b="1" u="sng" dirty="0">
                <a:solidFill>
                  <a:schemeClr val="dk1"/>
                </a:solidFill>
                <a:latin typeface="Arial" panose="020B0604020202020204" pitchFamily="34" charset="0"/>
                <a:cs typeface="Arial" panose="020B0604020202020204" pitchFamily="34" charset="0"/>
              </a:rPr>
              <a:t>회사제시 </a:t>
            </a:r>
            <a:r>
              <a:rPr lang="en-US" altLang="ko-KR" sz="800" b="1" u="sng" dirty="0">
                <a:solidFill>
                  <a:schemeClr val="dk1"/>
                </a:solidFill>
                <a:latin typeface="Arial" panose="020B0604020202020204" pitchFamily="34" charset="0"/>
                <a:cs typeface="Arial" panose="020B0604020202020204" pitchFamily="34" charset="0"/>
              </a:rPr>
              <a:t>Adjustments (Acceptable)</a:t>
            </a:r>
          </a:p>
          <a:p>
            <a:pPr marL="177800" indent="-177800" latinLnBrk="1">
              <a:lnSpc>
                <a:spcPts val="1000"/>
              </a:lnSpc>
              <a:spcBef>
                <a:spcPts val="300"/>
              </a:spcBef>
              <a:buFont typeface="Wingdings" panose="05000000000000000000" pitchFamily="2" charset="2"/>
              <a:buAutoNum type="arabicPeriod"/>
              <a:defRPr/>
            </a:pPr>
            <a:r>
              <a:rPr lang="ko-KR" altLang="en-US" sz="800" dirty="0">
                <a:latin typeface="Arial" panose="020B0604020202020204" pitchFamily="34" charset="0"/>
                <a:cs typeface="Arial" panose="020B0604020202020204" pitchFamily="34" charset="0"/>
              </a:rPr>
              <a:t>매년 </a:t>
            </a:r>
            <a:r>
              <a:rPr lang="ko-KR" altLang="en-US" sz="800" dirty="0" err="1">
                <a:latin typeface="Arial" panose="020B0604020202020204" pitchFamily="34" charset="0"/>
                <a:cs typeface="Arial" panose="020B0604020202020204" pitchFamily="34" charset="0"/>
              </a:rPr>
              <a:t>조업도손실로</a:t>
            </a:r>
            <a:r>
              <a:rPr lang="ko-KR" altLang="en-US" sz="800" dirty="0">
                <a:latin typeface="Arial" panose="020B0604020202020204" pitchFamily="34" charset="0"/>
                <a:cs typeface="Arial" panose="020B0604020202020204" pitchFamily="34" charset="0"/>
              </a:rPr>
              <a:t> 인한 </a:t>
            </a:r>
            <a:r>
              <a:rPr lang="ko-KR" altLang="en-US" sz="800" dirty="0" err="1">
                <a:latin typeface="Arial" panose="020B0604020202020204" pitchFamily="34" charset="0"/>
                <a:cs typeface="Arial" panose="020B0604020202020204" pitchFamily="34" charset="0"/>
              </a:rPr>
              <a:t>비경상적인</a:t>
            </a:r>
            <a:r>
              <a:rPr lang="ko-KR" altLang="en-US" sz="800" dirty="0">
                <a:latin typeface="Arial" panose="020B0604020202020204" pitchFamily="34" charset="0"/>
                <a:cs typeface="Arial" panose="020B0604020202020204" pitchFamily="34" charset="0"/>
              </a:rPr>
              <a:t> 제조원가 금액을 </a:t>
            </a:r>
            <a:r>
              <a:rPr lang="ko-KR" altLang="en-US" sz="800" dirty="0" err="1">
                <a:latin typeface="Arial" panose="020B0604020202020204" pitchFamily="34" charset="0"/>
                <a:cs typeface="Arial" panose="020B0604020202020204" pitchFamily="34" charset="0"/>
              </a:rPr>
              <a:t>기말재고화하지</a:t>
            </a:r>
            <a:r>
              <a:rPr lang="ko-KR" altLang="en-US" sz="800" dirty="0">
                <a:latin typeface="Arial" panose="020B0604020202020204" pitchFamily="34" charset="0"/>
                <a:cs typeface="Arial" panose="020B0604020202020204" pitchFamily="34" charset="0"/>
              </a:rPr>
              <a:t> 않기 위해 당기제조원가에 포함시키지 않고 당기매출원가에 별도로 반영한 금액임</a:t>
            </a:r>
            <a:r>
              <a:rPr lang="en-US" altLang="ko-KR"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비경상적인</a:t>
            </a:r>
            <a:r>
              <a:rPr lang="ko-KR" altLang="en-US" sz="800" dirty="0">
                <a:latin typeface="Arial" panose="020B0604020202020204" pitchFamily="34" charset="0"/>
                <a:cs typeface="Arial" panose="020B0604020202020204" pitchFamily="34" charset="0"/>
              </a:rPr>
              <a:t> 매출원가 금액에 해당하여 </a:t>
            </a:r>
            <a:r>
              <a:rPr lang="en-US" altLang="ko-KR" sz="800" dirty="0">
                <a:latin typeface="Arial" panose="020B0604020202020204" pitchFamily="34" charset="0"/>
                <a:cs typeface="Arial" panose="020B0604020202020204" pitchFamily="34" charset="0"/>
              </a:rPr>
              <a:t>Normalization </a:t>
            </a:r>
            <a:r>
              <a:rPr lang="ko-KR" altLang="en-US" sz="800" dirty="0">
                <a:latin typeface="Arial" panose="020B0604020202020204" pitchFamily="34" charset="0"/>
                <a:cs typeface="Arial" panose="020B0604020202020204" pitchFamily="34" charset="0"/>
              </a:rPr>
              <a:t>대상에 포함된다고 판단하여 회사제시 조정금액 준용함</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r>
              <a:rPr lang="ko-KR" altLang="en-US" sz="800" dirty="0" err="1">
                <a:latin typeface="Arial" panose="020B0604020202020204" pitchFamily="34" charset="0"/>
                <a:cs typeface="Arial" panose="020B0604020202020204" pitchFamily="34" charset="0"/>
              </a:rPr>
              <a:t>나투라개발</a:t>
            </a:r>
            <a:r>
              <a:rPr lang="ko-KR" altLang="en-US" sz="800" dirty="0">
                <a:latin typeface="Arial" panose="020B0604020202020204" pitchFamily="34" charset="0"/>
                <a:cs typeface="Arial" panose="020B0604020202020204" pitchFamily="34" charset="0"/>
              </a:rPr>
              <a:t> 합병 건 관련 일회성 </a:t>
            </a:r>
            <a:r>
              <a:rPr lang="ko-KR" altLang="en-US" sz="800" dirty="0" err="1">
                <a:latin typeface="Arial" panose="020B0604020202020204" pitchFamily="34" charset="0"/>
                <a:cs typeface="Arial" panose="020B0604020202020204" pitchFamily="34" charset="0"/>
              </a:rPr>
              <a:t>세금과공과로</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회사제시 조정금액을 준용함</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r>
              <a:rPr lang="ko-KR" altLang="en-US" sz="800" dirty="0" err="1">
                <a:latin typeface="Arial" panose="020B0604020202020204" pitchFamily="34" charset="0"/>
                <a:cs typeface="Arial" panose="020B0604020202020204" pitchFamily="34" charset="0"/>
              </a:rPr>
              <a:t>나투라개발</a:t>
            </a:r>
            <a:r>
              <a:rPr lang="ko-KR" altLang="en-US" sz="800" dirty="0">
                <a:latin typeface="Arial" panose="020B0604020202020204" pitchFamily="34" charset="0"/>
                <a:cs typeface="Arial" panose="020B0604020202020204" pitchFamily="34" charset="0"/>
              </a:rPr>
              <a:t> 합병 건 관련 일회성 판매관리비로</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회사제시 조정금액을 준용함</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r>
              <a:rPr lang="ko-KR" altLang="en-US" sz="800" dirty="0">
                <a:latin typeface="Arial" panose="020B0604020202020204" pitchFamily="34" charset="0"/>
                <a:cs typeface="Arial" panose="020B0604020202020204" pitchFamily="34" charset="0"/>
              </a:rPr>
              <a:t>판매관리비 중 수출제비용 중 일시적인 고객 클레임 처리비용으로</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회사제시 조정금액을 기재함</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r>
              <a:rPr lang="ko-KR" altLang="en-US" sz="800" dirty="0">
                <a:latin typeface="Arial" panose="020B0604020202020204" pitchFamily="34" charset="0"/>
                <a:cs typeface="Arial" panose="020B0604020202020204" pitchFamily="34" charset="0"/>
              </a:rPr>
              <a:t>지급수수료 중 일회성 비용으로</a:t>
            </a:r>
            <a:r>
              <a:rPr lang="en-US" altLang="ko-KR" sz="800" dirty="0">
                <a:latin typeface="Arial" panose="020B0604020202020204" pitchFamily="34" charset="0"/>
                <a:cs typeface="Arial" panose="020B0604020202020204" pitchFamily="34" charset="0"/>
              </a:rPr>
              <a:t>, CB, BW </a:t>
            </a:r>
            <a:r>
              <a:rPr lang="ko-KR" altLang="en-US" sz="800" dirty="0">
                <a:latin typeface="Arial" panose="020B0604020202020204" pitchFamily="34" charset="0"/>
                <a:cs typeface="Arial" panose="020B0604020202020204" pitchFamily="34" charset="0"/>
              </a:rPr>
              <a:t>등 발행과 관련하여 발생하는 수수료 및 소송비용 등으로 </a:t>
            </a:r>
            <a:r>
              <a:rPr lang="ko-KR" altLang="en-US" sz="800" dirty="0" err="1">
                <a:latin typeface="Arial" panose="020B0604020202020204" pitchFamily="34" charset="0"/>
                <a:cs typeface="Arial" panose="020B0604020202020204" pitchFamily="34" charset="0"/>
              </a:rPr>
              <a:t>비경상적인</a:t>
            </a:r>
            <a:r>
              <a:rPr lang="ko-KR" altLang="en-US" sz="800" dirty="0">
                <a:latin typeface="Arial" panose="020B0604020202020204" pitchFamily="34" charset="0"/>
                <a:cs typeface="Arial" panose="020B0604020202020204" pitchFamily="34" charset="0"/>
              </a:rPr>
              <a:t> 비용에 해당하는 바</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회사제시 조정금액을 준용함</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endParaRPr lang="en-US" altLang="ko-KR" sz="800" dirty="0">
              <a:latin typeface="Arial" panose="020B0604020202020204" pitchFamily="34" charset="0"/>
              <a:cs typeface="Arial" panose="020B0604020202020204" pitchFamily="34" charset="0"/>
            </a:endParaRPr>
          </a:p>
          <a:p>
            <a:pPr latinLnBrk="1">
              <a:lnSpc>
                <a:spcPts val="1000"/>
              </a:lnSpc>
              <a:spcBef>
                <a:spcPts val="300"/>
              </a:spcBef>
              <a:buClr>
                <a:srgbClr val="00338D"/>
              </a:buClr>
              <a:defRPr/>
            </a:pPr>
            <a:endParaRPr lang="en-US" altLang="ko-KR" sz="800" b="1" u="sng" dirty="0">
              <a:solidFill>
                <a:schemeClr val="dk1"/>
              </a:solidFill>
              <a:latin typeface="Arial" panose="020B0604020202020204" pitchFamily="34" charset="0"/>
              <a:cs typeface="Arial" panose="020B0604020202020204" pitchFamily="34" charset="0"/>
            </a:endParaRPr>
          </a:p>
          <a:p>
            <a:pPr latinLnBrk="1">
              <a:lnSpc>
                <a:spcPts val="1000"/>
              </a:lnSpc>
              <a:spcBef>
                <a:spcPts val="300"/>
              </a:spcBef>
              <a:buClr>
                <a:srgbClr val="00338D"/>
              </a:buClr>
              <a:defRPr/>
            </a:pPr>
            <a:r>
              <a:rPr lang="en-US" altLang="ko-KR" sz="800" b="1" u="sng" dirty="0">
                <a:solidFill>
                  <a:schemeClr val="dk1"/>
                </a:solidFill>
                <a:latin typeface="Arial" panose="020B0604020202020204" pitchFamily="34" charset="0"/>
                <a:cs typeface="Arial" panose="020B0604020202020204" pitchFamily="34" charset="0"/>
              </a:rPr>
              <a:t>KPMG</a:t>
            </a:r>
            <a:r>
              <a:rPr lang="ko-KR" altLang="en-US" sz="800" b="1" u="sng" dirty="0">
                <a:solidFill>
                  <a:schemeClr val="dk1"/>
                </a:solidFill>
                <a:latin typeface="Arial" panose="020B0604020202020204" pitchFamily="34" charset="0"/>
                <a:cs typeface="Arial" panose="020B0604020202020204" pitchFamily="34" charset="0"/>
              </a:rPr>
              <a:t> </a:t>
            </a:r>
            <a:r>
              <a:rPr lang="en-US" altLang="ko-KR" sz="800" b="1" u="sng" dirty="0">
                <a:solidFill>
                  <a:schemeClr val="dk1"/>
                </a:solidFill>
                <a:latin typeface="Arial" panose="020B0604020202020204" pitchFamily="34" charset="0"/>
                <a:cs typeface="Arial" panose="020B0604020202020204" pitchFamily="34" charset="0"/>
              </a:rPr>
              <a:t>Adjustments</a:t>
            </a:r>
          </a:p>
          <a:p>
            <a:pPr marL="177800" indent="-177800" latinLnBrk="1">
              <a:lnSpc>
                <a:spcPts val="1000"/>
              </a:lnSpc>
              <a:spcBef>
                <a:spcPts val="300"/>
              </a:spcBef>
              <a:buFont typeface="Wingdings" panose="05000000000000000000" pitchFamily="2" charset="2"/>
              <a:buAutoNum type="arabicPeriod"/>
              <a:defRPr/>
            </a:pPr>
            <a:r>
              <a:rPr lang="ko-KR" altLang="en-US" sz="800" dirty="0" err="1">
                <a:latin typeface="Arial" panose="020B0604020202020204" pitchFamily="34" charset="0"/>
                <a:cs typeface="Arial" panose="020B0604020202020204" pitchFamily="34" charset="0"/>
              </a:rPr>
              <a:t>페이퍼코리아의</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2018</a:t>
            </a:r>
            <a:r>
              <a:rPr lang="ko-KR" altLang="en-US" sz="800" dirty="0">
                <a:latin typeface="Arial" panose="020B0604020202020204" pitchFamily="34" charset="0"/>
                <a:cs typeface="Arial" panose="020B0604020202020204" pitchFamily="34" charset="0"/>
              </a:rPr>
              <a:t>년 상품매출은 공장이전 후 시스템 등이 </a:t>
            </a:r>
            <a:r>
              <a:rPr lang="ko-KR" altLang="en-US" sz="800" dirty="0" err="1">
                <a:latin typeface="Arial" panose="020B0604020202020204" pitchFamily="34" charset="0"/>
                <a:cs typeface="Arial" panose="020B0604020202020204" pitchFamily="34" charset="0"/>
              </a:rPr>
              <a:t>미구축된</a:t>
            </a:r>
            <a:r>
              <a:rPr lang="ko-KR" altLang="en-US" sz="800" dirty="0">
                <a:latin typeface="Arial" panose="020B0604020202020204" pitchFamily="34" charset="0"/>
                <a:cs typeface="Arial" panose="020B0604020202020204" pitchFamily="34" charset="0"/>
              </a:rPr>
              <a:t> 상태에서 외부에서 상품을 구매하여 단순 판매한 거래에 해당함</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2018</a:t>
            </a:r>
            <a:r>
              <a:rPr lang="ko-KR" altLang="en-US" sz="800" dirty="0">
                <a:latin typeface="Arial" panose="020B0604020202020204" pitchFamily="34" charset="0"/>
                <a:cs typeface="Arial" panose="020B0604020202020204" pitchFamily="34" charset="0"/>
              </a:rPr>
              <a:t>년에 일시적으로 발생하고 이후 발생하지 않는 일시적 </a:t>
            </a:r>
            <a:r>
              <a:rPr lang="ko-KR" altLang="en-US" sz="800" dirty="0" err="1">
                <a:latin typeface="Arial" panose="020B0604020202020204" pitchFamily="34" charset="0"/>
                <a:cs typeface="Arial" panose="020B0604020202020204" pitchFamily="34" charset="0"/>
              </a:rPr>
              <a:t>매출로서</a:t>
            </a:r>
            <a:r>
              <a:rPr lang="ko-KR" altLang="en-US" sz="800" dirty="0">
                <a:latin typeface="Arial" panose="020B0604020202020204" pitchFamily="34" charset="0"/>
                <a:cs typeface="Arial" panose="020B0604020202020204" pitchFamily="34" charset="0"/>
              </a:rPr>
              <a:t> 동 상품매출 및 관련 원가를 </a:t>
            </a:r>
            <a:r>
              <a:rPr lang="en-US" altLang="ko-KR" sz="800" dirty="0">
                <a:latin typeface="Arial" panose="020B0604020202020204" pitchFamily="34" charset="0"/>
                <a:cs typeface="Arial" panose="020B0604020202020204" pitchFamily="34" charset="0"/>
              </a:rPr>
              <a:t>Normalize </a:t>
            </a:r>
            <a:r>
              <a:rPr lang="ko-KR" altLang="en-US" sz="800" dirty="0">
                <a:latin typeface="Arial" panose="020B0604020202020204" pitchFamily="34" charset="0"/>
                <a:cs typeface="Arial" panose="020B0604020202020204" pitchFamily="34" charset="0"/>
              </a:rPr>
              <a:t>조정 대상에 포함함</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r>
              <a:rPr lang="ko-KR" altLang="en-US" sz="800" dirty="0" err="1">
                <a:latin typeface="Arial" panose="020B0604020202020204" pitchFamily="34" charset="0"/>
                <a:cs typeface="Arial" panose="020B0604020202020204" pitchFamily="34" charset="0"/>
              </a:rPr>
              <a:t>나투라미디어에</a:t>
            </a:r>
            <a:r>
              <a:rPr lang="ko-KR" altLang="en-US" sz="800" dirty="0">
                <a:latin typeface="Arial" panose="020B0604020202020204" pitchFamily="34" charset="0"/>
                <a:cs typeface="Arial" panose="020B0604020202020204" pitchFamily="34" charset="0"/>
              </a:rPr>
              <a:t> 대한 주식가치평가용역 수수료</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전환사채 평가수수료</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일시적 고객 클레임 처리비용 등 회사가 </a:t>
            </a:r>
            <a:r>
              <a:rPr lang="en-US" altLang="ko-KR" sz="800" dirty="0">
                <a:latin typeface="Arial" panose="020B0604020202020204" pitchFamily="34" charset="0"/>
                <a:cs typeface="Arial" panose="020B0604020202020204" pitchFamily="34" charset="0"/>
              </a:rPr>
              <a:t>2018~2021</a:t>
            </a:r>
            <a:r>
              <a:rPr lang="ko-KR" altLang="en-US" sz="800" dirty="0">
                <a:latin typeface="Arial" panose="020B0604020202020204" pitchFamily="34" charset="0"/>
                <a:cs typeface="Arial" panose="020B0604020202020204" pitchFamily="34" charset="0"/>
              </a:rPr>
              <a:t>년까지 일회성 항목으로 분류했던 지급수수료 중 </a:t>
            </a:r>
            <a:r>
              <a:rPr lang="en-US" altLang="ko-KR" sz="800" dirty="0">
                <a:latin typeface="Arial" panose="020B0604020202020204" pitchFamily="34" charset="0"/>
                <a:cs typeface="Arial" panose="020B0604020202020204" pitchFamily="34" charset="0"/>
              </a:rPr>
              <a:t>2022</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1</a:t>
            </a:r>
            <a:r>
              <a:rPr lang="ko-KR" altLang="en-US" sz="800" dirty="0">
                <a:latin typeface="Arial" panose="020B0604020202020204" pitchFamily="34" charset="0"/>
                <a:cs typeface="Arial" panose="020B0604020202020204" pitchFamily="34" charset="0"/>
              </a:rPr>
              <a:t>분기에 발생한 유사 항목에 대해 </a:t>
            </a:r>
            <a:r>
              <a:rPr lang="en-US" altLang="ko-KR" sz="800" dirty="0">
                <a:latin typeface="Arial" panose="020B0604020202020204" pitchFamily="34" charset="0"/>
                <a:cs typeface="Arial" panose="020B0604020202020204" pitchFamily="34" charset="0"/>
              </a:rPr>
              <a:t>Normalize </a:t>
            </a:r>
            <a:r>
              <a:rPr lang="ko-KR" altLang="en-US" sz="800" dirty="0">
                <a:latin typeface="Arial" panose="020B0604020202020204" pitchFamily="34" charset="0"/>
                <a:cs typeface="Arial" panose="020B0604020202020204" pitchFamily="34" charset="0"/>
              </a:rPr>
              <a:t>조정 대상에 포함함</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r>
              <a:rPr lang="ko-KR" altLang="en-US" sz="800" dirty="0" err="1">
                <a:latin typeface="Arial" panose="020B0604020202020204" pitchFamily="34" charset="0"/>
                <a:cs typeface="Arial" panose="020B0604020202020204" pitchFamily="34" charset="0"/>
              </a:rPr>
              <a:t>나투라미디어</a:t>
            </a:r>
            <a:r>
              <a:rPr lang="ko-KR" altLang="en-US" sz="800" dirty="0">
                <a:latin typeface="Arial" panose="020B0604020202020204" pitchFamily="34" charset="0"/>
                <a:cs typeface="Arial" panose="020B0604020202020204" pitchFamily="34" charset="0"/>
              </a:rPr>
              <a:t> 임직원에게 </a:t>
            </a:r>
            <a:r>
              <a:rPr lang="en-US" altLang="ko-KR" sz="800" dirty="0">
                <a:latin typeface="Arial" panose="020B0604020202020204" pitchFamily="34" charset="0"/>
                <a:cs typeface="Arial" panose="020B0604020202020204" pitchFamily="34" charset="0"/>
              </a:rPr>
              <a:t>2022</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1</a:t>
            </a:r>
            <a:r>
              <a:rPr lang="ko-KR" altLang="en-US" sz="800" dirty="0">
                <a:latin typeface="Arial" panose="020B0604020202020204" pitchFamily="34" charset="0"/>
                <a:cs typeface="Arial" panose="020B0604020202020204" pitchFamily="34" charset="0"/>
              </a:rPr>
              <a:t>분기에만 지급</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급여대장상 </a:t>
            </a:r>
            <a:r>
              <a:rPr lang="en-US" altLang="ko-KR" sz="800" dirty="0">
                <a:latin typeface="Arial" panose="020B0604020202020204" pitchFamily="34" charset="0"/>
                <a:cs typeface="Arial" panose="020B0604020202020204" pitchFamily="34" charset="0"/>
              </a:rPr>
              <a:t>2018</a:t>
            </a:r>
            <a:r>
              <a:rPr lang="ko-KR" altLang="en-US" sz="800" dirty="0">
                <a:latin typeface="Arial" panose="020B0604020202020204" pitchFamily="34" charset="0"/>
                <a:cs typeface="Arial" panose="020B0604020202020204" pitchFamily="34" charset="0"/>
              </a:rPr>
              <a:t>년</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년에 격려금을 지급하지 않음</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한 일회성 격려금을</a:t>
            </a:r>
            <a:r>
              <a:rPr lang="en-US" altLang="ko-KR" sz="800" dirty="0">
                <a:latin typeface="Arial" panose="020B0604020202020204" pitchFamily="34" charset="0"/>
                <a:cs typeface="Arial" panose="020B0604020202020204" pitchFamily="34" charset="0"/>
              </a:rPr>
              <a:t> Normalize </a:t>
            </a:r>
            <a:r>
              <a:rPr lang="ko-KR" altLang="en-US" sz="800" dirty="0">
                <a:latin typeface="Arial" panose="020B0604020202020204" pitchFamily="34" charset="0"/>
                <a:cs typeface="Arial" panose="020B0604020202020204" pitchFamily="34" charset="0"/>
              </a:rPr>
              <a:t>조정 대상에 포함함</a:t>
            </a:r>
            <a:endParaRPr lang="en-US" altLang="ko-KR" sz="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114A9AA-A578-4CBC-86A7-4DF5D1627A01}"/>
              </a:ext>
            </a:extLst>
          </p:cNvPr>
          <p:cNvSpPr txBox="1"/>
          <p:nvPr/>
        </p:nvSpPr>
        <p:spPr>
          <a:xfrm>
            <a:off x="2134252" y="5754330"/>
            <a:ext cx="3514981" cy="107722"/>
          </a:xfrm>
          <a:prstGeom prst="rect">
            <a:avLst/>
          </a:prstGeom>
          <a:noFill/>
        </p:spPr>
        <p:txBody>
          <a:bodyPr wrap="square" lIns="0" tIns="0" rIns="0" bIns="0">
            <a:spAutoFit/>
          </a:bodyPr>
          <a:lstStyle/>
          <a:p>
            <a:pPr marL="0" lvl="2" fontAlgn="base">
              <a:spcBef>
                <a:spcPts val="300"/>
              </a:spcBef>
              <a:buClr>
                <a:srgbClr val="00338D"/>
              </a:buClr>
              <a:buSzPct val="100000"/>
              <a:defRPr/>
            </a:pPr>
            <a:r>
              <a:rPr lang="en-US" altLang="ko-KR" sz="700" kern="0" dirty="0">
                <a:solidFill>
                  <a:srgbClr val="000000"/>
                </a:solidFill>
                <a:latin typeface="Arial" panose="020B0604020202020204" pitchFamily="34" charset="0"/>
                <a:cs typeface="Arial" panose="020B0604020202020204" pitchFamily="34" charset="0"/>
              </a:rPr>
              <a:t>(Source: VDR 6.3.43)</a:t>
            </a:r>
          </a:p>
        </p:txBody>
      </p:sp>
      <p:sp>
        <p:nvSpPr>
          <p:cNvPr id="10" name="TextBox 9">
            <a:extLst>
              <a:ext uri="{FF2B5EF4-FFF2-40B4-BE49-F238E27FC236}">
                <a16:creationId xmlns:a16="http://schemas.microsoft.com/office/drawing/2014/main" id="{EDDBA5ED-42D8-4C23-AAD8-35A77E6D8CC7}"/>
              </a:ext>
            </a:extLst>
          </p:cNvPr>
          <p:cNvSpPr txBox="1"/>
          <p:nvPr/>
        </p:nvSpPr>
        <p:spPr>
          <a:xfrm>
            <a:off x="2116789" y="5898231"/>
            <a:ext cx="4792012" cy="283154"/>
          </a:xfrm>
          <a:prstGeom prst="rect">
            <a:avLst/>
          </a:prstGeom>
          <a:noFill/>
        </p:spPr>
        <p:txBody>
          <a:bodyPr wrap="square" lIns="0" tIns="0" rIns="0" bIns="0">
            <a:spAutoFit/>
          </a:bodyPr>
          <a:lstStyle/>
          <a:p>
            <a:pPr marL="177800" indent="-177800" latinLnBrk="1">
              <a:lnSpc>
                <a:spcPts val="1000"/>
              </a:lnSpc>
              <a:spcBef>
                <a:spcPts val="300"/>
              </a:spcBef>
              <a:buFont typeface="Wingdings" panose="05000000000000000000" pitchFamily="2" charset="2"/>
              <a:buChar char="ü"/>
              <a:defRPr/>
            </a:pPr>
            <a:r>
              <a:rPr lang="ko-KR" altLang="en-US" sz="700" i="1" dirty="0">
                <a:latin typeface="Arial" panose="020B0604020202020204" pitchFamily="34" charset="0"/>
                <a:cs typeface="Arial" panose="020B0604020202020204" pitchFamily="34" charset="0"/>
              </a:rPr>
              <a:t>제지부문의 경우 </a:t>
            </a:r>
            <a:r>
              <a:rPr lang="en-US" altLang="ko-KR" sz="700" i="1" dirty="0">
                <a:latin typeface="Arial" panose="020B0604020202020204" pitchFamily="34" charset="0"/>
                <a:cs typeface="Arial" panose="020B0604020202020204" pitchFamily="34" charset="0"/>
              </a:rPr>
              <a:t>2022</a:t>
            </a:r>
            <a:r>
              <a:rPr lang="ko-KR" altLang="en-US" sz="700" i="1" dirty="0">
                <a:latin typeface="Arial" panose="020B0604020202020204" pitchFamily="34" charset="0"/>
                <a:cs typeface="Arial" panose="020B0604020202020204" pitchFamily="34" charset="0"/>
              </a:rPr>
              <a:t>년 </a:t>
            </a:r>
            <a:r>
              <a:rPr lang="en-US" altLang="ko-KR" sz="700" i="1" dirty="0">
                <a:latin typeface="Arial" panose="020B0604020202020204" pitchFamily="34" charset="0"/>
                <a:cs typeface="Arial" panose="020B0604020202020204" pitchFamily="34" charset="0"/>
              </a:rPr>
              <a:t>1Q</a:t>
            </a:r>
            <a:r>
              <a:rPr lang="ko-KR" altLang="en-US" sz="700" i="1" dirty="0">
                <a:latin typeface="Arial" panose="020B0604020202020204" pitchFamily="34" charset="0"/>
                <a:cs typeface="Arial" panose="020B0604020202020204" pitchFamily="34" charset="0"/>
              </a:rPr>
              <a:t>에 대한 </a:t>
            </a:r>
            <a:r>
              <a:rPr lang="en-US" altLang="ko-KR" sz="700" i="1" dirty="0">
                <a:latin typeface="Arial" panose="020B0604020202020204" pitchFamily="34" charset="0"/>
                <a:cs typeface="Arial" panose="020B0604020202020204" pitchFamily="34" charset="0"/>
              </a:rPr>
              <a:t>Normalize </a:t>
            </a:r>
            <a:r>
              <a:rPr lang="ko-KR" altLang="en-US" sz="700" i="1" dirty="0">
                <a:latin typeface="Arial" panose="020B0604020202020204" pitchFamily="34" charset="0"/>
                <a:cs typeface="Arial" panose="020B0604020202020204" pitchFamily="34" charset="0"/>
              </a:rPr>
              <a:t>조정사항을 제공받지 못하였음</a:t>
            </a:r>
            <a:endParaRPr lang="en-US" altLang="ko-KR" sz="700" i="1"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Char char="ü"/>
              <a:defRPr/>
            </a:pPr>
            <a:r>
              <a:rPr lang="ko-KR" altLang="en-US" sz="700" i="1" dirty="0">
                <a:latin typeface="Arial" panose="020B0604020202020204" pitchFamily="34" charset="0"/>
                <a:cs typeface="Arial" panose="020B0604020202020204" pitchFamily="34" charset="0"/>
              </a:rPr>
              <a:t>부동산부문 및 미디어부문의 경우 실사대상기간에 대한 </a:t>
            </a:r>
            <a:r>
              <a:rPr lang="en-US" altLang="ko-KR" sz="700" i="1" dirty="0">
                <a:latin typeface="Arial" panose="020B0604020202020204" pitchFamily="34" charset="0"/>
                <a:cs typeface="Arial" panose="020B0604020202020204" pitchFamily="34" charset="0"/>
              </a:rPr>
              <a:t>Normalize </a:t>
            </a:r>
            <a:r>
              <a:rPr lang="ko-KR" altLang="en-US" sz="700" i="1" dirty="0">
                <a:latin typeface="Arial" panose="020B0604020202020204" pitchFamily="34" charset="0"/>
                <a:cs typeface="Arial" panose="020B0604020202020204" pitchFamily="34" charset="0"/>
              </a:rPr>
              <a:t>조정사항에 대한 자료를 제공받지 못하였음</a:t>
            </a:r>
            <a:endParaRPr lang="en-US" altLang="ko-KR" sz="700" i="1" dirty="0">
              <a:latin typeface="Arial" panose="020B0604020202020204" pitchFamily="34" charset="0"/>
              <a:cs typeface="Arial" panose="020B0604020202020204" pitchFamily="34" charset="0"/>
            </a:endParaRPr>
          </a:p>
        </p:txBody>
      </p:sp>
      <p:sp>
        <p:nvSpPr>
          <p:cNvPr id="16" name="제목 2">
            <a:extLst>
              <a:ext uri="{FF2B5EF4-FFF2-40B4-BE49-F238E27FC236}">
                <a16:creationId xmlns:a16="http://schemas.microsoft.com/office/drawing/2014/main" id="{D78B2952-30C1-421E-9FBD-A1FC0FEFAD5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Adjusted EBITDA (1/2)</a:t>
            </a:r>
          </a:p>
        </p:txBody>
      </p:sp>
      <p:sp>
        <p:nvSpPr>
          <p:cNvPr id="17" name="제목 2">
            <a:extLst>
              <a:ext uri="{FF2B5EF4-FFF2-40B4-BE49-F238E27FC236}">
                <a16:creationId xmlns:a16="http://schemas.microsoft.com/office/drawing/2014/main" id="{8B2A1694-2D85-49D4-9ED8-80225DBEBB2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13" name="표 12">
            <a:extLst>
              <a:ext uri="{FF2B5EF4-FFF2-40B4-BE49-F238E27FC236}">
                <a16:creationId xmlns:a16="http://schemas.microsoft.com/office/drawing/2014/main" id="{159AAB6C-8AD7-4F98-B268-F9BD12EFA1AB}"/>
              </a:ext>
            </a:extLst>
          </p:cNvPr>
          <p:cNvGraphicFramePr>
            <a:graphicFrameLocks noGrp="1"/>
          </p:cNvGraphicFramePr>
          <p:nvPr/>
        </p:nvGraphicFramePr>
        <p:xfrm>
          <a:off x="2134252" y="1687211"/>
          <a:ext cx="4046416" cy="4069655"/>
        </p:xfrm>
        <a:graphic>
          <a:graphicData uri="http://schemas.openxmlformats.org/drawingml/2006/table">
            <a:tbl>
              <a:tblPr/>
              <a:tblGrid>
                <a:gridCol w="160701">
                  <a:extLst>
                    <a:ext uri="{9D8B030D-6E8A-4147-A177-3AD203B41FA5}">
                      <a16:colId xmlns:a16="http://schemas.microsoft.com/office/drawing/2014/main" val="3319425287"/>
                    </a:ext>
                  </a:extLst>
                </a:gridCol>
                <a:gridCol w="1531980">
                  <a:extLst>
                    <a:ext uri="{9D8B030D-6E8A-4147-A177-3AD203B41FA5}">
                      <a16:colId xmlns:a16="http://schemas.microsoft.com/office/drawing/2014/main" val="1481198154"/>
                    </a:ext>
                  </a:extLst>
                </a:gridCol>
                <a:gridCol w="470747">
                  <a:extLst>
                    <a:ext uri="{9D8B030D-6E8A-4147-A177-3AD203B41FA5}">
                      <a16:colId xmlns:a16="http://schemas.microsoft.com/office/drawing/2014/main" val="3939282019"/>
                    </a:ext>
                  </a:extLst>
                </a:gridCol>
                <a:gridCol w="470747">
                  <a:extLst>
                    <a:ext uri="{9D8B030D-6E8A-4147-A177-3AD203B41FA5}">
                      <a16:colId xmlns:a16="http://schemas.microsoft.com/office/drawing/2014/main" val="4020452564"/>
                    </a:ext>
                  </a:extLst>
                </a:gridCol>
                <a:gridCol w="470747">
                  <a:extLst>
                    <a:ext uri="{9D8B030D-6E8A-4147-A177-3AD203B41FA5}">
                      <a16:colId xmlns:a16="http://schemas.microsoft.com/office/drawing/2014/main" val="3833314757"/>
                    </a:ext>
                  </a:extLst>
                </a:gridCol>
                <a:gridCol w="470747">
                  <a:extLst>
                    <a:ext uri="{9D8B030D-6E8A-4147-A177-3AD203B41FA5}">
                      <a16:colId xmlns:a16="http://schemas.microsoft.com/office/drawing/2014/main" val="842207795"/>
                    </a:ext>
                  </a:extLst>
                </a:gridCol>
                <a:gridCol w="470747">
                  <a:extLst>
                    <a:ext uri="{9D8B030D-6E8A-4147-A177-3AD203B41FA5}">
                      <a16:colId xmlns:a16="http://schemas.microsoft.com/office/drawing/2014/main" val="3858833717"/>
                    </a:ext>
                  </a:extLst>
                </a:gridCol>
              </a:tblGrid>
              <a:tr h="125392">
                <a:tc gridSpan="2">
                  <a:txBody>
                    <a:bodyPr/>
                    <a:lstStyle/>
                    <a:p>
                      <a:pPr algn="l" rtl="0" fontAlgn="ctr"/>
                      <a:r>
                        <a:rPr lang="en-US" altLang="ko-KR" sz="700" b="1" i="0" u="none" strike="noStrike" dirty="0">
                          <a:solidFill>
                            <a:srgbClr val="FFFFFF"/>
                          </a:solidFill>
                          <a:effectLst/>
                          <a:latin typeface="Arial" panose="020B0604020202020204" pitchFamily="34" charset="0"/>
                          <a:ea typeface="+mn-ea"/>
                          <a:cs typeface="Arial" panose="020B0604020202020204" pitchFamily="34" charset="0"/>
                        </a:rPr>
                        <a:t>(</a:t>
                      </a: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단위</a:t>
                      </a:r>
                      <a:r>
                        <a:rPr lang="en-US" altLang="ko-KR" sz="700" b="1" i="0" u="none" strike="noStrike" dirty="0">
                          <a:solidFill>
                            <a:srgbClr val="FFFFFF"/>
                          </a:solidFill>
                          <a:effectLst/>
                          <a:latin typeface="Arial" panose="020B0604020202020204" pitchFamily="34" charset="0"/>
                          <a:ea typeface="+mn-ea"/>
                          <a:cs typeface="Arial" panose="020B0604020202020204" pitchFamily="34" charset="0"/>
                        </a:rPr>
                        <a:t>: </a:t>
                      </a: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백만원</a:t>
                      </a:r>
                      <a:r>
                        <a:rPr lang="en-US" altLang="ko-KR" sz="700" b="1" i="0" u="none" strike="noStrike" dirty="0">
                          <a:solidFill>
                            <a:srgbClr val="FFFFFF"/>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rtl="0" fontAlgn="ctr"/>
                      <a:r>
                        <a:rPr lang="en-US" sz="700" b="1" i="0" u="none" strike="noStrike" dirty="0">
                          <a:solidFill>
                            <a:srgbClr val="FFFFFF"/>
                          </a:solidFill>
                          <a:effectLst/>
                          <a:latin typeface="Arial" panose="020B0604020202020204" pitchFamily="34" charset="0"/>
                          <a:ea typeface="+mn-ea"/>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a:solidFill>
                            <a:srgbClr val="FFFFFF"/>
                          </a:solidFill>
                          <a:effectLst/>
                          <a:latin typeface="Arial" panose="020B0604020202020204" pitchFamily="34" charset="0"/>
                          <a:ea typeface="+mn-ea"/>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mn-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a:solidFill>
                            <a:srgbClr val="FFFFFF"/>
                          </a:solidFill>
                          <a:effectLst/>
                          <a:latin typeface="Arial" panose="020B0604020202020204" pitchFamily="34" charset="0"/>
                          <a:ea typeface="+mn-ea"/>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mn-ea"/>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00769678"/>
                  </a:ext>
                </a:extLst>
              </a:tr>
              <a:tr h="125392">
                <a:tc gridSpan="2">
                  <a:txBody>
                    <a:bodyPr/>
                    <a:lstStyle/>
                    <a:p>
                      <a:pPr algn="l" rtl="0"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매출</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412,275</a:t>
                      </a:r>
                    </a:p>
                  </a:txBody>
                  <a:tcPr marL="36000" marR="36000" marT="0" marB="0" anchor="ctr">
                    <a:lnL>
                      <a:noFill/>
                    </a:lnL>
                    <a:lnR>
                      <a:noFill/>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265,642</a:t>
                      </a:r>
                    </a:p>
                  </a:txBody>
                  <a:tcPr marL="36000" marR="36000" marT="0" marB="0" anchor="ctr">
                    <a:lnL>
                      <a:noFill/>
                    </a:lnL>
                    <a:lnR>
                      <a:noFill/>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484,064</a:t>
                      </a:r>
                    </a:p>
                  </a:txBody>
                  <a:tcPr marL="36000" marR="36000" marT="0" marB="0" anchor="ctr">
                    <a:lnL>
                      <a:noFill/>
                    </a:lnL>
                    <a:lnR>
                      <a:noFill/>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435,283</a:t>
                      </a:r>
                    </a:p>
                  </a:txBody>
                  <a:tcPr marL="36000" marR="36000" marT="0" marB="0" anchor="ctr">
                    <a:lnL>
                      <a:noFill/>
                    </a:lnL>
                    <a:lnR>
                      <a:noFill/>
                    </a:lnR>
                    <a:lnT>
                      <a:noFill/>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101,517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68792898"/>
                  </a:ext>
                </a:extLst>
              </a:tr>
              <a:tr h="125392">
                <a:tc gridSpan="2">
                  <a:txBody>
                    <a:bodyPr/>
                    <a:lstStyle/>
                    <a:p>
                      <a:pPr algn="l"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375,384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233,892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419,930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372,394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87,074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75518185"/>
                  </a:ext>
                </a:extLst>
              </a:tr>
              <a:tr h="125392">
                <a:tc gridSpan="2">
                  <a:txBody>
                    <a:bodyPr/>
                    <a:lstStyle/>
                    <a:p>
                      <a:pPr algn="l" rtl="0"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36,891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31,750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64,135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62,889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14,443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50051743"/>
                  </a:ext>
                </a:extLst>
              </a:tr>
              <a:tr h="125392">
                <a:tc gridSpan="2">
                  <a:txBody>
                    <a:bodyPr/>
                    <a:lstStyle/>
                    <a:p>
                      <a:pPr algn="l" rtl="0"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Gross Profit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8.9%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12.0%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14.2%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71729576"/>
                  </a:ext>
                </a:extLst>
              </a:tr>
              <a:tr h="125392">
                <a:tc gridSpan="2">
                  <a:txBody>
                    <a:bodyPr/>
                    <a:lstStyle/>
                    <a:p>
                      <a:pPr algn="l" rtl="0" fontAlgn="ctr"/>
                      <a:r>
                        <a:rPr lang="ko-KR" altLang="en-US" sz="700" b="1" i="0" u="none" strike="noStrike">
                          <a:solidFill>
                            <a:srgbClr val="000000"/>
                          </a:solidFill>
                          <a:effectLst/>
                          <a:latin typeface="Arial" panose="020B0604020202020204" pitchFamily="34" charset="0"/>
                          <a:ea typeface="+mn-ea"/>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34,712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33,048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29,523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31,429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8,444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93750157"/>
                  </a:ext>
                </a:extLst>
              </a:tr>
              <a:tr h="125392">
                <a:tc gridSpan="2">
                  <a:txBody>
                    <a:bodyPr/>
                    <a:lstStyle/>
                    <a:p>
                      <a:pPr algn="l" rtl="0"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EBIT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2,178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(1,298)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34,611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31,459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5,999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688598816"/>
                  </a:ext>
                </a:extLst>
              </a:tr>
              <a:tr h="125392">
                <a:tc gridSpan="2">
                  <a:txBody>
                    <a:bodyPr/>
                    <a:lstStyle/>
                    <a:p>
                      <a:pPr algn="l" rtl="0"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EBIT%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(0.5%)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5186694"/>
                  </a:ext>
                </a:extLst>
              </a:tr>
              <a:tr h="125392">
                <a:tc gridSpan="2">
                  <a:txBody>
                    <a:bodyPr/>
                    <a:lstStyle/>
                    <a:p>
                      <a:pPr algn="l" rtl="0" fontAlgn="ctr"/>
                      <a:r>
                        <a:rPr lang="en-US" sz="700" b="0" i="0" u="none" strike="noStrike" dirty="0">
                          <a:solidFill>
                            <a:srgbClr val="000000"/>
                          </a:solidFill>
                          <a:effectLst/>
                          <a:latin typeface="Arial" panose="020B0604020202020204" pitchFamily="34" charset="0"/>
                          <a:ea typeface="+mn-ea"/>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8,864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10,772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11,421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12,028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2,794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34262746"/>
                  </a:ext>
                </a:extLst>
              </a:tr>
              <a:tr h="125392">
                <a:tc gridSpan="2">
                  <a:txBody>
                    <a:bodyPr/>
                    <a:lstStyle/>
                    <a:p>
                      <a:pPr algn="l" rtl="0"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11,042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9,474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46,032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43,487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8,792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61673626"/>
                  </a:ext>
                </a:extLst>
              </a:tr>
              <a:tr h="125392">
                <a:tc gridSpan="2">
                  <a:txBody>
                    <a:bodyPr/>
                    <a:lstStyle/>
                    <a:p>
                      <a:pPr algn="l" rtl="0"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2.7%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34365993"/>
                  </a:ext>
                </a:extLst>
              </a:tr>
              <a:tr h="125392">
                <a:tc gridSpan="2">
                  <a:txBody>
                    <a:bodyPr/>
                    <a:lstStyle/>
                    <a:p>
                      <a:pPr algn="l"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회사제시 </a:t>
                      </a: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Adjustments (Acceptable)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2,214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5,067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2,401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241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06537227"/>
                  </a:ext>
                </a:extLst>
              </a:tr>
              <a:tr h="125392">
                <a:tc>
                  <a:txBody>
                    <a:bodyPr/>
                    <a:lstStyle/>
                    <a:p>
                      <a:pPr algn="l" fontAlgn="ctr"/>
                      <a:r>
                        <a:rPr lang="ko-KR" altLang="en-US" sz="7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 </a:t>
                      </a:r>
                      <a:r>
                        <a:rPr lang="ko-KR" altLang="en-US" sz="700" b="0" i="0" u="none" strike="noStrike" dirty="0" err="1">
                          <a:solidFill>
                            <a:srgbClr val="000000"/>
                          </a:solidFill>
                          <a:effectLst/>
                          <a:latin typeface="Arial" panose="020B0604020202020204" pitchFamily="34" charset="0"/>
                          <a:ea typeface="+mn-ea"/>
                          <a:cs typeface="Arial" panose="020B0604020202020204" pitchFamily="34" charset="0"/>
                        </a:rPr>
                        <a:t>비경상적</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제조원가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241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3,927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1,737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2124976019"/>
                  </a:ext>
                </a:extLst>
              </a:tr>
              <a:tr h="125392">
                <a:tc>
                  <a:txBody>
                    <a:bodyPr/>
                    <a:lstStyle/>
                    <a:p>
                      <a:pPr algn="l" fontAlgn="ctr"/>
                      <a:r>
                        <a:rPr lang="ko-KR" altLang="en-US" sz="7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합병관련 </a:t>
                      </a:r>
                      <a:r>
                        <a:rPr lang="ko-KR" altLang="en-US" sz="700" b="0" i="0" u="none" strike="noStrike" dirty="0" err="1">
                          <a:solidFill>
                            <a:srgbClr val="000000"/>
                          </a:solidFill>
                          <a:effectLst/>
                          <a:latin typeface="Arial" panose="020B0604020202020204" pitchFamily="34" charset="0"/>
                          <a:ea typeface="+mn-ea"/>
                          <a:cs typeface="Arial" panose="020B0604020202020204" pitchFamily="34" charset="0"/>
                        </a:rPr>
                        <a:t>세금과공과</a:t>
                      </a: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49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15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377 </a:t>
                      </a:r>
                    </a:p>
                  </a:txBody>
                  <a:tcPr marL="36000" marR="36000" marT="9525" marB="0" anchor="ctr">
                    <a:lnL>
                      <a:noFill/>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8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62222748"/>
                  </a:ext>
                </a:extLst>
              </a:tr>
              <a:tr h="125392">
                <a:tc>
                  <a:txBody>
                    <a:bodyPr/>
                    <a:lstStyle/>
                    <a:p>
                      <a:pPr algn="l" fontAlgn="ct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합병관련 판매관리비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8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59482450"/>
                  </a:ext>
                </a:extLst>
              </a:tr>
              <a:tr h="125392">
                <a:tc>
                  <a:txBody>
                    <a:bodyPr/>
                    <a:lstStyle/>
                    <a:p>
                      <a:pPr algn="l" fontAlgn="ctr"/>
                      <a:endParaRPr lang="ko-KR" altLang="en-US" sz="7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[4]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수출제비용</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379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62627722"/>
                  </a:ext>
                </a:extLst>
              </a:tr>
              <a:tr h="125392">
                <a:tc>
                  <a:txBody>
                    <a:bodyPr/>
                    <a:lstStyle/>
                    <a:p>
                      <a:pPr algn="l" fontAlgn="ctr"/>
                      <a:r>
                        <a:rPr lang="ko-KR" altLang="en-US" sz="7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[5]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일회성 지급수수료</a:t>
                      </a:r>
                    </a:p>
                  </a:txBody>
                  <a:tcPr marL="36000" marR="36000"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1,915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746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287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229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18678829"/>
                  </a:ext>
                </a:extLst>
              </a:tr>
              <a:tr h="239949">
                <a:tc gridSpan="2">
                  <a:txBody>
                    <a:bodyPr/>
                    <a:lstStyle/>
                    <a:p>
                      <a:pPr algn="l" rtl="0"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Adjusted EBITDA after </a:t>
                      </a:r>
                    </a:p>
                    <a:p>
                      <a:pPr algn="l" rtl="0"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회사제시 </a:t>
                      </a: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Adjustments (Acceptable)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13,256</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14,541</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48,433</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43,728</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8,792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21575886"/>
                  </a:ext>
                </a:extLst>
              </a:tr>
              <a:tr h="125392">
                <a:tc gridSpan="2">
                  <a:txBody>
                    <a:bodyPr/>
                    <a:lstStyle/>
                    <a:p>
                      <a:pPr algn="l" rtl="0"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Adjusted 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3.2%</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5.5%</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8.7%</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57396065"/>
                  </a:ext>
                </a:extLst>
              </a:tr>
              <a:tr h="125392">
                <a:tc gridSpan="2">
                  <a:txBody>
                    <a:bodyPr/>
                    <a:lstStyle/>
                    <a:p>
                      <a:pPr algn="l"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KPMG Adjustments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(12,451)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700" b="0" i="1"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361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39869855"/>
                  </a:ext>
                </a:extLst>
              </a:tr>
              <a:tr h="125392">
                <a:tc>
                  <a:txBody>
                    <a:bodyPr/>
                    <a:lstStyle/>
                    <a:p>
                      <a:pPr algn="l" fontAlgn="ct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공장이전시 발생한 일시적 </a:t>
                      </a:r>
                      <a:endParaRPr lang="en-US" altLang="ko-KR" sz="700" b="0" i="0" u="none" strike="noStrike" dirty="0">
                        <a:solidFill>
                          <a:srgbClr val="000000"/>
                        </a:solidFill>
                        <a:effectLst/>
                        <a:latin typeface="Arial" panose="020B0604020202020204" pitchFamily="34" charset="0"/>
                        <a:ea typeface="+mn-ea"/>
                        <a:cs typeface="Arial" panose="020B0604020202020204" pitchFamily="34" charset="0"/>
                      </a:endParaRPr>
                    </a:p>
                    <a:p>
                      <a:pPr algn="l"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상품 매출총이익</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(12,451)</a:t>
                      </a:r>
                    </a:p>
                  </a:txBody>
                  <a:tcPr marL="36000" marR="36000" marT="9525"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141030174"/>
                  </a:ext>
                </a:extLst>
              </a:tr>
              <a:tr h="125392">
                <a:tc>
                  <a:txBody>
                    <a:bodyPr/>
                    <a:lstStyle/>
                    <a:p>
                      <a:pPr algn="l" fontAlgn="ct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일회성 지급수수료</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51 </a:t>
                      </a:r>
                    </a:p>
                  </a:txBody>
                  <a:tcPr marL="36000" marR="36000" marT="9525"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4733588"/>
                  </a:ext>
                </a:extLst>
              </a:tr>
              <a:tr h="125392">
                <a:tc>
                  <a:txBody>
                    <a:bodyPr/>
                    <a:lstStyle/>
                    <a:p>
                      <a:pPr algn="l"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일회성 격려금</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310</a:t>
                      </a:r>
                    </a:p>
                  </a:txBody>
                  <a:tcPr marL="36000" marR="36000" marT="9525"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644219863"/>
                  </a:ext>
                </a:extLst>
              </a:tr>
              <a:tr h="239949">
                <a:tc gridSpan="2">
                  <a:txBody>
                    <a:bodyPr/>
                    <a:lstStyle/>
                    <a:p>
                      <a:pPr algn="l"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Adjusted EBITDA after </a:t>
                      </a:r>
                    </a:p>
                    <a:p>
                      <a:pPr algn="l"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KPMG Adjustment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805 </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14,541</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48,433</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43,728</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1" u="none" strike="noStrike" dirty="0">
                          <a:solidFill>
                            <a:srgbClr val="000000"/>
                          </a:solidFill>
                          <a:effectLst/>
                          <a:latin typeface="Arial" panose="020B0604020202020204" pitchFamily="34" charset="0"/>
                          <a:ea typeface="+mn-ea"/>
                          <a:cs typeface="Arial" panose="020B0604020202020204" pitchFamily="34" charset="0"/>
                        </a:rPr>
                        <a:t>9,153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00548429"/>
                  </a:ext>
                </a:extLst>
              </a:tr>
              <a:tr h="125392">
                <a:tc gridSpan="2">
                  <a:txBody>
                    <a:bodyPr/>
                    <a:lstStyle/>
                    <a:p>
                      <a:pPr algn="l"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Adjusted 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0.2%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5.5%</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9.0%</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30223783"/>
                  </a:ext>
                </a:extLst>
              </a:tr>
              <a:tr h="125392">
                <a:tc gridSpan="2">
                  <a:txBody>
                    <a:bodyPr/>
                    <a:lstStyle/>
                    <a:p>
                      <a:pPr algn="l"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회사제시 </a:t>
                      </a: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Adjustments (Restricted)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334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208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67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101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02829430"/>
                  </a:ext>
                </a:extLst>
              </a:tr>
              <a:tr h="125392">
                <a:tc>
                  <a:txBody>
                    <a:bodyPr/>
                    <a:lstStyle/>
                    <a:p>
                      <a:pPr algn="l" fontAlgn="ctr"/>
                      <a:r>
                        <a:rPr lang="ko-KR" altLang="en-US" sz="7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원부자재 </a:t>
                      </a:r>
                      <a:r>
                        <a:rPr lang="ko-KR" altLang="en-US" sz="700" b="0" i="0" u="none" strike="noStrike" dirty="0" err="1">
                          <a:solidFill>
                            <a:srgbClr val="000000"/>
                          </a:solidFill>
                          <a:effectLst/>
                          <a:latin typeface="Arial" panose="020B0604020202020204" pitchFamily="34" charset="0"/>
                          <a:ea typeface="+mn-ea"/>
                          <a:cs typeface="Arial" panose="020B0604020202020204" pitchFamily="34" charset="0"/>
                        </a:rPr>
                        <a:t>매각액</a:t>
                      </a: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334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208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67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51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344688722"/>
                  </a:ext>
                </a:extLst>
              </a:tr>
              <a:tr h="125392">
                <a:tc>
                  <a:txBody>
                    <a:bodyPr/>
                    <a:lstStyle/>
                    <a:p>
                      <a:pPr algn="l" fontAlgn="ctr"/>
                      <a:r>
                        <a:rPr lang="ko-KR" altLang="en-US" sz="7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지정감사비용</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50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406689534"/>
                  </a:ext>
                </a:extLst>
              </a:tr>
              <a:tr h="0">
                <a:tc gridSpan="2">
                  <a:txBody>
                    <a:bodyPr/>
                    <a:lstStyle/>
                    <a:p>
                      <a:pPr algn="l"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Adjusted EBITDA after All Adjustment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1,139 </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14,749</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48,501</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43,829</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9,153</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21141897"/>
                  </a:ext>
                </a:extLst>
              </a:tr>
              <a:tr h="125392">
                <a:tc gridSpan="2">
                  <a:txBody>
                    <a:bodyPr/>
                    <a:lstStyle/>
                    <a:p>
                      <a:pPr algn="l"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Adjusted 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0.3%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5.6%</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10.1%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9.0%</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26071"/>
                  </a:ext>
                </a:extLst>
              </a:tr>
            </a:tbl>
          </a:graphicData>
        </a:graphic>
      </p:graphicFrame>
    </p:spTree>
    <p:extLst>
      <p:ext uri="{BB962C8B-B14F-4D97-AF65-F5344CB8AC3E}">
        <p14:creationId xmlns:p14="http://schemas.microsoft.com/office/powerpoint/2010/main" val="113334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Group 3">
            <a:extLst>
              <a:ext uri="{FF2B5EF4-FFF2-40B4-BE49-F238E27FC236}">
                <a16:creationId xmlns:a16="http://schemas.microsoft.com/office/drawing/2014/main" id="{2B861154-3F08-46C7-A52C-5802FC8634E7}"/>
              </a:ext>
            </a:extLst>
          </p:cNvPr>
          <p:cNvGraphicFramePr>
            <a:graphicFrameLocks noGrp="1"/>
          </p:cNvGraphicFramePr>
          <p:nvPr/>
        </p:nvGraphicFramePr>
        <p:xfrm>
          <a:off x="468001" y="1191600"/>
          <a:ext cx="9038334" cy="502464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63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64242">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Adjusted EBITDA (</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연결재무제표 기준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10.0%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수준이나</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Adjustment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반영한 후의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Adjusted EBITDA%</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약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10.1%</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산출됨</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5" name="TextBox 54">
            <a:extLst>
              <a:ext uri="{FF2B5EF4-FFF2-40B4-BE49-F238E27FC236}">
                <a16:creationId xmlns:a16="http://schemas.microsoft.com/office/drawing/2014/main" id="{561D6162-62D7-4C4A-95B8-145217BA152B}"/>
              </a:ext>
            </a:extLst>
          </p:cNvPr>
          <p:cNvSpPr txBox="1"/>
          <p:nvPr/>
        </p:nvSpPr>
        <p:spPr>
          <a:xfrm>
            <a:off x="6261003" y="1694094"/>
            <a:ext cx="3176996" cy="2696957"/>
          </a:xfrm>
          <a:prstGeom prst="rect">
            <a:avLst/>
          </a:prstGeom>
          <a:noFill/>
        </p:spPr>
        <p:txBody>
          <a:bodyPr wrap="square" lIns="0" tIns="0" rIns="0" bIns="0" rtlCol="0">
            <a:spAutoFit/>
          </a:bodyPr>
          <a:lstStyle/>
          <a:p>
            <a:pPr marL="144000" indent="-144000" latinLnBrk="1">
              <a:lnSpc>
                <a:spcPts val="1000"/>
              </a:lnSpc>
              <a:spcBef>
                <a:spcPts val="300"/>
              </a:spcBef>
              <a:buClr>
                <a:srgbClr val="00338D"/>
              </a:buClr>
              <a:buFont typeface="Wingdings" panose="05000000000000000000" pitchFamily="2" charset="2"/>
              <a:buChar char="§"/>
              <a:defRPr/>
            </a:pPr>
            <a:r>
              <a:rPr lang="ko-KR" altLang="en-US" sz="800" dirty="0">
                <a:solidFill>
                  <a:schemeClr val="dk1"/>
                </a:solidFill>
                <a:latin typeface="Arial" panose="020B0604020202020204" pitchFamily="34" charset="0"/>
                <a:cs typeface="Arial" panose="020B0604020202020204" pitchFamily="34" charset="0"/>
              </a:rPr>
              <a:t> </a:t>
            </a:r>
            <a:r>
              <a:rPr lang="en-US" altLang="ko-KR" sz="900" b="1" dirty="0">
                <a:solidFill>
                  <a:schemeClr val="dk1"/>
                </a:solidFill>
                <a:latin typeface="Arial" panose="020B0604020202020204" pitchFamily="34" charset="0"/>
                <a:cs typeface="Arial" panose="020B0604020202020204" pitchFamily="34" charset="0"/>
              </a:rPr>
              <a:t>Adjustments Details</a:t>
            </a:r>
          </a:p>
          <a:p>
            <a:pPr latinLnBrk="1">
              <a:lnSpc>
                <a:spcPts val="1000"/>
              </a:lnSpc>
              <a:spcBef>
                <a:spcPts val="300"/>
              </a:spcBef>
              <a:buClr>
                <a:srgbClr val="00338D"/>
              </a:buClr>
              <a:defRPr/>
            </a:pPr>
            <a:r>
              <a:rPr lang="ko-KR" altLang="en-US" sz="800" b="1" u="sng" dirty="0">
                <a:solidFill>
                  <a:schemeClr val="dk1"/>
                </a:solidFill>
                <a:latin typeface="Arial" panose="020B0604020202020204" pitchFamily="34" charset="0"/>
                <a:cs typeface="Arial" panose="020B0604020202020204" pitchFamily="34" charset="0"/>
              </a:rPr>
              <a:t>회사제시 </a:t>
            </a:r>
            <a:r>
              <a:rPr lang="en-US" altLang="ko-KR" sz="800" b="1" u="sng" dirty="0">
                <a:solidFill>
                  <a:schemeClr val="dk1"/>
                </a:solidFill>
                <a:latin typeface="Arial" panose="020B0604020202020204" pitchFamily="34" charset="0"/>
                <a:cs typeface="Arial" panose="020B0604020202020204" pitchFamily="34" charset="0"/>
              </a:rPr>
              <a:t>Adjustments (Restricted)</a:t>
            </a:r>
          </a:p>
          <a:p>
            <a:pPr marL="177800" indent="-177800" latinLnBrk="1">
              <a:lnSpc>
                <a:spcPts val="1000"/>
              </a:lnSpc>
              <a:spcBef>
                <a:spcPts val="300"/>
              </a:spcBef>
              <a:buFont typeface="Wingdings" panose="05000000000000000000" pitchFamily="2" charset="2"/>
              <a:buAutoNum type="arabicPeriod"/>
              <a:defRPr/>
            </a:pPr>
            <a:r>
              <a:rPr lang="ko-KR" altLang="en-US" sz="800" dirty="0" err="1">
                <a:latin typeface="Arial" panose="020B0604020202020204" pitchFamily="34" charset="0"/>
                <a:cs typeface="Arial" panose="020B0604020202020204" pitchFamily="34" charset="0"/>
              </a:rPr>
              <a:t>잡이익으로</a:t>
            </a:r>
            <a:r>
              <a:rPr lang="ko-KR" altLang="en-US" sz="800" dirty="0">
                <a:latin typeface="Arial" panose="020B0604020202020204" pitchFamily="34" charset="0"/>
                <a:cs typeface="Arial" panose="020B0604020202020204" pitchFamily="34" charset="0"/>
              </a:rPr>
              <a:t> 반영된 원부자재 매각 수익으로</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회사는 원부자재 매각 수익을 기타매출로 포함하고 있어 매출 항목에 해당하나 관련 자료를 제공받지 못하여 회사제시 조정금액을 기재함</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r>
              <a:rPr lang="ko-KR" altLang="en-US" sz="800" dirty="0">
                <a:latin typeface="Arial" panose="020B0604020202020204" pitchFamily="34" charset="0"/>
                <a:cs typeface="Arial" panose="020B0604020202020204" pitchFamily="34" charset="0"/>
              </a:rPr>
              <a:t>지정감사로 인한 회계감사비용 </a:t>
            </a:r>
            <a:r>
              <a:rPr lang="ko-KR" altLang="en-US" sz="800" dirty="0" err="1">
                <a:latin typeface="Arial" panose="020B0604020202020204" pitchFamily="34" charset="0"/>
                <a:cs typeface="Arial" panose="020B0604020202020204" pitchFamily="34" charset="0"/>
              </a:rPr>
              <a:t>증분금액을</a:t>
            </a:r>
            <a:r>
              <a:rPr lang="ko-KR" altLang="en-US"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비경상적</a:t>
            </a:r>
            <a:r>
              <a:rPr lang="ko-KR" altLang="en-US" sz="800" dirty="0">
                <a:latin typeface="Arial" panose="020B0604020202020204" pitchFamily="34" charset="0"/>
                <a:cs typeface="Arial" panose="020B0604020202020204" pitchFamily="34" charset="0"/>
              </a:rPr>
              <a:t> 금액으로 분류하였으나 관련 자료를 제공받지 못하여 회사제시 조정금액을 기재함</a:t>
            </a:r>
            <a:endParaRPr lang="en-US" altLang="ko-KR" sz="800" dirty="0">
              <a:latin typeface="Arial" panose="020B0604020202020204" pitchFamily="34" charset="0"/>
              <a:cs typeface="Arial" panose="020B0604020202020204" pitchFamily="34" charset="0"/>
            </a:endParaRPr>
          </a:p>
          <a:p>
            <a:pPr latinLnBrk="1">
              <a:lnSpc>
                <a:spcPts val="1000"/>
              </a:lnSpc>
              <a:spcBef>
                <a:spcPts val="300"/>
              </a:spcBef>
              <a:defRPr/>
            </a:pPr>
            <a:endParaRPr lang="en-US" altLang="ko-KR" sz="800" i="1" dirty="0">
              <a:latin typeface="Arial" panose="020B0604020202020204" pitchFamily="34" charset="0"/>
              <a:cs typeface="Arial" panose="020B0604020202020204" pitchFamily="34" charset="0"/>
            </a:endParaRPr>
          </a:p>
          <a:p>
            <a:pPr latinLnBrk="1">
              <a:lnSpc>
                <a:spcPts val="1000"/>
              </a:lnSpc>
              <a:spcBef>
                <a:spcPts val="300"/>
              </a:spcBef>
              <a:defRPr/>
            </a:pPr>
            <a:r>
              <a:rPr lang="en-US" altLang="ko-KR" sz="800" b="1" i="1" u="sng" dirty="0">
                <a:solidFill>
                  <a:schemeClr val="dk1"/>
                </a:solidFill>
                <a:latin typeface="Arial" panose="020B0604020202020204" pitchFamily="34" charset="0"/>
                <a:cs typeface="Arial" panose="020B0604020202020204" pitchFamily="34" charset="0"/>
              </a:rPr>
              <a:t>KPMG</a:t>
            </a:r>
            <a:r>
              <a:rPr lang="ko-KR" altLang="en-US" sz="800" b="1" i="1" u="sng" dirty="0">
                <a:solidFill>
                  <a:schemeClr val="dk1"/>
                </a:solidFill>
                <a:latin typeface="Arial" panose="020B0604020202020204" pitchFamily="34" charset="0"/>
                <a:cs typeface="Arial" panose="020B0604020202020204" pitchFamily="34" charset="0"/>
              </a:rPr>
              <a:t> </a:t>
            </a:r>
            <a:r>
              <a:rPr lang="en-US" altLang="ko-KR" sz="800" b="1" i="1" u="sng" dirty="0">
                <a:solidFill>
                  <a:schemeClr val="dk1"/>
                </a:solidFill>
                <a:latin typeface="Arial" panose="020B0604020202020204" pitchFamily="34" charset="0"/>
                <a:cs typeface="Arial" panose="020B0604020202020204" pitchFamily="34" charset="0"/>
              </a:rPr>
              <a:t>Comments</a:t>
            </a:r>
          </a:p>
          <a:p>
            <a:pPr marL="177800" indent="-177800" latinLnBrk="1">
              <a:lnSpc>
                <a:spcPts val="1000"/>
              </a:lnSpc>
              <a:spcBef>
                <a:spcPts val="300"/>
              </a:spcBef>
              <a:buFont typeface="Wingdings" panose="05000000000000000000" pitchFamily="2" charset="2"/>
              <a:buChar char="Ø"/>
              <a:defRPr/>
            </a:pPr>
            <a:r>
              <a:rPr lang="ko-KR" altLang="en-US" sz="800" dirty="0" err="1">
                <a:latin typeface="Arial" panose="020B0604020202020204" pitchFamily="34" charset="0"/>
                <a:cs typeface="Arial" panose="020B0604020202020204" pitchFamily="34" charset="0"/>
              </a:rPr>
              <a:t>나투라미디어의</a:t>
            </a:r>
            <a:r>
              <a:rPr lang="ko-KR" altLang="en-US" sz="800" dirty="0">
                <a:latin typeface="Arial" panose="020B0604020202020204" pitchFamily="34" charset="0"/>
                <a:cs typeface="Arial" panose="020B0604020202020204" pitchFamily="34" charset="0"/>
              </a:rPr>
              <a:t> 기타매출은 해외운송비에 대한 용역수수료 성격으로 매출처에서 수취하는 금액임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회사는 매출처로부터 해외운송비를 수취하고</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선사에 제품 운송 완료 후 해외운송비를 지불하며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이는 판매관리비 중 수출제비용에 포함되어 있음</a:t>
            </a:r>
            <a:r>
              <a:rPr lang="en-US" altLang="ko-KR" sz="800" dirty="0">
                <a:latin typeface="Arial" panose="020B0604020202020204" pitchFamily="34" charset="0"/>
                <a:cs typeface="Arial" panose="020B0604020202020204" pitchFamily="34" charset="0"/>
              </a:rPr>
              <a:t>. </a:t>
            </a:r>
          </a:p>
          <a:p>
            <a:pPr marL="177800" indent="-177800" latinLnBrk="1">
              <a:lnSpc>
                <a:spcPts val="1000"/>
              </a:lnSpc>
              <a:spcBef>
                <a:spcPts val="300"/>
              </a:spcBef>
              <a:buFont typeface="Wingdings" panose="05000000000000000000" pitchFamily="2" charset="2"/>
              <a:buChar char="Ø"/>
              <a:defRPr/>
            </a:pPr>
            <a:r>
              <a:rPr lang="ko-KR" altLang="en-US" sz="800" dirty="0">
                <a:latin typeface="Arial" panose="020B0604020202020204" pitchFamily="34" charset="0"/>
                <a:cs typeface="Arial" panose="020B0604020202020204" pitchFamily="34" charset="0"/>
              </a:rPr>
              <a:t>해당 기타매출은 회사의 주요 영업에 의한 수익이 아니므로 매출에 포함시키지 않고 해외운송비와 상계하여 </a:t>
            </a:r>
            <a:r>
              <a:rPr lang="ko-KR" altLang="en-US" sz="800" dirty="0" err="1">
                <a:latin typeface="Arial" panose="020B0604020202020204" pitchFamily="34" charset="0"/>
                <a:cs typeface="Arial" panose="020B0604020202020204" pitchFamily="34" charset="0"/>
              </a:rPr>
              <a:t>순액을</a:t>
            </a:r>
            <a:r>
              <a:rPr lang="ko-KR" altLang="en-US" sz="800" dirty="0">
                <a:latin typeface="Arial" panose="020B0604020202020204" pitchFamily="34" charset="0"/>
                <a:cs typeface="Arial" panose="020B0604020202020204" pitchFamily="34" charset="0"/>
              </a:rPr>
              <a:t> 판매관리비로 계상하여야 하는지 여부에 대해 추가 판단이 이루어져야 할 것으로 파악되나</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총액</a:t>
            </a:r>
            <a:r>
              <a:rPr lang="en-US" altLang="ko-KR" sz="800" dirty="0">
                <a:latin typeface="Arial" panose="020B0604020202020204" pitchFamily="34" charset="0"/>
                <a:cs typeface="Arial" panose="020B0604020202020204" pitchFamily="34" charset="0"/>
              </a:rPr>
              <a:t>/</a:t>
            </a:r>
            <a:r>
              <a:rPr lang="ko-KR" altLang="en-US" sz="800" dirty="0" err="1">
                <a:latin typeface="Arial" panose="020B0604020202020204" pitchFamily="34" charset="0"/>
                <a:cs typeface="Arial" panose="020B0604020202020204" pitchFamily="34" charset="0"/>
              </a:rPr>
              <a:t>순액</a:t>
            </a:r>
            <a:r>
              <a:rPr lang="ko-KR" altLang="en-US" sz="800" dirty="0">
                <a:latin typeface="Arial" panose="020B0604020202020204" pitchFamily="34" charset="0"/>
                <a:cs typeface="Arial" panose="020B0604020202020204" pitchFamily="34" charset="0"/>
              </a:rPr>
              <a:t> 분류 여부가 </a:t>
            </a:r>
            <a:r>
              <a:rPr lang="en-US" altLang="ko-KR" sz="800" dirty="0">
                <a:latin typeface="Arial" panose="020B0604020202020204" pitchFamily="34" charset="0"/>
                <a:cs typeface="Arial" panose="020B0604020202020204" pitchFamily="34" charset="0"/>
              </a:rPr>
              <a:t>EBITDA</a:t>
            </a:r>
            <a:r>
              <a:rPr lang="ko-KR" altLang="en-US" sz="800" dirty="0">
                <a:latin typeface="Arial" panose="020B0604020202020204" pitchFamily="34" charset="0"/>
                <a:cs typeface="Arial" panose="020B0604020202020204" pitchFamily="34" charset="0"/>
              </a:rPr>
              <a:t>에 미치는 영향은 제한적임</a:t>
            </a:r>
          </a:p>
        </p:txBody>
      </p:sp>
      <p:sp>
        <p:nvSpPr>
          <p:cNvPr id="16" name="제목 2">
            <a:extLst>
              <a:ext uri="{FF2B5EF4-FFF2-40B4-BE49-F238E27FC236}">
                <a16:creationId xmlns:a16="http://schemas.microsoft.com/office/drawing/2014/main" id="{D78B2952-30C1-421E-9FBD-A1FC0FEFAD5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Adjusted EBITDA (2/2)</a:t>
            </a:r>
          </a:p>
        </p:txBody>
      </p:sp>
      <p:sp>
        <p:nvSpPr>
          <p:cNvPr id="17" name="제목 2">
            <a:extLst>
              <a:ext uri="{FF2B5EF4-FFF2-40B4-BE49-F238E27FC236}">
                <a16:creationId xmlns:a16="http://schemas.microsoft.com/office/drawing/2014/main" id="{8B2A1694-2D85-49D4-9ED8-80225DBEBB2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11" name="TextBox 10">
            <a:extLst>
              <a:ext uri="{FF2B5EF4-FFF2-40B4-BE49-F238E27FC236}">
                <a16:creationId xmlns:a16="http://schemas.microsoft.com/office/drawing/2014/main" id="{FA225BF2-2132-4961-A3F1-59D9967B8A9B}"/>
              </a:ext>
            </a:extLst>
          </p:cNvPr>
          <p:cNvSpPr txBox="1"/>
          <p:nvPr/>
        </p:nvSpPr>
        <p:spPr>
          <a:xfrm>
            <a:off x="2134252" y="5754330"/>
            <a:ext cx="3514981" cy="107722"/>
          </a:xfrm>
          <a:prstGeom prst="rect">
            <a:avLst/>
          </a:prstGeom>
          <a:noFill/>
        </p:spPr>
        <p:txBody>
          <a:bodyPr wrap="square" lIns="0" tIns="0" rIns="0" bIns="0">
            <a:spAutoFit/>
          </a:bodyPr>
          <a:lstStyle/>
          <a:p>
            <a:pPr marL="0" lvl="2" fontAlgn="base">
              <a:spcBef>
                <a:spcPts val="300"/>
              </a:spcBef>
              <a:buClr>
                <a:srgbClr val="00338D"/>
              </a:buClr>
              <a:buSzPct val="100000"/>
              <a:defRPr/>
            </a:pPr>
            <a:r>
              <a:rPr lang="en-US" altLang="ko-KR" sz="700" kern="0" dirty="0">
                <a:solidFill>
                  <a:srgbClr val="000000"/>
                </a:solidFill>
                <a:latin typeface="Arial" panose="020B0604020202020204" pitchFamily="34" charset="0"/>
                <a:cs typeface="Arial" panose="020B0604020202020204" pitchFamily="34" charset="0"/>
              </a:rPr>
              <a:t>(Source: VDR 6.3.43)</a:t>
            </a:r>
          </a:p>
        </p:txBody>
      </p:sp>
      <p:sp>
        <p:nvSpPr>
          <p:cNvPr id="15" name="TextBox 14">
            <a:extLst>
              <a:ext uri="{FF2B5EF4-FFF2-40B4-BE49-F238E27FC236}">
                <a16:creationId xmlns:a16="http://schemas.microsoft.com/office/drawing/2014/main" id="{1D8AA991-FA57-4F25-B5EB-15220BC01983}"/>
              </a:ext>
            </a:extLst>
          </p:cNvPr>
          <p:cNvSpPr txBox="1"/>
          <p:nvPr/>
        </p:nvSpPr>
        <p:spPr>
          <a:xfrm>
            <a:off x="2116789" y="5898231"/>
            <a:ext cx="4792012" cy="283154"/>
          </a:xfrm>
          <a:prstGeom prst="rect">
            <a:avLst/>
          </a:prstGeom>
          <a:noFill/>
        </p:spPr>
        <p:txBody>
          <a:bodyPr wrap="square" lIns="0" tIns="0" rIns="0" bIns="0">
            <a:spAutoFit/>
          </a:bodyPr>
          <a:lstStyle/>
          <a:p>
            <a:pPr marL="177800" indent="-177800" latinLnBrk="1">
              <a:lnSpc>
                <a:spcPts val="1000"/>
              </a:lnSpc>
              <a:spcBef>
                <a:spcPts val="300"/>
              </a:spcBef>
              <a:buFont typeface="Wingdings" panose="05000000000000000000" pitchFamily="2" charset="2"/>
              <a:buChar char="ü"/>
              <a:defRPr/>
            </a:pPr>
            <a:r>
              <a:rPr lang="ko-KR" altLang="en-US" sz="700" i="1" dirty="0">
                <a:latin typeface="Arial" panose="020B0604020202020204" pitchFamily="34" charset="0"/>
                <a:cs typeface="Arial" panose="020B0604020202020204" pitchFamily="34" charset="0"/>
              </a:rPr>
              <a:t>제지부문의 경우 </a:t>
            </a:r>
            <a:r>
              <a:rPr lang="en-US" altLang="ko-KR" sz="700" i="1" dirty="0">
                <a:latin typeface="Arial" panose="020B0604020202020204" pitchFamily="34" charset="0"/>
                <a:cs typeface="Arial" panose="020B0604020202020204" pitchFamily="34" charset="0"/>
              </a:rPr>
              <a:t>2022</a:t>
            </a:r>
            <a:r>
              <a:rPr lang="ko-KR" altLang="en-US" sz="700" i="1" dirty="0">
                <a:latin typeface="Arial" panose="020B0604020202020204" pitchFamily="34" charset="0"/>
                <a:cs typeface="Arial" panose="020B0604020202020204" pitchFamily="34" charset="0"/>
              </a:rPr>
              <a:t>년 </a:t>
            </a:r>
            <a:r>
              <a:rPr lang="en-US" altLang="ko-KR" sz="700" i="1" dirty="0">
                <a:latin typeface="Arial" panose="020B0604020202020204" pitchFamily="34" charset="0"/>
                <a:cs typeface="Arial" panose="020B0604020202020204" pitchFamily="34" charset="0"/>
              </a:rPr>
              <a:t>1Q</a:t>
            </a:r>
            <a:r>
              <a:rPr lang="ko-KR" altLang="en-US" sz="700" i="1" dirty="0">
                <a:latin typeface="Arial" panose="020B0604020202020204" pitchFamily="34" charset="0"/>
                <a:cs typeface="Arial" panose="020B0604020202020204" pitchFamily="34" charset="0"/>
              </a:rPr>
              <a:t>에 대한 </a:t>
            </a:r>
            <a:r>
              <a:rPr lang="en-US" altLang="ko-KR" sz="700" i="1" dirty="0">
                <a:latin typeface="Arial" panose="020B0604020202020204" pitchFamily="34" charset="0"/>
                <a:cs typeface="Arial" panose="020B0604020202020204" pitchFamily="34" charset="0"/>
              </a:rPr>
              <a:t>Normalize </a:t>
            </a:r>
            <a:r>
              <a:rPr lang="ko-KR" altLang="en-US" sz="700" i="1" dirty="0">
                <a:latin typeface="Arial" panose="020B0604020202020204" pitchFamily="34" charset="0"/>
                <a:cs typeface="Arial" panose="020B0604020202020204" pitchFamily="34" charset="0"/>
              </a:rPr>
              <a:t>조정사항을 제공받지 못하였음</a:t>
            </a:r>
            <a:endParaRPr lang="en-US" altLang="ko-KR" sz="700" i="1"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Char char="ü"/>
              <a:defRPr/>
            </a:pPr>
            <a:r>
              <a:rPr lang="ko-KR" altLang="en-US" sz="700" i="1" dirty="0">
                <a:latin typeface="Arial" panose="020B0604020202020204" pitchFamily="34" charset="0"/>
                <a:cs typeface="Arial" panose="020B0604020202020204" pitchFamily="34" charset="0"/>
              </a:rPr>
              <a:t>부동산부문 및 미디어부문의 경우 실사대상기간에 대한 </a:t>
            </a:r>
            <a:r>
              <a:rPr lang="en-US" altLang="ko-KR" sz="700" i="1" dirty="0">
                <a:latin typeface="Arial" panose="020B0604020202020204" pitchFamily="34" charset="0"/>
                <a:cs typeface="Arial" panose="020B0604020202020204" pitchFamily="34" charset="0"/>
              </a:rPr>
              <a:t>Normalize </a:t>
            </a:r>
            <a:r>
              <a:rPr lang="ko-KR" altLang="en-US" sz="700" i="1" dirty="0">
                <a:latin typeface="Arial" panose="020B0604020202020204" pitchFamily="34" charset="0"/>
                <a:cs typeface="Arial" panose="020B0604020202020204" pitchFamily="34" charset="0"/>
              </a:rPr>
              <a:t>조정사항에 대한 자료를 제공받지 못하였음</a:t>
            </a:r>
            <a:endParaRPr lang="en-US" altLang="ko-KR" sz="700" i="1" dirty="0">
              <a:latin typeface="Arial" panose="020B0604020202020204" pitchFamily="34" charset="0"/>
              <a:cs typeface="Arial" panose="020B0604020202020204" pitchFamily="34" charset="0"/>
            </a:endParaRPr>
          </a:p>
        </p:txBody>
      </p:sp>
      <p:graphicFrame>
        <p:nvGraphicFramePr>
          <p:cNvPr id="18" name="표 17">
            <a:extLst>
              <a:ext uri="{FF2B5EF4-FFF2-40B4-BE49-F238E27FC236}">
                <a16:creationId xmlns:a16="http://schemas.microsoft.com/office/drawing/2014/main" id="{E9E89298-5F4E-49BF-B42C-3A77EFA8DE23}"/>
              </a:ext>
            </a:extLst>
          </p:cNvPr>
          <p:cNvGraphicFramePr>
            <a:graphicFrameLocks noGrp="1"/>
          </p:cNvGraphicFramePr>
          <p:nvPr/>
        </p:nvGraphicFramePr>
        <p:xfrm>
          <a:off x="2134252" y="1687211"/>
          <a:ext cx="4046416" cy="4069655"/>
        </p:xfrm>
        <a:graphic>
          <a:graphicData uri="http://schemas.openxmlformats.org/drawingml/2006/table">
            <a:tbl>
              <a:tblPr/>
              <a:tblGrid>
                <a:gridCol w="160701">
                  <a:extLst>
                    <a:ext uri="{9D8B030D-6E8A-4147-A177-3AD203B41FA5}">
                      <a16:colId xmlns:a16="http://schemas.microsoft.com/office/drawing/2014/main" val="3319425287"/>
                    </a:ext>
                  </a:extLst>
                </a:gridCol>
                <a:gridCol w="1531980">
                  <a:extLst>
                    <a:ext uri="{9D8B030D-6E8A-4147-A177-3AD203B41FA5}">
                      <a16:colId xmlns:a16="http://schemas.microsoft.com/office/drawing/2014/main" val="1481198154"/>
                    </a:ext>
                  </a:extLst>
                </a:gridCol>
                <a:gridCol w="470747">
                  <a:extLst>
                    <a:ext uri="{9D8B030D-6E8A-4147-A177-3AD203B41FA5}">
                      <a16:colId xmlns:a16="http://schemas.microsoft.com/office/drawing/2014/main" val="3939282019"/>
                    </a:ext>
                  </a:extLst>
                </a:gridCol>
                <a:gridCol w="470747">
                  <a:extLst>
                    <a:ext uri="{9D8B030D-6E8A-4147-A177-3AD203B41FA5}">
                      <a16:colId xmlns:a16="http://schemas.microsoft.com/office/drawing/2014/main" val="4020452564"/>
                    </a:ext>
                  </a:extLst>
                </a:gridCol>
                <a:gridCol w="470747">
                  <a:extLst>
                    <a:ext uri="{9D8B030D-6E8A-4147-A177-3AD203B41FA5}">
                      <a16:colId xmlns:a16="http://schemas.microsoft.com/office/drawing/2014/main" val="3833314757"/>
                    </a:ext>
                  </a:extLst>
                </a:gridCol>
                <a:gridCol w="470747">
                  <a:extLst>
                    <a:ext uri="{9D8B030D-6E8A-4147-A177-3AD203B41FA5}">
                      <a16:colId xmlns:a16="http://schemas.microsoft.com/office/drawing/2014/main" val="842207795"/>
                    </a:ext>
                  </a:extLst>
                </a:gridCol>
                <a:gridCol w="470747">
                  <a:extLst>
                    <a:ext uri="{9D8B030D-6E8A-4147-A177-3AD203B41FA5}">
                      <a16:colId xmlns:a16="http://schemas.microsoft.com/office/drawing/2014/main" val="3858833717"/>
                    </a:ext>
                  </a:extLst>
                </a:gridCol>
              </a:tblGrid>
              <a:tr h="125392">
                <a:tc gridSpan="2">
                  <a:txBody>
                    <a:bodyPr/>
                    <a:lstStyle/>
                    <a:p>
                      <a:pPr algn="l" rtl="0" fontAlgn="ctr"/>
                      <a:r>
                        <a:rPr lang="en-US" altLang="ko-KR" sz="700" b="1" i="0" u="none" strike="noStrike" dirty="0">
                          <a:solidFill>
                            <a:srgbClr val="FFFFFF"/>
                          </a:solidFill>
                          <a:effectLst/>
                          <a:latin typeface="Arial" panose="020B0604020202020204" pitchFamily="34" charset="0"/>
                          <a:ea typeface="+mn-ea"/>
                          <a:cs typeface="Arial" panose="020B0604020202020204" pitchFamily="34" charset="0"/>
                        </a:rPr>
                        <a:t>(</a:t>
                      </a: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단위</a:t>
                      </a:r>
                      <a:r>
                        <a:rPr lang="en-US" altLang="ko-KR" sz="700" b="1" i="0" u="none" strike="noStrike" dirty="0">
                          <a:solidFill>
                            <a:srgbClr val="FFFFFF"/>
                          </a:solidFill>
                          <a:effectLst/>
                          <a:latin typeface="Arial" panose="020B0604020202020204" pitchFamily="34" charset="0"/>
                          <a:ea typeface="+mn-ea"/>
                          <a:cs typeface="Arial" panose="020B0604020202020204" pitchFamily="34" charset="0"/>
                        </a:rPr>
                        <a:t>: </a:t>
                      </a: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백만원</a:t>
                      </a:r>
                      <a:r>
                        <a:rPr lang="en-US" altLang="ko-KR" sz="700" b="1" i="0" u="none" strike="noStrike" dirty="0">
                          <a:solidFill>
                            <a:srgbClr val="FFFFFF"/>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rtl="0" fontAlgn="ctr"/>
                      <a:r>
                        <a:rPr lang="en-US" sz="700" b="1" i="0" u="none" strike="noStrike" dirty="0">
                          <a:solidFill>
                            <a:srgbClr val="FFFFFF"/>
                          </a:solidFill>
                          <a:effectLst/>
                          <a:latin typeface="Arial" panose="020B0604020202020204" pitchFamily="34" charset="0"/>
                          <a:ea typeface="+mn-ea"/>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a:solidFill>
                            <a:srgbClr val="FFFFFF"/>
                          </a:solidFill>
                          <a:effectLst/>
                          <a:latin typeface="Arial" panose="020B0604020202020204" pitchFamily="34" charset="0"/>
                          <a:ea typeface="+mn-ea"/>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mn-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a:solidFill>
                            <a:srgbClr val="FFFFFF"/>
                          </a:solidFill>
                          <a:effectLst/>
                          <a:latin typeface="Arial" panose="020B0604020202020204" pitchFamily="34" charset="0"/>
                          <a:ea typeface="+mn-ea"/>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mn-ea"/>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00769678"/>
                  </a:ext>
                </a:extLst>
              </a:tr>
              <a:tr h="125392">
                <a:tc gridSpan="2">
                  <a:txBody>
                    <a:bodyPr/>
                    <a:lstStyle/>
                    <a:p>
                      <a:pPr algn="l" rtl="0"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매출</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412,275</a:t>
                      </a:r>
                    </a:p>
                  </a:txBody>
                  <a:tcPr marL="36000" marR="36000" marT="0" marB="0" anchor="ctr">
                    <a:lnL>
                      <a:noFill/>
                    </a:lnL>
                    <a:lnR>
                      <a:noFill/>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265,642</a:t>
                      </a:r>
                    </a:p>
                  </a:txBody>
                  <a:tcPr marL="36000" marR="36000" marT="0" marB="0" anchor="ctr">
                    <a:lnL>
                      <a:noFill/>
                    </a:lnL>
                    <a:lnR>
                      <a:noFill/>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484,064</a:t>
                      </a:r>
                    </a:p>
                  </a:txBody>
                  <a:tcPr marL="36000" marR="36000" marT="0" marB="0" anchor="ctr">
                    <a:lnL>
                      <a:noFill/>
                    </a:lnL>
                    <a:lnR>
                      <a:noFill/>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435,283</a:t>
                      </a:r>
                    </a:p>
                  </a:txBody>
                  <a:tcPr marL="36000" marR="36000" marT="0" marB="0" anchor="ctr">
                    <a:lnL>
                      <a:noFill/>
                    </a:lnL>
                    <a:lnR>
                      <a:noFill/>
                    </a:lnR>
                    <a:lnT>
                      <a:noFill/>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101,517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68792898"/>
                  </a:ext>
                </a:extLst>
              </a:tr>
              <a:tr h="125392">
                <a:tc gridSpan="2">
                  <a:txBody>
                    <a:bodyPr/>
                    <a:lstStyle/>
                    <a:p>
                      <a:pPr algn="l"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375,384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233,892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419,930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372,394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87,074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75518185"/>
                  </a:ext>
                </a:extLst>
              </a:tr>
              <a:tr h="125392">
                <a:tc gridSpan="2">
                  <a:txBody>
                    <a:bodyPr/>
                    <a:lstStyle/>
                    <a:p>
                      <a:pPr algn="l" rtl="0"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36,891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31,750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64,135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62,889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14,443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50051743"/>
                  </a:ext>
                </a:extLst>
              </a:tr>
              <a:tr h="125392">
                <a:tc gridSpan="2">
                  <a:txBody>
                    <a:bodyPr/>
                    <a:lstStyle/>
                    <a:p>
                      <a:pPr algn="l" rtl="0"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Gross Profit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8.9%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12.0%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14.2%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71729576"/>
                  </a:ext>
                </a:extLst>
              </a:tr>
              <a:tr h="125392">
                <a:tc gridSpan="2">
                  <a:txBody>
                    <a:bodyPr/>
                    <a:lstStyle/>
                    <a:p>
                      <a:pPr algn="l" rtl="0" fontAlgn="ctr"/>
                      <a:r>
                        <a:rPr lang="ko-KR" altLang="en-US" sz="700" b="1" i="0" u="none" strike="noStrike">
                          <a:solidFill>
                            <a:srgbClr val="000000"/>
                          </a:solidFill>
                          <a:effectLst/>
                          <a:latin typeface="Arial" panose="020B0604020202020204" pitchFamily="34" charset="0"/>
                          <a:ea typeface="+mn-ea"/>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34,712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33,048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29,523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31,429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8,444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93750157"/>
                  </a:ext>
                </a:extLst>
              </a:tr>
              <a:tr h="125392">
                <a:tc gridSpan="2">
                  <a:txBody>
                    <a:bodyPr/>
                    <a:lstStyle/>
                    <a:p>
                      <a:pPr algn="l" rtl="0"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EBIT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2,178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(1,298)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34,611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31,459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5,999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688598816"/>
                  </a:ext>
                </a:extLst>
              </a:tr>
              <a:tr h="125392">
                <a:tc gridSpan="2">
                  <a:txBody>
                    <a:bodyPr/>
                    <a:lstStyle/>
                    <a:p>
                      <a:pPr algn="l" rtl="0"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EBIT%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(0.5%)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5186694"/>
                  </a:ext>
                </a:extLst>
              </a:tr>
              <a:tr h="125392">
                <a:tc gridSpan="2">
                  <a:txBody>
                    <a:bodyPr/>
                    <a:lstStyle/>
                    <a:p>
                      <a:pPr algn="l" rtl="0" fontAlgn="ctr"/>
                      <a:r>
                        <a:rPr lang="en-US" sz="700" b="0" i="0" u="none" strike="noStrike" dirty="0">
                          <a:solidFill>
                            <a:srgbClr val="000000"/>
                          </a:solidFill>
                          <a:effectLst/>
                          <a:latin typeface="Arial" panose="020B0604020202020204" pitchFamily="34" charset="0"/>
                          <a:ea typeface="+mn-ea"/>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8,864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10,772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11,421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12,028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2,794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34262746"/>
                  </a:ext>
                </a:extLst>
              </a:tr>
              <a:tr h="125392">
                <a:tc gridSpan="2">
                  <a:txBody>
                    <a:bodyPr/>
                    <a:lstStyle/>
                    <a:p>
                      <a:pPr algn="l" rtl="0"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11,042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9,474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46,032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43,487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8,792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61673626"/>
                  </a:ext>
                </a:extLst>
              </a:tr>
              <a:tr h="125392">
                <a:tc gridSpan="2">
                  <a:txBody>
                    <a:bodyPr/>
                    <a:lstStyle/>
                    <a:p>
                      <a:pPr algn="l" rtl="0"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2.7%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34365993"/>
                  </a:ext>
                </a:extLst>
              </a:tr>
              <a:tr h="125392">
                <a:tc gridSpan="2">
                  <a:txBody>
                    <a:bodyPr/>
                    <a:lstStyle/>
                    <a:p>
                      <a:pPr algn="l"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회사제시 </a:t>
                      </a: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Adjustments (Acceptable)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2,214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5,067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2,401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241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06537227"/>
                  </a:ext>
                </a:extLst>
              </a:tr>
              <a:tr h="125392">
                <a:tc>
                  <a:txBody>
                    <a:bodyPr/>
                    <a:lstStyle/>
                    <a:p>
                      <a:pPr algn="l" fontAlgn="ctr"/>
                      <a:r>
                        <a:rPr lang="ko-KR" altLang="en-US" sz="7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 </a:t>
                      </a:r>
                      <a:r>
                        <a:rPr lang="ko-KR" altLang="en-US" sz="700" b="0" i="0" u="none" strike="noStrike" dirty="0" err="1">
                          <a:solidFill>
                            <a:srgbClr val="000000"/>
                          </a:solidFill>
                          <a:effectLst/>
                          <a:latin typeface="Arial" panose="020B0604020202020204" pitchFamily="34" charset="0"/>
                          <a:ea typeface="+mn-ea"/>
                          <a:cs typeface="Arial" panose="020B0604020202020204" pitchFamily="34" charset="0"/>
                        </a:rPr>
                        <a:t>비경상적</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제조원가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241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3,927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1,737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2124976019"/>
                  </a:ext>
                </a:extLst>
              </a:tr>
              <a:tr h="125392">
                <a:tc>
                  <a:txBody>
                    <a:bodyPr/>
                    <a:lstStyle/>
                    <a:p>
                      <a:pPr algn="l" fontAlgn="ctr"/>
                      <a:r>
                        <a:rPr lang="ko-KR" altLang="en-US" sz="7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합병관련 </a:t>
                      </a:r>
                      <a:r>
                        <a:rPr lang="ko-KR" altLang="en-US" sz="700" b="0" i="0" u="none" strike="noStrike" dirty="0" err="1">
                          <a:solidFill>
                            <a:srgbClr val="000000"/>
                          </a:solidFill>
                          <a:effectLst/>
                          <a:latin typeface="Arial" panose="020B0604020202020204" pitchFamily="34" charset="0"/>
                          <a:ea typeface="+mn-ea"/>
                          <a:cs typeface="Arial" panose="020B0604020202020204" pitchFamily="34" charset="0"/>
                        </a:rPr>
                        <a:t>세금과공과</a:t>
                      </a: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49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15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377 </a:t>
                      </a:r>
                    </a:p>
                  </a:txBody>
                  <a:tcPr marL="36000" marR="36000" marT="9525" marB="0" anchor="ctr">
                    <a:lnL>
                      <a:noFill/>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8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62222748"/>
                  </a:ext>
                </a:extLst>
              </a:tr>
              <a:tr h="125392">
                <a:tc>
                  <a:txBody>
                    <a:bodyPr/>
                    <a:lstStyle/>
                    <a:p>
                      <a:pPr algn="l" fontAlgn="ct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합병관련 판매관리비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8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59482450"/>
                  </a:ext>
                </a:extLst>
              </a:tr>
              <a:tr h="125392">
                <a:tc>
                  <a:txBody>
                    <a:bodyPr/>
                    <a:lstStyle/>
                    <a:p>
                      <a:pPr algn="l" fontAlgn="ctr"/>
                      <a:endParaRPr lang="ko-KR" altLang="en-US" sz="7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[4]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수출제비용</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379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62627722"/>
                  </a:ext>
                </a:extLst>
              </a:tr>
              <a:tr h="125392">
                <a:tc>
                  <a:txBody>
                    <a:bodyPr/>
                    <a:lstStyle/>
                    <a:p>
                      <a:pPr algn="l" fontAlgn="ctr"/>
                      <a:r>
                        <a:rPr lang="ko-KR" altLang="en-US" sz="7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[5]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일회성 지급수수료</a:t>
                      </a:r>
                    </a:p>
                  </a:txBody>
                  <a:tcPr marL="36000" marR="36000"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1,915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746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287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229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18678829"/>
                  </a:ext>
                </a:extLst>
              </a:tr>
              <a:tr h="239949">
                <a:tc gridSpan="2">
                  <a:txBody>
                    <a:bodyPr/>
                    <a:lstStyle/>
                    <a:p>
                      <a:pPr algn="l" rtl="0"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Adjusted EBITDA after </a:t>
                      </a:r>
                    </a:p>
                    <a:p>
                      <a:pPr algn="l" rtl="0"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회사제시 </a:t>
                      </a: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Adjustments (Acceptable)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13,256</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14,541</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48,433</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43,728</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8,792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21575886"/>
                  </a:ext>
                </a:extLst>
              </a:tr>
              <a:tr h="125392">
                <a:tc gridSpan="2">
                  <a:txBody>
                    <a:bodyPr/>
                    <a:lstStyle/>
                    <a:p>
                      <a:pPr algn="l" rtl="0"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Adjusted 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3.2%</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5.5%</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8.7%</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57396065"/>
                  </a:ext>
                </a:extLst>
              </a:tr>
              <a:tr h="125392">
                <a:tc gridSpan="2">
                  <a:txBody>
                    <a:bodyPr/>
                    <a:lstStyle/>
                    <a:p>
                      <a:pPr algn="l"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KPMG Adjustments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(12,451)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700" b="0" i="1"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361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39869855"/>
                  </a:ext>
                </a:extLst>
              </a:tr>
              <a:tr h="125392">
                <a:tc>
                  <a:txBody>
                    <a:bodyPr/>
                    <a:lstStyle/>
                    <a:p>
                      <a:pPr algn="l" fontAlgn="ct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공장이전시 발생한 일시적 </a:t>
                      </a:r>
                      <a:endParaRPr lang="en-US" altLang="ko-KR" sz="700" b="0" i="0" u="none" strike="noStrike" dirty="0">
                        <a:solidFill>
                          <a:srgbClr val="000000"/>
                        </a:solidFill>
                        <a:effectLst/>
                        <a:latin typeface="Arial" panose="020B0604020202020204" pitchFamily="34" charset="0"/>
                        <a:ea typeface="+mn-ea"/>
                        <a:cs typeface="Arial" panose="020B0604020202020204" pitchFamily="34" charset="0"/>
                      </a:endParaRPr>
                    </a:p>
                    <a:p>
                      <a:pPr algn="l"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상품 매출총이익</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(12,451)</a:t>
                      </a:r>
                    </a:p>
                  </a:txBody>
                  <a:tcPr marL="36000" marR="36000" marT="9525"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141030174"/>
                  </a:ext>
                </a:extLst>
              </a:tr>
              <a:tr h="125392">
                <a:tc>
                  <a:txBody>
                    <a:bodyPr/>
                    <a:lstStyle/>
                    <a:p>
                      <a:pPr algn="l" fontAlgn="ct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일회성 지급수수료</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51 </a:t>
                      </a:r>
                    </a:p>
                  </a:txBody>
                  <a:tcPr marL="36000" marR="36000" marT="9525"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4733588"/>
                  </a:ext>
                </a:extLst>
              </a:tr>
              <a:tr h="125392">
                <a:tc>
                  <a:txBody>
                    <a:bodyPr/>
                    <a:lstStyle/>
                    <a:p>
                      <a:pPr algn="l"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일회성 격려금</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310</a:t>
                      </a:r>
                    </a:p>
                  </a:txBody>
                  <a:tcPr marL="36000" marR="36000" marT="9525"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644219863"/>
                  </a:ext>
                </a:extLst>
              </a:tr>
              <a:tr h="239949">
                <a:tc gridSpan="2">
                  <a:txBody>
                    <a:bodyPr/>
                    <a:lstStyle/>
                    <a:p>
                      <a:pPr algn="l"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Adjusted EBITDA after </a:t>
                      </a:r>
                    </a:p>
                    <a:p>
                      <a:pPr algn="l"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KPMG Adjustment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805 </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14,541</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48,433</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43,728</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1" u="none" strike="noStrike" dirty="0">
                          <a:solidFill>
                            <a:srgbClr val="000000"/>
                          </a:solidFill>
                          <a:effectLst/>
                          <a:latin typeface="Arial" panose="020B0604020202020204" pitchFamily="34" charset="0"/>
                          <a:ea typeface="+mn-ea"/>
                          <a:cs typeface="Arial" panose="020B0604020202020204" pitchFamily="34" charset="0"/>
                        </a:rPr>
                        <a:t>9,153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00548429"/>
                  </a:ext>
                </a:extLst>
              </a:tr>
              <a:tr h="125392">
                <a:tc gridSpan="2">
                  <a:txBody>
                    <a:bodyPr/>
                    <a:lstStyle/>
                    <a:p>
                      <a:pPr algn="l"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Adjusted 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0.2%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5.5%</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9.0%</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30223783"/>
                  </a:ext>
                </a:extLst>
              </a:tr>
              <a:tr h="125392">
                <a:tc gridSpan="2">
                  <a:txBody>
                    <a:bodyPr/>
                    <a:lstStyle/>
                    <a:p>
                      <a:pPr algn="l"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회사제시 </a:t>
                      </a: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Adjustments (Restricted)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334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208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67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101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02829430"/>
                  </a:ext>
                </a:extLst>
              </a:tr>
              <a:tr h="125392">
                <a:tc>
                  <a:txBody>
                    <a:bodyPr/>
                    <a:lstStyle/>
                    <a:p>
                      <a:pPr algn="l" fontAlgn="ctr"/>
                      <a:r>
                        <a:rPr lang="ko-KR" altLang="en-US" sz="7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원부자재 </a:t>
                      </a:r>
                      <a:r>
                        <a:rPr lang="ko-KR" altLang="en-US" sz="700" b="0" i="0" u="none" strike="noStrike" dirty="0" err="1">
                          <a:solidFill>
                            <a:srgbClr val="000000"/>
                          </a:solidFill>
                          <a:effectLst/>
                          <a:latin typeface="Arial" panose="020B0604020202020204" pitchFamily="34" charset="0"/>
                          <a:ea typeface="+mn-ea"/>
                          <a:cs typeface="Arial" panose="020B0604020202020204" pitchFamily="34" charset="0"/>
                        </a:rPr>
                        <a:t>매각액</a:t>
                      </a: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334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208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67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51 </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344688722"/>
                  </a:ext>
                </a:extLst>
              </a:tr>
              <a:tr h="125392">
                <a:tc>
                  <a:txBody>
                    <a:bodyPr/>
                    <a:lstStyle/>
                    <a:p>
                      <a:pPr algn="l" fontAlgn="ctr"/>
                      <a:r>
                        <a:rPr lang="ko-KR" altLang="en-US" sz="7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[2] </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지정감사비용</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50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406689534"/>
                  </a:ext>
                </a:extLst>
              </a:tr>
              <a:tr h="0">
                <a:tc gridSpan="2">
                  <a:txBody>
                    <a:bodyPr/>
                    <a:lstStyle/>
                    <a:p>
                      <a:pPr algn="l" fontAlgn="ctr"/>
                      <a:r>
                        <a:rPr lang="en-US" sz="700" b="1" i="0" u="none" strike="noStrike" dirty="0">
                          <a:solidFill>
                            <a:srgbClr val="000000"/>
                          </a:solidFill>
                          <a:effectLst/>
                          <a:latin typeface="Arial" panose="020B0604020202020204" pitchFamily="34" charset="0"/>
                          <a:ea typeface="+mn-ea"/>
                          <a:cs typeface="Arial" panose="020B0604020202020204" pitchFamily="34" charset="0"/>
                        </a:rPr>
                        <a:t>Adjusted EBITDA after All Adjustment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1,139 </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14,749</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48,501</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43,829</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9,153</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21141897"/>
                  </a:ext>
                </a:extLst>
              </a:tr>
              <a:tr h="125392">
                <a:tc gridSpan="2">
                  <a:txBody>
                    <a:bodyPr/>
                    <a:lstStyle/>
                    <a:p>
                      <a:pPr algn="l" fontAlgn="ctr"/>
                      <a:r>
                        <a:rPr lang="en-US" sz="700" b="0" i="1" u="none" strike="noStrike" dirty="0">
                          <a:solidFill>
                            <a:srgbClr val="000000"/>
                          </a:solidFill>
                          <a:effectLst/>
                          <a:latin typeface="Arial" panose="020B0604020202020204" pitchFamily="34" charset="0"/>
                          <a:ea typeface="+mn-ea"/>
                          <a:cs typeface="Arial" panose="020B0604020202020204" pitchFamily="34" charset="0"/>
                        </a:rPr>
                        <a:t>  Adjusted 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0.3% </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5.6%</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10.1%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9.0%</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26071"/>
                  </a:ext>
                </a:extLst>
              </a:tr>
            </a:tbl>
          </a:graphicData>
        </a:graphic>
      </p:graphicFrame>
    </p:spTree>
    <p:extLst>
      <p:ext uri="{BB962C8B-B14F-4D97-AF65-F5344CB8AC3E}">
        <p14:creationId xmlns:p14="http://schemas.microsoft.com/office/powerpoint/2010/main" val="291170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722210994"/>
              </p:ext>
            </p:extLst>
          </p:nvPr>
        </p:nvGraphicFramePr>
        <p:xfrm>
          <a:off x="468001" y="1191600"/>
          <a:ext cx="9038334" cy="50550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63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544074">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Revenue Movement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Revenue by Division</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FY18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경쟁심화에 따른 업종 시황 악화로 제지부문 판매가격이 전반적으로 하락함에 따라 제지부문의 매출액이 감소하였으며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TOC1 A2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구역 및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TOC2 A1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구역 완공으로 진행기준 수익을 인식하여 매출이 높은 데 비해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TOC3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구역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이편한세상</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차의 공사매출을 완성기준으로 인식함에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구역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더샵</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분양 이후 진행된 공사수익 외에 매출이 없어 부동산부문 매출도 감소하여 전년 대비 매출액이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1,466</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감소하였음</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FY19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포장재 수요 증가로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일반지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및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그린지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등 포장재 제품군 판매량이 증가함에 따라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포장재 제품군 매출 비중이 높은 군산공장의 매출이 증가하여 제지부문 매출은 전년대비 소폭 상승하였으며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부동산부문도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TOC3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구역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이편한세상</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차의 완공에 대해 완성기준 수익 인식 및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TOC4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더샵</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차의 진행기준 공사수익 인식으로 매출액이 크게 증가함에 따라 전년 대비 매출액이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2,184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증가하였음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FY20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FY21:</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회사의 국내 포장재 시장 점유율 증가로 상하반기 각각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회씩</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차례에 걸쳐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포장재 제품군 판매가격을 인상하였으며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관련 판매량도 증가함에 따라 제지부문의 매출액이 성장하였음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부동산부문의 매출이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TOC4 A4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구역 및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TOC5 A5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구역 진행기준 공사수익 인식으로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수준으로 회귀함에 따라 전년 대비 매출액이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488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감소하였음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FY21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FY22.1Q:</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20</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 매출을 연환산하여 단순 비교 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포장재 수요 증가 추세가 지속되어 제지부문의 제품 판매가격과 판매량이 모두 증가하였으나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TOC4 A4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구역의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완공으로 인한 부동산부문의 매출 감소로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전년 대비 매출액이 감소하였음</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cx1="http://schemas.microsoft.com/office/drawing/2015/9/8/chartex">
        <mc:Choice Requires="cx1">
          <p:graphicFrame>
            <p:nvGraphicFramePr>
              <p:cNvPr id="27" name="차트 26">
                <a:extLst>
                  <a:ext uri="{FF2B5EF4-FFF2-40B4-BE49-F238E27FC236}">
                    <a16:creationId xmlns:a16="http://schemas.microsoft.com/office/drawing/2014/main" id="{0E4DF921-6A8E-4BB2-AC54-8A45AC7027E2}"/>
                  </a:ext>
                </a:extLst>
              </p:cNvPr>
              <p:cNvGraphicFramePr/>
              <p:nvPr>
                <p:extLst>
                  <p:ext uri="{D42A27DB-BD31-4B8C-83A1-F6EECF244321}">
                    <p14:modId xmlns:p14="http://schemas.microsoft.com/office/powerpoint/2010/main" val="1629492662"/>
                  </p:ext>
                </p:extLst>
              </p:nvPr>
            </p:nvGraphicFramePr>
            <p:xfrm>
              <a:off x="2296685" y="3420000"/>
              <a:ext cx="1548000" cy="612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7" name="차트 26">
                <a:extLst>
                  <a:ext uri="{FF2B5EF4-FFF2-40B4-BE49-F238E27FC236}">
                    <a16:creationId xmlns:a16="http://schemas.microsoft.com/office/drawing/2014/main" id="{0E4DF921-6A8E-4BB2-AC54-8A45AC7027E2}"/>
                  </a:ext>
                </a:extLst>
              </p:cNvPr>
              <p:cNvPicPr>
                <a:picLocks noGrp="1" noRot="1" noChangeAspect="1" noMove="1" noResize="1" noEditPoints="1" noAdjustHandles="1" noChangeArrowheads="1" noChangeShapeType="1"/>
              </p:cNvPicPr>
              <p:nvPr/>
            </p:nvPicPr>
            <p:blipFill>
              <a:blip r:embed="rId4"/>
              <a:stretch>
                <a:fillRect/>
              </a:stretch>
            </p:blipFill>
            <p:spPr>
              <a:xfrm>
                <a:off x="2296685" y="3420000"/>
                <a:ext cx="1548000" cy="612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8" name="차트 27">
                <a:extLst>
                  <a:ext uri="{FF2B5EF4-FFF2-40B4-BE49-F238E27FC236}">
                    <a16:creationId xmlns:a16="http://schemas.microsoft.com/office/drawing/2014/main" id="{F52EE298-F4A6-4957-A624-89B79F906575}"/>
                  </a:ext>
                </a:extLst>
              </p:cNvPr>
              <p:cNvGraphicFramePr/>
              <p:nvPr>
                <p:extLst>
                  <p:ext uri="{D42A27DB-BD31-4B8C-83A1-F6EECF244321}">
                    <p14:modId xmlns:p14="http://schemas.microsoft.com/office/powerpoint/2010/main" val="3020691927"/>
                  </p:ext>
                </p:extLst>
              </p:nvPr>
            </p:nvGraphicFramePr>
            <p:xfrm>
              <a:off x="4109979" y="3420000"/>
              <a:ext cx="1548000" cy="612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8" name="차트 27">
                <a:extLst>
                  <a:ext uri="{FF2B5EF4-FFF2-40B4-BE49-F238E27FC236}">
                    <a16:creationId xmlns:a16="http://schemas.microsoft.com/office/drawing/2014/main" id="{F52EE298-F4A6-4957-A624-89B79F906575}"/>
                  </a:ext>
                </a:extLst>
              </p:cNvPr>
              <p:cNvPicPr>
                <a:picLocks noGrp="1" noRot="1" noChangeAspect="1" noMove="1" noResize="1" noEditPoints="1" noAdjustHandles="1" noChangeArrowheads="1" noChangeShapeType="1"/>
              </p:cNvPicPr>
              <p:nvPr/>
            </p:nvPicPr>
            <p:blipFill>
              <a:blip r:embed="rId6"/>
              <a:stretch>
                <a:fillRect/>
              </a:stretch>
            </p:blipFill>
            <p:spPr>
              <a:xfrm>
                <a:off x="4109979" y="3420000"/>
                <a:ext cx="1548000" cy="612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9" name="차트 28">
                <a:extLst>
                  <a:ext uri="{FF2B5EF4-FFF2-40B4-BE49-F238E27FC236}">
                    <a16:creationId xmlns:a16="http://schemas.microsoft.com/office/drawing/2014/main" id="{369F9810-2463-4642-82EE-0D20949EB3BF}"/>
                  </a:ext>
                </a:extLst>
              </p:cNvPr>
              <p:cNvGraphicFramePr/>
              <p:nvPr>
                <p:extLst>
                  <p:ext uri="{D42A27DB-BD31-4B8C-83A1-F6EECF244321}">
                    <p14:modId xmlns:p14="http://schemas.microsoft.com/office/powerpoint/2010/main" val="631068687"/>
                  </p:ext>
                </p:extLst>
              </p:nvPr>
            </p:nvGraphicFramePr>
            <p:xfrm>
              <a:off x="5923273" y="3420000"/>
              <a:ext cx="1548000" cy="612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29" name="차트 28">
                <a:extLst>
                  <a:ext uri="{FF2B5EF4-FFF2-40B4-BE49-F238E27FC236}">
                    <a16:creationId xmlns:a16="http://schemas.microsoft.com/office/drawing/2014/main" id="{369F9810-2463-4642-82EE-0D20949EB3BF}"/>
                  </a:ext>
                </a:extLst>
              </p:cNvPr>
              <p:cNvPicPr>
                <a:picLocks noGrp="1" noRot="1" noChangeAspect="1" noMove="1" noResize="1" noEditPoints="1" noAdjustHandles="1" noChangeArrowheads="1" noChangeShapeType="1"/>
              </p:cNvPicPr>
              <p:nvPr/>
            </p:nvPicPr>
            <p:blipFill>
              <a:blip r:embed="rId8"/>
              <a:stretch>
                <a:fillRect/>
              </a:stretch>
            </p:blipFill>
            <p:spPr>
              <a:xfrm>
                <a:off x="5923273" y="3420000"/>
                <a:ext cx="1548000" cy="612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34" name="차트 33">
                <a:extLst>
                  <a:ext uri="{FF2B5EF4-FFF2-40B4-BE49-F238E27FC236}">
                    <a16:creationId xmlns:a16="http://schemas.microsoft.com/office/drawing/2014/main" id="{87115D24-A0B6-4168-B424-EAC3AD953B91}"/>
                  </a:ext>
                </a:extLst>
              </p:cNvPr>
              <p:cNvGraphicFramePr/>
              <p:nvPr>
                <p:extLst>
                  <p:ext uri="{D42A27DB-BD31-4B8C-83A1-F6EECF244321}">
                    <p14:modId xmlns:p14="http://schemas.microsoft.com/office/powerpoint/2010/main" val="1106661398"/>
                  </p:ext>
                </p:extLst>
              </p:nvPr>
            </p:nvGraphicFramePr>
            <p:xfrm>
              <a:off x="7736568" y="3420000"/>
              <a:ext cx="1548000" cy="612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34" name="차트 33">
                <a:extLst>
                  <a:ext uri="{FF2B5EF4-FFF2-40B4-BE49-F238E27FC236}">
                    <a16:creationId xmlns:a16="http://schemas.microsoft.com/office/drawing/2014/main" id="{87115D24-A0B6-4168-B424-EAC3AD953B91}"/>
                  </a:ext>
                </a:extLst>
              </p:cNvPr>
              <p:cNvPicPr>
                <a:picLocks noGrp="1" noRot="1" noChangeAspect="1" noMove="1" noResize="1" noEditPoints="1" noAdjustHandles="1" noChangeArrowheads="1" noChangeShapeType="1"/>
              </p:cNvPicPr>
              <p:nvPr/>
            </p:nvPicPr>
            <p:blipFill>
              <a:blip r:embed="rId10"/>
              <a:stretch>
                <a:fillRect/>
              </a:stretch>
            </p:blipFill>
            <p:spPr>
              <a:xfrm>
                <a:off x="7736568" y="3420000"/>
                <a:ext cx="1548000" cy="612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4" name="차트 23">
                <a:extLst>
                  <a:ext uri="{FF2B5EF4-FFF2-40B4-BE49-F238E27FC236}">
                    <a16:creationId xmlns:a16="http://schemas.microsoft.com/office/drawing/2014/main" id="{4E7075B1-8383-456A-8B7A-C2CD8C893CB3}"/>
                  </a:ext>
                </a:extLst>
              </p:cNvPr>
              <p:cNvGraphicFramePr/>
              <p:nvPr/>
            </p:nvGraphicFramePr>
            <p:xfrm>
              <a:off x="2177247" y="1748256"/>
              <a:ext cx="7260752" cy="1680532"/>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24" name="차트 23">
                <a:extLst>
                  <a:ext uri="{FF2B5EF4-FFF2-40B4-BE49-F238E27FC236}">
                    <a16:creationId xmlns:a16="http://schemas.microsoft.com/office/drawing/2014/main" id="{4E7075B1-8383-456A-8B7A-C2CD8C893CB3}"/>
                  </a:ext>
                </a:extLst>
              </p:cNvPr>
              <p:cNvPicPr>
                <a:picLocks noGrp="1" noRot="1" noChangeAspect="1" noMove="1" noResize="1" noEditPoints="1" noAdjustHandles="1" noChangeArrowheads="1" noChangeShapeType="1"/>
              </p:cNvPicPr>
              <p:nvPr/>
            </p:nvPicPr>
            <p:blipFill>
              <a:blip r:embed="rId12"/>
              <a:stretch>
                <a:fillRect/>
              </a:stretch>
            </p:blipFill>
            <p:spPr>
              <a:xfrm>
                <a:off x="2177247" y="1748256"/>
                <a:ext cx="7260752" cy="1680532"/>
              </a:xfrm>
              <a:prstGeom prst="rect">
                <a:avLst/>
              </a:prstGeom>
            </p:spPr>
          </p:pic>
        </mc:Fallback>
      </mc:AlternateContent>
      <p:sp>
        <p:nvSpPr>
          <p:cNvPr id="51" name="제목 2">
            <a:extLst>
              <a:ext uri="{FF2B5EF4-FFF2-40B4-BE49-F238E27FC236}">
                <a16:creationId xmlns:a16="http://schemas.microsoft.com/office/drawing/2014/main" id="{DFABA1A1-3B35-4C44-8222-BA703D02265C}"/>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Revenue Bridge</a:t>
            </a:r>
            <a:endParaRPr lang="en-US" altLang="ko-KR" sz="4400" b="1" dirty="0">
              <a:solidFill>
                <a:srgbClr val="00338D"/>
              </a:solidFill>
              <a:highlight>
                <a:srgbClr val="FFFF00"/>
              </a:highlight>
              <a:latin typeface="KPMG Extralight" panose="020B0303030202040204" pitchFamily="34" charset="0"/>
            </a:endParaRPr>
          </a:p>
        </p:txBody>
      </p:sp>
      <p:sp>
        <p:nvSpPr>
          <p:cNvPr id="38" name="제목 2">
            <a:extLst>
              <a:ext uri="{FF2B5EF4-FFF2-40B4-BE49-F238E27FC236}">
                <a16:creationId xmlns:a16="http://schemas.microsoft.com/office/drawing/2014/main" id="{B135AA97-B763-496C-A916-8EF54894823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41" name="직사각형 119">
            <a:extLst>
              <a:ext uri="{FF2B5EF4-FFF2-40B4-BE49-F238E27FC236}">
                <a16:creationId xmlns:a16="http://schemas.microsoft.com/office/drawing/2014/main" id="{52BE544C-A773-463F-9B0D-87EBC6B16058}"/>
              </a:ext>
            </a:extLst>
          </p:cNvPr>
          <p:cNvSpPr/>
          <p:nvPr/>
        </p:nvSpPr>
        <p:spPr bwMode="auto">
          <a:xfrm>
            <a:off x="7461867" y="1626721"/>
            <a:ext cx="1972574" cy="17855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단위</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백만원</a:t>
            </a:r>
            <a:r>
              <a:rPr lang="en-US" altLang="ko-KR" sz="700" dirty="0">
                <a:latin typeface="Arial" panose="020B0604020202020204" pitchFamily="34" charset="0"/>
                <a:ea typeface="+mj-ea"/>
                <a:cs typeface="Arial" panose="020B0604020202020204" pitchFamily="34" charset="0"/>
              </a:rPr>
              <a:t>)</a:t>
            </a:r>
          </a:p>
        </p:txBody>
      </p:sp>
      <p:sp>
        <p:nvSpPr>
          <p:cNvPr id="37" name="직사각형 119">
            <a:extLst>
              <a:ext uri="{FF2B5EF4-FFF2-40B4-BE49-F238E27FC236}">
                <a16:creationId xmlns:a16="http://schemas.microsoft.com/office/drawing/2014/main" id="{43E96D3D-08BC-4683-88CD-8F4CF92705D2}"/>
              </a:ext>
            </a:extLst>
          </p:cNvPr>
          <p:cNvSpPr/>
          <p:nvPr/>
        </p:nvSpPr>
        <p:spPr bwMode="auto">
          <a:xfrm>
            <a:off x="2302170" y="4006230"/>
            <a:ext cx="4069382" cy="213285"/>
          </a:xfrm>
          <a:prstGeom prst="rect">
            <a:avLst/>
          </a:prstGeom>
          <a:noFill/>
          <a:ln w="9525" cap="flat" cmpd="sng" algn="ctr">
            <a:noFill/>
            <a:prstDash val="solid"/>
            <a:round/>
            <a:headEnd type="none" w="med" len="med"/>
            <a:tailEnd type="none" w="med" len="med"/>
          </a:ln>
          <a:effectLst/>
        </p:spPr>
        <p:txBody>
          <a:bodyPr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6.3.1, VDR 6.2.2,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6.1.15,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1.3.4.1.1, IM</a:t>
            </a:r>
          </a:p>
        </p:txBody>
      </p:sp>
      <p:sp>
        <p:nvSpPr>
          <p:cNvPr id="45" name="직사각형 44">
            <a:extLst>
              <a:ext uri="{FF2B5EF4-FFF2-40B4-BE49-F238E27FC236}">
                <a16:creationId xmlns:a16="http://schemas.microsoft.com/office/drawing/2014/main" id="{96C58B3A-6186-4A65-9C78-ACCC2FE0E1A7}"/>
              </a:ext>
            </a:extLst>
          </p:cNvPr>
          <p:cNvSpPr/>
          <p:nvPr/>
        </p:nvSpPr>
        <p:spPr>
          <a:xfrm>
            <a:off x="2579391" y="2166697"/>
            <a:ext cx="371953" cy="27489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46" name="순서도: 연결자 45">
            <a:extLst>
              <a:ext uri="{FF2B5EF4-FFF2-40B4-BE49-F238E27FC236}">
                <a16:creationId xmlns:a16="http://schemas.microsoft.com/office/drawing/2014/main" id="{BBA28D27-0A2F-4A98-91BE-FB806ACF6E7E}"/>
              </a:ext>
            </a:extLst>
          </p:cNvPr>
          <p:cNvSpPr/>
          <p:nvPr/>
        </p:nvSpPr>
        <p:spPr bwMode="auto">
          <a:xfrm>
            <a:off x="2504879" y="20858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1" name="직사각형 60">
            <a:extLst>
              <a:ext uri="{FF2B5EF4-FFF2-40B4-BE49-F238E27FC236}">
                <a16:creationId xmlns:a16="http://schemas.microsoft.com/office/drawing/2014/main" id="{03176512-D6AE-4CE6-885D-B4A25626DE79}"/>
              </a:ext>
            </a:extLst>
          </p:cNvPr>
          <p:cNvSpPr/>
          <p:nvPr/>
        </p:nvSpPr>
        <p:spPr>
          <a:xfrm>
            <a:off x="4279668" y="2357831"/>
            <a:ext cx="369289" cy="27489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62" name="순서도: 연결자 61">
            <a:extLst>
              <a:ext uri="{FF2B5EF4-FFF2-40B4-BE49-F238E27FC236}">
                <a16:creationId xmlns:a16="http://schemas.microsoft.com/office/drawing/2014/main" id="{62C091FF-B90B-4E32-9D9B-6ED5C1DF63D9}"/>
              </a:ext>
            </a:extLst>
          </p:cNvPr>
          <p:cNvSpPr/>
          <p:nvPr/>
        </p:nvSpPr>
        <p:spPr bwMode="auto">
          <a:xfrm>
            <a:off x="4205156" y="227699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3" name="직사각형 62">
            <a:extLst>
              <a:ext uri="{FF2B5EF4-FFF2-40B4-BE49-F238E27FC236}">
                <a16:creationId xmlns:a16="http://schemas.microsoft.com/office/drawing/2014/main" id="{55A459B2-7B15-4A49-AA85-A9E68D47D170}"/>
              </a:ext>
            </a:extLst>
          </p:cNvPr>
          <p:cNvSpPr/>
          <p:nvPr/>
        </p:nvSpPr>
        <p:spPr>
          <a:xfrm>
            <a:off x="5978921" y="1829095"/>
            <a:ext cx="326632" cy="27489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64" name="순서도: 연결자 63">
            <a:extLst>
              <a:ext uri="{FF2B5EF4-FFF2-40B4-BE49-F238E27FC236}">
                <a16:creationId xmlns:a16="http://schemas.microsoft.com/office/drawing/2014/main" id="{B1154EFD-9AE3-4A69-A56B-08B462ED036C}"/>
              </a:ext>
            </a:extLst>
          </p:cNvPr>
          <p:cNvSpPr/>
          <p:nvPr/>
        </p:nvSpPr>
        <p:spPr bwMode="auto">
          <a:xfrm>
            <a:off x="5904409" y="17482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4" name="순서도: 연결자 73">
            <a:extLst>
              <a:ext uri="{FF2B5EF4-FFF2-40B4-BE49-F238E27FC236}">
                <a16:creationId xmlns:a16="http://schemas.microsoft.com/office/drawing/2014/main" id="{7DF5BBE8-184D-4B8E-A7BC-55D7B358B6E8}"/>
              </a:ext>
            </a:extLst>
          </p:cNvPr>
          <p:cNvSpPr/>
          <p:nvPr/>
        </p:nvSpPr>
        <p:spPr bwMode="auto">
          <a:xfrm>
            <a:off x="2227333" y="33480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4" name="순서도: 연결자 83">
            <a:extLst>
              <a:ext uri="{FF2B5EF4-FFF2-40B4-BE49-F238E27FC236}">
                <a16:creationId xmlns:a16="http://schemas.microsoft.com/office/drawing/2014/main" id="{2B7DA3A4-D250-4F5B-935B-E795002B134E}"/>
              </a:ext>
            </a:extLst>
          </p:cNvPr>
          <p:cNvSpPr/>
          <p:nvPr/>
        </p:nvSpPr>
        <p:spPr bwMode="auto">
          <a:xfrm>
            <a:off x="5861677" y="33480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2202A2-B67C-4689-9373-741872F7B97F}"/>
              </a:ext>
            </a:extLst>
          </p:cNvPr>
          <p:cNvSpPr/>
          <p:nvPr/>
        </p:nvSpPr>
        <p:spPr>
          <a:xfrm>
            <a:off x="7663384" y="1979740"/>
            <a:ext cx="326632" cy="27489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26" name="순서도: 연결자 25">
            <a:extLst>
              <a:ext uri="{FF2B5EF4-FFF2-40B4-BE49-F238E27FC236}">
                <a16:creationId xmlns:a16="http://schemas.microsoft.com/office/drawing/2014/main" id="{6EE44741-F74A-4A58-B53D-EC3C84AFBDB2}"/>
              </a:ext>
            </a:extLst>
          </p:cNvPr>
          <p:cNvSpPr/>
          <p:nvPr/>
        </p:nvSpPr>
        <p:spPr bwMode="auto">
          <a:xfrm>
            <a:off x="7588872" y="189890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4</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0" name="순서도: 연결자 29">
            <a:extLst>
              <a:ext uri="{FF2B5EF4-FFF2-40B4-BE49-F238E27FC236}">
                <a16:creationId xmlns:a16="http://schemas.microsoft.com/office/drawing/2014/main" id="{80FC77CD-4CDA-48B6-97B1-CBDE04DADB18}"/>
              </a:ext>
            </a:extLst>
          </p:cNvPr>
          <p:cNvSpPr/>
          <p:nvPr/>
        </p:nvSpPr>
        <p:spPr bwMode="auto">
          <a:xfrm>
            <a:off x="4044505" y="33480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2" name="순서도: 연결자 31">
            <a:extLst>
              <a:ext uri="{FF2B5EF4-FFF2-40B4-BE49-F238E27FC236}">
                <a16:creationId xmlns:a16="http://schemas.microsoft.com/office/drawing/2014/main" id="{696DEC1C-0604-474D-8BDE-E649DDD6A265}"/>
              </a:ext>
            </a:extLst>
          </p:cNvPr>
          <p:cNvSpPr/>
          <p:nvPr/>
        </p:nvSpPr>
        <p:spPr bwMode="auto">
          <a:xfrm>
            <a:off x="7678850" y="33480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4</a:t>
            </a:r>
            <a:endParaRPr lang="ko-KR" altLang="en-US" sz="800" b="1" kern="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9861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ACDBB9A7-361D-4F0D-8D01-33D5123475E1}"/>
              </a:ext>
            </a:extLst>
          </p:cNvPr>
          <p:cNvSpPr txBox="1">
            <a:spLocks/>
          </p:cNvSpPr>
          <p:nvPr/>
        </p:nvSpPr>
        <p:spPr>
          <a:xfrm>
            <a:off x="617518" y="1511357"/>
            <a:ext cx="3657600" cy="4456227"/>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0" i="0" kern="1200" baseline="0">
                <a:solidFill>
                  <a:schemeClr val="tx2"/>
                </a:solidFill>
                <a:latin typeface="Univers for KPMG Light" panose="020B0403020202020204" pitchFamily="34" charset="0"/>
                <a:ea typeface="+mn-ea"/>
                <a:cs typeface="Univers for KPMG Light" panose="020B0403020202020204" pitchFamily="34" charset="0"/>
              </a:defRPr>
            </a:lvl1pPr>
            <a:lvl2pPr marL="0" indent="0" algn="l" defTabSz="914400" rtl="0" eaLnBrk="1" latinLnBrk="1" hangingPunct="1">
              <a:lnSpc>
                <a:spcPct val="100000"/>
              </a:lnSpc>
              <a:spcBef>
                <a:spcPts val="0"/>
              </a:spcBef>
              <a:spcAft>
                <a:spcPts val="600"/>
              </a:spcAft>
              <a:buFontTx/>
              <a:buNone/>
              <a:defRPr sz="900" b="0" kern="1200">
                <a:solidFill>
                  <a:schemeClr val="tx2"/>
                </a:solidFill>
                <a:latin typeface="Univers for KPMG Light" panose="020B0403020202020204" pitchFamily="34" charset="0"/>
                <a:ea typeface="+mn-ea"/>
                <a:cs typeface="Univers for KPMG Light" panose="020B0403020202020204" pitchFamily="34" charset="0"/>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b="0" kern="1200" baseline="0">
                <a:solidFill>
                  <a:srgbClr val="00A3A1"/>
                </a:solidFill>
                <a:latin typeface="Univers for KPMG Light" panose="020B0403020202020204" pitchFamily="34" charset="0"/>
                <a:ea typeface="+mn-ea"/>
                <a:cs typeface="Univers for KPMG Light" panose="020B0403020202020204" pitchFamily="34" charset="0"/>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8</a:t>
            </a:r>
            <a:r>
              <a:rPr lang="ko-KR" altLang="en-US" dirty="0">
                <a:solidFill>
                  <a:srgbClr val="000000"/>
                </a:solidFill>
                <a:latin typeface="Arial" panose="020B0604020202020204" pitchFamily="34" charset="0"/>
                <a:ea typeface="+mj-ea"/>
                <a:cs typeface="Arial" panose="020B0604020202020204" pitchFamily="34" charset="0"/>
              </a:rPr>
              <a:t>월</a:t>
            </a:r>
            <a:endParaRPr lang="en-US" altLang="ko-KR" dirty="0">
              <a:solidFill>
                <a:srgbClr val="000000"/>
              </a:solidFill>
              <a:latin typeface="Arial" panose="020B0604020202020204" pitchFamily="34" charset="0"/>
              <a:ea typeface="+mj-ea"/>
              <a:cs typeface="Arial" panose="020B0604020202020204" pitchFamily="34" charset="0"/>
            </a:endParaRPr>
          </a:p>
          <a:p>
            <a:pPr lvl="1">
              <a:defRPr/>
            </a:pPr>
            <a:r>
              <a:rPr lang="ko-KR" altLang="en-US" dirty="0">
                <a:solidFill>
                  <a:srgbClr val="000000"/>
                </a:solidFill>
                <a:latin typeface="Arial" panose="020B0604020202020204" pitchFamily="34" charset="0"/>
                <a:ea typeface="+mj-ea"/>
                <a:cs typeface="Arial" panose="020B0604020202020204" pitchFamily="34" charset="0"/>
              </a:rPr>
              <a:t>㈜대농 귀하</a:t>
            </a:r>
            <a:endParaRPr lang="en-US" altLang="ko-KR" dirty="0">
              <a:solidFill>
                <a:srgbClr val="000000"/>
              </a:solidFill>
              <a:latin typeface="Arial" panose="020B0604020202020204" pitchFamily="34" charset="0"/>
              <a:ea typeface="+mj-ea"/>
              <a:cs typeface="Arial" panose="020B0604020202020204" pitchFamily="34" charset="0"/>
            </a:endParaRPr>
          </a:p>
          <a:p>
            <a:pPr lvl="1">
              <a:defRPr/>
            </a:pPr>
            <a:endParaRPr lang="en-US" dirty="0">
              <a:solidFill>
                <a:srgbClr val="000000"/>
              </a:solidFill>
              <a:latin typeface="Arial" panose="020B0604020202020204" pitchFamily="34" charset="0"/>
              <a:ea typeface="+mj-ea"/>
              <a:cs typeface="Arial" panose="020B0604020202020204" pitchFamily="34" charset="0"/>
            </a:endParaRPr>
          </a:p>
          <a:p>
            <a:pPr>
              <a:defRPr/>
            </a:pPr>
            <a:r>
              <a:rPr lang="ko-KR" altLang="en-US" dirty="0" err="1">
                <a:solidFill>
                  <a:srgbClr val="000000"/>
                </a:solidFill>
                <a:latin typeface="Arial" panose="020B0604020202020204" pitchFamily="34" charset="0"/>
                <a:ea typeface="+mj-ea"/>
                <a:cs typeface="Arial" panose="020B0604020202020204" pitchFamily="34" charset="0"/>
              </a:rPr>
              <a:t>삼정회계법인</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err="1">
                <a:solidFill>
                  <a:srgbClr val="000000"/>
                </a:solidFill>
                <a:latin typeface="Arial" panose="020B0604020202020204" pitchFamily="34" charset="0"/>
                <a:ea typeface="+mj-ea"/>
                <a:cs typeface="Arial" panose="020B0604020202020204" pitchFamily="34" charset="0"/>
              </a:rPr>
              <a:t>이하”삼정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은 ㈜대농</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이하 “귀사” 또는 “회사”</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과 체결한 용역 계약에 따라 ㈜</a:t>
            </a:r>
            <a:r>
              <a:rPr lang="ko-KR" altLang="en-US" dirty="0" err="1">
                <a:solidFill>
                  <a:srgbClr val="000000"/>
                </a:solidFill>
                <a:latin typeface="Arial" panose="020B0604020202020204" pitchFamily="34" charset="0"/>
                <a:ea typeface="+mj-ea"/>
                <a:cs typeface="Arial" panose="020B0604020202020204" pitchFamily="34" charset="0"/>
              </a:rPr>
              <a:t>페이퍼코리아</a:t>
            </a:r>
            <a:r>
              <a:rPr lang="ko-KR" altLang="en-US" dirty="0">
                <a:solidFill>
                  <a:srgbClr val="000000"/>
                </a:solidFill>
                <a:latin typeface="Arial" panose="020B0604020202020204" pitchFamily="34" charset="0"/>
                <a:ea typeface="+mj-ea"/>
                <a:cs typeface="Arial" panose="020B0604020202020204" pitchFamily="34" charset="0"/>
              </a:rPr>
              <a:t> </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이하 “회사”</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에 대한 재무실사</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이하 ‘용역</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업무를 수행하였으며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이를 바탕으로 본 보고서를 작성하였습니다</a:t>
            </a:r>
            <a:r>
              <a:rPr lang="en-US" altLang="ko-KR" dirty="0">
                <a:solidFill>
                  <a:srgbClr val="000000"/>
                </a:solidFill>
                <a:latin typeface="Arial" panose="020B0604020202020204" pitchFamily="34" charset="0"/>
                <a:ea typeface="+mj-ea"/>
                <a:cs typeface="Arial" panose="020B0604020202020204" pitchFamily="34" charset="0"/>
              </a:rPr>
              <a:t>.</a:t>
            </a:r>
          </a:p>
          <a:p>
            <a:pPr>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용역은 회사에 대한 모든 중요한 사항들을 언급하는 것은 아니며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혹시 있을지도 모르는 자료의 오류</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부정</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불법행위에 대한 정보를 모두 언급하지는 아니합니다</a:t>
            </a:r>
            <a:r>
              <a:rPr lang="en-US" altLang="ko-KR" dirty="0">
                <a:solidFill>
                  <a:srgbClr val="000000"/>
                </a:solidFill>
                <a:latin typeface="Arial" panose="020B0604020202020204" pitchFamily="34" charset="0"/>
                <a:ea typeface="+mj-ea"/>
                <a:cs typeface="Arial" panose="020B0604020202020204" pitchFamily="34" charset="0"/>
              </a:rPr>
              <a:t>. </a:t>
            </a:r>
          </a:p>
          <a:p>
            <a:pPr>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고객에게 용역계약서 상 용역의 목적 또는 다른 어떠한 목적으로도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가 제공한 용역의 절차상의 충분성에 대해 어떠한 보장도 하지 아니합니다</a:t>
            </a:r>
            <a:r>
              <a:rPr lang="en-US" altLang="ko-KR" dirty="0">
                <a:solidFill>
                  <a:srgbClr val="000000"/>
                </a:solidFill>
                <a:latin typeface="Arial" panose="020B0604020202020204" pitchFamily="34" charset="0"/>
                <a:ea typeface="+mj-ea"/>
                <a:cs typeface="Arial" panose="020B0604020202020204" pitchFamily="34" charset="0"/>
              </a:rPr>
              <a:t>. </a:t>
            </a:r>
          </a:p>
          <a:p>
            <a:pPr>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보고서는 그 특성상</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귀사의 내부 목적으로만 사용이 제한됩니다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 계약서에 언급되어 있는 경우를 제외하고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 </a:t>
            </a:r>
            <a:r>
              <a:rPr lang="ko-KR" altLang="en-US" dirty="0">
                <a:solidFill>
                  <a:srgbClr val="000000"/>
                </a:solidFill>
                <a:latin typeface="Arial" panose="020B0604020202020204" pitchFamily="34" charset="0"/>
                <a:ea typeface="+mj-ea"/>
                <a:cs typeface="Arial" panose="020B0604020202020204" pitchFamily="34" charset="0"/>
              </a:rPr>
              <a:t>보고서의 전체 또는 일부가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사전서면 동의 없이 귀사 이외의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제공 또는 열람 되어서는 안됩니다</a:t>
            </a:r>
            <a:r>
              <a:rPr lang="en-US" altLang="ko-KR" dirty="0">
                <a:solidFill>
                  <a:srgbClr val="000000"/>
                </a:solidFill>
                <a:latin typeface="Arial" panose="020B0604020202020204" pitchFamily="34" charset="0"/>
                <a:ea typeface="+mj-ea"/>
                <a:cs typeface="Arial" panose="020B0604020202020204" pitchFamily="34" charset="0"/>
              </a:rPr>
              <a:t>.</a:t>
            </a:r>
          </a:p>
          <a:p>
            <a:pPr>
              <a:defRPr/>
            </a:pPr>
            <a:r>
              <a:rPr lang="ko-KR" altLang="en-US" dirty="0">
                <a:solidFill>
                  <a:srgbClr val="000000"/>
                </a:solidFill>
                <a:latin typeface="Arial" panose="020B0604020202020204" pitchFamily="34" charset="0"/>
                <a:ea typeface="+mj-ea"/>
                <a:cs typeface="Arial" panose="020B0604020202020204" pitchFamily="34" charset="0"/>
              </a:rPr>
              <a:t>본 보고서는 용역계약서 상의 목적 이외에 다른 용도로 사용될 수 없습니다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보고서는 귀사 이외의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공개되거나 제공될 수 없습니다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 당 법인은 본 보고서를 입수한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발생한 손실에 대해서 어떠한 책임도 부담하지 않습니다</a:t>
            </a:r>
            <a:r>
              <a:rPr lang="en-US" altLang="ko-KR" dirty="0">
                <a:solidFill>
                  <a:srgbClr val="000000"/>
                </a:solidFill>
                <a:latin typeface="Arial" panose="020B0604020202020204" pitchFamily="34" charset="0"/>
                <a:ea typeface="+mj-ea"/>
                <a:cs typeface="Arial" panose="020B0604020202020204" pitchFamily="34" charset="0"/>
              </a:rPr>
              <a:t>.</a:t>
            </a: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p:txBody>
      </p:sp>
      <p:cxnSp>
        <p:nvCxnSpPr>
          <p:cNvPr id="11" name="Straight Connector 2">
            <a:extLst>
              <a:ext uri="{FF2B5EF4-FFF2-40B4-BE49-F238E27FC236}">
                <a16:creationId xmlns:a16="http://schemas.microsoft.com/office/drawing/2014/main" id="{880A505C-D6D7-406B-82B9-57AEA6051D6B}"/>
              </a:ext>
            </a:extLst>
          </p:cNvPr>
          <p:cNvCxnSpPr>
            <a:cxnSpLocks/>
          </p:cNvCxnSpPr>
          <p:nvPr/>
        </p:nvCxnSpPr>
        <p:spPr>
          <a:xfrm>
            <a:off x="4787530" y="1398224"/>
            <a:ext cx="0" cy="3626783"/>
          </a:xfrm>
          <a:prstGeom prst="line">
            <a:avLst/>
          </a:prstGeom>
          <a:noFill/>
          <a:ln w="152400" cap="flat" cmpd="sng" algn="ctr">
            <a:solidFill>
              <a:srgbClr val="00338D"/>
            </a:solidFill>
            <a:prstDash val="solid"/>
            <a:miter lim="800000"/>
          </a:ln>
          <a:effectLst/>
        </p:spPr>
      </p:cxnSp>
      <p:sp>
        <p:nvSpPr>
          <p:cNvPr id="12" name="Text Placeholder 6">
            <a:extLst>
              <a:ext uri="{FF2B5EF4-FFF2-40B4-BE49-F238E27FC236}">
                <a16:creationId xmlns:a16="http://schemas.microsoft.com/office/drawing/2014/main" id="{6E7DA789-8986-4978-845B-8C8CEAB3F2E0}"/>
              </a:ext>
            </a:extLst>
          </p:cNvPr>
          <p:cNvSpPr txBox="1">
            <a:spLocks/>
          </p:cNvSpPr>
          <p:nvPr/>
        </p:nvSpPr>
        <p:spPr>
          <a:xfrm>
            <a:off x="4818793" y="1398223"/>
            <a:ext cx="4157425" cy="3626783"/>
          </a:xfrm>
          <a:prstGeom prst="rect">
            <a:avLst/>
          </a:prstGeom>
          <a:ln w="6350">
            <a:solidFill>
              <a:srgbClr val="00338D"/>
            </a:solidFill>
          </a:ln>
        </p:spPr>
        <p:txBody>
          <a:bodyPr vert="horz" lIns="84406" tIns="42203" rIns="84406" bIns="42203" rtlCol="0" anchor="t" anchorCtr="0">
            <a:noAutofit/>
          </a:bodyPr>
          <a:lstStyle>
            <a:lvl1pPr marL="0" indent="0" algn="l" defTabSz="914400" rtl="0" eaLnBrk="1" latinLnBrk="1" hangingPunct="1">
              <a:lnSpc>
                <a:spcPct val="100000"/>
              </a:lnSpc>
              <a:spcBef>
                <a:spcPts val="0"/>
              </a:spcBef>
              <a:spcAft>
                <a:spcPts val="600"/>
              </a:spcAft>
              <a:buFontTx/>
              <a:buNone/>
              <a:defRPr sz="900" b="1" i="0" kern="1200" baseline="0">
                <a:solidFill>
                  <a:schemeClr val="tx2"/>
                </a:solidFill>
                <a:latin typeface="Univers for KPMG"/>
                <a:ea typeface="+mn-ea"/>
                <a:cs typeface="Univers for KPMG"/>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Univers for KPMG Light"/>
                <a:ea typeface="+mn-ea"/>
                <a:cs typeface="Univers for KPMG Light"/>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rgbClr val="00338D"/>
                </a:solidFill>
                <a:latin typeface="Univers for KPMG Light"/>
                <a:ea typeface="+mn-ea"/>
                <a:cs typeface="Univers for KPMG Light"/>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ko-KR" altLang="en-US" dirty="0">
                <a:solidFill>
                  <a:srgbClr val="000000"/>
                </a:solidFill>
                <a:latin typeface="Arial" panose="020B0604020202020204" pitchFamily="34" charset="0"/>
                <a:ea typeface="+mj-ea"/>
                <a:cs typeface="Arial" panose="020B0604020202020204" pitchFamily="34" charset="0"/>
              </a:rPr>
              <a:t>보고서 이용에 관한 고지</a:t>
            </a:r>
            <a:r>
              <a:rPr lang="en-US" dirty="0">
                <a:solidFill>
                  <a:srgbClr val="000000"/>
                </a:solidFill>
                <a:latin typeface="Arial" panose="020B0604020202020204" pitchFamily="34" charset="0"/>
                <a:ea typeface="+mj-ea"/>
                <a:cs typeface="Arial" panose="020B0604020202020204" pitchFamily="34" charset="0"/>
              </a:rPr>
              <a:t>:</a:t>
            </a:r>
          </a:p>
          <a:p>
            <a:pPr lvl="1">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본 용역을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chemeClr val="tx1"/>
                </a:solidFill>
                <a:latin typeface="Arial" panose="020B0604020202020204" pitchFamily="34" charset="0"/>
                <a:ea typeface="+mj-ea"/>
                <a:cs typeface="Arial" panose="020B0604020202020204" pitchFamily="34" charset="0"/>
              </a:rPr>
              <a:t>8</a:t>
            </a:r>
            <a:r>
              <a:rPr lang="ko-KR" altLang="en-US" dirty="0">
                <a:solidFill>
                  <a:schemeClr val="tx1"/>
                </a:solidFill>
                <a:latin typeface="Arial" panose="020B0604020202020204" pitchFamily="34" charset="0"/>
                <a:ea typeface="+mj-ea"/>
                <a:cs typeface="Arial" panose="020B0604020202020204" pitchFamily="34" charset="0"/>
              </a:rPr>
              <a:t>월 </a:t>
            </a:r>
            <a:r>
              <a:rPr lang="en-US" altLang="ko-KR" dirty="0">
                <a:solidFill>
                  <a:schemeClr val="tx1"/>
                </a:solidFill>
                <a:latin typeface="Arial" panose="020B0604020202020204" pitchFamily="34" charset="0"/>
                <a:ea typeface="+mj-ea"/>
                <a:cs typeface="Arial" panose="020B0604020202020204" pitchFamily="34" charset="0"/>
              </a:rPr>
              <a:t>9</a:t>
            </a:r>
            <a:r>
              <a:rPr lang="ko-KR" altLang="en-US" dirty="0">
                <a:solidFill>
                  <a:srgbClr val="000000"/>
                </a:solidFill>
                <a:latin typeface="Arial" panose="020B0604020202020204" pitchFamily="34" charset="0"/>
                <a:ea typeface="+mj-ea"/>
                <a:cs typeface="Arial" panose="020B0604020202020204" pitchFamily="34" charset="0"/>
              </a:rPr>
              <a:t>일부터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8</a:t>
            </a:r>
            <a:r>
              <a:rPr lang="ko-KR" altLang="en-US" dirty="0">
                <a:solidFill>
                  <a:srgbClr val="000000"/>
                </a:solidFill>
                <a:latin typeface="Arial" panose="020B0604020202020204" pitchFamily="34" charset="0"/>
                <a:ea typeface="+mj-ea"/>
                <a:cs typeface="Arial" panose="020B0604020202020204" pitchFamily="34" charset="0"/>
              </a:rPr>
              <a:t>월 </a:t>
            </a:r>
            <a:r>
              <a:rPr lang="en-US" altLang="ko-KR" dirty="0">
                <a:solidFill>
                  <a:srgbClr val="000000"/>
                </a:solidFill>
                <a:latin typeface="Arial" panose="020B0604020202020204" pitchFamily="34" charset="0"/>
                <a:ea typeface="+mj-ea"/>
                <a:cs typeface="Arial" panose="020B0604020202020204" pitchFamily="34" charset="0"/>
              </a:rPr>
              <a:t>19</a:t>
            </a:r>
            <a:r>
              <a:rPr lang="ko-KR" altLang="en-US" dirty="0">
                <a:solidFill>
                  <a:srgbClr val="000000"/>
                </a:solidFill>
                <a:latin typeface="Arial" panose="020B0604020202020204" pitchFamily="34" charset="0"/>
                <a:ea typeface="+mj-ea"/>
                <a:cs typeface="Arial" panose="020B0604020202020204" pitchFamily="34" charset="0"/>
              </a:rPr>
              <a:t>일까지 수행하였습니다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8</a:t>
            </a:r>
            <a:r>
              <a:rPr lang="ko-KR" altLang="en-US" dirty="0">
                <a:solidFill>
                  <a:srgbClr val="000000"/>
                </a:solidFill>
                <a:latin typeface="Arial" panose="020B0604020202020204" pitchFamily="34" charset="0"/>
                <a:ea typeface="+mj-ea"/>
                <a:cs typeface="Arial" panose="020B0604020202020204" pitchFamily="34" charset="0"/>
              </a:rPr>
              <a:t>월 </a:t>
            </a:r>
            <a:r>
              <a:rPr lang="en-US" altLang="ko-KR" dirty="0">
                <a:solidFill>
                  <a:srgbClr val="000000"/>
                </a:solidFill>
                <a:latin typeface="Arial" panose="020B0604020202020204" pitchFamily="34" charset="0"/>
                <a:ea typeface="+mj-ea"/>
                <a:cs typeface="Arial" panose="020B0604020202020204" pitchFamily="34" charset="0"/>
              </a:rPr>
              <a:t>19</a:t>
            </a:r>
            <a:r>
              <a:rPr lang="ko-KR" altLang="en-US" dirty="0">
                <a:solidFill>
                  <a:srgbClr val="000000"/>
                </a:solidFill>
                <a:latin typeface="Arial" panose="020B0604020202020204" pitchFamily="34" charset="0"/>
                <a:ea typeface="+mj-ea"/>
                <a:cs typeface="Arial" panose="020B0604020202020204" pitchFamily="34" charset="0"/>
              </a:rPr>
              <a:t>일 이후에 발생하는 사건 및 거래를 반영하기 위해서 본 보고서에 포함된 정보를 수정해야 할 의무를 지지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a:defRPr/>
            </a:pP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는 본 보고서에 제시된 정보들이 용역수행기간 중에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에게 제공되어진 다른 </a:t>
            </a:r>
            <a:r>
              <a:rPr lang="ko-KR" altLang="en-US" dirty="0" err="1">
                <a:solidFill>
                  <a:srgbClr val="000000"/>
                </a:solidFill>
                <a:latin typeface="Arial" panose="020B0604020202020204" pitchFamily="34" charset="0"/>
                <a:cs typeface="Arial" panose="020B0604020202020204" pitchFamily="34" charset="0"/>
              </a:rPr>
              <a:t>정보들과의</a:t>
            </a:r>
            <a:r>
              <a:rPr lang="ko-KR" altLang="en-US" dirty="0">
                <a:solidFill>
                  <a:srgbClr val="000000"/>
                </a:solidFill>
                <a:latin typeface="Arial" panose="020B0604020202020204" pitchFamily="34" charset="0"/>
                <a:cs typeface="Arial" panose="020B0604020202020204" pitchFamily="34" charset="0"/>
              </a:rPr>
              <a:t> 일치 여부를 신의성실원칙에 입각하여 검토하였습니다</a:t>
            </a:r>
            <a:r>
              <a:rPr lang="en-US" altLang="ko-KR" dirty="0">
                <a:solidFill>
                  <a:srgbClr val="000000"/>
                </a:solidFill>
                <a:latin typeface="Arial" panose="020B0604020202020204" pitchFamily="34" charset="0"/>
                <a:cs typeface="Arial" panose="020B0604020202020204" pitchFamily="34" charset="0"/>
              </a:rPr>
              <a:t>. </a:t>
            </a:r>
            <a:r>
              <a:rPr lang="ko-KR" altLang="en-US" dirty="0">
                <a:solidFill>
                  <a:srgbClr val="000000"/>
                </a:solidFill>
                <a:latin typeface="Arial" panose="020B0604020202020204" pitchFamily="34" charset="0"/>
                <a:cs typeface="Arial" panose="020B0604020202020204" pitchFamily="34" charset="0"/>
              </a:rPr>
              <a:t>그러나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는 이들 정보들에 대한 객관성을 검증하기 위하여 다른 증거와 대조하는 등의 절차를 취하지 않았습니다</a:t>
            </a:r>
            <a:r>
              <a:rPr lang="en-US" altLang="ko-KR" dirty="0">
                <a:solidFill>
                  <a:srgbClr val="000000"/>
                </a:solidFill>
                <a:latin typeface="Arial" panose="020B0604020202020204" pitchFamily="34" charset="0"/>
                <a:cs typeface="Arial" panose="020B0604020202020204" pitchFamily="34" charset="0"/>
              </a:rPr>
              <a:t>.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 </a:t>
            </a:r>
            <a:r>
              <a:rPr lang="ko-KR" altLang="en-US" dirty="0">
                <a:solidFill>
                  <a:srgbClr val="000000"/>
                </a:solidFill>
                <a:latin typeface="Arial" panose="020B0604020202020204" pitchFamily="34" charset="0"/>
                <a:cs typeface="Arial" panose="020B0604020202020204" pitchFamily="34" charset="0"/>
              </a:rPr>
              <a:t>용역의 범위는 감사의 범위와 다르며</a:t>
            </a:r>
            <a:r>
              <a:rPr lang="en-US" altLang="ko-KR" dirty="0">
                <a:solidFill>
                  <a:srgbClr val="000000"/>
                </a:solidFill>
                <a:latin typeface="Arial" panose="020B0604020202020204" pitchFamily="34" charset="0"/>
                <a:cs typeface="Arial" panose="020B0604020202020204" pitchFamily="34" charset="0"/>
              </a:rPr>
              <a:t>, </a:t>
            </a:r>
            <a:r>
              <a:rPr lang="ko-KR" altLang="en-US" dirty="0">
                <a:solidFill>
                  <a:srgbClr val="000000"/>
                </a:solidFill>
                <a:latin typeface="Arial" panose="020B0604020202020204" pitchFamily="34" charset="0"/>
                <a:cs typeface="Arial" panose="020B0604020202020204" pitchFamily="34" charset="0"/>
              </a:rPr>
              <a:t>어떠한 형태의 확신도 제공하지 않습니다</a:t>
            </a:r>
            <a:r>
              <a:rPr lang="en-US" altLang="ko-KR" dirty="0">
                <a:solidFill>
                  <a:srgbClr val="000000"/>
                </a:solidFill>
                <a:latin typeface="Arial" panose="020B0604020202020204" pitchFamily="34" charset="0"/>
                <a:cs typeface="Arial" panose="020B0604020202020204" pitchFamily="34" charset="0"/>
              </a:rPr>
              <a:t>.</a:t>
            </a:r>
          </a:p>
          <a:p>
            <a:pPr lvl="1">
              <a:defRPr/>
            </a:pPr>
            <a:r>
              <a:rPr lang="ko-KR" altLang="en-US" dirty="0">
                <a:solidFill>
                  <a:srgbClr val="000000"/>
                </a:solidFill>
                <a:latin typeface="Arial" panose="020B0604020202020204" pitchFamily="34" charset="0"/>
                <a:cs typeface="Arial" panose="020B0604020202020204" pitchFamily="34" charset="0"/>
              </a:rPr>
              <a:t>본 보고서의 이용자는 의사결정에 있어 본 보고서를 의사결정의 유일한 근거나 참고로 활용하여서는 아니되며</a:t>
            </a:r>
            <a:r>
              <a:rPr lang="en-US" altLang="ko-KR" dirty="0">
                <a:solidFill>
                  <a:srgbClr val="000000"/>
                </a:solidFill>
                <a:latin typeface="Arial" panose="020B0604020202020204" pitchFamily="34" charset="0"/>
                <a:cs typeface="Arial" panose="020B0604020202020204" pitchFamily="34" charset="0"/>
              </a:rPr>
              <a:t>,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는 이로 인하여 발생되는 손해 또는 손실에 대하여 어떠한 책임도 부담하지 아니합니다</a:t>
            </a:r>
            <a:r>
              <a:rPr lang="en-US" altLang="ko-KR" dirty="0">
                <a:solidFill>
                  <a:srgbClr val="000000"/>
                </a:solidFill>
                <a:latin typeface="Arial" panose="020B0604020202020204" pitchFamily="34" charset="0"/>
                <a:cs typeface="Arial" panose="020B0604020202020204" pitchFamily="34" charset="0"/>
              </a:rPr>
              <a:t>. </a:t>
            </a:r>
            <a:r>
              <a:rPr lang="ko-KR" altLang="en-US" dirty="0">
                <a:solidFill>
                  <a:srgbClr val="000000"/>
                </a:solidFill>
                <a:latin typeface="Arial" panose="020B0604020202020204" pitchFamily="34" charset="0"/>
                <a:cs typeface="Arial" panose="020B0604020202020204" pitchFamily="34" charset="0"/>
              </a:rPr>
              <a:t>또한</a:t>
            </a:r>
            <a:r>
              <a:rPr lang="en-US" altLang="ko-KR" dirty="0">
                <a:solidFill>
                  <a:srgbClr val="000000"/>
                </a:solidFill>
                <a:latin typeface="Arial" panose="020B0604020202020204" pitchFamily="34" charset="0"/>
                <a:cs typeface="Arial" panose="020B0604020202020204" pitchFamily="34" charset="0"/>
              </a:rPr>
              <a:t>,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 </a:t>
            </a:r>
            <a:r>
              <a:rPr lang="ko-KR" altLang="en-US" dirty="0">
                <a:solidFill>
                  <a:srgbClr val="000000"/>
                </a:solidFill>
                <a:latin typeface="Arial" panose="020B0604020202020204" pitchFamily="34" charset="0"/>
                <a:cs typeface="Arial" panose="020B0604020202020204" pitchFamily="34" charset="0"/>
              </a:rPr>
              <a:t>및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의 관계회사</a:t>
            </a:r>
            <a:r>
              <a:rPr lang="en-US" altLang="ko-KR" dirty="0">
                <a:solidFill>
                  <a:srgbClr val="000000"/>
                </a:solidFill>
                <a:latin typeface="Arial" panose="020B0604020202020204" pitchFamily="34" charset="0"/>
                <a:cs typeface="Arial" panose="020B0604020202020204" pitchFamily="34" charset="0"/>
              </a:rPr>
              <a:t>,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의 임직원은 본 보고서와 관련하여 어떠한 보증이나 보장도 제공하지 아니하며 모든 의사결정은 의사결정자의 판단과 책임 하에 이루어져야 합니다</a:t>
            </a:r>
            <a:r>
              <a:rPr lang="en-US" altLang="ko-KR" dirty="0">
                <a:solidFill>
                  <a:srgbClr val="000000"/>
                </a:solidFill>
                <a:latin typeface="Arial" panose="020B0604020202020204" pitchFamily="34" charset="0"/>
                <a:cs typeface="Arial" panose="020B0604020202020204" pitchFamily="34" charset="0"/>
              </a:rPr>
              <a:t>.</a:t>
            </a:r>
          </a:p>
          <a:p>
            <a:pPr lvl="1">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용역계약서에서 별도로 규정하지 않는 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보고서 제출 이후에 발생하는 사건에 대하여 본 보고서를 갱신할 의무를 부담하지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a:defRPr/>
            </a:pPr>
            <a:endParaRPr lang="en-US" altLang="ko-KR" dirty="0">
              <a:solidFill>
                <a:srgbClr val="000000"/>
              </a:solidFill>
              <a:latin typeface="Arial" panose="020B0604020202020204" pitchFamily="34" charset="0"/>
              <a:ea typeface="+mj-ea"/>
              <a:cs typeface="Arial" panose="020B0604020202020204" pitchFamily="34" charset="0"/>
            </a:endParaRPr>
          </a:p>
        </p:txBody>
      </p:sp>
      <p:sp>
        <p:nvSpPr>
          <p:cNvPr id="7" name="제목 2">
            <a:extLst>
              <a:ext uri="{FF2B5EF4-FFF2-40B4-BE49-F238E27FC236}">
                <a16:creationId xmlns:a16="http://schemas.microsoft.com/office/drawing/2014/main" id="{80A65304-9F01-4B55-9154-A16B3B83A140}"/>
              </a:ext>
            </a:extLst>
          </p:cNvPr>
          <p:cNvSpPr txBox="1">
            <a:spLocks/>
          </p:cNvSpPr>
          <p:nvPr/>
        </p:nvSpPr>
        <p:spPr>
          <a:xfrm>
            <a:off x="468000" y="432000"/>
            <a:ext cx="8591450" cy="723600"/>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Disclaimer</a:t>
            </a:r>
          </a:p>
        </p:txBody>
      </p:sp>
      <p:sp>
        <p:nvSpPr>
          <p:cNvPr id="10" name="Text Placeholder 7">
            <a:extLst>
              <a:ext uri="{FF2B5EF4-FFF2-40B4-BE49-F238E27FC236}">
                <a16:creationId xmlns:a16="http://schemas.microsoft.com/office/drawing/2014/main" id="{05ACC911-8A5E-436F-A31A-8D1C0404BC46}"/>
              </a:ext>
            </a:extLst>
          </p:cNvPr>
          <p:cNvSpPr txBox="1">
            <a:spLocks/>
          </p:cNvSpPr>
          <p:nvPr/>
        </p:nvSpPr>
        <p:spPr>
          <a:xfrm>
            <a:off x="2800006" y="479049"/>
            <a:ext cx="4144698" cy="476250"/>
          </a:xfrm>
          <a:prstGeom prst="rect">
            <a:avLst/>
          </a:prstGeom>
        </p:spPr>
        <p:txBody>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defTabSz="914400" eaLnBrk="1" fontAlgn="auto" latinLnBrk="0" hangingPunct="1">
              <a:lnSpc>
                <a:spcPct val="70000"/>
              </a:lnSpc>
              <a:spcBef>
                <a:spcPts val="0"/>
              </a:spcBef>
              <a:spcAft>
                <a:spcPts val="60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Univers for KPMG" panose="020B0603020202020204" pitchFamily="34" charset="0"/>
              </a:rPr>
              <a:t>KPMG </a:t>
            </a:r>
            <a:r>
              <a:rPr kumimoji="0" lang="ko-KR" altLang="en-US" sz="900" b="1" i="0" u="none" strike="noStrike" kern="0" cap="none" spc="0" normalizeH="0" baseline="0" noProof="0" dirty="0">
                <a:ln>
                  <a:noFill/>
                </a:ln>
                <a:solidFill>
                  <a:srgbClr val="000000"/>
                </a:solidFill>
                <a:effectLst/>
                <a:uLnTx/>
                <a:uFillTx/>
                <a:latin typeface="Univers for KPMG" panose="020B0603020202020204" pitchFamily="34" charset="0"/>
              </a:rPr>
              <a:t>삼정회계법인</a:t>
            </a:r>
            <a:endParaRPr kumimoji="0" lang="en-US" altLang="ko-KR" sz="900" b="1" i="0" u="none" strike="noStrike" kern="0" cap="none" spc="0" normalizeH="0" baseline="0" noProof="0" dirty="0">
              <a:ln>
                <a:noFill/>
              </a:ln>
              <a:solidFill>
                <a:srgbClr val="000000"/>
              </a:solidFill>
              <a:effectLst/>
              <a:uLnTx/>
              <a:uFillTx/>
              <a:latin typeface="Univers for KPMG" panose="020B0603020202020204" pitchFamily="34" charset="0"/>
            </a:endParaRPr>
          </a:p>
          <a:p>
            <a:pPr marL="0" marR="0" lvl="0" indent="0" defTabSz="914400" eaLnBrk="1" fontAlgn="auto" latinLnBrk="0" hangingPunct="1">
              <a:lnSpc>
                <a:spcPct val="70000"/>
              </a:lnSpc>
              <a:spcBef>
                <a:spcPts val="0"/>
              </a:spcBef>
              <a:spcAft>
                <a:spcPts val="600"/>
              </a:spcAft>
              <a:buClrTx/>
              <a:buSzTx/>
              <a:buFontTx/>
              <a:buNone/>
              <a:tabLst/>
              <a:defRPr/>
            </a:pPr>
            <a:r>
              <a:rPr kumimoji="0" lang="ko-KR" altLang="en-US" sz="900" b="1" i="0" u="none" strike="noStrike" kern="0" cap="none" spc="0" normalizeH="0" baseline="0" noProof="0" dirty="0">
                <a:ln>
                  <a:noFill/>
                </a:ln>
                <a:solidFill>
                  <a:srgbClr val="000000"/>
                </a:solidFill>
                <a:effectLst/>
                <a:uLnTx/>
                <a:uFillTx/>
                <a:latin typeface="Univers for KPMG" panose="020B0603020202020204" pitchFamily="34" charset="0"/>
              </a:rPr>
              <a:t>서울특별시 강남구 테헤란로 </a:t>
            </a:r>
            <a:r>
              <a:rPr kumimoji="0" lang="en-US" altLang="ko-KR" sz="900" b="1" i="0" u="none" strike="noStrike" kern="0" cap="none" spc="0" normalizeH="0" baseline="0" noProof="0" dirty="0">
                <a:ln>
                  <a:noFill/>
                </a:ln>
                <a:solidFill>
                  <a:srgbClr val="000000"/>
                </a:solidFill>
                <a:effectLst/>
                <a:uLnTx/>
                <a:uFillTx/>
                <a:latin typeface="Univers for KPMG" panose="020B0603020202020204" pitchFamily="34" charset="0"/>
              </a:rPr>
              <a:t>152</a:t>
            </a:r>
          </a:p>
          <a:p>
            <a:pPr marL="0" marR="0" lvl="0" indent="0" defTabSz="914400" eaLnBrk="1" fontAlgn="auto" latinLnBrk="0" hangingPunct="1">
              <a:lnSpc>
                <a:spcPct val="70000"/>
              </a:lnSpc>
              <a:spcBef>
                <a:spcPts val="0"/>
              </a:spcBef>
              <a:spcAft>
                <a:spcPts val="600"/>
              </a:spcAft>
              <a:buClrTx/>
              <a:buSzTx/>
              <a:buFontTx/>
              <a:buNone/>
              <a:tabLst/>
              <a:defRPr/>
            </a:pPr>
            <a:r>
              <a:rPr kumimoji="0" lang="ko-KR" altLang="en-US" sz="900" b="1" i="0" u="none" strike="noStrike" kern="0" cap="none" spc="0" normalizeH="0" baseline="0" noProof="0" dirty="0">
                <a:ln>
                  <a:noFill/>
                </a:ln>
                <a:solidFill>
                  <a:srgbClr val="000000"/>
                </a:solidFill>
                <a:effectLst/>
                <a:uLnTx/>
                <a:uFillTx/>
                <a:latin typeface="Univers for KPMG" panose="020B0603020202020204" pitchFamily="34" charset="0"/>
              </a:rPr>
              <a:t>강남 파이낸스센터 </a:t>
            </a:r>
            <a:r>
              <a:rPr kumimoji="0" lang="en-US" altLang="ko-KR" sz="900" b="1" i="0" u="none" strike="noStrike" kern="0" cap="none" spc="0" normalizeH="0" baseline="0" noProof="0" dirty="0">
                <a:ln>
                  <a:noFill/>
                </a:ln>
                <a:solidFill>
                  <a:srgbClr val="000000"/>
                </a:solidFill>
                <a:effectLst/>
                <a:uLnTx/>
                <a:uFillTx/>
                <a:latin typeface="Univers for KPMG" panose="020B0603020202020204" pitchFamily="34" charset="0"/>
              </a:rPr>
              <a:t>27</a:t>
            </a:r>
            <a:r>
              <a:rPr kumimoji="0" lang="ko-KR" altLang="en-US" sz="900" b="1" i="0" u="none" strike="noStrike" kern="0" cap="none" spc="0" normalizeH="0" baseline="0" noProof="0" dirty="0">
                <a:ln>
                  <a:noFill/>
                </a:ln>
                <a:solidFill>
                  <a:srgbClr val="000000"/>
                </a:solidFill>
                <a:effectLst/>
                <a:uLnTx/>
                <a:uFillTx/>
                <a:latin typeface="Univers for KPMG" panose="020B0603020202020204" pitchFamily="34" charset="0"/>
              </a:rPr>
              <a:t>층</a:t>
            </a:r>
            <a:endParaRPr kumimoji="0" lang="en-US" altLang="ko-KR" sz="900" b="1" i="0" u="none" strike="noStrike" kern="0" cap="none" spc="0" normalizeH="0" baseline="0" noProof="0" dirty="0">
              <a:ln>
                <a:noFill/>
              </a:ln>
              <a:solidFill>
                <a:srgbClr val="000000"/>
              </a:solidFill>
              <a:effectLst/>
              <a:uLnTx/>
              <a:uFillTx/>
              <a:latin typeface="Univers for KPMG" panose="020B0603020202020204" pitchFamily="34" charset="0"/>
            </a:endParaRPr>
          </a:p>
          <a:p>
            <a:pPr marL="0" marR="0" lvl="0" indent="0" defTabSz="914400" eaLnBrk="1" fontAlgn="auto" latinLnBrk="0" hangingPunct="1">
              <a:lnSpc>
                <a:spcPct val="70000"/>
              </a:lnSpc>
              <a:spcBef>
                <a:spcPts val="0"/>
              </a:spcBef>
              <a:spcAft>
                <a:spcPts val="600"/>
              </a:spcAft>
              <a:buClrTx/>
              <a:buSzTx/>
              <a:buFontTx/>
              <a:buNone/>
              <a:tabLst/>
              <a:defRPr/>
            </a:pPr>
            <a:r>
              <a:rPr kumimoji="0" lang="en-US" altLang="ko-KR" sz="900" b="1" i="0" u="none" strike="noStrike" kern="0" cap="none" spc="0" normalizeH="0" baseline="0" noProof="0" dirty="0">
                <a:ln>
                  <a:noFill/>
                </a:ln>
                <a:solidFill>
                  <a:srgbClr val="000000"/>
                </a:solidFill>
                <a:effectLst/>
                <a:uLnTx/>
                <a:uFillTx/>
                <a:latin typeface="Univers for KPMG" panose="020B0603020202020204" pitchFamily="34" charset="0"/>
              </a:rPr>
              <a:t>06236</a:t>
            </a:r>
            <a:r>
              <a:rPr kumimoji="0" lang="ko-KR" altLang="en-US" sz="900" b="1" i="0" u="none" strike="noStrike" kern="0" cap="none" spc="0" normalizeH="0" baseline="0" noProof="0" dirty="0">
                <a:ln>
                  <a:noFill/>
                </a:ln>
                <a:solidFill>
                  <a:srgbClr val="000000"/>
                </a:solidFill>
                <a:effectLst/>
                <a:uLnTx/>
                <a:uFillTx/>
                <a:latin typeface="Univers for KPMG" panose="020B0603020202020204" pitchFamily="34" charset="0"/>
              </a:rPr>
              <a:t> </a:t>
            </a:r>
            <a:endParaRPr kumimoji="0" lang="en-US" sz="900" b="1" i="0" u="none" strike="noStrike" kern="0" cap="none" spc="0" normalizeH="0" baseline="0" noProof="0" dirty="0">
              <a:ln>
                <a:noFill/>
              </a:ln>
              <a:solidFill>
                <a:srgbClr val="000000"/>
              </a:solidFill>
              <a:effectLst/>
              <a:uLnTx/>
              <a:uFillTx/>
              <a:latin typeface="Univers for KPMG" panose="020B0603020202020204" pitchFamily="34" charset="0"/>
            </a:endParaRPr>
          </a:p>
        </p:txBody>
      </p:sp>
    </p:spTree>
    <p:extLst>
      <p:ext uri="{BB962C8B-B14F-4D97-AF65-F5344CB8AC3E}">
        <p14:creationId xmlns:p14="http://schemas.microsoft.com/office/powerpoint/2010/main" val="4289580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nvGraphicFramePr>
        <p:xfrm>
          <a:off x="468000" y="1191600"/>
          <a:ext cx="9038334" cy="510014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734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EBITDA% Movement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Margin Bridge</a:t>
            </a: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72" name="TextBox 71">
            <a:extLst>
              <a:ext uri="{FF2B5EF4-FFF2-40B4-BE49-F238E27FC236}">
                <a16:creationId xmlns:a16="http://schemas.microsoft.com/office/drawing/2014/main" id="{735D26E6-9DDF-453F-B659-916A60C0CD79}"/>
              </a:ext>
            </a:extLst>
          </p:cNvPr>
          <p:cNvSpPr txBox="1"/>
          <p:nvPr/>
        </p:nvSpPr>
        <p:spPr>
          <a:xfrm>
            <a:off x="2097249" y="4257906"/>
            <a:ext cx="7417474" cy="1493863"/>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FY18 -&gt; FY19:</a:t>
            </a:r>
            <a:r>
              <a:rPr lang="en-US" altLang="ko-KR" sz="900" dirty="0">
                <a:solidFill>
                  <a:srgbClr val="000000"/>
                </a:solidFill>
                <a:latin typeface="Arial" panose="020B0604020202020204" pitchFamily="34" charset="0"/>
                <a:cs typeface="Arial" panose="020B0604020202020204" pitchFamily="34" charset="0"/>
              </a:rPr>
              <a:t> 2019</a:t>
            </a:r>
            <a:r>
              <a:rPr lang="ko-KR" altLang="en-US" sz="900" dirty="0">
                <a:solidFill>
                  <a:srgbClr val="000000"/>
                </a:solidFill>
                <a:latin typeface="Arial" panose="020B0604020202020204" pitchFamily="34" charset="0"/>
                <a:cs typeface="Arial" panose="020B0604020202020204" pitchFamily="34" charset="0"/>
              </a:rPr>
              <a:t>년 회사 전체 마진율은 </a:t>
            </a:r>
            <a:r>
              <a:rPr lang="en-US" altLang="ko-KR" sz="900" dirty="0">
                <a:solidFill>
                  <a:srgbClr val="000000"/>
                </a:solidFill>
                <a:latin typeface="Arial" panose="020B0604020202020204" pitchFamily="34" charset="0"/>
                <a:cs typeface="Arial" panose="020B0604020202020204" pitchFamily="34" charset="0"/>
              </a:rPr>
              <a:t>3.6%</a:t>
            </a:r>
            <a:r>
              <a:rPr lang="ko-KR" altLang="en-US" sz="900" dirty="0">
                <a:solidFill>
                  <a:srgbClr val="000000"/>
                </a:solidFill>
                <a:latin typeface="Arial" panose="020B0604020202020204" pitchFamily="34" charset="0"/>
                <a:cs typeface="Arial" panose="020B0604020202020204" pitchFamily="34" charset="0"/>
              </a:rPr>
              <a:t>로 전년 대비 약 </a:t>
            </a:r>
            <a:r>
              <a:rPr lang="en-US" altLang="ko-KR" sz="900" dirty="0">
                <a:solidFill>
                  <a:srgbClr val="000000"/>
                </a:solidFill>
                <a:latin typeface="Arial" panose="020B0604020202020204" pitchFamily="34" charset="0"/>
                <a:cs typeface="Arial" panose="020B0604020202020204" pitchFamily="34" charset="0"/>
              </a:rPr>
              <a:t>0.9%p </a:t>
            </a:r>
            <a:r>
              <a:rPr lang="ko-KR" altLang="en-US" sz="900" dirty="0">
                <a:solidFill>
                  <a:srgbClr val="000000"/>
                </a:solidFill>
                <a:latin typeface="Arial" panose="020B0604020202020204" pitchFamily="34" charset="0"/>
                <a:cs typeface="Arial" panose="020B0604020202020204" pitchFamily="34" charset="0"/>
              </a:rPr>
              <a:t>증가한 수치임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이는 주로 미디어부문의 악성 사업부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탄소사업부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중단으로 인한 마진율 개선 </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회사 전체 마진율 </a:t>
            </a:r>
            <a:r>
              <a:rPr lang="en-US" altLang="ko-KR" sz="900" dirty="0">
                <a:solidFill>
                  <a:srgbClr val="000000"/>
                </a:solidFill>
                <a:latin typeface="Arial" panose="020B0604020202020204" pitchFamily="34" charset="0"/>
                <a:cs typeface="Arial" panose="020B0604020202020204" pitchFamily="34" charset="0"/>
              </a:rPr>
              <a:t>2.2% </a:t>
            </a:r>
            <a:r>
              <a:rPr lang="ko-KR" altLang="en-US" sz="900" dirty="0">
                <a:solidFill>
                  <a:srgbClr val="000000"/>
                </a:solidFill>
                <a:latin typeface="Arial" panose="020B0604020202020204" pitchFamily="34" charset="0"/>
                <a:cs typeface="Arial" panose="020B0604020202020204" pitchFamily="34" charset="0"/>
              </a:rPr>
              <a:t>증가 효과</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부동산부문의 매출 감소 </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err="1">
                <a:solidFill>
                  <a:srgbClr val="000000"/>
                </a:solidFill>
                <a:latin typeface="Arial" panose="020B0604020202020204" pitchFamily="34" charset="0"/>
                <a:cs typeface="Arial" panose="020B0604020202020204" pitchFamily="34" charset="0"/>
              </a:rPr>
              <a:t>기수주</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A1, A2</a:t>
            </a:r>
            <a:r>
              <a:rPr lang="ko-KR" altLang="en-US" sz="900" dirty="0">
                <a:solidFill>
                  <a:srgbClr val="000000"/>
                </a:solidFill>
                <a:latin typeface="Arial" panose="020B0604020202020204" pitchFamily="34" charset="0"/>
                <a:cs typeface="Arial" panose="020B0604020202020204" pitchFamily="34" charset="0"/>
              </a:rPr>
              <a:t>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공사 완료</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로 인한 고정비 </a:t>
            </a:r>
            <a:r>
              <a:rPr lang="en-US" altLang="ko-KR" sz="900" dirty="0">
                <a:solidFill>
                  <a:srgbClr val="000000"/>
                </a:solidFill>
                <a:latin typeface="Arial" panose="020B0604020202020204" pitchFamily="34" charset="0"/>
                <a:cs typeface="Arial" panose="020B0604020202020204" pitchFamily="34" charset="0"/>
              </a:rPr>
              <a:t>leverage</a:t>
            </a:r>
            <a:r>
              <a:rPr lang="ko-KR" altLang="en-US" sz="900" dirty="0">
                <a:solidFill>
                  <a:srgbClr val="000000"/>
                </a:solidFill>
                <a:latin typeface="Arial" panose="020B0604020202020204" pitchFamily="34" charset="0"/>
                <a:cs typeface="Arial" panose="020B0604020202020204" pitchFamily="34" charset="0"/>
              </a:rPr>
              <a:t>효과로 마진율이 하락</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회사 전체 마진율 </a:t>
            </a:r>
            <a:r>
              <a:rPr lang="en-US" altLang="ko-KR" sz="900" dirty="0">
                <a:solidFill>
                  <a:srgbClr val="000000"/>
                </a:solidFill>
                <a:latin typeface="Arial" panose="020B0604020202020204" pitchFamily="34" charset="0"/>
                <a:cs typeface="Arial" panose="020B0604020202020204" pitchFamily="34" charset="0"/>
              </a:rPr>
              <a:t>1.7% </a:t>
            </a:r>
            <a:r>
              <a:rPr lang="ko-KR" altLang="en-US" sz="900" dirty="0">
                <a:solidFill>
                  <a:srgbClr val="000000"/>
                </a:solidFill>
                <a:latin typeface="Arial" panose="020B0604020202020204" pitchFamily="34" charset="0"/>
                <a:cs typeface="Arial" panose="020B0604020202020204" pitchFamily="34" charset="0"/>
              </a:rPr>
              <a:t>감소 효과</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한 데 기인함</a:t>
            </a:r>
            <a:endParaRPr lang="en-US" altLang="ko-KR" sz="900" dirty="0">
              <a:solidFill>
                <a:srgbClr val="000000"/>
              </a:solidFill>
              <a:latin typeface="Arial" panose="020B0604020202020204" pitchFamily="34" charset="0"/>
              <a:cs typeface="Arial" panose="020B0604020202020204" pitchFamily="34" charset="0"/>
            </a:endParaRPr>
          </a:p>
          <a:p>
            <a:pPr marL="171450" lvl="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FY19 -&gt; FY20:</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군산공장의 공정효율화로 인한 전력비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err="1">
                <a:solidFill>
                  <a:srgbClr val="000000"/>
                </a:solidFill>
                <a:latin typeface="Arial" panose="020B0604020202020204" pitchFamily="34" charset="0"/>
                <a:cs typeface="Arial" panose="020B0604020202020204" pitchFamily="34" charset="0"/>
              </a:rPr>
              <a:t>스팀비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err="1">
                <a:solidFill>
                  <a:srgbClr val="000000"/>
                </a:solidFill>
                <a:latin typeface="Arial" panose="020B0604020202020204" pitchFamily="34" charset="0"/>
                <a:cs typeface="Arial" panose="020B0604020202020204" pitchFamily="34" charset="0"/>
              </a:rPr>
              <a:t>용수비</a:t>
            </a:r>
            <a:r>
              <a:rPr lang="ko-KR" altLang="en-US" sz="900" dirty="0">
                <a:solidFill>
                  <a:srgbClr val="000000"/>
                </a:solidFill>
                <a:latin typeface="Arial" panose="020B0604020202020204" pitchFamily="34" charset="0"/>
                <a:cs typeface="Arial" panose="020B0604020202020204" pitchFamily="34" charset="0"/>
              </a:rPr>
              <a:t> 등 에너지비용의 원가율 개선효과 </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회사 전체 마진율 </a:t>
            </a:r>
            <a:r>
              <a:rPr lang="en-US" altLang="ko-KR" sz="900" dirty="0">
                <a:solidFill>
                  <a:srgbClr val="000000"/>
                </a:solidFill>
                <a:latin typeface="Arial" panose="020B0604020202020204" pitchFamily="34" charset="0"/>
                <a:cs typeface="Arial" panose="020B0604020202020204" pitchFamily="34" charset="0"/>
              </a:rPr>
              <a:t>3.6%p </a:t>
            </a:r>
            <a:r>
              <a:rPr lang="ko-KR" altLang="en-US" sz="900" dirty="0">
                <a:solidFill>
                  <a:srgbClr val="000000"/>
                </a:solidFill>
                <a:latin typeface="Arial" panose="020B0604020202020204" pitchFamily="34" charset="0"/>
                <a:cs typeface="Arial" panose="020B0604020202020204" pitchFamily="34" charset="0"/>
              </a:rPr>
              <a:t>증가 효과</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및 부동산부문의 신규 및 기존 수주 매출 증가로 인한 고정비 </a:t>
            </a:r>
            <a:r>
              <a:rPr lang="en-US" altLang="ko-KR" sz="900" dirty="0">
                <a:solidFill>
                  <a:srgbClr val="000000"/>
                </a:solidFill>
                <a:latin typeface="Arial" panose="020B0604020202020204" pitchFamily="34" charset="0"/>
                <a:cs typeface="Arial" panose="020B0604020202020204" pitchFamily="34" charset="0"/>
              </a:rPr>
              <a:t>leverage </a:t>
            </a:r>
            <a:r>
              <a:rPr lang="ko-KR" altLang="en-US" sz="900" dirty="0">
                <a:solidFill>
                  <a:srgbClr val="000000"/>
                </a:solidFill>
                <a:latin typeface="Arial" panose="020B0604020202020204" pitchFamily="34" charset="0"/>
                <a:cs typeface="Arial" panose="020B0604020202020204" pitchFamily="34" charset="0"/>
              </a:rPr>
              <a:t>효과 </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회사 전체 마진율 </a:t>
            </a:r>
            <a:r>
              <a:rPr lang="en-US" altLang="ko-KR" sz="900" dirty="0">
                <a:solidFill>
                  <a:srgbClr val="000000"/>
                </a:solidFill>
                <a:latin typeface="Arial" panose="020B0604020202020204" pitchFamily="34" charset="0"/>
                <a:cs typeface="Arial" panose="020B0604020202020204" pitchFamily="34" charset="0"/>
              </a:rPr>
              <a:t>3.0%p </a:t>
            </a:r>
            <a:r>
              <a:rPr lang="ko-KR" altLang="en-US" sz="900" dirty="0">
                <a:solidFill>
                  <a:srgbClr val="000000"/>
                </a:solidFill>
                <a:latin typeface="Arial" panose="020B0604020202020204" pitchFamily="34" charset="0"/>
                <a:cs typeface="Arial" panose="020B0604020202020204" pitchFamily="34" charset="0"/>
              </a:rPr>
              <a:t>증가 효과</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EBITDA% </a:t>
            </a:r>
            <a:r>
              <a:rPr lang="ko-KR" altLang="en-US" sz="900" dirty="0">
                <a:solidFill>
                  <a:srgbClr val="000000"/>
                </a:solidFill>
                <a:latin typeface="Arial" panose="020B0604020202020204" pitchFamily="34" charset="0"/>
                <a:cs typeface="Arial" panose="020B0604020202020204" pitchFamily="34" charset="0"/>
              </a:rPr>
              <a:t>개선에 주요한 영향을 미침</a:t>
            </a:r>
            <a:endParaRPr lang="en-US" altLang="ko-KR" sz="900" dirty="0">
              <a:solidFill>
                <a:srgbClr val="000000"/>
              </a:solidFill>
              <a:latin typeface="Arial" panose="020B0604020202020204" pitchFamily="34" charset="0"/>
              <a:cs typeface="Arial" panose="020B0604020202020204" pitchFamily="34" charset="0"/>
            </a:endParaRPr>
          </a:p>
          <a:p>
            <a:pPr marL="171450" lvl="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FY20 -&gt; FY21:</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군산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청주공장 모두 판가인상에도 불구하고 원재료 매입단가 상승으로 인해 제지부문이 회사 전체 마진율 하락에 기여</a:t>
            </a:r>
            <a:r>
              <a:rPr lang="en-US" altLang="ko-KR" sz="900" dirty="0">
                <a:solidFill>
                  <a:srgbClr val="000000"/>
                </a:solidFill>
                <a:latin typeface="Arial" panose="020B0604020202020204" pitchFamily="34" charset="0"/>
                <a:cs typeface="Arial" panose="020B0604020202020204" pitchFamily="34" charset="0"/>
              </a:rPr>
              <a:t>(0.1%p </a:t>
            </a:r>
            <a:r>
              <a:rPr lang="ko-KR" altLang="en-US" sz="900" dirty="0">
                <a:solidFill>
                  <a:srgbClr val="000000"/>
                </a:solidFill>
                <a:latin typeface="Arial" panose="020B0604020202020204" pitchFamily="34" charset="0"/>
                <a:cs typeface="Arial" panose="020B0604020202020204" pitchFamily="34" charset="0"/>
              </a:rPr>
              <a:t>감소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하였으나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미디어부문 및 부동산부문의 마진율 개선효과</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각각 </a:t>
            </a:r>
            <a:r>
              <a:rPr lang="en-US" altLang="ko-KR" sz="900" dirty="0">
                <a:solidFill>
                  <a:srgbClr val="000000"/>
                </a:solidFill>
                <a:latin typeface="Arial" panose="020B0604020202020204" pitchFamily="34" charset="0"/>
                <a:cs typeface="Arial" panose="020B0604020202020204" pitchFamily="34" charset="0"/>
              </a:rPr>
              <a:t>0.2%p, 0.8%p)</a:t>
            </a:r>
            <a:r>
              <a:rPr lang="ko-KR" altLang="en-US" sz="900" dirty="0">
                <a:solidFill>
                  <a:srgbClr val="000000"/>
                </a:solidFill>
                <a:latin typeface="Arial" panose="020B0604020202020204" pitchFamily="34" charset="0"/>
                <a:cs typeface="Arial" panose="020B0604020202020204" pitchFamily="34" charset="0"/>
              </a:rPr>
              <a:t>로 회사 전체 마진율은 전년대비 </a:t>
            </a:r>
            <a:r>
              <a:rPr lang="en-US" altLang="ko-KR" sz="900" dirty="0">
                <a:solidFill>
                  <a:srgbClr val="000000"/>
                </a:solidFill>
                <a:latin typeface="Arial" panose="020B0604020202020204" pitchFamily="34" charset="0"/>
                <a:cs typeface="Arial" panose="020B0604020202020204" pitchFamily="34" charset="0"/>
              </a:rPr>
              <a:t>0.5%p </a:t>
            </a:r>
            <a:r>
              <a:rPr lang="ko-KR" altLang="en-US" sz="900" dirty="0">
                <a:solidFill>
                  <a:srgbClr val="000000"/>
                </a:solidFill>
                <a:latin typeface="Arial" panose="020B0604020202020204" pitchFamily="34" charset="0"/>
                <a:cs typeface="Arial" panose="020B0604020202020204" pitchFamily="34" charset="0"/>
              </a:rPr>
              <a:t>증가하였음 </a:t>
            </a:r>
            <a:r>
              <a:rPr lang="en-US" altLang="ko-KR" sz="900" dirty="0">
                <a:solidFill>
                  <a:srgbClr val="000000"/>
                </a:solidFill>
                <a:latin typeface="Arial" panose="020B0604020202020204" pitchFamily="34" charset="0"/>
                <a:cs typeface="Arial" panose="020B0604020202020204" pitchFamily="34" charset="0"/>
              </a:rPr>
              <a:t> </a:t>
            </a:r>
          </a:p>
          <a:p>
            <a:pPr marL="171450" lvl="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FY21 -&gt; FY22.1Q:</a:t>
            </a:r>
            <a:r>
              <a:rPr lang="en-US" altLang="ko-KR" sz="900" dirty="0">
                <a:solidFill>
                  <a:srgbClr val="000000"/>
                </a:solidFill>
                <a:latin typeface="Arial" panose="020B0604020202020204" pitchFamily="34" charset="0"/>
                <a:cs typeface="Arial" panose="020B0604020202020204" pitchFamily="34" charset="0"/>
              </a:rPr>
              <a:t> 2022</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1</a:t>
            </a:r>
            <a:r>
              <a:rPr lang="ko-KR" altLang="en-US" sz="900" dirty="0">
                <a:solidFill>
                  <a:srgbClr val="000000"/>
                </a:solidFill>
                <a:latin typeface="Arial" panose="020B0604020202020204" pitchFamily="34" charset="0"/>
                <a:cs typeface="Arial" panose="020B0604020202020204" pitchFamily="34" charset="0"/>
              </a:rPr>
              <a:t>분기 전세계적인 해상물류난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인플레이션 발생 영향으로 인한 제지부문 원가율 악화 </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판가 인상 효과는 </a:t>
            </a:r>
            <a:r>
              <a:rPr lang="en-US" altLang="ko-KR" sz="900" dirty="0">
                <a:solidFill>
                  <a:srgbClr val="000000"/>
                </a:solidFill>
                <a:latin typeface="Arial" panose="020B0604020202020204" pitchFamily="34" charset="0"/>
                <a:cs typeface="Arial" panose="020B0604020202020204" pitchFamily="34" charset="0"/>
              </a:rPr>
              <a:t>2022</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4</a:t>
            </a:r>
            <a:r>
              <a:rPr lang="ko-KR" altLang="en-US" sz="900" dirty="0">
                <a:solidFill>
                  <a:srgbClr val="000000"/>
                </a:solidFill>
                <a:latin typeface="Arial" panose="020B0604020202020204" pitchFamily="34" charset="0"/>
                <a:cs typeface="Arial" panose="020B0604020202020204" pitchFamily="34" charset="0"/>
              </a:rPr>
              <a:t>월부터 발생</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로 회사 전체 마진율이 </a:t>
            </a:r>
            <a:r>
              <a:rPr lang="en-US" altLang="ko-KR" sz="900" dirty="0">
                <a:solidFill>
                  <a:srgbClr val="000000"/>
                </a:solidFill>
                <a:latin typeface="Arial" panose="020B0604020202020204" pitchFamily="34" charset="0"/>
                <a:cs typeface="Arial" panose="020B0604020202020204" pitchFamily="34" charset="0"/>
              </a:rPr>
              <a:t>3.2%p </a:t>
            </a:r>
            <a:r>
              <a:rPr lang="ko-KR" altLang="en-US" sz="900" dirty="0">
                <a:solidFill>
                  <a:srgbClr val="000000"/>
                </a:solidFill>
                <a:latin typeface="Arial" panose="020B0604020202020204" pitchFamily="34" charset="0"/>
                <a:cs typeface="Arial" panose="020B0604020202020204" pitchFamily="34" charset="0"/>
              </a:rPr>
              <a:t>감소하는데 기여하였으며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부동산부문은 주로 일부 판관비 항목</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재산세</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광고비등</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이 </a:t>
            </a:r>
            <a:r>
              <a:rPr lang="en-US" altLang="ko-KR" sz="900" dirty="0">
                <a:solidFill>
                  <a:srgbClr val="000000"/>
                </a:solidFill>
                <a:latin typeface="Arial" panose="020B0604020202020204" pitchFamily="34" charset="0"/>
                <a:cs typeface="Arial" panose="020B0604020202020204" pitchFamily="34" charset="0"/>
              </a:rPr>
              <a:t>2022</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3</a:t>
            </a:r>
            <a:r>
              <a:rPr lang="ko-KR" altLang="en-US" sz="900" dirty="0">
                <a:solidFill>
                  <a:srgbClr val="000000"/>
                </a:solidFill>
                <a:latin typeface="Arial" panose="020B0604020202020204" pitchFamily="34" charset="0"/>
                <a:cs typeface="Arial" panose="020B0604020202020204" pitchFamily="34" charset="0"/>
              </a:rPr>
              <a:t>월 기준 </a:t>
            </a:r>
            <a:r>
              <a:rPr lang="en-US" altLang="ko-KR" sz="900" dirty="0">
                <a:solidFill>
                  <a:srgbClr val="000000"/>
                </a:solidFill>
                <a:latin typeface="Arial" panose="020B0604020202020204" pitchFamily="34" charset="0"/>
                <a:cs typeface="Arial" panose="020B0604020202020204" pitchFamily="34" charset="0"/>
              </a:rPr>
              <a:t>cut-off</a:t>
            </a:r>
            <a:r>
              <a:rPr lang="ko-KR" altLang="en-US" sz="900" dirty="0">
                <a:solidFill>
                  <a:srgbClr val="000000"/>
                </a:solidFill>
                <a:latin typeface="Arial" panose="020B0604020202020204" pitchFamily="34" charset="0"/>
                <a:cs typeface="Arial" panose="020B0604020202020204" pitchFamily="34" charset="0"/>
              </a:rPr>
              <a:t>로 인하여 발생하지 않은 효과가 회사 전체 마진율이 </a:t>
            </a:r>
            <a:r>
              <a:rPr lang="en-US" altLang="ko-KR" sz="900" dirty="0">
                <a:solidFill>
                  <a:srgbClr val="000000"/>
                </a:solidFill>
                <a:latin typeface="Arial" panose="020B0604020202020204" pitchFamily="34" charset="0"/>
                <a:cs typeface="Arial" panose="020B0604020202020204" pitchFamily="34" charset="0"/>
              </a:rPr>
              <a:t>1.9%p </a:t>
            </a:r>
            <a:r>
              <a:rPr lang="ko-KR" altLang="en-US" sz="900" dirty="0">
                <a:solidFill>
                  <a:srgbClr val="000000"/>
                </a:solidFill>
                <a:latin typeface="Arial" panose="020B0604020202020204" pitchFamily="34" charset="0"/>
                <a:cs typeface="Arial" panose="020B0604020202020204" pitchFamily="34" charset="0"/>
              </a:rPr>
              <a:t>증가하는데 기여하였음</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p:txBody>
      </p:sp>
      <p:sp>
        <p:nvSpPr>
          <p:cNvPr id="50" name="순서도: 연결자 49">
            <a:extLst>
              <a:ext uri="{FF2B5EF4-FFF2-40B4-BE49-F238E27FC236}">
                <a16:creationId xmlns:a16="http://schemas.microsoft.com/office/drawing/2014/main" id="{CD21C893-F20F-48E1-9703-9BEDD789B5F5}"/>
              </a:ext>
            </a:extLst>
          </p:cNvPr>
          <p:cNvSpPr/>
          <p:nvPr/>
        </p:nvSpPr>
        <p:spPr bwMode="auto">
          <a:xfrm>
            <a:off x="2104986" y="437661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1" name="순서도: 연결자 50">
            <a:extLst>
              <a:ext uri="{FF2B5EF4-FFF2-40B4-BE49-F238E27FC236}">
                <a16:creationId xmlns:a16="http://schemas.microsoft.com/office/drawing/2014/main" id="{2A04E35D-0A0A-42F5-8123-1F5F1FF84267}"/>
              </a:ext>
            </a:extLst>
          </p:cNvPr>
          <p:cNvSpPr/>
          <p:nvPr/>
        </p:nvSpPr>
        <p:spPr bwMode="auto">
          <a:xfrm>
            <a:off x="2104986" y="490065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40" name="차트 39">
                <a:extLst>
                  <a:ext uri="{FF2B5EF4-FFF2-40B4-BE49-F238E27FC236}">
                    <a16:creationId xmlns:a16="http://schemas.microsoft.com/office/drawing/2014/main" id="{602D4C79-04A7-421C-AC99-DA4820DCE62A}"/>
                  </a:ext>
                </a:extLst>
              </p:cNvPr>
              <p:cNvGraphicFramePr/>
              <p:nvPr/>
            </p:nvGraphicFramePr>
            <p:xfrm>
              <a:off x="2164481" y="1283099"/>
              <a:ext cx="7142634" cy="276529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0" name="차트 39">
                <a:extLst>
                  <a:ext uri="{FF2B5EF4-FFF2-40B4-BE49-F238E27FC236}">
                    <a16:creationId xmlns:a16="http://schemas.microsoft.com/office/drawing/2014/main" id="{602D4C79-04A7-421C-AC99-DA4820DCE62A}"/>
                  </a:ext>
                </a:extLst>
              </p:cNvPr>
              <p:cNvPicPr>
                <a:picLocks noGrp="1" noRot="1" noChangeAspect="1" noMove="1" noResize="1" noEditPoints="1" noAdjustHandles="1" noChangeArrowheads="1" noChangeShapeType="1"/>
              </p:cNvPicPr>
              <p:nvPr/>
            </p:nvPicPr>
            <p:blipFill>
              <a:blip r:embed="rId4"/>
              <a:stretch>
                <a:fillRect/>
              </a:stretch>
            </p:blipFill>
            <p:spPr>
              <a:xfrm>
                <a:off x="2164481" y="1283099"/>
                <a:ext cx="7142634" cy="2765299"/>
              </a:xfrm>
              <a:prstGeom prst="rect">
                <a:avLst/>
              </a:prstGeom>
            </p:spPr>
          </p:pic>
        </mc:Fallback>
      </mc:AlternateContent>
      <p:sp>
        <p:nvSpPr>
          <p:cNvPr id="43" name="직사각형 119">
            <a:extLst>
              <a:ext uri="{FF2B5EF4-FFF2-40B4-BE49-F238E27FC236}">
                <a16:creationId xmlns:a16="http://schemas.microsoft.com/office/drawing/2014/main" id="{0A115E05-A631-48E9-897B-65A050BB40ED}"/>
              </a:ext>
            </a:extLst>
          </p:cNvPr>
          <p:cNvSpPr/>
          <p:nvPr/>
        </p:nvSpPr>
        <p:spPr bwMode="auto">
          <a:xfrm>
            <a:off x="9246510" y="3776047"/>
            <a:ext cx="100957" cy="143376"/>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44" name="직사각형 43">
            <a:extLst>
              <a:ext uri="{FF2B5EF4-FFF2-40B4-BE49-F238E27FC236}">
                <a16:creationId xmlns:a16="http://schemas.microsoft.com/office/drawing/2014/main" id="{C89226F3-8BBA-4329-8118-7FF89397CDEC}"/>
              </a:ext>
            </a:extLst>
          </p:cNvPr>
          <p:cNvSpPr/>
          <p:nvPr/>
        </p:nvSpPr>
        <p:spPr>
          <a:xfrm>
            <a:off x="2901950" y="2565105"/>
            <a:ext cx="688975" cy="709788"/>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5" name="순서도: 연결자 44">
            <a:extLst>
              <a:ext uri="{FF2B5EF4-FFF2-40B4-BE49-F238E27FC236}">
                <a16:creationId xmlns:a16="http://schemas.microsoft.com/office/drawing/2014/main" id="{5982FDC8-B846-4B82-A5BE-B62CF8C457E3}"/>
              </a:ext>
            </a:extLst>
          </p:cNvPr>
          <p:cNvSpPr/>
          <p:nvPr/>
        </p:nvSpPr>
        <p:spPr bwMode="auto">
          <a:xfrm>
            <a:off x="2829950" y="249113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46" name="직사각형 45">
            <a:extLst>
              <a:ext uri="{FF2B5EF4-FFF2-40B4-BE49-F238E27FC236}">
                <a16:creationId xmlns:a16="http://schemas.microsoft.com/office/drawing/2014/main" id="{6EEC6EBD-6DF3-4F18-89A6-7EB566EA5BFB}"/>
              </a:ext>
            </a:extLst>
          </p:cNvPr>
          <p:cNvSpPr/>
          <p:nvPr/>
        </p:nvSpPr>
        <p:spPr>
          <a:xfrm>
            <a:off x="4255294" y="2147588"/>
            <a:ext cx="283369" cy="895529"/>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7" name="순서도: 연결자 46">
            <a:extLst>
              <a:ext uri="{FF2B5EF4-FFF2-40B4-BE49-F238E27FC236}">
                <a16:creationId xmlns:a16="http://schemas.microsoft.com/office/drawing/2014/main" id="{418D1ED0-9D46-4471-8510-CD67AF4B3B50}"/>
              </a:ext>
            </a:extLst>
          </p:cNvPr>
          <p:cNvSpPr/>
          <p:nvPr/>
        </p:nvSpPr>
        <p:spPr bwMode="auto">
          <a:xfrm>
            <a:off x="4183294" y="207362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53" name="직사각형 52">
            <a:extLst>
              <a:ext uri="{FF2B5EF4-FFF2-40B4-BE49-F238E27FC236}">
                <a16:creationId xmlns:a16="http://schemas.microsoft.com/office/drawing/2014/main" id="{FB1B54F0-8FD0-4F7A-8555-96C971DD1158}"/>
              </a:ext>
            </a:extLst>
          </p:cNvPr>
          <p:cNvSpPr/>
          <p:nvPr/>
        </p:nvSpPr>
        <p:spPr>
          <a:xfrm>
            <a:off x="4919663" y="1655288"/>
            <a:ext cx="283369" cy="766938"/>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4" name="순서도: 연결자 53">
            <a:extLst>
              <a:ext uri="{FF2B5EF4-FFF2-40B4-BE49-F238E27FC236}">
                <a16:creationId xmlns:a16="http://schemas.microsoft.com/office/drawing/2014/main" id="{A4EA7119-730A-4FB9-8F25-D300C0B6BCDC}"/>
              </a:ext>
            </a:extLst>
          </p:cNvPr>
          <p:cNvSpPr/>
          <p:nvPr/>
        </p:nvSpPr>
        <p:spPr bwMode="auto">
          <a:xfrm>
            <a:off x="4847663" y="15813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55" name="순서도: 연결자 54">
            <a:extLst>
              <a:ext uri="{FF2B5EF4-FFF2-40B4-BE49-F238E27FC236}">
                <a16:creationId xmlns:a16="http://schemas.microsoft.com/office/drawing/2014/main" id="{FBAD135E-030B-41F6-BDE7-C8883DCFF4C6}"/>
              </a:ext>
            </a:extLst>
          </p:cNvPr>
          <p:cNvSpPr/>
          <p:nvPr/>
        </p:nvSpPr>
        <p:spPr bwMode="auto">
          <a:xfrm>
            <a:off x="2104986" y="542330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6" name="직사각형 55">
            <a:extLst>
              <a:ext uri="{FF2B5EF4-FFF2-40B4-BE49-F238E27FC236}">
                <a16:creationId xmlns:a16="http://schemas.microsoft.com/office/drawing/2014/main" id="{293F82CB-9AC0-4267-8635-9977A1726E00}"/>
              </a:ext>
            </a:extLst>
          </p:cNvPr>
          <p:cNvSpPr/>
          <p:nvPr/>
        </p:nvSpPr>
        <p:spPr>
          <a:xfrm>
            <a:off x="5876926" y="1517176"/>
            <a:ext cx="1014198" cy="496275"/>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7" name="순서도: 연결자 56">
            <a:extLst>
              <a:ext uri="{FF2B5EF4-FFF2-40B4-BE49-F238E27FC236}">
                <a16:creationId xmlns:a16="http://schemas.microsoft.com/office/drawing/2014/main" id="{9000BC3B-A774-49DF-A738-B0578D47DF66}"/>
              </a:ext>
            </a:extLst>
          </p:cNvPr>
          <p:cNvSpPr/>
          <p:nvPr/>
        </p:nvSpPr>
        <p:spPr bwMode="auto">
          <a:xfrm>
            <a:off x="5804926" y="144321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58" name="직사각형 57">
            <a:extLst>
              <a:ext uri="{FF2B5EF4-FFF2-40B4-BE49-F238E27FC236}">
                <a16:creationId xmlns:a16="http://schemas.microsoft.com/office/drawing/2014/main" id="{748921DA-1A05-4B59-B803-EE83F974CCF6}"/>
              </a:ext>
            </a:extLst>
          </p:cNvPr>
          <p:cNvSpPr/>
          <p:nvPr/>
        </p:nvSpPr>
        <p:spPr>
          <a:xfrm>
            <a:off x="7539038" y="1669576"/>
            <a:ext cx="338137" cy="858875"/>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9" name="순서도: 연결자 58">
            <a:extLst>
              <a:ext uri="{FF2B5EF4-FFF2-40B4-BE49-F238E27FC236}">
                <a16:creationId xmlns:a16="http://schemas.microsoft.com/office/drawing/2014/main" id="{32611094-BD77-413F-8D77-AA7244E6F8C0}"/>
              </a:ext>
            </a:extLst>
          </p:cNvPr>
          <p:cNvSpPr/>
          <p:nvPr/>
        </p:nvSpPr>
        <p:spPr bwMode="auto">
          <a:xfrm>
            <a:off x="7467038" y="159561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60" name="직사각형 59">
            <a:extLst>
              <a:ext uri="{FF2B5EF4-FFF2-40B4-BE49-F238E27FC236}">
                <a16:creationId xmlns:a16="http://schemas.microsoft.com/office/drawing/2014/main" id="{7DF23A6B-C6D3-416F-AC26-DC4616CB265C}"/>
              </a:ext>
            </a:extLst>
          </p:cNvPr>
          <p:cNvSpPr/>
          <p:nvPr/>
        </p:nvSpPr>
        <p:spPr>
          <a:xfrm>
            <a:off x="8203407" y="1900557"/>
            <a:ext cx="338137" cy="54772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1" name="순서도: 연결자 60">
            <a:extLst>
              <a:ext uri="{FF2B5EF4-FFF2-40B4-BE49-F238E27FC236}">
                <a16:creationId xmlns:a16="http://schemas.microsoft.com/office/drawing/2014/main" id="{E076BAA3-FF27-473D-BE34-AD5AC0FC87F7}"/>
              </a:ext>
            </a:extLst>
          </p:cNvPr>
          <p:cNvSpPr/>
          <p:nvPr/>
        </p:nvSpPr>
        <p:spPr bwMode="auto">
          <a:xfrm>
            <a:off x="8131407" y="182659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62" name="순서도: 연결자 61">
            <a:extLst>
              <a:ext uri="{FF2B5EF4-FFF2-40B4-BE49-F238E27FC236}">
                <a16:creationId xmlns:a16="http://schemas.microsoft.com/office/drawing/2014/main" id="{E272414A-A292-4E77-A2B2-B177D1870C41}"/>
              </a:ext>
            </a:extLst>
          </p:cNvPr>
          <p:cNvSpPr/>
          <p:nvPr/>
        </p:nvSpPr>
        <p:spPr bwMode="auto">
          <a:xfrm>
            <a:off x="2104986" y="579611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4</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7" name="직사각형 119">
            <a:extLst>
              <a:ext uri="{FF2B5EF4-FFF2-40B4-BE49-F238E27FC236}">
                <a16:creationId xmlns:a16="http://schemas.microsoft.com/office/drawing/2014/main" id="{7C31E2FB-3048-41AB-88CE-3F76B834B36A}"/>
              </a:ext>
            </a:extLst>
          </p:cNvPr>
          <p:cNvSpPr/>
          <p:nvPr/>
        </p:nvSpPr>
        <p:spPr bwMode="auto">
          <a:xfrm>
            <a:off x="2285402" y="4026698"/>
            <a:ext cx="5795003" cy="312736"/>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Source: VDR 4.3.4.1.1</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제지부문 실적의 경우</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회사 관리손익 자료상의 실적으로 회사 제시 구분손익 금액과 차이가 존재함</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Note 2: </a:t>
            </a:r>
            <a:r>
              <a:rPr lang="ko-KR" altLang="en-US" sz="700" dirty="0">
                <a:solidFill>
                  <a:prstClr val="black"/>
                </a:solidFill>
                <a:latin typeface="Arial" panose="020B0604020202020204" pitchFamily="34" charset="0"/>
                <a:cs typeface="Arial" panose="020B0604020202020204" pitchFamily="34" charset="0"/>
              </a:rPr>
              <a:t>비교 목적을 위해 판매수량을 단순 연환산한 금액을 이용함 </a:t>
            </a:r>
            <a:endParaRPr lang="en-US" altLang="ko-KR" sz="700" dirty="0">
              <a:solidFill>
                <a:prstClr val="black"/>
              </a:solidFill>
              <a:latin typeface="Arial" panose="020B0604020202020204" pitchFamily="34" charset="0"/>
              <a:cs typeface="Arial" panose="020B0604020202020204" pitchFamily="34" charset="0"/>
            </a:endParaRPr>
          </a:p>
        </p:txBody>
      </p:sp>
      <p:sp>
        <p:nvSpPr>
          <p:cNvPr id="28" name="직사각형 119">
            <a:extLst>
              <a:ext uri="{FF2B5EF4-FFF2-40B4-BE49-F238E27FC236}">
                <a16:creationId xmlns:a16="http://schemas.microsoft.com/office/drawing/2014/main" id="{2A618AF1-D63D-4506-B70C-9FB85304BC69}"/>
              </a:ext>
            </a:extLst>
          </p:cNvPr>
          <p:cNvSpPr/>
          <p:nvPr/>
        </p:nvSpPr>
        <p:spPr bwMode="auto">
          <a:xfrm>
            <a:off x="2851471" y="3652759"/>
            <a:ext cx="100957" cy="143376"/>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1</a:t>
            </a:r>
          </a:p>
        </p:txBody>
      </p:sp>
      <p:sp>
        <p:nvSpPr>
          <p:cNvPr id="29" name="직사각형 119">
            <a:extLst>
              <a:ext uri="{FF2B5EF4-FFF2-40B4-BE49-F238E27FC236}">
                <a16:creationId xmlns:a16="http://schemas.microsoft.com/office/drawing/2014/main" id="{3220F983-DEA4-4F45-8EF7-2D47E564D3DE}"/>
              </a:ext>
            </a:extLst>
          </p:cNvPr>
          <p:cNvSpPr/>
          <p:nvPr/>
        </p:nvSpPr>
        <p:spPr bwMode="auto">
          <a:xfrm>
            <a:off x="4504853" y="3805159"/>
            <a:ext cx="100957" cy="143376"/>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1</a:t>
            </a:r>
          </a:p>
        </p:txBody>
      </p:sp>
      <p:sp>
        <p:nvSpPr>
          <p:cNvPr id="30" name="직사각형 119">
            <a:extLst>
              <a:ext uri="{FF2B5EF4-FFF2-40B4-BE49-F238E27FC236}">
                <a16:creationId xmlns:a16="http://schemas.microsoft.com/office/drawing/2014/main" id="{79FFAE00-2C1F-4DAF-86A4-399A937E8545}"/>
              </a:ext>
            </a:extLst>
          </p:cNvPr>
          <p:cNvSpPr/>
          <p:nvPr/>
        </p:nvSpPr>
        <p:spPr bwMode="auto">
          <a:xfrm>
            <a:off x="6155059" y="3671309"/>
            <a:ext cx="100957" cy="143376"/>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1</a:t>
            </a:r>
          </a:p>
        </p:txBody>
      </p:sp>
      <p:sp>
        <p:nvSpPr>
          <p:cNvPr id="31" name="직사각형 119">
            <a:extLst>
              <a:ext uri="{FF2B5EF4-FFF2-40B4-BE49-F238E27FC236}">
                <a16:creationId xmlns:a16="http://schemas.microsoft.com/office/drawing/2014/main" id="{43E4E82F-DEA6-4D63-9850-AB58E6340386}"/>
              </a:ext>
            </a:extLst>
          </p:cNvPr>
          <p:cNvSpPr/>
          <p:nvPr/>
        </p:nvSpPr>
        <p:spPr bwMode="auto">
          <a:xfrm>
            <a:off x="7805265" y="3797519"/>
            <a:ext cx="100957" cy="143376"/>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1</a:t>
            </a:r>
          </a:p>
        </p:txBody>
      </p:sp>
    </p:spTree>
    <p:extLst>
      <p:ext uri="{BB962C8B-B14F-4D97-AF65-F5344CB8AC3E}">
        <p14:creationId xmlns:p14="http://schemas.microsoft.com/office/powerpoint/2010/main" val="2836274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3">
            <a:extLst>
              <a:ext uri="{FF2B5EF4-FFF2-40B4-BE49-F238E27FC236}">
                <a16:creationId xmlns:a16="http://schemas.microsoft.com/office/drawing/2014/main" id="{B47BBA54-1685-4A2E-BEB3-8EC620E93546}"/>
              </a:ext>
            </a:extLst>
          </p:cNvPr>
          <p:cNvGraphicFramePr>
            <a:graphicFrameLocks noGrp="1"/>
          </p:cNvGraphicFramePr>
          <p:nvPr/>
        </p:nvGraphicFramePr>
        <p:xfrm>
          <a:off x="468001" y="1185923"/>
          <a:ext cx="9010800" cy="5094000"/>
        </p:xfrm>
        <a:graphic>
          <a:graphicData uri="http://schemas.openxmlformats.org/drawingml/2006/table">
            <a:tbl>
              <a:tblPr/>
              <a:tblGrid>
                <a:gridCol w="1558800">
                  <a:extLst>
                    <a:ext uri="{9D8B030D-6E8A-4147-A177-3AD203B41FA5}">
                      <a16:colId xmlns:a16="http://schemas.microsoft.com/office/drawing/2014/main" val="20000"/>
                    </a:ext>
                  </a:extLst>
                </a:gridCol>
                <a:gridCol w="745200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1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Net Debt</a:t>
                      </a:r>
                      <a:endParaRPr kumimoji="0" lang="en-US" altLang="ko-KR" sz="900" b="1"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lvl="2" indent="-177800" algn="just">
                        <a:lnSpc>
                          <a:spcPts val="1080"/>
                        </a:lnSpc>
                        <a:spcBef>
                          <a:spcPts val="600"/>
                        </a:spcBef>
                        <a:buClr>
                          <a:srgbClr val="00338D"/>
                        </a:buClr>
                        <a:buFont typeface="Arial" pitchFamily="34" charset="0"/>
                        <a:buChar char="■"/>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회사의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월말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Net Debt</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은</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3,072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억원이며</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상세 내역은 다음과 같음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1" name="표 20">
            <a:extLst>
              <a:ext uri="{FF2B5EF4-FFF2-40B4-BE49-F238E27FC236}">
                <a16:creationId xmlns:a16="http://schemas.microsoft.com/office/drawing/2014/main" id="{84B5B657-7081-453B-91E2-0D829710C3A3}"/>
              </a:ext>
            </a:extLst>
          </p:cNvPr>
          <p:cNvGraphicFramePr>
            <a:graphicFrameLocks noGrp="1"/>
          </p:cNvGraphicFramePr>
          <p:nvPr/>
        </p:nvGraphicFramePr>
        <p:xfrm>
          <a:off x="2197741" y="1817396"/>
          <a:ext cx="3932731" cy="1669176"/>
        </p:xfrm>
        <a:graphic>
          <a:graphicData uri="http://schemas.openxmlformats.org/drawingml/2006/table">
            <a:tbl>
              <a:tblPr/>
              <a:tblGrid>
                <a:gridCol w="921181">
                  <a:extLst>
                    <a:ext uri="{9D8B030D-6E8A-4147-A177-3AD203B41FA5}">
                      <a16:colId xmlns:a16="http://schemas.microsoft.com/office/drawing/2014/main" val="1270399436"/>
                    </a:ext>
                  </a:extLst>
                </a:gridCol>
                <a:gridCol w="602310">
                  <a:extLst>
                    <a:ext uri="{9D8B030D-6E8A-4147-A177-3AD203B41FA5}">
                      <a16:colId xmlns:a16="http://schemas.microsoft.com/office/drawing/2014/main" val="1501183834"/>
                    </a:ext>
                  </a:extLst>
                </a:gridCol>
                <a:gridCol w="602310">
                  <a:extLst>
                    <a:ext uri="{9D8B030D-6E8A-4147-A177-3AD203B41FA5}">
                      <a16:colId xmlns:a16="http://schemas.microsoft.com/office/drawing/2014/main" val="1897661965"/>
                    </a:ext>
                  </a:extLst>
                </a:gridCol>
                <a:gridCol w="602310">
                  <a:extLst>
                    <a:ext uri="{9D8B030D-6E8A-4147-A177-3AD203B41FA5}">
                      <a16:colId xmlns:a16="http://schemas.microsoft.com/office/drawing/2014/main" val="2176596876"/>
                    </a:ext>
                  </a:extLst>
                </a:gridCol>
                <a:gridCol w="602310">
                  <a:extLst>
                    <a:ext uri="{9D8B030D-6E8A-4147-A177-3AD203B41FA5}">
                      <a16:colId xmlns:a16="http://schemas.microsoft.com/office/drawing/2014/main" val="1231118657"/>
                    </a:ext>
                  </a:extLst>
                </a:gridCol>
                <a:gridCol w="602310">
                  <a:extLst>
                    <a:ext uri="{9D8B030D-6E8A-4147-A177-3AD203B41FA5}">
                      <a16:colId xmlns:a16="http://schemas.microsoft.com/office/drawing/2014/main" val="2458804786"/>
                    </a:ext>
                  </a:extLst>
                </a:gridCol>
              </a:tblGrid>
              <a:tr h="139098">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211034131"/>
                  </a:ext>
                </a:extLst>
              </a:tr>
              <a:tr h="139098">
                <a:tc>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 (a)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28,196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29,199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43,443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49,979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80062290"/>
                  </a:ext>
                </a:extLst>
              </a:tr>
              <a:tr h="139098">
                <a:tc>
                  <a:txBody>
                    <a:bodyPr/>
                    <a:lstStyle/>
                    <a:p>
                      <a:pPr algn="l"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26,962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29,325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16,005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43,443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49,979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532070127"/>
                  </a:ext>
                </a:extLst>
              </a:tr>
              <a:tr h="1390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단기금융상품</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8,560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13,194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33691366"/>
                  </a:ext>
                </a:extLst>
              </a:tr>
              <a:tr h="139098">
                <a:tc>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Debt (b)</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(396,178)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(405,512)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(375,073)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(358,080)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(357,179)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09205680"/>
                  </a:ext>
                </a:extLst>
              </a:tr>
              <a:tr h="139098">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(276,342)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(143,645)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(204,773)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(121,994)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(119,833)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549687813"/>
                  </a:ext>
                </a:extLst>
              </a:tr>
              <a:tr h="139098">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(121,966)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(35,478)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(24,854)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(8,445)</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(7,650)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8656871"/>
                  </a:ext>
                </a:extLst>
              </a:tr>
              <a:tr h="139098">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유동성사채</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(30,742)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(27,168)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(28,319)</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(25,858)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(22,259)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14606511"/>
                  </a:ext>
                </a:extLst>
              </a:tr>
              <a:tr h="1390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유동성장기차입금</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(123,633)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(80,999)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(151,600)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(87,692)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(89,924)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64335631"/>
                  </a:ext>
                </a:extLst>
              </a:tr>
              <a:tr h="139098">
                <a:tc>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(119,837)</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(261,867)</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(170,300)</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(236,085)</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(237,346)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57047605"/>
                  </a:ext>
                </a:extLst>
              </a:tr>
              <a:tr h="1390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2997"/>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(119,837)</a:t>
                      </a:r>
                    </a:p>
                  </a:txBody>
                  <a:tcPr marL="36000" marR="36000" marT="0" marB="0" anchor="ctr">
                    <a:lnL>
                      <a:noFill/>
                    </a:lnL>
                    <a:lnR>
                      <a:noFill/>
                    </a:lnR>
                    <a:lnT>
                      <a:noFill/>
                    </a:lnT>
                    <a:lnB w="6350" cap="flat" cmpd="sng" algn="ctr">
                      <a:solidFill>
                        <a:srgbClr val="002997"/>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(261,867)</a:t>
                      </a:r>
                    </a:p>
                  </a:txBody>
                  <a:tcPr marL="36000" marR="36000" marT="0" marB="0" anchor="ctr">
                    <a:lnL>
                      <a:noFill/>
                    </a:lnL>
                    <a:lnR>
                      <a:noFill/>
                    </a:lnR>
                    <a:lnT>
                      <a:noFill/>
                    </a:lnT>
                    <a:lnB w="6350" cap="flat" cmpd="sng" algn="ctr">
                      <a:solidFill>
                        <a:srgbClr val="002997"/>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(170,300)</a:t>
                      </a:r>
                    </a:p>
                  </a:txBody>
                  <a:tcPr marL="36000" marR="36000" marT="0" marB="0" anchor="ctr">
                    <a:lnL>
                      <a:noFill/>
                    </a:lnL>
                    <a:lnR>
                      <a:noFill/>
                    </a:lnR>
                    <a:lnT>
                      <a:noFill/>
                    </a:lnT>
                    <a:lnB w="6350" cap="flat" cmpd="sng" algn="ctr">
                      <a:solidFill>
                        <a:srgbClr val="002997"/>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(236,085)</a:t>
                      </a:r>
                    </a:p>
                  </a:txBody>
                  <a:tcPr marL="36000" marR="36000" marT="0" marB="0" anchor="ctr">
                    <a:lnL>
                      <a:noFill/>
                    </a:lnL>
                    <a:lnR>
                      <a:noFill/>
                    </a:lnR>
                    <a:lnT>
                      <a:noFill/>
                    </a:lnT>
                    <a:lnB w="6350" cap="flat" cmpd="sng" algn="ctr">
                      <a:solidFill>
                        <a:srgbClr val="002997"/>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(237,346)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2997"/>
                      </a:solidFill>
                      <a:prstDash val="solid"/>
                      <a:round/>
                      <a:headEnd type="none" w="med" len="med"/>
                      <a:tailEnd type="none" w="med" len="med"/>
                    </a:lnB>
                  </a:tcPr>
                </a:tc>
                <a:extLst>
                  <a:ext uri="{0D108BD9-81ED-4DB2-BD59-A6C34878D82A}">
                    <a16:rowId xmlns:a16="http://schemas.microsoft.com/office/drawing/2014/main" val="200885765"/>
                  </a:ext>
                </a:extLst>
              </a:tr>
              <a:tr h="139098">
                <a:tc>
                  <a:txBody>
                    <a:bodyPr/>
                    <a:lstStyle/>
                    <a:p>
                      <a:pPr algn="l" rtl="0" fontAlgn="ctr"/>
                      <a:r>
                        <a:rPr lang="nl-NL"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Debt(c=a+b)</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2997"/>
                      </a:solidFill>
                      <a:prstDash val="solid"/>
                      <a:round/>
                      <a:headEnd type="none" w="med" len="med"/>
                      <a:tailEnd type="none" w="med" len="med"/>
                    </a:lnT>
                    <a:lnB w="6350" cap="flat" cmpd="sng" algn="ctr">
                      <a:solidFill>
                        <a:srgbClr val="002997"/>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(367,983)</a:t>
                      </a:r>
                    </a:p>
                  </a:txBody>
                  <a:tcPr marL="36000" marR="36000" marT="0" marB="0" anchor="ctr">
                    <a:lnL>
                      <a:noFill/>
                    </a:lnL>
                    <a:lnR>
                      <a:noFill/>
                    </a:lnR>
                    <a:lnT w="6350" cap="flat" cmpd="sng" algn="ctr">
                      <a:solidFill>
                        <a:srgbClr val="002997"/>
                      </a:solidFill>
                      <a:prstDash val="solid"/>
                      <a:round/>
                      <a:headEnd type="none" w="med" len="med"/>
                      <a:tailEnd type="none" w="med" len="med"/>
                    </a:lnT>
                    <a:lnB w="6350" cap="flat" cmpd="sng" algn="ctr">
                      <a:solidFill>
                        <a:srgbClr val="002997"/>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(367,627)</a:t>
                      </a:r>
                    </a:p>
                  </a:txBody>
                  <a:tcPr marL="36000" marR="36000" marT="0" marB="0" anchor="ctr">
                    <a:lnL>
                      <a:noFill/>
                    </a:lnL>
                    <a:lnR>
                      <a:noFill/>
                    </a:lnR>
                    <a:lnT w="6350" cap="flat" cmpd="sng" algn="ctr">
                      <a:solidFill>
                        <a:srgbClr val="002997"/>
                      </a:solidFill>
                      <a:prstDash val="solid"/>
                      <a:round/>
                      <a:headEnd type="none" w="med" len="med"/>
                      <a:tailEnd type="none" w="med" len="med"/>
                    </a:lnT>
                    <a:lnB w="6350" cap="flat" cmpd="sng" algn="ctr">
                      <a:solidFill>
                        <a:srgbClr val="002997"/>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(345,874)</a:t>
                      </a:r>
                    </a:p>
                  </a:txBody>
                  <a:tcPr marL="36000" marR="36000" marT="0" marB="0" anchor="ctr">
                    <a:lnL>
                      <a:noFill/>
                    </a:lnL>
                    <a:lnR>
                      <a:noFill/>
                    </a:lnR>
                    <a:lnT w="6350" cap="flat" cmpd="sng" algn="ctr">
                      <a:solidFill>
                        <a:srgbClr val="002997"/>
                      </a:solidFill>
                      <a:prstDash val="solid"/>
                      <a:round/>
                      <a:headEnd type="none" w="med" len="med"/>
                      <a:tailEnd type="none" w="med" len="med"/>
                    </a:lnT>
                    <a:lnB w="6350" cap="flat" cmpd="sng" algn="ctr">
                      <a:solidFill>
                        <a:srgbClr val="002997"/>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(314,637)</a:t>
                      </a:r>
                    </a:p>
                  </a:txBody>
                  <a:tcPr marL="36000" marR="36000" marT="0" marB="0" anchor="ctr">
                    <a:lnL>
                      <a:noFill/>
                    </a:lnL>
                    <a:lnR>
                      <a:noFill/>
                    </a:lnR>
                    <a:lnT w="6350" cap="flat" cmpd="sng" algn="ctr">
                      <a:solidFill>
                        <a:srgbClr val="002997"/>
                      </a:solidFill>
                      <a:prstDash val="solid"/>
                      <a:round/>
                      <a:headEnd type="none" w="med" len="med"/>
                      <a:tailEnd type="none" w="med" len="med"/>
                    </a:lnT>
                    <a:lnB w="6350" cap="flat" cmpd="sng" algn="ctr">
                      <a:solidFill>
                        <a:srgbClr val="002997"/>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(307,200)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2997"/>
                      </a:solidFill>
                      <a:prstDash val="solid"/>
                      <a:round/>
                      <a:headEnd type="none" w="med" len="med"/>
                      <a:tailEnd type="none" w="med" len="med"/>
                    </a:lnT>
                    <a:lnB w="6350" cap="flat" cmpd="sng" algn="ctr">
                      <a:solidFill>
                        <a:srgbClr val="002997"/>
                      </a:solidFill>
                      <a:prstDash val="solid"/>
                      <a:round/>
                      <a:headEnd type="none" w="med" len="med"/>
                      <a:tailEnd type="none" w="med" len="med"/>
                    </a:lnB>
                  </a:tcPr>
                </a:tc>
                <a:extLst>
                  <a:ext uri="{0D108BD9-81ED-4DB2-BD59-A6C34878D82A}">
                    <a16:rowId xmlns:a16="http://schemas.microsoft.com/office/drawing/2014/main" val="4291149836"/>
                  </a:ext>
                </a:extLst>
              </a:tr>
            </a:tbl>
          </a:graphicData>
        </a:graphic>
      </p:graphicFrame>
      <p:sp>
        <p:nvSpPr>
          <p:cNvPr id="7" name="TextBox 6">
            <a:extLst>
              <a:ext uri="{FF2B5EF4-FFF2-40B4-BE49-F238E27FC236}">
                <a16:creationId xmlns:a16="http://schemas.microsoft.com/office/drawing/2014/main" id="{60100340-D342-44CF-9B06-D47F4F602993}"/>
              </a:ext>
            </a:extLst>
          </p:cNvPr>
          <p:cNvSpPr txBox="1">
            <a:spLocks/>
          </p:cNvSpPr>
          <p:nvPr/>
        </p:nvSpPr>
        <p:spPr>
          <a:xfrm>
            <a:off x="6318160" y="1774039"/>
            <a:ext cx="3022218" cy="4306439"/>
          </a:xfrm>
          <a:prstGeom prst="rect">
            <a:avLst/>
          </a:prstGeom>
          <a:noFill/>
          <a:ln w="6350">
            <a:noFill/>
          </a:ln>
        </p:spPr>
        <p:txBody>
          <a:bodyPr wrap="square" lIns="50409" tIns="50409" rIns="50409" bIns="50409" rtlCol="0" anchor="t" anchorCtr="0">
            <a:noAutofit/>
          </a:bodyPr>
          <a:lstStyle/>
          <a:p>
            <a:pPr marL="245914" lvl="2" defTabSz="844083" fontAlgn="base">
              <a:spcBef>
                <a:spcPts val="554"/>
              </a:spcBef>
              <a:buClr>
                <a:srgbClr val="00338D"/>
              </a:buClr>
              <a:buSzPct val="100000"/>
              <a:defRPr/>
            </a:pPr>
            <a:r>
              <a:rPr lang="en-US" altLang="ko-KR" sz="800" b="1" u="sng" kern="0" dirty="0">
                <a:latin typeface="Arial" panose="020B0604020202020204" pitchFamily="34" charset="0"/>
                <a:cs typeface="Arial" panose="020B0604020202020204" pitchFamily="34" charset="0"/>
              </a:rPr>
              <a:t>Cash</a:t>
            </a:r>
            <a:endParaRPr lang="en-US" altLang="ko-KR" sz="800" u="sng" kern="0" baseline="30000" dirty="0">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err="1">
                <a:solidFill>
                  <a:srgbClr val="000000"/>
                </a:solidFill>
                <a:latin typeface="Arial" panose="020B0604020202020204" pitchFamily="34" charset="0"/>
                <a:cs typeface="Arial" panose="020B0604020202020204" pitchFamily="34" charset="0"/>
              </a:rPr>
              <a:t>현금및현금성자산</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 현금</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보통예금</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신탁계좌 잔액 등으로 구성됨</a:t>
            </a:r>
            <a:endParaRPr lang="en-US" altLang="ko-KR" sz="800" kern="0" dirty="0">
              <a:solidFill>
                <a:srgbClr val="000000"/>
              </a:solidFill>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cs typeface="Arial" panose="020B0604020202020204" pitchFamily="34" charset="0"/>
              </a:rPr>
              <a:t>단기금융상품</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부동산신탁계좌 잔액이며 </a:t>
            </a:r>
            <a:r>
              <a:rPr lang="en-US" altLang="ko-KR" sz="800" kern="0" dirty="0">
                <a:solidFill>
                  <a:srgbClr val="000000"/>
                </a:solidFill>
                <a:latin typeface="Arial" panose="020B0604020202020204" pitchFamily="34" charset="0"/>
                <a:cs typeface="Arial" panose="020B0604020202020204" pitchFamily="34" charset="0"/>
              </a:rPr>
              <a:t>2021</a:t>
            </a:r>
            <a:r>
              <a:rPr lang="ko-KR" altLang="en-US" sz="800" kern="0" dirty="0">
                <a:solidFill>
                  <a:srgbClr val="000000"/>
                </a:solidFill>
                <a:latin typeface="Arial" panose="020B0604020202020204" pitchFamily="34" charset="0"/>
                <a:cs typeface="Arial" panose="020B0604020202020204" pitchFamily="34" charset="0"/>
              </a:rPr>
              <a:t>년 이후 현금성자산으로 분류 변경됨</a:t>
            </a:r>
            <a:endParaRPr lang="en-US" altLang="ko-KR" sz="800" kern="0" dirty="0">
              <a:solidFill>
                <a:srgbClr val="000000"/>
              </a:solidFill>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cs typeface="Arial" panose="020B0604020202020204" pitchFamily="34" charset="0"/>
              </a:rPr>
              <a:t>영업현금흐름이 개선됨에 따라 잔액이 증가하는 중이며 </a:t>
            </a:r>
            <a:r>
              <a:rPr lang="en-US" altLang="ko-KR" sz="800" kern="0" dirty="0">
                <a:solidFill>
                  <a:srgbClr val="000000"/>
                </a:solidFill>
                <a:latin typeface="Arial" panose="020B0604020202020204" pitchFamily="34" charset="0"/>
                <a:cs typeface="Arial" panose="020B0604020202020204" pitchFamily="34" charset="0"/>
              </a:rPr>
              <a:t>2022</a:t>
            </a:r>
            <a:r>
              <a:rPr lang="ko-KR" altLang="en-US" sz="800" kern="0" dirty="0">
                <a:solidFill>
                  <a:srgbClr val="000000"/>
                </a:solidFill>
                <a:latin typeface="Arial" panose="020B0604020202020204" pitchFamily="34" charset="0"/>
                <a:cs typeface="Arial" panose="020B0604020202020204" pitchFamily="34" charset="0"/>
              </a:rPr>
              <a:t>년 </a:t>
            </a:r>
            <a:r>
              <a:rPr lang="en-US" altLang="ko-KR" sz="800" kern="0" dirty="0">
                <a:solidFill>
                  <a:srgbClr val="000000"/>
                </a:solidFill>
                <a:latin typeface="Arial" panose="020B0604020202020204" pitchFamily="34" charset="0"/>
                <a:cs typeface="Arial" panose="020B0604020202020204" pitchFamily="34" charset="0"/>
              </a:rPr>
              <a:t>3</a:t>
            </a:r>
            <a:r>
              <a:rPr lang="ko-KR" altLang="en-US" sz="800" kern="0" dirty="0">
                <a:solidFill>
                  <a:srgbClr val="000000"/>
                </a:solidFill>
                <a:latin typeface="Arial" panose="020B0604020202020204" pitchFamily="34" charset="0"/>
                <a:cs typeface="Arial" panose="020B0604020202020204" pitchFamily="34" charset="0"/>
              </a:rPr>
              <a:t>월말 잔액 약 </a:t>
            </a:r>
            <a:r>
              <a:rPr lang="en-US" altLang="ko-KR" sz="800" kern="0" dirty="0">
                <a:solidFill>
                  <a:srgbClr val="000000"/>
                </a:solidFill>
                <a:latin typeface="Arial" panose="020B0604020202020204" pitchFamily="34" charset="0"/>
                <a:cs typeface="Arial" panose="020B0604020202020204" pitchFamily="34" charset="0"/>
              </a:rPr>
              <a:t>500</a:t>
            </a:r>
            <a:r>
              <a:rPr lang="ko-KR" altLang="en-US" sz="800" kern="0" dirty="0">
                <a:solidFill>
                  <a:srgbClr val="000000"/>
                </a:solidFill>
                <a:latin typeface="Arial" panose="020B0604020202020204" pitchFamily="34" charset="0"/>
                <a:cs typeface="Arial" panose="020B0604020202020204" pitchFamily="34" charset="0"/>
              </a:rPr>
              <a:t>억원 중 </a:t>
            </a:r>
            <a:r>
              <a:rPr lang="en-US" altLang="ko-KR" sz="800" kern="0" dirty="0">
                <a:solidFill>
                  <a:srgbClr val="000000"/>
                </a:solidFill>
                <a:latin typeface="Arial" panose="020B0604020202020204" pitchFamily="34" charset="0"/>
                <a:cs typeface="Arial" panose="020B0604020202020204" pitchFamily="34" charset="0"/>
              </a:rPr>
              <a:t>377</a:t>
            </a:r>
            <a:r>
              <a:rPr lang="ko-KR" altLang="en-US" sz="800" kern="0" dirty="0">
                <a:solidFill>
                  <a:srgbClr val="000000"/>
                </a:solidFill>
                <a:latin typeface="Arial" panose="020B0604020202020204" pitchFamily="34" charset="0"/>
                <a:cs typeface="Arial" panose="020B0604020202020204" pitchFamily="34" charset="0"/>
              </a:rPr>
              <a:t>억원이 신탁사와의 계약으로 인해 사용이 제한된 예금임</a:t>
            </a:r>
            <a:endParaRPr lang="en-US" altLang="ko-KR" sz="800" b="1" kern="0" dirty="0">
              <a:latin typeface="Arial" panose="020B0604020202020204" pitchFamily="34" charset="0"/>
              <a:cs typeface="Arial" panose="020B0604020202020204" pitchFamily="34" charset="0"/>
            </a:endParaRPr>
          </a:p>
          <a:p>
            <a:pPr marL="245914" lvl="1" defTabSz="844083" fontAlgn="base">
              <a:buClr>
                <a:srgbClr val="00338D"/>
              </a:buClr>
              <a:buSzPct val="100000"/>
              <a:defRPr/>
            </a:pPr>
            <a:r>
              <a:rPr lang="en-US" altLang="ko-KR" sz="800" b="1" u="sng" kern="0" dirty="0">
                <a:latin typeface="Arial" panose="020B0604020202020204" pitchFamily="34" charset="0"/>
                <a:cs typeface="Arial" panose="020B0604020202020204" pitchFamily="34" charset="0"/>
              </a:rPr>
              <a:t>Debt</a:t>
            </a:r>
            <a:endParaRPr lang="en-US" altLang="ko-KR" sz="800" u="sng" kern="0" dirty="0">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cs typeface="Arial" panose="020B0604020202020204" pitchFamily="34" charset="0"/>
              </a:rPr>
              <a:t>단기차입금</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무역금융</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운전자금대출</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등이며 </a:t>
            </a:r>
            <a:r>
              <a:rPr lang="en-US" altLang="ko-KR" sz="800" kern="0" dirty="0">
                <a:solidFill>
                  <a:srgbClr val="000000"/>
                </a:solidFill>
                <a:latin typeface="Arial" panose="020B0604020202020204" pitchFamily="34" charset="0"/>
                <a:cs typeface="Arial" panose="020B0604020202020204" pitchFamily="34" charset="0"/>
              </a:rPr>
              <a:t>Usance </a:t>
            </a:r>
            <a:r>
              <a:rPr lang="ko-KR" altLang="en-US" sz="800" kern="0" dirty="0">
                <a:solidFill>
                  <a:srgbClr val="000000"/>
                </a:solidFill>
                <a:latin typeface="Arial" panose="020B0604020202020204" pitchFamily="34" charset="0"/>
                <a:cs typeface="Arial" panose="020B0604020202020204" pitchFamily="34" charset="0"/>
              </a:rPr>
              <a:t>및 어음할인은 </a:t>
            </a:r>
            <a:r>
              <a:rPr lang="en-US" altLang="ko-KR" sz="800" kern="0" dirty="0">
                <a:solidFill>
                  <a:srgbClr val="000000"/>
                </a:solidFill>
                <a:latin typeface="Arial" panose="020B0604020202020204" pitchFamily="34" charset="0"/>
                <a:cs typeface="Arial" panose="020B0604020202020204" pitchFamily="34" charset="0"/>
              </a:rPr>
              <a:t>NWC</a:t>
            </a:r>
            <a:r>
              <a:rPr lang="ko-KR" altLang="en-US" sz="800" kern="0" dirty="0">
                <a:solidFill>
                  <a:srgbClr val="000000"/>
                </a:solidFill>
                <a:latin typeface="Arial" panose="020B0604020202020204" pitchFamily="34" charset="0"/>
                <a:cs typeface="Arial" panose="020B0604020202020204" pitchFamily="34" charset="0"/>
              </a:rPr>
              <a:t>로 분류됨</a:t>
            </a:r>
            <a:endParaRPr lang="en-US" altLang="ko-KR" sz="800" kern="0" dirty="0">
              <a:solidFill>
                <a:srgbClr val="000000"/>
              </a:solidFill>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cs typeface="Arial" panose="020B0604020202020204" pitchFamily="34" charset="0"/>
              </a:rPr>
              <a:t>장기차입금</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일반차입금</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부동산</a:t>
            </a:r>
            <a:r>
              <a:rPr lang="en-US" altLang="ko-KR" sz="800" kern="0" dirty="0">
                <a:solidFill>
                  <a:srgbClr val="000000"/>
                </a:solidFill>
                <a:latin typeface="Arial" panose="020B0604020202020204" pitchFamily="34" charset="0"/>
                <a:cs typeface="Arial" panose="020B0604020202020204" pitchFamily="34" charset="0"/>
              </a:rPr>
              <a:t>PF,</a:t>
            </a:r>
            <a:r>
              <a:rPr lang="ko-KR" altLang="en-US" sz="800" kern="0" dirty="0">
                <a:solidFill>
                  <a:srgbClr val="000000"/>
                </a:solidFill>
                <a:latin typeface="Arial" panose="020B0604020202020204" pitchFamily="34" charset="0"/>
                <a:cs typeface="Arial" panose="020B0604020202020204" pitchFamily="34" charset="0"/>
              </a:rPr>
              <a:t> 최대주주차입금 등으로 구성되어 있음</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액면기준 총 차입금은 약 </a:t>
            </a:r>
            <a:r>
              <a:rPr lang="en-US" altLang="ko-KR" sz="800" kern="0" dirty="0">
                <a:solidFill>
                  <a:srgbClr val="000000"/>
                </a:solidFill>
                <a:latin typeface="Arial" panose="020B0604020202020204" pitchFamily="34" charset="0"/>
                <a:cs typeface="Arial" panose="020B0604020202020204" pitchFamily="34" charset="0"/>
              </a:rPr>
              <a:t>3,601</a:t>
            </a:r>
            <a:br>
              <a:rPr lang="en-US" altLang="ko-KR" sz="800" kern="0" dirty="0">
                <a:solidFill>
                  <a:srgbClr val="000000"/>
                </a:solidFill>
                <a:latin typeface="Arial" panose="020B0604020202020204" pitchFamily="34" charset="0"/>
                <a:cs typeface="Arial" panose="020B0604020202020204" pitchFamily="34" charset="0"/>
              </a:rPr>
            </a:br>
            <a:r>
              <a:rPr lang="ko-KR" altLang="en-US" sz="800" kern="0" dirty="0">
                <a:solidFill>
                  <a:srgbClr val="000000"/>
                </a:solidFill>
                <a:latin typeface="Arial" panose="020B0604020202020204" pitchFamily="34" charset="0"/>
                <a:cs typeface="Arial" panose="020B0604020202020204" pitchFamily="34" charset="0"/>
              </a:rPr>
              <a:t>억원이며 </a:t>
            </a:r>
            <a:r>
              <a:rPr lang="ko-KR" altLang="en-US" sz="800" dirty="0">
                <a:latin typeface="Arial" panose="020B0604020202020204" pitchFamily="34" charset="0"/>
                <a:cs typeface="Arial" panose="020B0604020202020204" pitchFamily="34" charset="0"/>
              </a:rPr>
              <a:t>담보부차입 </a:t>
            </a:r>
            <a:r>
              <a:rPr lang="en-US" altLang="ko-KR" sz="800" dirty="0">
                <a:latin typeface="Arial" panose="020B0604020202020204" pitchFamily="34" charset="0"/>
                <a:cs typeface="Arial" panose="020B0604020202020204" pitchFamily="34" charset="0"/>
              </a:rPr>
              <a:t>2,161</a:t>
            </a:r>
            <a:r>
              <a:rPr lang="ko-KR" altLang="en-US" sz="800" dirty="0">
                <a:latin typeface="Arial" panose="020B0604020202020204" pitchFamily="34" charset="0"/>
                <a:cs typeface="Arial" panose="020B0604020202020204" pitchFamily="34" charset="0"/>
              </a:rPr>
              <a:t>억원</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보증차입 약 </a:t>
            </a:r>
            <a:r>
              <a:rPr lang="en-US" altLang="ko-KR" sz="800" dirty="0">
                <a:latin typeface="Arial" panose="020B0604020202020204" pitchFamily="34" charset="0"/>
                <a:cs typeface="Arial" panose="020B0604020202020204" pitchFamily="34" charset="0"/>
              </a:rPr>
              <a:t>550</a:t>
            </a:r>
            <a:r>
              <a:rPr lang="ko-KR" altLang="en-US" sz="800" dirty="0">
                <a:latin typeface="Arial" panose="020B0604020202020204" pitchFamily="34" charset="0"/>
                <a:cs typeface="Arial" panose="020B0604020202020204" pitchFamily="34" charset="0"/>
              </a:rPr>
              <a:t>억원</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사채를 비롯한 신용 차입 </a:t>
            </a:r>
            <a:r>
              <a:rPr lang="en-US" altLang="ko-KR" sz="800" dirty="0">
                <a:latin typeface="Arial" panose="020B0604020202020204" pitchFamily="34" charset="0"/>
                <a:cs typeface="Arial" panose="020B0604020202020204" pitchFamily="34" charset="0"/>
              </a:rPr>
              <a:t>890</a:t>
            </a:r>
            <a:r>
              <a:rPr lang="ko-KR" altLang="en-US" sz="800" dirty="0">
                <a:latin typeface="Arial" panose="020B0604020202020204" pitchFamily="34" charset="0"/>
                <a:cs typeface="Arial" panose="020B0604020202020204" pitchFamily="34" charset="0"/>
              </a:rPr>
              <a:t>억원으로 구성됨</a:t>
            </a:r>
            <a:endParaRPr lang="en-US" altLang="ko-KR" sz="800" dirty="0">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dirty="0">
                <a:solidFill>
                  <a:srgbClr val="000000"/>
                </a:solidFill>
                <a:latin typeface="Arial" panose="020B0604020202020204" pitchFamily="34" charset="0"/>
                <a:cs typeface="Arial" panose="020B0604020202020204" pitchFamily="34" charset="0"/>
              </a:rPr>
              <a:t>연결재무제표 기준 부채비율은 </a:t>
            </a: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년말 </a:t>
            </a:r>
            <a:r>
              <a:rPr lang="en-US" altLang="ko-KR" sz="800" dirty="0">
                <a:solidFill>
                  <a:srgbClr val="000000"/>
                </a:solidFill>
                <a:latin typeface="Arial" panose="020B0604020202020204" pitchFamily="34" charset="0"/>
                <a:cs typeface="Arial" panose="020B0604020202020204" pitchFamily="34" charset="0"/>
              </a:rPr>
              <a:t>996%, 2022</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3</a:t>
            </a:r>
            <a:r>
              <a:rPr lang="ko-KR" altLang="en-US" sz="800" dirty="0">
                <a:solidFill>
                  <a:srgbClr val="000000"/>
                </a:solidFill>
                <a:latin typeface="Arial" panose="020B0604020202020204" pitchFamily="34" charset="0"/>
                <a:cs typeface="Arial" panose="020B0604020202020204" pitchFamily="34" charset="0"/>
              </a:rPr>
              <a:t>월말 </a:t>
            </a:r>
            <a:r>
              <a:rPr lang="en-US" altLang="ko-KR" sz="800" dirty="0">
                <a:solidFill>
                  <a:srgbClr val="000000"/>
                </a:solidFill>
                <a:latin typeface="Arial" panose="020B0604020202020204" pitchFamily="34" charset="0"/>
                <a:cs typeface="Arial" panose="020B0604020202020204" pitchFamily="34" charset="0"/>
              </a:rPr>
              <a:t>931%</a:t>
            </a:r>
            <a:r>
              <a:rPr lang="ko-KR" altLang="en-US" sz="800" dirty="0">
                <a:solidFill>
                  <a:srgbClr val="000000"/>
                </a:solidFill>
                <a:latin typeface="Arial" panose="020B0604020202020204" pitchFamily="34" charset="0"/>
                <a:cs typeface="Arial" panose="020B0604020202020204" pitchFamily="34" charset="0"/>
              </a:rPr>
              <a:t>로 동종업계 대비 높은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수준</a:t>
            </a:r>
            <a:endParaRPr lang="en-US" altLang="ko-KR" sz="800" dirty="0">
              <a:solidFill>
                <a:srgbClr val="000000"/>
              </a:solidFill>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dirty="0">
                <a:solidFill>
                  <a:srgbClr val="000000"/>
                </a:solidFill>
                <a:latin typeface="Arial" panose="020B0604020202020204" pitchFamily="34" charset="0"/>
                <a:cs typeface="Arial" panose="020B0604020202020204" pitchFamily="34" charset="0"/>
              </a:rPr>
              <a:t>반면</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유동성 차입금의 비중은 </a:t>
            </a:r>
            <a:r>
              <a:rPr lang="en-US" altLang="ko-KR" sz="800" dirty="0">
                <a:solidFill>
                  <a:srgbClr val="000000"/>
                </a:solidFill>
                <a:latin typeface="Arial" panose="020B0604020202020204" pitchFamily="34" charset="0"/>
                <a:cs typeface="Arial" panose="020B0604020202020204" pitchFamily="34" charset="0"/>
              </a:rPr>
              <a:t>(FY18) 70% </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(FY22) 34% </a:t>
            </a:r>
            <a:r>
              <a:rPr lang="ko-KR" altLang="en-US" sz="800" dirty="0">
                <a:solidFill>
                  <a:srgbClr val="000000"/>
                </a:solidFill>
                <a:latin typeface="Arial" panose="020B0604020202020204" pitchFamily="34" charset="0"/>
                <a:cs typeface="Arial" panose="020B0604020202020204" pitchFamily="34" charset="0"/>
              </a:rPr>
              <a:t>로 감소함</a:t>
            </a:r>
            <a:endParaRPr lang="en-US" altLang="ko-KR" sz="800" dirty="0">
              <a:solidFill>
                <a:srgbClr val="000000"/>
              </a:solidFill>
              <a:latin typeface="Arial" panose="020B0604020202020204" pitchFamily="34" charset="0"/>
              <a:cs typeface="Arial" panose="020B0604020202020204" pitchFamily="34" charset="0"/>
            </a:endParaRPr>
          </a:p>
          <a:p>
            <a:pPr marL="94950" lvl="2" fontAlgn="base">
              <a:spcBef>
                <a:spcPts val="300"/>
              </a:spcBef>
              <a:buClr>
                <a:srgbClr val="00338D"/>
              </a:buClr>
              <a:buSzPct val="100000"/>
              <a:defRPr/>
            </a:pPr>
            <a:r>
              <a:rPr lang="ko-KR" altLang="en-US" sz="800" b="1" dirty="0">
                <a:solidFill>
                  <a:srgbClr val="000000"/>
                </a:solidFill>
                <a:latin typeface="Arial" panose="020B0604020202020204" pitchFamily="34" charset="0"/>
                <a:cs typeface="Arial" panose="020B0604020202020204" pitchFamily="34" charset="0"/>
              </a:rPr>
              <a:t>    </a:t>
            </a:r>
            <a:r>
              <a:rPr lang="ko-KR" altLang="en-US" sz="800" b="1" u="sng" dirty="0">
                <a:solidFill>
                  <a:srgbClr val="000000"/>
                </a:solidFill>
                <a:latin typeface="Arial" panose="020B0604020202020204" pitchFamily="34" charset="0"/>
                <a:cs typeface="Arial" panose="020B0604020202020204" pitchFamily="34" charset="0"/>
              </a:rPr>
              <a:t>최대주주 차입금</a:t>
            </a:r>
          </a:p>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solidFill>
                  <a:srgbClr val="000000"/>
                </a:solidFill>
                <a:latin typeface="Arial" panose="020B0604020202020204" pitchFamily="34" charset="0"/>
                <a:cs typeface="Arial" panose="020B0604020202020204" pitchFamily="34" charset="0"/>
              </a:rPr>
              <a:t>2022</a:t>
            </a:r>
            <a:r>
              <a:rPr lang="ko-KR" altLang="en-US" sz="800" kern="0" dirty="0">
                <a:solidFill>
                  <a:srgbClr val="000000"/>
                </a:solidFill>
                <a:latin typeface="Arial" panose="020B0604020202020204" pitchFamily="34" charset="0"/>
                <a:cs typeface="Arial" panose="020B0604020202020204" pitchFamily="34" charset="0"/>
              </a:rPr>
              <a:t>년 </a:t>
            </a:r>
            <a:r>
              <a:rPr lang="en-US" altLang="ko-KR" sz="800" kern="0" dirty="0">
                <a:solidFill>
                  <a:srgbClr val="000000"/>
                </a:solidFill>
                <a:latin typeface="Arial" panose="020B0604020202020204" pitchFamily="34" charset="0"/>
                <a:cs typeface="Arial" panose="020B0604020202020204" pitchFamily="34" charset="0"/>
              </a:rPr>
              <a:t>3</a:t>
            </a:r>
            <a:r>
              <a:rPr lang="ko-KR" altLang="en-US" sz="800" kern="0" dirty="0">
                <a:solidFill>
                  <a:srgbClr val="000000"/>
                </a:solidFill>
                <a:latin typeface="Arial" panose="020B0604020202020204" pitchFamily="34" charset="0"/>
                <a:cs typeface="Arial" panose="020B0604020202020204" pitchFamily="34" charset="0"/>
              </a:rPr>
              <a:t>월말 기준 전체 차입금의 </a:t>
            </a:r>
            <a:r>
              <a:rPr lang="en-US" altLang="ko-KR" sz="800" kern="0" dirty="0">
                <a:solidFill>
                  <a:srgbClr val="000000"/>
                </a:solidFill>
                <a:latin typeface="Arial" panose="020B0604020202020204" pitchFamily="34" charset="0"/>
                <a:cs typeface="Arial" panose="020B0604020202020204" pitchFamily="34" charset="0"/>
              </a:rPr>
              <a:t>54.3%</a:t>
            </a:r>
            <a:r>
              <a:rPr lang="ko-KR" altLang="en-US" sz="800" kern="0" dirty="0">
                <a:solidFill>
                  <a:srgbClr val="000000"/>
                </a:solidFill>
                <a:latin typeface="Arial" panose="020B0604020202020204" pitchFamily="34" charset="0"/>
                <a:cs typeface="Arial" panose="020B0604020202020204" pitchFamily="34" charset="0"/>
              </a:rPr>
              <a:t>인 </a:t>
            </a:r>
            <a:r>
              <a:rPr lang="en-US" altLang="ko-KR" sz="800" kern="0" dirty="0">
                <a:solidFill>
                  <a:srgbClr val="000000"/>
                </a:solidFill>
                <a:latin typeface="Arial" panose="020B0604020202020204" pitchFamily="34" charset="0"/>
                <a:cs typeface="Arial" panose="020B0604020202020204" pitchFamily="34" charset="0"/>
              </a:rPr>
              <a:t>1,954</a:t>
            </a:r>
            <a:r>
              <a:rPr lang="ko-KR" altLang="en-US" sz="800" kern="0" dirty="0">
                <a:solidFill>
                  <a:srgbClr val="000000"/>
                </a:solidFill>
                <a:latin typeface="Arial" panose="020B0604020202020204" pitchFamily="34" charset="0"/>
                <a:cs typeface="Arial" panose="020B0604020202020204" pitchFamily="34" charset="0"/>
              </a:rPr>
              <a:t>억원은 최대주주인 </a:t>
            </a:r>
            <a:r>
              <a:rPr lang="ko-KR" altLang="en-US" sz="800" kern="0" dirty="0" err="1">
                <a:solidFill>
                  <a:srgbClr val="000000"/>
                </a:solidFill>
                <a:latin typeface="Arial" panose="020B0604020202020204" pitchFamily="34" charset="0"/>
                <a:cs typeface="Arial" panose="020B0604020202020204" pitchFamily="34" charset="0"/>
              </a:rPr>
              <a:t>유암코로부터</a:t>
            </a:r>
            <a:r>
              <a:rPr lang="ko-KR" altLang="en-US" sz="800" kern="0" dirty="0">
                <a:solidFill>
                  <a:srgbClr val="000000"/>
                </a:solidFill>
                <a:latin typeface="Arial" panose="020B0604020202020204" pitchFamily="34" charset="0"/>
                <a:cs typeface="Arial" panose="020B0604020202020204" pitchFamily="34" charset="0"/>
              </a:rPr>
              <a:t> 차입한 금액이며</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해당 차입금은 대상회사 인수 시 연장이 불확실함</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 또한 최대주주로부터</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제공받은 지급보증 또한 모두 철회될 것으로 예상됨</a:t>
            </a:r>
            <a:br>
              <a:rPr lang="en-US" altLang="ko-KR" sz="800" kern="0" dirty="0">
                <a:solidFill>
                  <a:srgbClr val="000000"/>
                </a:solidFill>
                <a:latin typeface="Arial" panose="020B0604020202020204" pitchFamily="34" charset="0"/>
                <a:cs typeface="Arial" panose="020B0604020202020204" pitchFamily="34" charset="0"/>
              </a:rPr>
            </a:b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지급보증 상세는 </a:t>
            </a:r>
            <a:r>
              <a:rPr lang="en-US" altLang="ko-KR" sz="800" kern="0" dirty="0">
                <a:solidFill>
                  <a:srgbClr val="000000"/>
                </a:solidFill>
                <a:latin typeface="Arial" panose="020B0604020202020204" pitchFamily="34" charset="0"/>
                <a:cs typeface="Arial" panose="020B0604020202020204" pitchFamily="34" charset="0"/>
              </a:rPr>
              <a:t>Net Debt – </a:t>
            </a:r>
            <a:r>
              <a:rPr lang="ko-KR" altLang="en-US" sz="800" kern="0" dirty="0">
                <a:solidFill>
                  <a:srgbClr val="000000"/>
                </a:solidFill>
                <a:latin typeface="Arial" panose="020B0604020202020204" pitchFamily="34" charset="0"/>
                <a:cs typeface="Arial" panose="020B0604020202020204" pitchFamily="34" charset="0"/>
              </a:rPr>
              <a:t>담보</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보증 장표 참조</a:t>
            </a:r>
            <a:r>
              <a:rPr lang="en-US" altLang="ko-KR" sz="800" kern="0" dirty="0">
                <a:solidFill>
                  <a:srgbClr val="000000"/>
                </a:solidFill>
                <a:latin typeface="Arial" panose="020B0604020202020204" pitchFamily="34" charset="0"/>
                <a:cs typeface="Arial" panose="020B0604020202020204" pitchFamily="34" charset="0"/>
              </a:rPr>
              <a:t>)</a:t>
            </a:r>
          </a:p>
          <a:p>
            <a:pPr marL="94950" lvl="2" fontAlgn="base">
              <a:spcBef>
                <a:spcPts val="300"/>
              </a:spcBef>
              <a:buClr>
                <a:srgbClr val="00338D"/>
              </a:buClr>
              <a:buSzPct val="100000"/>
              <a:defRPr/>
            </a:pPr>
            <a:r>
              <a:rPr lang="en-US" altLang="ko-KR" sz="800" kern="0" dirty="0">
                <a:solidFill>
                  <a:srgbClr val="000000"/>
                </a:solidFill>
                <a:latin typeface="Arial" panose="020B0604020202020204" pitchFamily="34" charset="0"/>
                <a:cs typeface="Arial" panose="020B0604020202020204" pitchFamily="34" charset="0"/>
              </a:rPr>
              <a:t>    </a:t>
            </a:r>
            <a:r>
              <a:rPr lang="ko-KR" altLang="en-US" sz="800" b="1" u="sng" kern="0" dirty="0">
                <a:solidFill>
                  <a:srgbClr val="000000"/>
                </a:solidFill>
                <a:latin typeface="Arial" panose="020B0604020202020204" pitchFamily="34" charset="0"/>
                <a:cs typeface="Arial" panose="020B0604020202020204" pitchFamily="34" charset="0"/>
              </a:rPr>
              <a:t>부문별 차입금</a:t>
            </a:r>
            <a:r>
              <a:rPr lang="ko-KR" altLang="en-US" sz="800" kern="0" dirty="0">
                <a:solidFill>
                  <a:srgbClr val="000000"/>
                </a:solidFill>
                <a:latin typeface="Arial" panose="020B0604020202020204" pitchFamily="34" charset="0"/>
                <a:cs typeface="Arial" panose="020B0604020202020204" pitchFamily="34" charset="0"/>
              </a:rPr>
              <a:t> </a:t>
            </a:r>
            <a:endParaRPr lang="en-US" altLang="ko-KR" sz="800" kern="0" dirty="0">
              <a:solidFill>
                <a:srgbClr val="000000"/>
              </a:solidFill>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solidFill>
                  <a:srgbClr val="000000"/>
                </a:solidFill>
                <a:latin typeface="Arial" panose="020B0604020202020204" pitchFamily="34" charset="0"/>
                <a:cs typeface="Arial" panose="020B0604020202020204" pitchFamily="34" charset="0"/>
              </a:rPr>
              <a:t>2022</a:t>
            </a:r>
            <a:r>
              <a:rPr lang="ko-KR" altLang="en-US" sz="800" kern="0" dirty="0">
                <a:solidFill>
                  <a:srgbClr val="000000"/>
                </a:solidFill>
                <a:latin typeface="Arial" panose="020B0604020202020204" pitchFamily="34" charset="0"/>
                <a:cs typeface="Arial" panose="020B0604020202020204" pitchFamily="34" charset="0"/>
              </a:rPr>
              <a:t>년 </a:t>
            </a:r>
            <a:r>
              <a:rPr lang="en-US" altLang="ko-KR" sz="800" kern="0" dirty="0">
                <a:solidFill>
                  <a:srgbClr val="000000"/>
                </a:solidFill>
                <a:latin typeface="Arial" panose="020B0604020202020204" pitchFamily="34" charset="0"/>
                <a:cs typeface="Arial" panose="020B0604020202020204" pitchFamily="34" charset="0"/>
              </a:rPr>
              <a:t>3</a:t>
            </a:r>
            <a:r>
              <a:rPr lang="ko-KR" altLang="en-US" sz="800" kern="0" dirty="0">
                <a:solidFill>
                  <a:srgbClr val="000000"/>
                </a:solidFill>
                <a:latin typeface="Arial" panose="020B0604020202020204" pitchFamily="34" charset="0"/>
                <a:cs typeface="Arial" panose="020B0604020202020204" pitchFamily="34" charset="0"/>
              </a:rPr>
              <a:t>월말 현재 부문별 차입금 비중은 제지부문 </a:t>
            </a:r>
            <a:r>
              <a:rPr lang="en-US" altLang="ko-KR" sz="800" kern="0" dirty="0">
                <a:solidFill>
                  <a:srgbClr val="000000"/>
                </a:solidFill>
                <a:latin typeface="Arial" panose="020B0604020202020204" pitchFamily="34" charset="0"/>
                <a:cs typeface="Arial" panose="020B0604020202020204" pitchFamily="34" charset="0"/>
              </a:rPr>
              <a:t>89.7%, </a:t>
            </a:r>
            <a:r>
              <a:rPr lang="ko-KR" altLang="en-US" sz="800" kern="0" dirty="0">
                <a:solidFill>
                  <a:srgbClr val="000000"/>
                </a:solidFill>
                <a:latin typeface="Arial" panose="020B0604020202020204" pitchFamily="34" charset="0"/>
                <a:cs typeface="Arial" panose="020B0604020202020204" pitchFamily="34" charset="0"/>
              </a:rPr>
              <a:t>미디어부문 </a:t>
            </a:r>
            <a:r>
              <a:rPr lang="en-US" altLang="ko-KR" sz="800" kern="0" dirty="0">
                <a:solidFill>
                  <a:srgbClr val="000000"/>
                </a:solidFill>
                <a:latin typeface="Arial" panose="020B0604020202020204" pitchFamily="34" charset="0"/>
                <a:cs typeface="Arial" panose="020B0604020202020204" pitchFamily="34" charset="0"/>
              </a:rPr>
              <a:t>1.4%, </a:t>
            </a:r>
            <a:r>
              <a:rPr lang="ko-KR" altLang="en-US" sz="800" kern="0" dirty="0">
                <a:solidFill>
                  <a:srgbClr val="000000"/>
                </a:solidFill>
                <a:latin typeface="Arial" panose="020B0604020202020204" pitchFamily="34" charset="0"/>
                <a:cs typeface="Arial" panose="020B0604020202020204" pitchFamily="34" charset="0"/>
              </a:rPr>
              <a:t>부동산부문 </a:t>
            </a:r>
            <a:r>
              <a:rPr lang="en-US" altLang="ko-KR" sz="800" kern="0" dirty="0">
                <a:solidFill>
                  <a:srgbClr val="000000"/>
                </a:solidFill>
                <a:latin typeface="Arial" panose="020B0604020202020204" pitchFamily="34" charset="0"/>
                <a:cs typeface="Arial" panose="020B0604020202020204" pitchFamily="34" charset="0"/>
              </a:rPr>
              <a:t>8.9%</a:t>
            </a:r>
            <a:r>
              <a:rPr lang="ko-KR" altLang="en-US" sz="800" kern="0" dirty="0">
                <a:solidFill>
                  <a:srgbClr val="000000"/>
                </a:solidFill>
                <a:latin typeface="Arial" panose="020B0604020202020204" pitchFamily="34" charset="0"/>
                <a:cs typeface="Arial" panose="020B0604020202020204" pitchFamily="34" charset="0"/>
              </a:rPr>
              <a:t>에 해당함</a:t>
            </a:r>
            <a:endParaRPr lang="en-US" altLang="ko-KR" sz="800" kern="0" dirty="0">
              <a:solidFill>
                <a:srgbClr val="000000"/>
              </a:solidFill>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cs typeface="Arial" panose="020B0604020202020204" pitchFamily="34" charset="0"/>
              </a:rPr>
              <a:t>회사에 따르면 부동산부문 차입금은 프로젝트 진행상황에 따라 변동하며</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 사업계획 상 </a:t>
            </a:r>
            <a:r>
              <a:rPr lang="en-US" altLang="ko-KR" sz="800" kern="0" dirty="0">
                <a:solidFill>
                  <a:srgbClr val="000000"/>
                </a:solidFill>
                <a:latin typeface="Arial" panose="020B0604020202020204" pitchFamily="34" charset="0"/>
                <a:cs typeface="Arial" panose="020B0604020202020204" pitchFamily="34" charset="0"/>
              </a:rPr>
              <a:t>A6BL</a:t>
            </a:r>
            <a:r>
              <a:rPr lang="ko-KR" altLang="en-US" sz="800" kern="0" dirty="0">
                <a:solidFill>
                  <a:srgbClr val="000000"/>
                </a:solidFill>
                <a:latin typeface="Arial" panose="020B0604020202020204" pitchFamily="34" charset="0"/>
                <a:cs typeface="Arial" panose="020B0604020202020204" pitchFamily="34" charset="0"/>
              </a:rPr>
              <a:t>을 위해 </a:t>
            </a:r>
            <a:r>
              <a:rPr lang="en-US" altLang="ko-KR" sz="800" kern="0" dirty="0">
                <a:solidFill>
                  <a:srgbClr val="000000"/>
                </a:solidFill>
                <a:latin typeface="Arial" panose="020B0604020202020204" pitchFamily="34" charset="0"/>
                <a:cs typeface="Arial" panose="020B0604020202020204" pitchFamily="34" charset="0"/>
              </a:rPr>
              <a:t>2022</a:t>
            </a:r>
            <a:r>
              <a:rPr lang="ko-KR" altLang="en-US" sz="800" kern="0" dirty="0">
                <a:solidFill>
                  <a:srgbClr val="000000"/>
                </a:solidFill>
                <a:latin typeface="Arial" panose="020B0604020202020204" pitchFamily="34" charset="0"/>
                <a:cs typeface="Arial" panose="020B0604020202020204" pitchFamily="34" charset="0"/>
              </a:rPr>
              <a:t>년</a:t>
            </a:r>
            <a:r>
              <a:rPr lang="en-US" altLang="ko-KR" sz="800" kern="0" dirty="0">
                <a:solidFill>
                  <a:srgbClr val="000000"/>
                </a:solidFill>
                <a:latin typeface="Arial" panose="020B0604020202020204" pitchFamily="34" charset="0"/>
                <a:cs typeface="Arial" panose="020B0604020202020204" pitchFamily="34" charset="0"/>
              </a:rPr>
              <a:t> 11~12</a:t>
            </a:r>
            <a:r>
              <a:rPr lang="ko-KR" altLang="en-US" sz="800" kern="0" dirty="0">
                <a:solidFill>
                  <a:srgbClr val="000000"/>
                </a:solidFill>
                <a:latin typeface="Arial" panose="020B0604020202020204" pitchFamily="34" charset="0"/>
                <a:cs typeface="Arial" panose="020B0604020202020204" pitchFamily="34" charset="0"/>
              </a:rPr>
              <a:t>월 중 약 </a:t>
            </a:r>
            <a:r>
              <a:rPr lang="en-US" altLang="ko-KR" sz="800" kern="0" dirty="0">
                <a:solidFill>
                  <a:srgbClr val="000000"/>
                </a:solidFill>
                <a:latin typeface="Arial" panose="020B0604020202020204" pitchFamily="34" charset="0"/>
                <a:cs typeface="Arial" panose="020B0604020202020204" pitchFamily="34" charset="0"/>
              </a:rPr>
              <a:t>760</a:t>
            </a:r>
            <a:r>
              <a:rPr lang="ko-KR" altLang="en-US" sz="800" kern="0" dirty="0">
                <a:solidFill>
                  <a:srgbClr val="000000"/>
                </a:solidFill>
                <a:latin typeface="Arial" panose="020B0604020202020204" pitchFamily="34" charset="0"/>
                <a:cs typeface="Arial" panose="020B0604020202020204" pitchFamily="34" charset="0"/>
              </a:rPr>
              <a:t>억원 추가 차입이 예정되어 있는 것으로 파악됨</a:t>
            </a:r>
            <a:endParaRPr lang="en-US" altLang="ko-KR" sz="800" kern="0" dirty="0">
              <a:solidFill>
                <a:srgbClr val="000000"/>
              </a:solidFill>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solidFill>
                <a:srgbClr val="000000"/>
              </a:solidFill>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solidFill>
                <a:srgbClr val="000000"/>
              </a:solidFill>
              <a:latin typeface="Arial" panose="020B0604020202020204" pitchFamily="34" charset="0"/>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solidFill>
                <a:srgbClr val="000000"/>
              </a:solidFill>
              <a:highlight>
                <a:srgbClr val="FFFF00"/>
              </a:highlight>
              <a:latin typeface="Arial" panose="020B0604020202020204" pitchFamily="34" charset="0"/>
              <a:cs typeface="Arial" panose="020B0604020202020204" pitchFamily="34" charset="0"/>
            </a:endParaRPr>
          </a:p>
          <a:p>
            <a:pPr marL="245914" lvl="2" indent="-158265" defTabSz="844083" fontAlgn="base">
              <a:spcBef>
                <a:spcPts val="277"/>
              </a:spcBef>
              <a:buClr>
                <a:srgbClr val="00338D"/>
              </a:buClr>
              <a:buSzPct val="100000"/>
              <a:buFont typeface="맑은 고딕" panose="020B0503020000020004" pitchFamily="50" charset="-127"/>
              <a:buChar char="–"/>
              <a:defRPr/>
            </a:pPr>
            <a:endParaRPr lang="en-US" altLang="ko-KR" sz="800" kern="0" dirty="0">
              <a:latin typeface="Arial" panose="020B0604020202020204" pitchFamily="34" charset="0"/>
              <a:cs typeface="Arial" panose="020B0604020202020204" pitchFamily="34" charset="0"/>
            </a:endParaRPr>
          </a:p>
        </p:txBody>
      </p:sp>
      <p:sp>
        <p:nvSpPr>
          <p:cNvPr id="16" name="순서도: 연결자 15">
            <a:extLst>
              <a:ext uri="{FF2B5EF4-FFF2-40B4-BE49-F238E27FC236}">
                <a16:creationId xmlns:a16="http://schemas.microsoft.com/office/drawing/2014/main" id="{B2777628-2DBF-4831-98E5-E685BB322511}"/>
              </a:ext>
            </a:extLst>
          </p:cNvPr>
          <p:cNvSpPr/>
          <p:nvPr/>
        </p:nvSpPr>
        <p:spPr bwMode="auto">
          <a:xfrm>
            <a:off x="6421465" y="1826332"/>
            <a:ext cx="124185" cy="115102"/>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A</a:t>
            </a:r>
            <a:endParaRPr lang="ko-KR" altLang="en-US" sz="738" kern="0" dirty="0">
              <a:solidFill>
                <a:srgbClr val="FFFFFF"/>
              </a:solidFill>
              <a:latin typeface="Arial" panose="020B0604020202020204" pitchFamily="34" charset="0"/>
              <a:ea typeface="+mj-ea"/>
              <a:cs typeface="Arial" panose="020B0604020202020204" pitchFamily="34" charset="0"/>
            </a:endParaRPr>
          </a:p>
        </p:txBody>
      </p:sp>
      <p:sp>
        <p:nvSpPr>
          <p:cNvPr id="42" name="TextBox 41">
            <a:extLst>
              <a:ext uri="{FF2B5EF4-FFF2-40B4-BE49-F238E27FC236}">
                <a16:creationId xmlns:a16="http://schemas.microsoft.com/office/drawing/2014/main" id="{FE1EFEEA-3952-408B-97A8-38178C205BF7}"/>
              </a:ext>
            </a:extLst>
          </p:cNvPr>
          <p:cNvSpPr txBox="1"/>
          <p:nvPr/>
        </p:nvSpPr>
        <p:spPr>
          <a:xfrm>
            <a:off x="2151681" y="3554939"/>
            <a:ext cx="2295113" cy="123111"/>
          </a:xfrm>
          <a:prstGeom prst="rect">
            <a:avLst/>
          </a:prstGeom>
          <a:noFill/>
        </p:spPr>
        <p:txBody>
          <a:bodyPr wrap="square" lIns="0" tIns="0" rIns="0" bIns="0" rtlCol="0">
            <a:spAutoFit/>
          </a:bodyPr>
          <a:lstStyle/>
          <a:p>
            <a:pPr defTabSz="422039">
              <a:defRPr/>
            </a:pPr>
            <a:r>
              <a:rPr lang="en-US" altLang="ko-KR" sz="800" b="1" dirty="0">
                <a:solidFill>
                  <a:srgbClr val="000000"/>
                </a:solidFill>
                <a:latin typeface="Arial" panose="020B0604020202020204" pitchFamily="34" charset="0"/>
                <a:ea typeface="+mj-ea"/>
                <a:cs typeface="Arial" panose="020B0604020202020204" pitchFamily="34" charset="0"/>
              </a:rPr>
              <a:t>&lt;</a:t>
            </a:r>
            <a:r>
              <a:rPr lang="ko-KR" altLang="en-US" sz="800" b="1" dirty="0">
                <a:solidFill>
                  <a:srgbClr val="000000"/>
                </a:solidFill>
                <a:latin typeface="Arial" panose="020B0604020202020204" pitchFamily="34" charset="0"/>
                <a:ea typeface="+mj-ea"/>
                <a:cs typeface="Arial" panose="020B0604020202020204" pitchFamily="34" charset="0"/>
              </a:rPr>
              <a:t>사용 제한 현금 상세</a:t>
            </a:r>
            <a:r>
              <a:rPr lang="en-US" altLang="ko-KR" sz="800" b="1" dirty="0">
                <a:solidFill>
                  <a:srgbClr val="000000"/>
                </a:solidFill>
                <a:latin typeface="Arial" panose="020B0604020202020204" pitchFamily="34" charset="0"/>
                <a:ea typeface="+mj-ea"/>
                <a:cs typeface="Arial" panose="020B0604020202020204" pitchFamily="34" charset="0"/>
              </a:rPr>
              <a:t>&gt;</a:t>
            </a:r>
          </a:p>
        </p:txBody>
      </p:sp>
      <p:sp>
        <p:nvSpPr>
          <p:cNvPr id="19" name="순서도: 연결자 18">
            <a:extLst>
              <a:ext uri="{FF2B5EF4-FFF2-40B4-BE49-F238E27FC236}">
                <a16:creationId xmlns:a16="http://schemas.microsoft.com/office/drawing/2014/main" id="{48FF06B6-1184-41A4-8B36-380AA7835650}"/>
              </a:ext>
            </a:extLst>
          </p:cNvPr>
          <p:cNvSpPr/>
          <p:nvPr/>
        </p:nvSpPr>
        <p:spPr bwMode="auto">
          <a:xfrm>
            <a:off x="6421465" y="2920728"/>
            <a:ext cx="124185" cy="115102"/>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B</a:t>
            </a:r>
            <a:endParaRPr lang="ko-KR" altLang="en-US" sz="738" kern="0" dirty="0">
              <a:solidFill>
                <a:srgbClr val="FFFFFF"/>
              </a:solidFill>
              <a:latin typeface="Arial" panose="020B0604020202020204" pitchFamily="34" charset="0"/>
              <a:ea typeface="+mj-ea"/>
              <a:cs typeface="Arial" panose="020B0604020202020204" pitchFamily="34" charset="0"/>
            </a:endParaRPr>
          </a:p>
        </p:txBody>
      </p:sp>
      <p:sp>
        <p:nvSpPr>
          <p:cNvPr id="25" name="TextBox 24">
            <a:extLst>
              <a:ext uri="{FF2B5EF4-FFF2-40B4-BE49-F238E27FC236}">
                <a16:creationId xmlns:a16="http://schemas.microsoft.com/office/drawing/2014/main" id="{0E719047-D3E6-4FE3-A17E-BC0564426BD9}"/>
              </a:ext>
            </a:extLst>
          </p:cNvPr>
          <p:cNvSpPr txBox="1"/>
          <p:nvPr/>
        </p:nvSpPr>
        <p:spPr>
          <a:xfrm>
            <a:off x="2151681" y="5217158"/>
            <a:ext cx="2295113" cy="123111"/>
          </a:xfrm>
          <a:prstGeom prst="rect">
            <a:avLst/>
          </a:prstGeom>
          <a:noFill/>
        </p:spPr>
        <p:txBody>
          <a:bodyPr wrap="square" lIns="0" tIns="0" rIns="0" bIns="0" rtlCol="0">
            <a:spAutoFit/>
          </a:bodyPr>
          <a:lstStyle/>
          <a:p>
            <a:pPr defTabSz="422039">
              <a:defRPr/>
            </a:pPr>
            <a:r>
              <a:rPr lang="en-US" altLang="ko-KR" sz="800" b="1" dirty="0">
                <a:solidFill>
                  <a:srgbClr val="000000"/>
                </a:solidFill>
                <a:latin typeface="Arial" panose="020B0604020202020204" pitchFamily="34" charset="0"/>
                <a:ea typeface="+mj-ea"/>
                <a:cs typeface="Arial" panose="020B0604020202020204" pitchFamily="34" charset="0"/>
              </a:rPr>
              <a:t>&lt;</a:t>
            </a:r>
            <a:r>
              <a:rPr lang="ko-KR" altLang="en-US" sz="800" b="1" dirty="0">
                <a:solidFill>
                  <a:srgbClr val="000000"/>
                </a:solidFill>
                <a:latin typeface="Arial" panose="020B0604020202020204" pitchFamily="34" charset="0"/>
                <a:ea typeface="+mj-ea"/>
                <a:cs typeface="Arial" panose="020B0604020202020204" pitchFamily="34" charset="0"/>
              </a:rPr>
              <a:t>부문별 차입금</a:t>
            </a:r>
            <a:r>
              <a:rPr lang="en-US" altLang="ko-KR" sz="800" b="1" dirty="0">
                <a:solidFill>
                  <a:srgbClr val="000000"/>
                </a:solidFill>
                <a:latin typeface="Arial" panose="020B0604020202020204" pitchFamily="34" charset="0"/>
                <a:ea typeface="+mj-ea"/>
                <a:cs typeface="Arial" panose="020B0604020202020204" pitchFamily="34" charset="0"/>
              </a:rPr>
              <a:t>&gt;</a:t>
            </a:r>
          </a:p>
        </p:txBody>
      </p:sp>
      <p:graphicFrame>
        <p:nvGraphicFramePr>
          <p:cNvPr id="33" name="표 32">
            <a:extLst>
              <a:ext uri="{FF2B5EF4-FFF2-40B4-BE49-F238E27FC236}">
                <a16:creationId xmlns:a16="http://schemas.microsoft.com/office/drawing/2014/main" id="{18A03977-EA67-41AA-834B-354E775901BA}"/>
              </a:ext>
            </a:extLst>
          </p:cNvPr>
          <p:cNvGraphicFramePr>
            <a:graphicFrameLocks noGrp="1"/>
          </p:cNvGraphicFramePr>
          <p:nvPr/>
        </p:nvGraphicFramePr>
        <p:xfrm>
          <a:off x="2197741" y="3686535"/>
          <a:ext cx="3931201" cy="665040"/>
        </p:xfrm>
        <a:graphic>
          <a:graphicData uri="http://schemas.openxmlformats.org/drawingml/2006/table">
            <a:tbl>
              <a:tblPr/>
              <a:tblGrid>
                <a:gridCol w="887819">
                  <a:extLst>
                    <a:ext uri="{9D8B030D-6E8A-4147-A177-3AD203B41FA5}">
                      <a16:colId xmlns:a16="http://schemas.microsoft.com/office/drawing/2014/main" val="3778132288"/>
                    </a:ext>
                  </a:extLst>
                </a:gridCol>
                <a:gridCol w="977738">
                  <a:extLst>
                    <a:ext uri="{9D8B030D-6E8A-4147-A177-3AD203B41FA5}">
                      <a16:colId xmlns:a16="http://schemas.microsoft.com/office/drawing/2014/main" val="1202261986"/>
                    </a:ext>
                  </a:extLst>
                </a:gridCol>
                <a:gridCol w="1322012">
                  <a:extLst>
                    <a:ext uri="{9D8B030D-6E8A-4147-A177-3AD203B41FA5}">
                      <a16:colId xmlns:a16="http://schemas.microsoft.com/office/drawing/2014/main" val="151078264"/>
                    </a:ext>
                  </a:extLst>
                </a:gridCol>
                <a:gridCol w="743632">
                  <a:extLst>
                    <a:ext uri="{9D8B030D-6E8A-4147-A177-3AD203B41FA5}">
                      <a16:colId xmlns:a16="http://schemas.microsoft.com/office/drawing/2014/main" val="803984142"/>
                    </a:ext>
                  </a:extLst>
                </a:gridCol>
              </a:tblGrid>
              <a:tr h="14040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목적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은행</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금액</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838734023"/>
                  </a:ext>
                </a:extLst>
              </a:tr>
              <a:tr h="140400">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코리아신탁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rowSpan="2">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부동산개발</a:t>
                      </a:r>
                      <a:b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자금관리대리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전북은행</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신한은행</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b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산업은행</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새마을금고</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18,914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91682065"/>
                  </a:ext>
                </a:extLst>
              </a:tr>
              <a:tr h="140400">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우리자산신탁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전북은행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18,795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73431551"/>
                  </a:ext>
                </a:extLst>
              </a:tr>
              <a:tr h="14040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2997"/>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2997"/>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2997"/>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2997"/>
                      </a:solidFill>
                      <a:prstDash val="solid"/>
                      <a:round/>
                      <a:headEnd type="none" w="med" len="med"/>
                      <a:tailEnd type="none" w="med" len="med"/>
                    </a:lnB>
                  </a:tcPr>
                </a:tc>
                <a:extLst>
                  <a:ext uri="{0D108BD9-81ED-4DB2-BD59-A6C34878D82A}">
                    <a16:rowId xmlns:a16="http://schemas.microsoft.com/office/drawing/2014/main" val="652805812"/>
                  </a:ext>
                </a:extLst>
              </a:tr>
            </a:tbl>
          </a:graphicData>
        </a:graphic>
      </p:graphicFrame>
      <p:sp>
        <p:nvSpPr>
          <p:cNvPr id="14" name="직사각형 13">
            <a:extLst>
              <a:ext uri="{FF2B5EF4-FFF2-40B4-BE49-F238E27FC236}">
                <a16:creationId xmlns:a16="http://schemas.microsoft.com/office/drawing/2014/main" id="{ED798935-E23F-415A-B20A-C69EF9E1FF12}"/>
              </a:ext>
            </a:extLst>
          </p:cNvPr>
          <p:cNvSpPr/>
          <p:nvPr/>
        </p:nvSpPr>
        <p:spPr>
          <a:xfrm flipV="1">
            <a:off x="2197741" y="1949464"/>
            <a:ext cx="3931201" cy="13320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15" name="순서도: 연결자 14">
            <a:extLst>
              <a:ext uri="{FF2B5EF4-FFF2-40B4-BE49-F238E27FC236}">
                <a16:creationId xmlns:a16="http://schemas.microsoft.com/office/drawing/2014/main" id="{1317CEC2-272F-4CDC-9AEE-A15A86F9D981}"/>
              </a:ext>
            </a:extLst>
          </p:cNvPr>
          <p:cNvSpPr/>
          <p:nvPr/>
        </p:nvSpPr>
        <p:spPr bwMode="auto">
          <a:xfrm>
            <a:off x="2073556" y="1890698"/>
            <a:ext cx="124185" cy="115102"/>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A</a:t>
            </a:r>
            <a:endParaRPr lang="ko-KR" altLang="en-US" sz="738" kern="0" dirty="0">
              <a:solidFill>
                <a:srgbClr val="FFFFFF"/>
              </a:solidFill>
              <a:latin typeface="Arial" panose="020B0604020202020204" pitchFamily="34" charset="0"/>
              <a:ea typeface="+mj-ea"/>
              <a:cs typeface="Arial" panose="020B0604020202020204" pitchFamily="34" charset="0"/>
            </a:endParaRPr>
          </a:p>
        </p:txBody>
      </p:sp>
      <p:sp>
        <p:nvSpPr>
          <p:cNvPr id="17" name="직사각형 16">
            <a:extLst>
              <a:ext uri="{FF2B5EF4-FFF2-40B4-BE49-F238E27FC236}">
                <a16:creationId xmlns:a16="http://schemas.microsoft.com/office/drawing/2014/main" id="{AF680F47-1587-442B-BFF4-438220CC11BE}"/>
              </a:ext>
            </a:extLst>
          </p:cNvPr>
          <p:cNvSpPr/>
          <p:nvPr/>
        </p:nvSpPr>
        <p:spPr>
          <a:xfrm flipV="1">
            <a:off x="2196211" y="2368612"/>
            <a:ext cx="3932731" cy="13320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18" name="순서도: 연결자 17">
            <a:extLst>
              <a:ext uri="{FF2B5EF4-FFF2-40B4-BE49-F238E27FC236}">
                <a16:creationId xmlns:a16="http://schemas.microsoft.com/office/drawing/2014/main" id="{D0AAC47A-AC4B-411E-BE8F-B49C91CC2D31}"/>
              </a:ext>
            </a:extLst>
          </p:cNvPr>
          <p:cNvSpPr/>
          <p:nvPr/>
        </p:nvSpPr>
        <p:spPr bwMode="auto">
          <a:xfrm>
            <a:off x="2076731" y="2310036"/>
            <a:ext cx="124185" cy="115102"/>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B</a:t>
            </a:r>
            <a:endParaRPr lang="ko-KR" altLang="en-US" sz="738" kern="0" dirty="0">
              <a:solidFill>
                <a:srgbClr val="FFFFFF"/>
              </a:solidFill>
              <a:latin typeface="Arial" panose="020B0604020202020204" pitchFamily="34" charset="0"/>
              <a:ea typeface="+mj-ea"/>
              <a:cs typeface="Arial" panose="020B0604020202020204" pitchFamily="34" charset="0"/>
            </a:endParaRPr>
          </a:p>
        </p:txBody>
      </p:sp>
      <p:graphicFrame>
        <p:nvGraphicFramePr>
          <p:cNvPr id="6" name="표 5">
            <a:extLst>
              <a:ext uri="{FF2B5EF4-FFF2-40B4-BE49-F238E27FC236}">
                <a16:creationId xmlns:a16="http://schemas.microsoft.com/office/drawing/2014/main" id="{90139D5E-20D2-4C92-81E4-9C2A65A5D44F}"/>
              </a:ext>
            </a:extLst>
          </p:cNvPr>
          <p:cNvGraphicFramePr>
            <a:graphicFrameLocks noGrp="1"/>
          </p:cNvGraphicFramePr>
          <p:nvPr/>
        </p:nvGraphicFramePr>
        <p:xfrm>
          <a:off x="2197741" y="5392120"/>
          <a:ext cx="3931202" cy="702000"/>
        </p:xfrm>
        <a:graphic>
          <a:graphicData uri="http://schemas.openxmlformats.org/drawingml/2006/table">
            <a:tbl>
              <a:tblPr/>
              <a:tblGrid>
                <a:gridCol w="920822">
                  <a:extLst>
                    <a:ext uri="{9D8B030D-6E8A-4147-A177-3AD203B41FA5}">
                      <a16:colId xmlns:a16="http://schemas.microsoft.com/office/drawing/2014/main" val="3646874447"/>
                    </a:ext>
                  </a:extLst>
                </a:gridCol>
                <a:gridCol w="602076">
                  <a:extLst>
                    <a:ext uri="{9D8B030D-6E8A-4147-A177-3AD203B41FA5}">
                      <a16:colId xmlns:a16="http://schemas.microsoft.com/office/drawing/2014/main" val="366769536"/>
                    </a:ext>
                  </a:extLst>
                </a:gridCol>
                <a:gridCol w="602076">
                  <a:extLst>
                    <a:ext uri="{9D8B030D-6E8A-4147-A177-3AD203B41FA5}">
                      <a16:colId xmlns:a16="http://schemas.microsoft.com/office/drawing/2014/main" val="4045273229"/>
                    </a:ext>
                  </a:extLst>
                </a:gridCol>
                <a:gridCol w="602076">
                  <a:extLst>
                    <a:ext uri="{9D8B030D-6E8A-4147-A177-3AD203B41FA5}">
                      <a16:colId xmlns:a16="http://schemas.microsoft.com/office/drawing/2014/main" val="1503300516"/>
                    </a:ext>
                  </a:extLst>
                </a:gridCol>
                <a:gridCol w="602076">
                  <a:extLst>
                    <a:ext uri="{9D8B030D-6E8A-4147-A177-3AD203B41FA5}">
                      <a16:colId xmlns:a16="http://schemas.microsoft.com/office/drawing/2014/main" val="2373525109"/>
                    </a:ext>
                  </a:extLst>
                </a:gridCol>
                <a:gridCol w="602076">
                  <a:extLst>
                    <a:ext uri="{9D8B030D-6E8A-4147-A177-3AD203B41FA5}">
                      <a16:colId xmlns:a16="http://schemas.microsoft.com/office/drawing/2014/main" val="2416842961"/>
                    </a:ext>
                  </a:extLst>
                </a:gridCol>
              </a:tblGrid>
              <a:tr h="14040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464607764"/>
                  </a:ext>
                </a:extLst>
              </a:tr>
              <a:tr h="14040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제지부문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386,916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348,329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298,047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321,110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320,496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785312758"/>
                  </a:ext>
                </a:extLst>
              </a:tr>
              <a:tr h="1404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미디어부문</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9,263 </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8,183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7,026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5,470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5,050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3132221"/>
                  </a:ext>
                </a:extLst>
              </a:tr>
              <a:tr h="1404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부동산부문</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31,500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31,632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9504413"/>
                  </a:ext>
                </a:extLst>
              </a:tr>
              <a:tr h="14040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396,178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405,512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375,073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358,080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357,179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8050736"/>
                  </a:ext>
                </a:extLst>
              </a:tr>
            </a:tbl>
          </a:graphicData>
        </a:graphic>
      </p:graphicFrame>
      <p:sp>
        <p:nvSpPr>
          <p:cNvPr id="20" name="TextBox 19">
            <a:extLst>
              <a:ext uri="{FF2B5EF4-FFF2-40B4-BE49-F238E27FC236}">
                <a16:creationId xmlns:a16="http://schemas.microsoft.com/office/drawing/2014/main" id="{074A7654-50DB-4A45-BD68-CDFC72632455}"/>
              </a:ext>
            </a:extLst>
          </p:cNvPr>
          <p:cNvSpPr txBox="1"/>
          <p:nvPr/>
        </p:nvSpPr>
        <p:spPr>
          <a:xfrm>
            <a:off x="2151681" y="1663962"/>
            <a:ext cx="2295113" cy="123111"/>
          </a:xfrm>
          <a:prstGeom prst="rect">
            <a:avLst/>
          </a:prstGeom>
          <a:noFill/>
        </p:spPr>
        <p:txBody>
          <a:bodyPr wrap="square" lIns="0" tIns="0" rIns="0" bIns="0" rtlCol="0">
            <a:spAutoFit/>
          </a:bodyPr>
          <a:lstStyle/>
          <a:p>
            <a:pPr defTabSz="422039">
              <a:defRPr/>
            </a:pPr>
            <a:r>
              <a:rPr lang="en-US" altLang="ko-KR" sz="800" b="1" dirty="0">
                <a:solidFill>
                  <a:srgbClr val="000000"/>
                </a:solidFill>
                <a:latin typeface="Arial" panose="020B0604020202020204" pitchFamily="34" charset="0"/>
                <a:ea typeface="+mj-ea"/>
                <a:cs typeface="Arial" panose="020B0604020202020204" pitchFamily="34" charset="0"/>
              </a:rPr>
              <a:t>&lt;Net Debt </a:t>
            </a:r>
            <a:r>
              <a:rPr lang="ko-KR" altLang="en-US" sz="800" b="1" dirty="0">
                <a:solidFill>
                  <a:srgbClr val="000000"/>
                </a:solidFill>
                <a:latin typeface="Arial" panose="020B0604020202020204" pitchFamily="34" charset="0"/>
                <a:ea typeface="+mj-ea"/>
                <a:cs typeface="Arial" panose="020B0604020202020204" pitchFamily="34" charset="0"/>
              </a:rPr>
              <a:t>개요</a:t>
            </a:r>
            <a:r>
              <a:rPr lang="en-US" altLang="ko-KR" sz="800" b="1" dirty="0">
                <a:solidFill>
                  <a:srgbClr val="000000"/>
                </a:solidFill>
                <a:latin typeface="Arial" panose="020B0604020202020204" pitchFamily="34" charset="0"/>
                <a:ea typeface="+mj-ea"/>
                <a:cs typeface="Arial" panose="020B0604020202020204" pitchFamily="34" charset="0"/>
              </a:rPr>
              <a:t>&gt;</a:t>
            </a:r>
          </a:p>
        </p:txBody>
      </p:sp>
      <p:graphicFrame>
        <p:nvGraphicFramePr>
          <p:cNvPr id="3" name="표 2">
            <a:extLst>
              <a:ext uri="{FF2B5EF4-FFF2-40B4-BE49-F238E27FC236}">
                <a16:creationId xmlns:a16="http://schemas.microsoft.com/office/drawing/2014/main" id="{1EF535BE-BF76-402B-A161-D319DAFB43B4}"/>
              </a:ext>
            </a:extLst>
          </p:cNvPr>
          <p:cNvGraphicFramePr>
            <a:graphicFrameLocks noGrp="1"/>
          </p:cNvGraphicFramePr>
          <p:nvPr/>
        </p:nvGraphicFramePr>
        <p:xfrm>
          <a:off x="2197741" y="4582018"/>
          <a:ext cx="3931202" cy="561600"/>
        </p:xfrm>
        <a:graphic>
          <a:graphicData uri="http://schemas.openxmlformats.org/drawingml/2006/table">
            <a:tbl>
              <a:tblPr/>
              <a:tblGrid>
                <a:gridCol w="920822">
                  <a:extLst>
                    <a:ext uri="{9D8B030D-6E8A-4147-A177-3AD203B41FA5}">
                      <a16:colId xmlns:a16="http://schemas.microsoft.com/office/drawing/2014/main" val="2980845030"/>
                    </a:ext>
                  </a:extLst>
                </a:gridCol>
                <a:gridCol w="602076">
                  <a:extLst>
                    <a:ext uri="{9D8B030D-6E8A-4147-A177-3AD203B41FA5}">
                      <a16:colId xmlns:a16="http://schemas.microsoft.com/office/drawing/2014/main" val="3627094194"/>
                    </a:ext>
                  </a:extLst>
                </a:gridCol>
                <a:gridCol w="602076">
                  <a:extLst>
                    <a:ext uri="{9D8B030D-6E8A-4147-A177-3AD203B41FA5}">
                      <a16:colId xmlns:a16="http://schemas.microsoft.com/office/drawing/2014/main" val="33133709"/>
                    </a:ext>
                  </a:extLst>
                </a:gridCol>
                <a:gridCol w="602076">
                  <a:extLst>
                    <a:ext uri="{9D8B030D-6E8A-4147-A177-3AD203B41FA5}">
                      <a16:colId xmlns:a16="http://schemas.microsoft.com/office/drawing/2014/main" val="4228653762"/>
                    </a:ext>
                  </a:extLst>
                </a:gridCol>
                <a:gridCol w="602076">
                  <a:extLst>
                    <a:ext uri="{9D8B030D-6E8A-4147-A177-3AD203B41FA5}">
                      <a16:colId xmlns:a16="http://schemas.microsoft.com/office/drawing/2014/main" val="3907467212"/>
                    </a:ext>
                  </a:extLst>
                </a:gridCol>
                <a:gridCol w="602076">
                  <a:extLst>
                    <a:ext uri="{9D8B030D-6E8A-4147-A177-3AD203B41FA5}">
                      <a16:colId xmlns:a16="http://schemas.microsoft.com/office/drawing/2014/main" val="2371115625"/>
                    </a:ext>
                  </a:extLst>
                </a:gridCol>
              </a:tblGrid>
              <a:tr h="14040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509155704"/>
                  </a:ext>
                </a:extLst>
              </a:tr>
              <a:tr h="14040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최대주주</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유암코</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44172736"/>
                  </a:ext>
                </a:extLst>
              </a:tr>
              <a:tr h="14040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기타금융기관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66.7%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84874641"/>
                  </a:ext>
                </a:extLst>
              </a:tr>
              <a:tr h="140400">
                <a:tc>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04759799"/>
                  </a:ext>
                </a:extLst>
              </a:tr>
            </a:tbl>
          </a:graphicData>
        </a:graphic>
      </p:graphicFrame>
      <p:sp>
        <p:nvSpPr>
          <p:cNvPr id="26" name="TextBox 25">
            <a:extLst>
              <a:ext uri="{FF2B5EF4-FFF2-40B4-BE49-F238E27FC236}">
                <a16:creationId xmlns:a16="http://schemas.microsoft.com/office/drawing/2014/main" id="{C24A3FF6-7D65-480D-9D93-931522EB34E8}"/>
              </a:ext>
            </a:extLst>
          </p:cNvPr>
          <p:cNvSpPr txBox="1"/>
          <p:nvPr/>
        </p:nvSpPr>
        <p:spPr>
          <a:xfrm>
            <a:off x="2151681" y="4424245"/>
            <a:ext cx="2295113" cy="123111"/>
          </a:xfrm>
          <a:prstGeom prst="rect">
            <a:avLst/>
          </a:prstGeom>
          <a:noFill/>
        </p:spPr>
        <p:txBody>
          <a:bodyPr wrap="square" lIns="0" tIns="0" rIns="0" bIns="0" rtlCol="0">
            <a:spAutoFit/>
          </a:bodyPr>
          <a:lstStyle/>
          <a:p>
            <a:pPr defTabSz="422039">
              <a:defRPr/>
            </a:pPr>
            <a:r>
              <a:rPr lang="en-US" altLang="ko-KR" sz="800" b="1" dirty="0">
                <a:solidFill>
                  <a:srgbClr val="000000"/>
                </a:solidFill>
                <a:latin typeface="Arial" panose="020B0604020202020204" pitchFamily="34" charset="0"/>
                <a:ea typeface="+mj-ea"/>
                <a:cs typeface="Arial" panose="020B0604020202020204" pitchFamily="34" charset="0"/>
              </a:rPr>
              <a:t>&lt;</a:t>
            </a:r>
            <a:r>
              <a:rPr lang="ko-KR" altLang="en-US" sz="800" b="1" dirty="0">
                <a:solidFill>
                  <a:srgbClr val="000000"/>
                </a:solidFill>
                <a:latin typeface="Arial" panose="020B0604020202020204" pitchFamily="34" charset="0"/>
                <a:ea typeface="+mj-ea"/>
                <a:cs typeface="Arial" panose="020B0604020202020204" pitchFamily="34" charset="0"/>
              </a:rPr>
              <a:t>최대주주 차입금 비중</a:t>
            </a:r>
            <a:r>
              <a:rPr lang="en-US" altLang="ko-KR" sz="800" b="1" dirty="0">
                <a:solidFill>
                  <a:srgbClr val="000000"/>
                </a:solidFill>
                <a:latin typeface="Arial" panose="020B0604020202020204" pitchFamily="34" charset="0"/>
                <a:ea typeface="+mj-ea"/>
                <a:cs typeface="Arial" panose="020B0604020202020204" pitchFamily="34" charset="0"/>
              </a:rPr>
              <a:t>&gt;</a:t>
            </a:r>
          </a:p>
        </p:txBody>
      </p:sp>
      <p:sp>
        <p:nvSpPr>
          <p:cNvPr id="29" name="직사각형 28">
            <a:extLst>
              <a:ext uri="{FF2B5EF4-FFF2-40B4-BE49-F238E27FC236}">
                <a16:creationId xmlns:a16="http://schemas.microsoft.com/office/drawing/2014/main" id="{D9F9836C-16C0-417A-A2DA-9F69397BF5A6}"/>
              </a:ext>
            </a:extLst>
          </p:cNvPr>
          <p:cNvSpPr/>
          <p:nvPr/>
        </p:nvSpPr>
        <p:spPr>
          <a:xfrm flipV="1">
            <a:off x="2196211" y="4728936"/>
            <a:ext cx="3932731" cy="13320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30" name="순서도: 연결자 29">
            <a:extLst>
              <a:ext uri="{FF2B5EF4-FFF2-40B4-BE49-F238E27FC236}">
                <a16:creationId xmlns:a16="http://schemas.microsoft.com/office/drawing/2014/main" id="{9BDA5730-B1AD-45A4-B80D-90420BCC3F9C}"/>
              </a:ext>
            </a:extLst>
          </p:cNvPr>
          <p:cNvSpPr/>
          <p:nvPr/>
        </p:nvSpPr>
        <p:spPr bwMode="auto">
          <a:xfrm>
            <a:off x="2076731" y="4684014"/>
            <a:ext cx="124185" cy="115102"/>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C</a:t>
            </a:r>
            <a:endParaRPr lang="ko-KR" altLang="en-US" sz="738" kern="0" dirty="0">
              <a:solidFill>
                <a:srgbClr val="FFFFFF"/>
              </a:solidFill>
              <a:latin typeface="Arial" panose="020B0604020202020204" pitchFamily="34" charset="0"/>
              <a:ea typeface="+mj-ea"/>
              <a:cs typeface="Arial" panose="020B0604020202020204" pitchFamily="34" charset="0"/>
            </a:endParaRPr>
          </a:p>
        </p:txBody>
      </p:sp>
      <p:sp>
        <p:nvSpPr>
          <p:cNvPr id="31" name="순서도: 연결자 30">
            <a:extLst>
              <a:ext uri="{FF2B5EF4-FFF2-40B4-BE49-F238E27FC236}">
                <a16:creationId xmlns:a16="http://schemas.microsoft.com/office/drawing/2014/main" id="{1501EAE4-B87B-4309-BCB3-9097237E84DE}"/>
              </a:ext>
            </a:extLst>
          </p:cNvPr>
          <p:cNvSpPr/>
          <p:nvPr/>
        </p:nvSpPr>
        <p:spPr bwMode="auto">
          <a:xfrm>
            <a:off x="6421465" y="4466916"/>
            <a:ext cx="124185" cy="115102"/>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C</a:t>
            </a:r>
            <a:endParaRPr lang="ko-KR" altLang="en-US" sz="738" kern="0" dirty="0">
              <a:solidFill>
                <a:srgbClr val="FFFFFF"/>
              </a:solidFill>
              <a:latin typeface="Arial" panose="020B0604020202020204" pitchFamily="34" charset="0"/>
              <a:ea typeface="+mj-ea"/>
              <a:cs typeface="Arial" panose="020B0604020202020204" pitchFamily="34" charset="0"/>
            </a:endParaRPr>
          </a:p>
        </p:txBody>
      </p:sp>
      <p:sp>
        <p:nvSpPr>
          <p:cNvPr id="32" name="순서도: 연결자 31">
            <a:extLst>
              <a:ext uri="{FF2B5EF4-FFF2-40B4-BE49-F238E27FC236}">
                <a16:creationId xmlns:a16="http://schemas.microsoft.com/office/drawing/2014/main" id="{BE4E3746-EEB6-46E9-9253-70336F3A14AE}"/>
              </a:ext>
            </a:extLst>
          </p:cNvPr>
          <p:cNvSpPr/>
          <p:nvPr/>
        </p:nvSpPr>
        <p:spPr bwMode="auto">
          <a:xfrm>
            <a:off x="6421465" y="5252950"/>
            <a:ext cx="124185" cy="115102"/>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D</a:t>
            </a:r>
            <a:endParaRPr lang="ko-KR" altLang="en-US" sz="738" kern="0" dirty="0">
              <a:solidFill>
                <a:srgbClr val="FFFFFF"/>
              </a:solidFill>
              <a:latin typeface="Arial" panose="020B0604020202020204" pitchFamily="34" charset="0"/>
              <a:ea typeface="+mj-ea"/>
              <a:cs typeface="Arial" panose="020B0604020202020204" pitchFamily="34" charset="0"/>
            </a:endParaRPr>
          </a:p>
        </p:txBody>
      </p:sp>
      <p:sp>
        <p:nvSpPr>
          <p:cNvPr id="34" name="직사각형 33">
            <a:extLst>
              <a:ext uri="{FF2B5EF4-FFF2-40B4-BE49-F238E27FC236}">
                <a16:creationId xmlns:a16="http://schemas.microsoft.com/office/drawing/2014/main" id="{AC8DA192-9B69-4647-94F4-52514364C2FD}"/>
              </a:ext>
            </a:extLst>
          </p:cNvPr>
          <p:cNvSpPr/>
          <p:nvPr/>
        </p:nvSpPr>
        <p:spPr>
          <a:xfrm flipV="1">
            <a:off x="2196211" y="5826397"/>
            <a:ext cx="3932731" cy="13320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35" name="순서도: 연결자 34">
            <a:extLst>
              <a:ext uri="{FF2B5EF4-FFF2-40B4-BE49-F238E27FC236}">
                <a16:creationId xmlns:a16="http://schemas.microsoft.com/office/drawing/2014/main" id="{848B8282-900A-489D-AD5D-CADB4AB75CCF}"/>
              </a:ext>
            </a:extLst>
          </p:cNvPr>
          <p:cNvSpPr/>
          <p:nvPr/>
        </p:nvSpPr>
        <p:spPr bwMode="auto">
          <a:xfrm>
            <a:off x="2076731" y="5781475"/>
            <a:ext cx="124185" cy="115102"/>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D</a:t>
            </a:r>
            <a:endParaRPr lang="ko-KR" altLang="en-US" sz="738" kern="0" dirty="0">
              <a:solidFill>
                <a:srgbClr val="FFFFFF"/>
              </a:solidFill>
              <a:latin typeface="Arial" panose="020B0604020202020204" pitchFamily="34" charset="0"/>
              <a:ea typeface="+mj-ea"/>
              <a:cs typeface="Arial" panose="020B0604020202020204" pitchFamily="34" charset="0"/>
            </a:endParaRPr>
          </a:p>
        </p:txBody>
      </p:sp>
      <p:sp>
        <p:nvSpPr>
          <p:cNvPr id="38" name="TextBox 37">
            <a:extLst>
              <a:ext uri="{FF2B5EF4-FFF2-40B4-BE49-F238E27FC236}">
                <a16:creationId xmlns:a16="http://schemas.microsoft.com/office/drawing/2014/main" id="{57CE4D93-71A6-48C4-B4C7-8C6EEA09A205}"/>
              </a:ext>
            </a:extLst>
          </p:cNvPr>
          <p:cNvSpPr txBox="1"/>
          <p:nvPr/>
        </p:nvSpPr>
        <p:spPr>
          <a:xfrm>
            <a:off x="514675" y="5918895"/>
            <a:ext cx="1441372" cy="323165"/>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a:t>
            </a:r>
            <a:r>
              <a:rPr lang="en-US" altLang="ko-KR" sz="700" dirty="0">
                <a:solidFill>
                  <a:prstClr val="black"/>
                </a:solidFill>
                <a:latin typeface="Arial" panose="020B0604020202020204" pitchFamily="34" charset="0"/>
                <a:ea typeface="+mj-ea"/>
                <a:cs typeface="Arial" panose="020B0604020202020204" pitchFamily="34" charset="0"/>
              </a:rPr>
              <a:t>VDR 1.3.1.2, VDR 2.3.1.2, VDR 3.3.1.2, VDR 4.3.1.2, VDR 6.5.2 </a:t>
            </a:r>
            <a:r>
              <a:rPr lang="ko-KR" altLang="en-US" sz="700" dirty="0">
                <a:solidFill>
                  <a:prstClr val="black"/>
                </a:solidFill>
                <a:latin typeface="Arial" panose="020B0604020202020204" pitchFamily="34" charset="0"/>
                <a:ea typeface="+mj-ea"/>
                <a:cs typeface="Arial" panose="020B0604020202020204" pitchFamily="34" charset="0"/>
              </a:rPr>
              <a:t>및 기타 회사제시자료</a:t>
            </a:r>
            <a:r>
              <a:rPr lang="en-US" altLang="ko-KR" sz="700" dirty="0">
                <a:solidFill>
                  <a:prstClr val="black"/>
                </a:solidFill>
                <a:latin typeface="Arial" panose="020B0604020202020204" pitchFamily="34" charset="0"/>
                <a:ea typeface="+mj-ea"/>
                <a:cs typeface="Arial" panose="020B0604020202020204" pitchFamily="34" charset="0"/>
              </a:rPr>
              <a:t> </a:t>
            </a:r>
            <a:endParaRPr lang="en-US" altLang="ko-KR" sz="700" kern="0" dirty="0">
              <a:solidFill>
                <a:srgbClr val="000000"/>
              </a:solidFill>
              <a:latin typeface="Arial" panose="020B0604020202020204" pitchFamily="34" charset="0"/>
              <a:ea typeface="+mj-ea"/>
              <a:cs typeface="Arial" panose="020B0604020202020204" pitchFamily="34" charset="0"/>
            </a:endParaRPr>
          </a:p>
        </p:txBody>
      </p:sp>
      <p:sp>
        <p:nvSpPr>
          <p:cNvPr id="39" name="제목 2">
            <a:extLst>
              <a:ext uri="{FF2B5EF4-FFF2-40B4-BE49-F238E27FC236}">
                <a16:creationId xmlns:a16="http://schemas.microsoft.com/office/drawing/2014/main" id="{A821913E-1036-448D-B305-0DB14625791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Net Debt (1/5)</a:t>
            </a:r>
          </a:p>
        </p:txBody>
      </p:sp>
      <p:sp>
        <p:nvSpPr>
          <p:cNvPr id="40" name="제목 2">
            <a:extLst>
              <a:ext uri="{FF2B5EF4-FFF2-40B4-BE49-F238E27FC236}">
                <a16:creationId xmlns:a16="http://schemas.microsoft.com/office/drawing/2014/main" id="{06C74D6E-51B2-4751-92DB-C6CA5DD45D2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Tree>
    <p:extLst>
      <p:ext uri="{BB962C8B-B14F-4D97-AF65-F5344CB8AC3E}">
        <p14:creationId xmlns:p14="http://schemas.microsoft.com/office/powerpoint/2010/main" val="3169815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3">
            <a:extLst>
              <a:ext uri="{FF2B5EF4-FFF2-40B4-BE49-F238E27FC236}">
                <a16:creationId xmlns:a16="http://schemas.microsoft.com/office/drawing/2014/main" id="{B47BBA54-1685-4A2E-BEB3-8EC620E93546}"/>
              </a:ext>
            </a:extLst>
          </p:cNvPr>
          <p:cNvGraphicFramePr>
            <a:graphicFrameLocks noGrp="1"/>
          </p:cNvGraphicFramePr>
          <p:nvPr/>
        </p:nvGraphicFramePr>
        <p:xfrm>
          <a:off x="468001" y="1185923"/>
          <a:ext cx="9039600" cy="5094000"/>
        </p:xfrm>
        <a:graphic>
          <a:graphicData uri="http://schemas.openxmlformats.org/drawingml/2006/table">
            <a:tbl>
              <a:tblPr/>
              <a:tblGrid>
                <a:gridCol w="1561055">
                  <a:extLst>
                    <a:ext uri="{9D8B030D-6E8A-4147-A177-3AD203B41FA5}">
                      <a16:colId xmlns:a16="http://schemas.microsoft.com/office/drawing/2014/main" val="20000"/>
                    </a:ext>
                  </a:extLst>
                </a:gridCol>
                <a:gridCol w="7478545">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1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Debt Profile</a:t>
                      </a:r>
                      <a:endParaRPr kumimoji="0" lang="en-US" altLang="ko-KR" sz="900" b="1"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300"/>
                        </a:spcBef>
                        <a:spcAft>
                          <a:spcPts val="0"/>
                        </a:spcAft>
                        <a:buClr>
                          <a:srgbClr val="00338D"/>
                        </a:buClr>
                        <a:buSzTx/>
                        <a:buFont typeface="Arial" pitchFamily="34" charset="0"/>
                        <a:buChar char="■"/>
                        <a:tabLst/>
                        <a:defRPr/>
                      </a:pP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월말 연결기준 </a:t>
                      </a:r>
                      <a:r>
                        <a:rPr kumimoji="0" lang="ko-KR" altLang="en-US" sz="800" b="0" i="0" u="none" strike="noStrike" kern="0" cap="none" spc="0" normalizeH="0" baseline="0" noProof="0" dirty="0" err="1">
                          <a:ln>
                            <a:noFill/>
                          </a:ln>
                          <a:solidFill>
                            <a:schemeClr val="tx1"/>
                          </a:solidFill>
                          <a:effectLst/>
                          <a:uLnTx/>
                          <a:uFillTx/>
                          <a:latin typeface="Arial" panose="020B0604020202020204" pitchFamily="34" charset="0"/>
                          <a:ea typeface="+mj-ea"/>
                          <a:cs typeface="Arial" panose="020B0604020202020204" pitchFamily="34" charset="0"/>
                        </a:rPr>
                        <a:t>페이퍼코리아의</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차입금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2,843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억원의 상세내역은 다음과 같음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(Usance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등 포함</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a:t>
                      </a: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4" name="표 13">
            <a:extLst>
              <a:ext uri="{FF2B5EF4-FFF2-40B4-BE49-F238E27FC236}">
                <a16:creationId xmlns:a16="http://schemas.microsoft.com/office/drawing/2014/main" id="{5CDB83A3-2AD4-4B4D-BDE0-A6DD39C27180}"/>
              </a:ext>
            </a:extLst>
          </p:cNvPr>
          <p:cNvGraphicFramePr>
            <a:graphicFrameLocks noGrp="1"/>
          </p:cNvGraphicFramePr>
          <p:nvPr>
            <p:extLst>
              <p:ext uri="{D42A27DB-BD31-4B8C-83A1-F6EECF244321}">
                <p14:modId xmlns:p14="http://schemas.microsoft.com/office/powerpoint/2010/main" val="1674747800"/>
              </p:ext>
            </p:extLst>
          </p:nvPr>
        </p:nvGraphicFramePr>
        <p:xfrm>
          <a:off x="2175911" y="1761121"/>
          <a:ext cx="7078125" cy="3825846"/>
        </p:xfrm>
        <a:graphic>
          <a:graphicData uri="http://schemas.openxmlformats.org/drawingml/2006/table">
            <a:tbl>
              <a:tblPr/>
              <a:tblGrid>
                <a:gridCol w="1174125">
                  <a:extLst>
                    <a:ext uri="{9D8B030D-6E8A-4147-A177-3AD203B41FA5}">
                      <a16:colId xmlns:a16="http://schemas.microsoft.com/office/drawing/2014/main" val="3260859817"/>
                    </a:ext>
                  </a:extLst>
                </a:gridCol>
                <a:gridCol w="864000">
                  <a:extLst>
                    <a:ext uri="{9D8B030D-6E8A-4147-A177-3AD203B41FA5}">
                      <a16:colId xmlns:a16="http://schemas.microsoft.com/office/drawing/2014/main" val="603171656"/>
                    </a:ext>
                  </a:extLst>
                </a:gridCol>
                <a:gridCol w="1260000">
                  <a:extLst>
                    <a:ext uri="{9D8B030D-6E8A-4147-A177-3AD203B41FA5}">
                      <a16:colId xmlns:a16="http://schemas.microsoft.com/office/drawing/2014/main" val="2189973273"/>
                    </a:ext>
                  </a:extLst>
                </a:gridCol>
                <a:gridCol w="528000">
                  <a:extLst>
                    <a:ext uri="{9D8B030D-6E8A-4147-A177-3AD203B41FA5}">
                      <a16:colId xmlns:a16="http://schemas.microsoft.com/office/drawing/2014/main" val="1513431214"/>
                    </a:ext>
                  </a:extLst>
                </a:gridCol>
                <a:gridCol w="528000">
                  <a:extLst>
                    <a:ext uri="{9D8B030D-6E8A-4147-A177-3AD203B41FA5}">
                      <a16:colId xmlns:a16="http://schemas.microsoft.com/office/drawing/2014/main" val="1693666921"/>
                    </a:ext>
                  </a:extLst>
                </a:gridCol>
                <a:gridCol w="528000">
                  <a:extLst>
                    <a:ext uri="{9D8B030D-6E8A-4147-A177-3AD203B41FA5}">
                      <a16:colId xmlns:a16="http://schemas.microsoft.com/office/drawing/2014/main" val="3171688790"/>
                    </a:ext>
                  </a:extLst>
                </a:gridCol>
                <a:gridCol w="576000">
                  <a:extLst>
                    <a:ext uri="{9D8B030D-6E8A-4147-A177-3AD203B41FA5}">
                      <a16:colId xmlns:a16="http://schemas.microsoft.com/office/drawing/2014/main" val="4104619158"/>
                    </a:ext>
                  </a:extLst>
                </a:gridCol>
                <a:gridCol w="540000">
                  <a:extLst>
                    <a:ext uri="{9D8B030D-6E8A-4147-A177-3AD203B41FA5}">
                      <a16:colId xmlns:a16="http://schemas.microsoft.com/office/drawing/2014/main" val="1762049451"/>
                    </a:ext>
                  </a:extLst>
                </a:gridCol>
                <a:gridCol w="540000">
                  <a:extLst>
                    <a:ext uri="{9D8B030D-6E8A-4147-A177-3AD203B41FA5}">
                      <a16:colId xmlns:a16="http://schemas.microsoft.com/office/drawing/2014/main" val="1093547647"/>
                    </a:ext>
                  </a:extLst>
                </a:gridCol>
                <a:gridCol w="540000">
                  <a:extLst>
                    <a:ext uri="{9D8B030D-6E8A-4147-A177-3AD203B41FA5}">
                      <a16:colId xmlns:a16="http://schemas.microsoft.com/office/drawing/2014/main" val="3999769971"/>
                    </a:ext>
                  </a:extLst>
                </a:gridCol>
              </a:tblGrid>
              <a:tr h="119219">
                <a:tc rowSpan="2">
                  <a:txBody>
                    <a:bodyPr/>
                    <a:lstStyle/>
                    <a:p>
                      <a:pPr algn="l"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차입종류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err="1">
                          <a:solidFill>
                            <a:srgbClr val="FFFFFF"/>
                          </a:solidFill>
                          <a:effectLst/>
                          <a:latin typeface="Arial" panose="020B0604020202020204" pitchFamily="34" charset="0"/>
                          <a:ea typeface="+mj-ea"/>
                          <a:cs typeface="Arial" panose="020B0604020202020204" pitchFamily="34" charset="0"/>
                        </a:rPr>
                        <a:t>차입처</a:t>
                      </a:r>
                      <a:endParaRPr lang="ko-KR" altLang="en-US" sz="700" b="1" i="0" u="none" strike="noStrike" dirty="0">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잔액</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이자율</a:t>
                      </a:r>
                      <a:r>
                        <a:rPr lang="en-US" altLang="ko-KR" sz="7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만기일</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연장 가능성</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3">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상환스케줄</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상환스케줄</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909895335"/>
                  </a:ext>
                </a:extLst>
              </a:tr>
              <a:tr h="119219">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700" b="1" i="0" u="none" strike="noStrike" dirty="0">
                          <a:solidFill>
                            <a:srgbClr val="FFFFFF"/>
                          </a:solidFill>
                          <a:effectLst/>
                          <a:latin typeface="Arial" panose="020B0604020202020204" pitchFamily="34" charset="0"/>
                          <a:ea typeface="+mj-ea"/>
                          <a:cs typeface="Arial" panose="020B0604020202020204" pitchFamily="34" charset="0"/>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mj-ea"/>
                          <a:cs typeface="Arial" panose="020B0604020202020204" pitchFamily="34" charset="0"/>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mj-ea"/>
                          <a:cs typeface="Arial" panose="020B0604020202020204" pitchFamily="34" charset="0"/>
                        </a:rPr>
                        <a:t>FY24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9484818"/>
                  </a:ext>
                </a:extLst>
              </a:tr>
              <a:tr h="119219">
                <a:tc>
                  <a:txBody>
                    <a:bodyPr/>
                    <a:lstStyle/>
                    <a:p>
                      <a:pPr algn="l" rtl="0" fontAlgn="ctr"/>
                      <a:r>
                        <a:rPr lang="en-US" sz="700" b="1" i="0" u="none" strike="noStrike" dirty="0">
                          <a:solidFill>
                            <a:srgbClr val="000000"/>
                          </a:solidFill>
                          <a:effectLst/>
                          <a:latin typeface="Arial" panose="020B0604020202020204" pitchFamily="34" charset="0"/>
                          <a:ea typeface="+mj-ea"/>
                          <a:cs typeface="Arial" panose="020B0604020202020204" pitchFamily="34" charset="0"/>
                        </a:rPr>
                        <a:t>Usance&amp;</a:t>
                      </a: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어음할인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Usance L/C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우리은행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1,832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2.47%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Apr-2022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O</a:t>
                      </a:r>
                      <a:r>
                        <a:rPr lang="en-US" altLang="ko-KR" sz="700" b="0" i="0" u="none" strike="noStrike" baseline="30000" dirty="0">
                          <a:solidFill>
                            <a:srgbClr val="000000"/>
                          </a:solidFill>
                          <a:effectLst/>
                          <a:latin typeface="Arial" panose="020B0604020202020204" pitchFamily="34" charset="0"/>
                          <a:ea typeface="+mj-ea"/>
                          <a:cs typeface="Arial" panose="020B0604020202020204" pitchFamily="34" charset="0"/>
                        </a:rPr>
                        <a:t>6</a:t>
                      </a:r>
                      <a:endParaRPr lang="en-US" sz="7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41142488"/>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Usance L/C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KEB</a:t>
                      </a: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하나은행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1,656</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2.97%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Jun-2022</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O</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13625895"/>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상업어음할인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IBK</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캐피탈</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3,572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5.30%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Nov-2022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O</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7414782"/>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소계</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7,060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242389133"/>
                  </a:ext>
                </a:extLst>
              </a:tr>
              <a:tr h="119219">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단기차입금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무역금융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우리은행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4.21%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Apr-2022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baseline="0" dirty="0">
                          <a:solidFill>
                            <a:srgbClr val="000000"/>
                          </a:solidFill>
                          <a:effectLst/>
                          <a:latin typeface="Arial" panose="020B0604020202020204" pitchFamily="34" charset="0"/>
                          <a:ea typeface="+mj-ea"/>
                          <a:cs typeface="Arial" panose="020B0604020202020204" pitchFamily="34" charset="0"/>
                        </a:rPr>
                        <a:t>상환예정</a:t>
                      </a:r>
                      <a:r>
                        <a:rPr lang="en-US" altLang="ko-KR" sz="700" b="0" i="0" u="none" strike="noStrike" baseline="30000" dirty="0">
                          <a:solidFill>
                            <a:srgbClr val="000000"/>
                          </a:solidFill>
                          <a:effectLst/>
                          <a:latin typeface="Arial" panose="020B0604020202020204" pitchFamily="34" charset="0"/>
                          <a:ea typeface="+mj-ea"/>
                          <a:cs typeface="Arial" panose="020B0604020202020204" pitchFamily="34" charset="0"/>
                        </a:rPr>
                        <a:t>6</a:t>
                      </a:r>
                      <a:endParaRPr lang="en-US" sz="7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4871198"/>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무역금융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신한은행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5.07%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Mar-2023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O</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0670554"/>
                  </a:ext>
                </a:extLst>
              </a:tr>
              <a:tr h="119219">
                <a:tc>
                  <a:txBody>
                    <a:bodyPr/>
                    <a:lstStyle/>
                    <a:p>
                      <a:pPr algn="l"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소계</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2,600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2,000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2151490426"/>
                  </a:ext>
                </a:extLst>
              </a:tr>
              <a:tr h="119219">
                <a:tc>
                  <a:txBody>
                    <a:bodyPr/>
                    <a:lstStyle/>
                    <a:p>
                      <a:pPr algn="l"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유동성 장기차입금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ABL Tr.A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미래에셋 외</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12,000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Apr-2023</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700" b="0" i="0" u="none" strike="noStrike" kern="1200" dirty="0">
                          <a:solidFill>
                            <a:srgbClr val="000000"/>
                          </a:solidFill>
                          <a:effectLst/>
                          <a:latin typeface="Arial" panose="020B0604020202020204" pitchFamily="34" charset="0"/>
                          <a:ea typeface="+mj-ea"/>
                          <a:cs typeface="Arial" panose="020B0604020202020204" pitchFamily="34" charset="0"/>
                        </a:rPr>
                        <a:t>상환예정</a:t>
                      </a:r>
                      <a:r>
                        <a:rPr lang="en-US" altLang="ko-KR" sz="700" b="0" i="0" u="none" strike="noStrike" kern="1200" baseline="30000" dirty="0">
                          <a:solidFill>
                            <a:srgbClr val="000000"/>
                          </a:solidFill>
                          <a:effectLst/>
                          <a:latin typeface="Arial" panose="020B0604020202020204" pitchFamily="34" charset="0"/>
                          <a:ea typeface="+mj-ea"/>
                          <a:cs typeface="Arial" panose="020B0604020202020204" pitchFamily="34" charset="0"/>
                        </a:rPr>
                        <a:t>1</a:t>
                      </a:r>
                      <a:endParaRPr lang="ko-KR" altLang="en-US" sz="700" b="0" i="0" u="none" strike="noStrike" kern="1200"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9,000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3,000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15122626"/>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ABL Tr.B</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한국투자증권</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3,500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Apr-2023</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700" b="0" i="0" u="none" strike="noStrike" kern="1200" dirty="0">
                          <a:solidFill>
                            <a:srgbClr val="000000"/>
                          </a:solidFill>
                          <a:effectLst/>
                          <a:latin typeface="Arial" panose="020B0604020202020204" pitchFamily="34" charset="0"/>
                          <a:ea typeface="+mj-ea"/>
                          <a:cs typeface="Arial" panose="020B0604020202020204" pitchFamily="34" charset="0"/>
                        </a:rPr>
                        <a:t>상환예정</a:t>
                      </a:r>
                      <a:r>
                        <a:rPr lang="en-US" altLang="ko-KR" sz="700" b="0" i="0" u="none" strike="noStrike" kern="1200" baseline="30000" dirty="0">
                          <a:solidFill>
                            <a:srgbClr val="000000"/>
                          </a:solidFill>
                          <a:effectLst/>
                          <a:latin typeface="Arial" panose="020B0604020202020204" pitchFamily="34" charset="0"/>
                          <a:ea typeface="+mj-ea"/>
                          <a:cs typeface="Arial" panose="020B0604020202020204" pitchFamily="34" charset="0"/>
                        </a:rPr>
                        <a:t>1</a:t>
                      </a:r>
                      <a:endParaRPr lang="ko-KR" altLang="en-US" sz="700" b="0" i="0" u="none" strike="noStrike" kern="1200"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1,400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2,100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71980677"/>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유앤아이대부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5.80%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Oct-2022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r>
                        <a:rPr lang="en-US" altLang="ko-KR" sz="700" b="0" i="0" u="none" strike="noStrike" baseline="30000" dirty="0">
                          <a:solidFill>
                            <a:srgbClr val="000000"/>
                          </a:solidFill>
                          <a:effectLst/>
                          <a:latin typeface="Arial" panose="020B0604020202020204" pitchFamily="34" charset="0"/>
                          <a:ea typeface="+mj-ea"/>
                          <a:cs typeface="Arial" panose="020B0604020202020204" pitchFamily="34" charset="0"/>
                        </a:rPr>
                        <a:t>2</a:t>
                      </a:r>
                      <a:endParaRPr lang="en-US" sz="7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89918051"/>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유앤아이대부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5,000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6.30%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Oct-2022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r>
                        <a:rPr lang="en-US" altLang="ko-KR" sz="700" b="0" i="0" u="none" strike="noStrike" kern="1200" baseline="30000" dirty="0">
                          <a:solidFill>
                            <a:srgbClr val="000000"/>
                          </a:solidFill>
                          <a:effectLst/>
                          <a:latin typeface="Arial" panose="020B0604020202020204" pitchFamily="34" charset="0"/>
                          <a:ea typeface="+mj-ea"/>
                          <a:cs typeface="Arial" panose="020B0604020202020204" pitchFamily="34" charset="0"/>
                        </a:rPr>
                        <a:t>2</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5,000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3655920"/>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유암코</a:t>
                      </a:r>
                      <a:r>
                        <a:rPr lang="en-US" sz="700" b="0" i="0" u="none" strike="noStrike">
                          <a:solidFill>
                            <a:srgbClr val="000000"/>
                          </a:solidFill>
                          <a:effectLst/>
                          <a:latin typeface="Arial" panose="020B0604020202020204" pitchFamily="34" charset="0"/>
                          <a:ea typeface="+mj-ea"/>
                          <a:cs typeface="Arial" panose="020B0604020202020204" pitchFamily="34" charset="0"/>
                        </a:rPr>
                        <a:t>PF-7</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차</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19,800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7.00%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Jul-2022</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r>
                        <a:rPr lang="en-US" altLang="ko-KR" sz="700" b="0" i="0" u="none" strike="noStrike" kern="1200" baseline="30000" dirty="0">
                          <a:solidFill>
                            <a:srgbClr val="000000"/>
                          </a:solidFill>
                          <a:effectLst/>
                          <a:latin typeface="Arial" panose="020B0604020202020204" pitchFamily="34" charset="0"/>
                          <a:ea typeface="+mj-ea"/>
                          <a:cs typeface="Arial" panose="020B0604020202020204" pitchFamily="34" charset="0"/>
                        </a:rPr>
                        <a:t>2</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19,800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19032740"/>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소계</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50,300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endParaRPr lang="ko-KR" alt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10,400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39,900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827210606"/>
                  </a:ext>
                </a:extLst>
              </a:tr>
              <a:tr h="119219">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장기차입금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ABL </a:t>
                      </a:r>
                      <a:r>
                        <a:rPr lang="en-US" sz="700" b="0" i="0" u="none" strike="noStrike" dirty="0" err="1">
                          <a:solidFill>
                            <a:srgbClr val="000000"/>
                          </a:solidFill>
                          <a:effectLst/>
                          <a:latin typeface="Arial" panose="020B0604020202020204" pitchFamily="34" charset="0"/>
                          <a:ea typeface="+mj-ea"/>
                          <a:cs typeface="Arial" panose="020B0604020202020204" pitchFamily="34" charset="0"/>
                        </a:rPr>
                        <a:t>Tr.A</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미래에셋 외</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Apr-2023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r>
                        <a:rPr lang="en-US" altLang="ko-KR" sz="700" b="0" i="0" u="none" strike="noStrike" baseline="30000" dirty="0">
                          <a:solidFill>
                            <a:srgbClr val="000000"/>
                          </a:solidFill>
                          <a:effectLst/>
                          <a:latin typeface="Arial" panose="020B0604020202020204" pitchFamily="34" charset="0"/>
                          <a:ea typeface="+mj-ea"/>
                          <a:cs typeface="Arial" panose="020B0604020202020204" pitchFamily="34" charset="0"/>
                        </a:rPr>
                        <a:t>1</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6238027"/>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ABL Tr.B</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한국투자증권</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6,500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Apr-2023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r>
                        <a:rPr lang="en-US" altLang="ko-KR" sz="700" b="0" i="0" u="none" strike="noStrike" baseline="30000" dirty="0">
                          <a:solidFill>
                            <a:srgbClr val="000000"/>
                          </a:solidFill>
                          <a:effectLst/>
                          <a:latin typeface="Arial" panose="020B0604020202020204" pitchFamily="34" charset="0"/>
                          <a:ea typeface="+mj-ea"/>
                          <a:cs typeface="Arial" panose="020B0604020202020204" pitchFamily="34" charset="0"/>
                        </a:rPr>
                        <a:t>)</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6,500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6216932"/>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mj-ea"/>
                          <a:cs typeface="Arial" panose="020B0604020202020204" pitchFamily="34" charset="0"/>
                        </a:rPr>
                        <a:t>베베덕</a:t>
                      </a: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r>
                        <a:rPr lang="en-US" altLang="ko-KR" sz="700" b="0" i="0" u="none" strike="noStrike" dirty="0" err="1">
                          <a:solidFill>
                            <a:srgbClr val="000000"/>
                          </a:solidFill>
                          <a:effectLst/>
                          <a:latin typeface="Arial" panose="020B0604020202020204" pitchFamily="34" charset="0"/>
                          <a:ea typeface="+mj-ea"/>
                          <a:cs typeface="Arial" panose="020B0604020202020204" pitchFamily="34" charset="0"/>
                        </a:rPr>
                        <a:t>Tr.A</a:t>
                      </a:r>
                      <a:endParaRPr lang="ko-KR" alt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mj-ea"/>
                          <a:cs typeface="Arial" panose="020B0604020202020204" pitchFamily="34" charset="0"/>
                        </a:rPr>
                        <a:t>구미강동새마을금고</a:t>
                      </a: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외</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24,000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Jul-2023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협의 필요</a:t>
                      </a:r>
                      <a:r>
                        <a:rPr lang="en-US" altLang="ko-KR" sz="700" b="0" i="0" u="none" strike="noStrike" baseline="30000" dirty="0">
                          <a:solidFill>
                            <a:srgbClr val="000000"/>
                          </a:solidFill>
                          <a:effectLst/>
                          <a:latin typeface="Arial" panose="020B0604020202020204" pitchFamily="34" charset="0"/>
                          <a:ea typeface="+mj-ea"/>
                          <a:cs typeface="Arial" panose="020B0604020202020204" pitchFamily="34" charset="0"/>
                        </a:rPr>
                        <a:t>3</a:t>
                      </a:r>
                      <a:endParaRPr lang="ko-KR" alt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988286855"/>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mj-ea"/>
                          <a:cs typeface="Arial" panose="020B0604020202020204" pitchFamily="34" charset="0"/>
                        </a:rPr>
                        <a:t>베베덕</a:t>
                      </a: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r>
                        <a:rPr lang="en-US" altLang="ko-KR" sz="700" b="0" i="0" u="none" strike="noStrike" dirty="0" err="1">
                          <a:solidFill>
                            <a:srgbClr val="000000"/>
                          </a:solidFill>
                          <a:effectLst/>
                          <a:latin typeface="Arial" panose="020B0604020202020204" pitchFamily="34" charset="0"/>
                          <a:ea typeface="+mj-ea"/>
                          <a:cs typeface="Arial" panose="020B0604020202020204" pitchFamily="34" charset="0"/>
                        </a:rPr>
                        <a:t>Tr.B</a:t>
                      </a:r>
                      <a:endParaRPr lang="ko-KR" alt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mj-ea"/>
                          <a:cs typeface="Arial" panose="020B0604020202020204" pitchFamily="34" charset="0"/>
                        </a:rPr>
                        <a:t>유앤아이대부</a:t>
                      </a:r>
                      <a:endParaRPr lang="en-US" altLang="ko-KR"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8,000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5.00%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Jul-2023</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8,000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88995839"/>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한국투자증권</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30,000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5.20%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Nov-2023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altLang="ko-KR" sz="700" b="0" i="0" u="none" strike="noStrike" baseline="0" dirty="0">
                          <a:solidFill>
                            <a:srgbClr val="000000"/>
                          </a:solidFill>
                          <a:effectLst/>
                          <a:latin typeface="Arial" panose="020B0604020202020204" pitchFamily="34" charset="0"/>
                          <a:ea typeface="+mj-ea"/>
                          <a:cs typeface="Arial" panose="020B0604020202020204" pitchFamily="34" charset="0"/>
                        </a:rPr>
                        <a:t>X</a:t>
                      </a:r>
                      <a:r>
                        <a:rPr lang="en-US" altLang="ko-KR" sz="700" b="0" i="0" u="none" strike="noStrike" baseline="30000" dirty="0">
                          <a:solidFill>
                            <a:srgbClr val="000000"/>
                          </a:solidFill>
                          <a:effectLst/>
                          <a:latin typeface="Arial" panose="020B0604020202020204" pitchFamily="34" charset="0"/>
                          <a:ea typeface="+mj-ea"/>
                          <a:cs typeface="Arial" panose="020B0604020202020204" pitchFamily="34" charset="0"/>
                        </a:rPr>
                        <a:t>4</a:t>
                      </a:r>
                      <a:endParaRPr lang="ko-KR" altLang="en-US" sz="7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30,000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51673557"/>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유앤아이대부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19,600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5.18%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Apr-2023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19,600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36456207"/>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유앤아이대부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30,000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6.72%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Dec-2023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30,000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34833296"/>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유앤아이대부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45,000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7.35%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Dec-2023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45,000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48327490"/>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유앤아이대부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15,000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7.16%</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Dec-2023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15,000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55177574"/>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유앤아이대부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11,000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5.43%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Apr-2023</a:t>
                      </a:r>
                      <a:endParaRPr 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상환예정</a:t>
                      </a:r>
                      <a:r>
                        <a:rPr lang="en-US" altLang="ko-KR" sz="700" b="0" i="0" u="none" strike="noStrike" baseline="30000" dirty="0">
                          <a:solidFill>
                            <a:srgbClr val="000000"/>
                          </a:solidFill>
                          <a:effectLst/>
                          <a:latin typeface="Arial" panose="020B0604020202020204" pitchFamily="34" charset="0"/>
                          <a:ea typeface="+mj-ea"/>
                          <a:cs typeface="Arial" panose="020B0604020202020204" pitchFamily="34" charset="0"/>
                        </a:rPr>
                        <a:t>6</a:t>
                      </a:r>
                      <a:endParaRPr lang="en-US" sz="7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11,000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86978546"/>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유앤아이대부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5.68%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Jul-2023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32554406"/>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소계</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200,100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11,000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165,100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083186540"/>
                  </a:ext>
                </a:extLst>
              </a:tr>
              <a:tr h="119219">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사채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제 </a:t>
                      </a: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109</a:t>
                      </a: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회 전환사채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유앤아이대부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12,000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7.00%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Feb-2024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r>
                        <a:rPr lang="en-US" sz="700" b="0" i="0" u="none" strike="noStrike" baseline="30000" dirty="0">
                          <a:solidFill>
                            <a:srgbClr val="000000"/>
                          </a:solidFill>
                          <a:effectLst/>
                          <a:latin typeface="Arial" panose="020B0604020202020204" pitchFamily="34" charset="0"/>
                          <a:ea typeface="+mj-ea"/>
                          <a:cs typeface="Arial" panose="020B0604020202020204" pitchFamily="34" charset="0"/>
                        </a:rPr>
                        <a:t>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12,000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57619280"/>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제 </a:t>
                      </a: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109</a:t>
                      </a: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회 전환사채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사모</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2,000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7.00%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Feb-2024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상환예정</a:t>
                      </a:r>
                      <a:r>
                        <a:rPr lang="en-US" altLang="ko-KR" sz="700" b="0" i="0" u="none" strike="noStrike" baseline="30000" dirty="0">
                          <a:solidFill>
                            <a:srgbClr val="000000"/>
                          </a:solidFill>
                          <a:effectLst/>
                          <a:latin typeface="Arial" panose="020B0604020202020204" pitchFamily="34" charset="0"/>
                          <a:ea typeface="+mj-ea"/>
                          <a:cs typeface="Arial" panose="020B0604020202020204" pitchFamily="34" charset="0"/>
                        </a:rPr>
                        <a:t>5</a:t>
                      </a:r>
                      <a:endParaRPr lang="ko-KR" altLang="en-US" sz="7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15021141"/>
                  </a:ext>
                </a:extLst>
              </a:tr>
              <a:tr h="119219">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제 </a:t>
                      </a: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110</a:t>
                      </a: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회 전환사채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사모</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10,200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6.50%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Aug-2023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r>
                        <a:rPr lang="en-US" altLang="ko-KR" sz="700" b="0" i="0" u="none" strike="noStrike" baseline="30000" dirty="0">
                          <a:solidFill>
                            <a:srgbClr val="000000"/>
                          </a:solidFill>
                          <a:effectLst/>
                          <a:latin typeface="Arial" panose="020B0604020202020204" pitchFamily="34" charset="0"/>
                          <a:ea typeface="+mj-ea"/>
                          <a:cs typeface="Arial" panose="020B0604020202020204" pitchFamily="34" charset="0"/>
                        </a:rPr>
                        <a:t>5</a:t>
                      </a:r>
                      <a:endParaRPr lang="en-US" sz="7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6,350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3,850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05226142"/>
                  </a:ext>
                </a:extLst>
              </a:tr>
              <a:tr h="124638">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25400" cap="flat" cmpd="dbl"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소계</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24,200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endParaRPr lang="en-US" altLang="ko-KR" sz="7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ctr" rtl="0" fontAlgn="ctr"/>
                      <a:endParaRPr lang="ko-KR" altLang="en-US" sz="7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8,350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3,850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12,000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694475215"/>
                  </a:ext>
                </a:extLst>
              </a:tr>
              <a:tr h="124638">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gridSpan="2">
                  <a:txBody>
                    <a:bodyPr/>
                    <a:lstStyle/>
                    <a:p>
                      <a:pPr algn="ctr"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합계</a:t>
                      </a:r>
                    </a:p>
                  </a:txBody>
                  <a:tcPr marL="36000" marR="36000" marT="0" marB="0" anchor="ctr">
                    <a:lnL>
                      <a:noFill/>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284,260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31,750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208,850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12,000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extLst>
                  <a:ext uri="{0D108BD9-81ED-4DB2-BD59-A6C34878D82A}">
                    <a16:rowId xmlns:a16="http://schemas.microsoft.com/office/drawing/2014/main" val="2803947059"/>
                  </a:ext>
                </a:extLst>
              </a:tr>
            </a:tbl>
          </a:graphicData>
        </a:graphic>
      </p:graphicFrame>
      <p:sp>
        <p:nvSpPr>
          <p:cNvPr id="20" name="TextBox 19">
            <a:extLst>
              <a:ext uri="{FF2B5EF4-FFF2-40B4-BE49-F238E27FC236}">
                <a16:creationId xmlns:a16="http://schemas.microsoft.com/office/drawing/2014/main" id="{893F81F0-1A0B-49D7-8267-B2740E8EAC69}"/>
              </a:ext>
            </a:extLst>
          </p:cNvPr>
          <p:cNvSpPr txBox="1"/>
          <p:nvPr/>
        </p:nvSpPr>
        <p:spPr>
          <a:xfrm>
            <a:off x="462760" y="1652064"/>
            <a:ext cx="1585496" cy="1158103"/>
          </a:xfrm>
          <a:prstGeom prst="rect">
            <a:avLst/>
          </a:prstGeom>
          <a:noFill/>
        </p:spPr>
        <p:txBody>
          <a:bodyPr wrap="square" lIns="54610" tIns="54610" rIns="54610" bIns="54610" rtlCol="0">
            <a:noAutofit/>
          </a:bodyPr>
          <a:lstStyle/>
          <a:p>
            <a:pPr>
              <a:spcAft>
                <a:spcPts val="300"/>
              </a:spcAft>
            </a:pPr>
            <a:r>
              <a:rPr lang="en-US" altLang="ko-KR" sz="700" dirty="0">
                <a:latin typeface="Arial" panose="020B0604020202020204" pitchFamily="34" charset="0"/>
                <a:ea typeface="+mj-ea"/>
                <a:cs typeface="Arial" panose="020B0604020202020204" pitchFamily="34" charset="0"/>
              </a:rPr>
              <a:t>Note 1:</a:t>
            </a:r>
          </a:p>
          <a:p>
            <a:pPr>
              <a:spcAft>
                <a:spcPts val="300"/>
              </a:spcAft>
            </a:pPr>
            <a:r>
              <a:rPr lang="en-US" altLang="ko-KR" sz="700" dirty="0">
                <a:latin typeface="Arial" panose="020B0604020202020204" pitchFamily="34" charset="0"/>
                <a:ea typeface="+mj-ea"/>
                <a:cs typeface="Arial" panose="020B0604020202020204" pitchFamily="34" charset="0"/>
              </a:rPr>
              <a:t>ABL</a:t>
            </a:r>
            <a:r>
              <a:rPr lang="ko-KR" altLang="en-US" sz="700" dirty="0">
                <a:latin typeface="Arial" panose="020B0604020202020204" pitchFamily="34" charset="0"/>
                <a:ea typeface="+mj-ea"/>
                <a:cs typeface="Arial" panose="020B0604020202020204" pitchFamily="34" charset="0"/>
              </a:rPr>
              <a:t>차입금은 만기 시 잔존금액에 대해서는 최대주주 </a:t>
            </a:r>
            <a:r>
              <a:rPr lang="en-US" altLang="ko-KR" sz="700" dirty="0">
                <a:latin typeface="Arial" panose="020B0604020202020204" pitchFamily="34" charset="0"/>
                <a:ea typeface="+mj-ea"/>
                <a:cs typeface="Arial" panose="020B0604020202020204" pitchFamily="34" charset="0"/>
              </a:rPr>
              <a:t>(</a:t>
            </a:r>
            <a:r>
              <a:rPr lang="ko-KR" altLang="en-US" sz="700" dirty="0" err="1">
                <a:latin typeface="Arial" panose="020B0604020202020204" pitchFamily="34" charset="0"/>
                <a:ea typeface="+mj-ea"/>
                <a:cs typeface="Arial" panose="020B0604020202020204" pitchFamily="34" charset="0"/>
              </a:rPr>
              <a:t>유암코</a:t>
            </a: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의 연대보증이 주요 담보로 제공되어 있으므로 최대주주 변경 시 연장제약 및 즉시 상환의무 발생</a:t>
            </a:r>
            <a:endParaRPr lang="en-US" altLang="ko-KR" sz="700" dirty="0">
              <a:latin typeface="Arial" panose="020B0604020202020204" pitchFamily="34" charset="0"/>
              <a:ea typeface="+mj-ea"/>
              <a:cs typeface="Arial" panose="020B0604020202020204" pitchFamily="34" charset="0"/>
            </a:endParaRPr>
          </a:p>
          <a:p>
            <a:pPr>
              <a:spcAft>
                <a:spcPts val="300"/>
              </a:spcAft>
            </a:pPr>
            <a:r>
              <a:rPr lang="en-US" altLang="ko-KR" sz="700" dirty="0">
                <a:latin typeface="Arial" panose="020B0604020202020204" pitchFamily="34" charset="0"/>
                <a:ea typeface="+mj-ea"/>
                <a:cs typeface="Arial" panose="020B0604020202020204" pitchFamily="34" charset="0"/>
              </a:rPr>
              <a:t>Note 2: </a:t>
            </a:r>
            <a:br>
              <a:rPr lang="en-US" altLang="ko-KR" sz="700" dirty="0">
                <a:latin typeface="Arial" panose="020B0604020202020204" pitchFamily="34" charset="0"/>
                <a:ea typeface="+mj-ea"/>
                <a:cs typeface="Arial" panose="020B0604020202020204" pitchFamily="34" charset="0"/>
              </a:rPr>
            </a:br>
            <a:r>
              <a:rPr lang="ko-KR" altLang="en-US" sz="700" dirty="0">
                <a:latin typeface="Arial" panose="020B0604020202020204" pitchFamily="34" charset="0"/>
                <a:ea typeface="+mj-ea"/>
                <a:cs typeface="Arial" panose="020B0604020202020204" pitchFamily="34" charset="0"/>
              </a:rPr>
              <a:t>해당 차입금은 단기간 내 만기가 도래하는 건으로 만기까지 최대주주가 유지된다고 가정하여 연장을 가정함</a:t>
            </a:r>
            <a:r>
              <a:rPr lang="en-US" altLang="ko-KR" sz="700" dirty="0">
                <a:latin typeface="Arial" panose="020B0604020202020204" pitchFamily="34" charset="0"/>
                <a:ea typeface="+mj-ea"/>
                <a:cs typeface="Arial" panose="020B0604020202020204" pitchFamily="34" charset="0"/>
              </a:rPr>
              <a:t>. </a:t>
            </a:r>
            <a:r>
              <a:rPr lang="ko-KR" altLang="en-US" sz="700" dirty="0" err="1">
                <a:latin typeface="Arial" panose="020B0604020202020204" pitchFamily="34" charset="0"/>
                <a:ea typeface="+mj-ea"/>
                <a:cs typeface="Arial" panose="020B0604020202020204" pitchFamily="34" charset="0"/>
              </a:rPr>
              <a:t>유암코</a:t>
            </a:r>
            <a:r>
              <a:rPr lang="en-US" altLang="ko-KR" sz="700" dirty="0">
                <a:latin typeface="Arial" panose="020B0604020202020204" pitchFamily="34" charset="0"/>
                <a:ea typeface="+mj-ea"/>
                <a:cs typeface="Arial" panose="020B0604020202020204" pitchFamily="34" charset="0"/>
              </a:rPr>
              <a:t>PEF-7</a:t>
            </a:r>
            <a:r>
              <a:rPr lang="ko-KR" altLang="en-US" sz="700" dirty="0">
                <a:latin typeface="Arial" panose="020B0604020202020204" pitchFamily="34" charset="0"/>
                <a:ea typeface="+mj-ea"/>
                <a:cs typeface="Arial" panose="020B0604020202020204" pitchFamily="34" charset="0"/>
              </a:rPr>
              <a:t>차 </a:t>
            </a:r>
            <a:r>
              <a:rPr lang="en-US" altLang="ko-KR" sz="700" dirty="0">
                <a:latin typeface="Arial" panose="020B0604020202020204" pitchFamily="34" charset="0"/>
                <a:ea typeface="+mj-ea"/>
                <a:cs typeface="Arial" panose="020B0604020202020204" pitchFamily="34" charset="0"/>
              </a:rPr>
              <a:t>198</a:t>
            </a:r>
            <a:r>
              <a:rPr lang="ko-KR" altLang="en-US" sz="700" dirty="0">
                <a:latin typeface="Arial" panose="020B0604020202020204" pitchFamily="34" charset="0"/>
                <a:ea typeface="+mj-ea"/>
                <a:cs typeface="Arial" panose="020B0604020202020204" pitchFamily="34" charset="0"/>
              </a:rPr>
              <a:t>억원은 </a:t>
            </a:r>
            <a:r>
              <a:rPr lang="en-US" altLang="ko-KR" sz="700" dirty="0">
                <a:latin typeface="Arial" panose="020B0604020202020204" pitchFamily="34" charset="0"/>
                <a:ea typeface="+mj-ea"/>
                <a:cs typeface="Arial" panose="020B0604020202020204" pitchFamily="34" charset="0"/>
              </a:rPr>
              <a:t>2022</a:t>
            </a:r>
            <a:r>
              <a:rPr lang="ko-KR" altLang="en-US" sz="700" dirty="0">
                <a:latin typeface="Arial" panose="020B0604020202020204" pitchFamily="34" charset="0"/>
                <a:ea typeface="+mj-ea"/>
                <a:cs typeface="Arial" panose="020B0604020202020204" pitchFamily="34" charset="0"/>
              </a:rPr>
              <a:t>년 </a:t>
            </a:r>
            <a:r>
              <a:rPr lang="en-US" altLang="ko-KR" sz="700" dirty="0">
                <a:latin typeface="Arial" panose="020B0604020202020204" pitchFamily="34" charset="0"/>
                <a:ea typeface="+mj-ea"/>
                <a:cs typeface="Arial" panose="020B0604020202020204" pitchFamily="34" charset="0"/>
              </a:rPr>
              <a:t>7</a:t>
            </a:r>
            <a:r>
              <a:rPr lang="ko-KR" altLang="en-US" sz="700" dirty="0">
                <a:latin typeface="Arial" panose="020B0604020202020204" pitchFamily="34" charset="0"/>
                <a:ea typeface="+mj-ea"/>
                <a:cs typeface="Arial" panose="020B0604020202020204" pitchFamily="34" charset="0"/>
              </a:rPr>
              <a:t>월말 현재 </a:t>
            </a:r>
            <a:r>
              <a:rPr lang="en-US" altLang="ko-KR" sz="700" dirty="0">
                <a:latin typeface="Arial" panose="020B0604020202020204" pitchFamily="34" charset="0"/>
                <a:ea typeface="+mj-ea"/>
                <a:cs typeface="Arial" panose="020B0604020202020204" pitchFamily="34" charset="0"/>
              </a:rPr>
              <a:t>1</a:t>
            </a:r>
            <a:r>
              <a:rPr lang="ko-KR" altLang="en-US" sz="700" dirty="0">
                <a:latin typeface="Arial" panose="020B0604020202020204" pitchFamily="34" charset="0"/>
                <a:ea typeface="+mj-ea"/>
                <a:cs typeface="Arial" panose="020B0604020202020204" pitchFamily="34" charset="0"/>
              </a:rPr>
              <a:t>년 연장되었음</a:t>
            </a:r>
            <a:endParaRPr lang="en-US" altLang="ko-KR" sz="700" dirty="0">
              <a:latin typeface="Arial" panose="020B0604020202020204" pitchFamily="34" charset="0"/>
              <a:ea typeface="+mj-ea"/>
              <a:cs typeface="Arial" panose="020B0604020202020204" pitchFamily="34" charset="0"/>
            </a:endParaRPr>
          </a:p>
          <a:p>
            <a:pPr>
              <a:spcAft>
                <a:spcPts val="300"/>
              </a:spcAft>
            </a:pPr>
            <a:r>
              <a:rPr lang="en-US" altLang="ko-KR" sz="700" dirty="0">
                <a:latin typeface="Arial" panose="020B0604020202020204" pitchFamily="34" charset="0"/>
                <a:ea typeface="+mj-ea"/>
                <a:cs typeface="Arial" panose="020B0604020202020204" pitchFamily="34" charset="0"/>
              </a:rPr>
              <a:t>Note 3: </a:t>
            </a:r>
            <a:br>
              <a:rPr lang="en-US" altLang="ko-KR" sz="700" dirty="0">
                <a:latin typeface="Arial" panose="020B0604020202020204" pitchFamily="34" charset="0"/>
                <a:ea typeface="+mj-ea"/>
                <a:cs typeface="Arial" panose="020B0604020202020204" pitchFamily="34" charset="0"/>
              </a:rPr>
            </a:br>
            <a:r>
              <a:rPr lang="ko-KR" altLang="en-US" sz="700" dirty="0" err="1">
                <a:latin typeface="Arial" panose="020B0604020202020204" pitchFamily="34" charset="0"/>
                <a:ea typeface="+mj-ea"/>
                <a:cs typeface="Arial" panose="020B0604020202020204" pitchFamily="34" charset="0"/>
              </a:rPr>
              <a:t>베베덕</a:t>
            </a:r>
            <a:r>
              <a:rPr lang="ko-KR" altLang="en-US" sz="700" dirty="0">
                <a:latin typeface="Arial" panose="020B0604020202020204" pitchFamily="34" charset="0"/>
                <a:ea typeface="+mj-ea"/>
                <a:cs typeface="Arial" panose="020B0604020202020204" pitchFamily="34" charset="0"/>
              </a:rPr>
              <a:t> 차입금은 군산공장 일체를 담보로 차입한 건으로 담보물건이 있으므로 만기 시 협의 통해 연장</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가능</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단 최대주주 변경에 전원 동의하지 않을 시 즉시 기한의 이익상실로 상환의무 발생</a:t>
            </a:r>
            <a:endParaRPr lang="en-US" altLang="ko-KR" sz="700" dirty="0">
              <a:latin typeface="Arial" panose="020B0604020202020204" pitchFamily="34" charset="0"/>
              <a:ea typeface="+mj-ea"/>
              <a:cs typeface="Arial" panose="020B0604020202020204" pitchFamily="34" charset="0"/>
            </a:endParaRPr>
          </a:p>
          <a:p>
            <a:pPr>
              <a:spcAft>
                <a:spcPts val="300"/>
              </a:spcAft>
            </a:pPr>
            <a:r>
              <a:rPr lang="en-US" altLang="ko-KR" sz="700" dirty="0">
                <a:latin typeface="Arial" panose="020B0604020202020204" pitchFamily="34" charset="0"/>
                <a:ea typeface="+mj-ea"/>
                <a:cs typeface="Arial" panose="020B0604020202020204" pitchFamily="34" charset="0"/>
              </a:rPr>
              <a:t>Note 4: </a:t>
            </a:r>
            <a:br>
              <a:rPr lang="en-US" altLang="ko-KR" sz="700" dirty="0">
                <a:latin typeface="Arial" panose="020B0604020202020204" pitchFamily="34" charset="0"/>
                <a:ea typeface="+mj-ea"/>
                <a:cs typeface="Arial" panose="020B0604020202020204" pitchFamily="34" charset="0"/>
              </a:rPr>
            </a:br>
            <a:r>
              <a:rPr lang="ko-KR" altLang="en-US" sz="700" dirty="0">
                <a:latin typeface="Arial" panose="020B0604020202020204" pitchFamily="34" charset="0"/>
                <a:ea typeface="+mj-ea"/>
                <a:cs typeface="Arial" panose="020B0604020202020204" pitchFamily="34" charset="0"/>
              </a:rPr>
              <a:t>한국투자증권은 만기 시 최대주주의 신용도를 검토 후 연장을 결정할 예정으로</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보수적으로 추정하여 연장에 제약이 존재하는 건으로 가정함</a:t>
            </a:r>
            <a:endParaRPr lang="en-US" altLang="ko-KR" sz="700" dirty="0">
              <a:latin typeface="Arial" panose="020B0604020202020204" pitchFamily="34" charset="0"/>
              <a:ea typeface="+mj-ea"/>
              <a:cs typeface="Arial" panose="020B0604020202020204" pitchFamily="34" charset="0"/>
            </a:endParaRPr>
          </a:p>
          <a:p>
            <a:pPr>
              <a:spcAft>
                <a:spcPts val="300"/>
              </a:spcAft>
            </a:pPr>
            <a:r>
              <a:rPr lang="en-US" altLang="ko-KR" sz="700" dirty="0">
                <a:latin typeface="Arial" panose="020B0604020202020204" pitchFamily="34" charset="0"/>
                <a:ea typeface="+mj-ea"/>
                <a:cs typeface="Arial" panose="020B0604020202020204" pitchFamily="34" charset="0"/>
              </a:rPr>
              <a:t>Note 5:</a:t>
            </a:r>
            <a:br>
              <a:rPr lang="en-US" altLang="ko-KR" sz="700" dirty="0">
                <a:latin typeface="Arial" panose="020B0604020202020204" pitchFamily="34" charset="0"/>
                <a:ea typeface="+mj-ea"/>
                <a:cs typeface="Arial" panose="020B0604020202020204" pitchFamily="34" charset="0"/>
              </a:rPr>
            </a:br>
            <a:r>
              <a:rPr lang="en-US" altLang="ko-KR" sz="700" dirty="0">
                <a:latin typeface="Arial" panose="020B0604020202020204" pitchFamily="34" charset="0"/>
                <a:ea typeface="+mj-ea"/>
                <a:cs typeface="Arial" panose="020B0604020202020204" pitchFamily="34" charset="0"/>
              </a:rPr>
              <a:t>CB 109</a:t>
            </a:r>
            <a:r>
              <a:rPr lang="ko-KR" altLang="en-US" sz="700" dirty="0">
                <a:latin typeface="Arial" panose="020B0604020202020204" pitchFamily="34" charset="0"/>
                <a:ea typeface="+mj-ea"/>
                <a:cs typeface="Arial" panose="020B0604020202020204" pitchFamily="34" charset="0"/>
              </a:rPr>
              <a:t>회</a:t>
            </a:r>
            <a:r>
              <a:rPr lang="en-US" altLang="ko-KR" sz="700" dirty="0">
                <a:latin typeface="Arial" panose="020B0604020202020204" pitchFamily="34" charset="0"/>
                <a:ea typeface="+mj-ea"/>
                <a:cs typeface="Arial" panose="020B0604020202020204" pitchFamily="34" charset="0"/>
              </a:rPr>
              <a:t>, 110</a:t>
            </a:r>
            <a:r>
              <a:rPr lang="ko-KR" altLang="en-US" sz="700" dirty="0">
                <a:latin typeface="Arial" panose="020B0604020202020204" pitchFamily="34" charset="0"/>
                <a:ea typeface="+mj-ea"/>
                <a:cs typeface="Arial" panose="020B0604020202020204" pitchFamily="34" charset="0"/>
              </a:rPr>
              <a:t>회는 최대주주 변경 시 기한의 이익을 상실하며</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연장하기 위해서는 사채권자와의 협의가 필요함</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이에 연장 가능성에 제약이 존재하는 것으로</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가정함</a:t>
            </a:r>
            <a:endParaRPr lang="en-US" altLang="ko-KR" sz="700" dirty="0">
              <a:latin typeface="Arial" panose="020B0604020202020204" pitchFamily="34" charset="0"/>
              <a:ea typeface="+mj-ea"/>
              <a:cs typeface="Arial" panose="020B0604020202020204" pitchFamily="34" charset="0"/>
            </a:endParaRPr>
          </a:p>
          <a:p>
            <a:pPr>
              <a:spcAft>
                <a:spcPts val="300"/>
              </a:spcAft>
            </a:pPr>
            <a:r>
              <a:rPr lang="en-US" altLang="ko-KR" sz="700" dirty="0">
                <a:latin typeface="Arial" panose="020B0604020202020204" pitchFamily="34" charset="0"/>
                <a:ea typeface="+mj-ea"/>
                <a:cs typeface="Arial" panose="020B0604020202020204" pitchFamily="34" charset="0"/>
              </a:rPr>
              <a:t>Note 6 : </a:t>
            </a:r>
            <a:r>
              <a:rPr lang="ko-KR" altLang="en-US" sz="700" dirty="0" err="1">
                <a:latin typeface="Arial" panose="020B0604020202020204" pitchFamily="34" charset="0"/>
                <a:ea typeface="+mj-ea"/>
                <a:cs typeface="Arial" panose="020B0604020202020204" pitchFamily="34" charset="0"/>
              </a:rPr>
              <a:t>조촌동</a:t>
            </a:r>
            <a:r>
              <a:rPr lang="ko-KR" altLang="en-US" sz="700" dirty="0">
                <a:latin typeface="Arial" panose="020B0604020202020204" pitchFamily="34" charset="0"/>
                <a:ea typeface="+mj-ea"/>
                <a:cs typeface="Arial" panose="020B0604020202020204" pitchFamily="34" charset="0"/>
              </a:rPr>
              <a:t> 토지가 담보로 설정된 </a:t>
            </a:r>
            <a:r>
              <a:rPr lang="en-US" altLang="ko-KR" sz="700" dirty="0">
                <a:latin typeface="Arial" panose="020B0604020202020204" pitchFamily="34" charset="0"/>
                <a:ea typeface="+mj-ea"/>
                <a:cs typeface="Arial" panose="020B0604020202020204" pitchFamily="34" charset="0"/>
              </a:rPr>
              <a:t>PCI </a:t>
            </a:r>
            <a:r>
              <a:rPr lang="ko-KR" altLang="en-US" sz="700" dirty="0">
                <a:latin typeface="Arial" panose="020B0604020202020204" pitchFamily="34" charset="0"/>
                <a:ea typeface="+mj-ea"/>
                <a:cs typeface="Arial" panose="020B0604020202020204" pitchFamily="34" charset="0"/>
              </a:rPr>
              <a:t>부동산부문 </a:t>
            </a:r>
            <a:r>
              <a:rPr lang="ko-KR" altLang="en-US" sz="700" dirty="0" err="1">
                <a:latin typeface="Arial" panose="020B0604020202020204" pitchFamily="34" charset="0"/>
                <a:ea typeface="+mj-ea"/>
                <a:cs typeface="Arial" panose="020B0604020202020204" pitchFamily="34" charset="0"/>
              </a:rPr>
              <a:t>대출로서</a:t>
            </a:r>
            <a:r>
              <a:rPr lang="en-US" altLang="ko-KR" sz="700" dirty="0">
                <a:latin typeface="Arial" panose="020B0604020202020204" pitchFamily="34" charset="0"/>
                <a:ea typeface="+mj-ea"/>
                <a:cs typeface="Arial" panose="020B0604020202020204" pitchFamily="34" charset="0"/>
              </a:rPr>
              <a:t>, A6BL</a:t>
            </a:r>
            <a:r>
              <a:rPr lang="ko-KR" altLang="en-US" sz="700" dirty="0">
                <a:latin typeface="Arial" panose="020B0604020202020204" pitchFamily="34" charset="0"/>
                <a:ea typeface="+mj-ea"/>
                <a:cs typeface="Arial" panose="020B0604020202020204" pitchFamily="34" charset="0"/>
              </a:rPr>
              <a:t>을 시행법인에 매각할 시 상환예정</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단 </a:t>
            </a:r>
            <a:r>
              <a:rPr lang="en-US" altLang="ko-KR" sz="700" dirty="0">
                <a:latin typeface="Arial" panose="020B0604020202020204" pitchFamily="34" charset="0"/>
                <a:ea typeface="+mj-ea"/>
                <a:cs typeface="Arial" panose="020B0604020202020204" pitchFamily="34" charset="0"/>
              </a:rPr>
              <a:t>Usance</a:t>
            </a:r>
            <a:r>
              <a:rPr lang="ko-KR" altLang="en-US" sz="700" dirty="0">
                <a:latin typeface="Arial" panose="020B0604020202020204" pitchFamily="34" charset="0"/>
                <a:ea typeface="+mj-ea"/>
                <a:cs typeface="Arial" panose="020B0604020202020204" pitchFamily="34" charset="0"/>
              </a:rPr>
              <a:t>는 매입재고 등 대체 담보 설정 가능하므로 연장 가정</a:t>
            </a:r>
            <a:endParaRPr lang="en-US" altLang="ko-KR" sz="700" dirty="0">
              <a:latin typeface="Arial" panose="020B0604020202020204" pitchFamily="34" charset="0"/>
              <a:ea typeface="+mj-ea"/>
              <a:cs typeface="Arial" panose="020B0604020202020204" pitchFamily="34" charset="0"/>
            </a:endParaRPr>
          </a:p>
          <a:p>
            <a:pPr>
              <a:spcAft>
                <a:spcPts val="300"/>
              </a:spcAft>
            </a:pPr>
            <a:r>
              <a:rPr lang="en-US" altLang="ko-KR" sz="700" dirty="0">
                <a:solidFill>
                  <a:srgbClr val="000000"/>
                </a:solidFill>
                <a:latin typeface="Arial" panose="020B0604020202020204" pitchFamily="34" charset="0"/>
                <a:cs typeface="Arial" panose="020B0604020202020204" pitchFamily="34" charset="0"/>
              </a:rPr>
              <a:t>Source: </a:t>
            </a:r>
            <a:r>
              <a:rPr lang="en-US" altLang="ko-KR" sz="700" dirty="0">
                <a:solidFill>
                  <a:prstClr val="black"/>
                </a:solidFill>
                <a:latin typeface="Arial" panose="020B0604020202020204" pitchFamily="34" charset="0"/>
                <a:cs typeface="Arial" panose="020B0604020202020204" pitchFamily="34" charset="0"/>
              </a:rPr>
              <a:t>VDR 1.3.1.2, VDR 2.3.1.2, VDR 3.3.1.2, VDR 4.3.1.2, VDR 6.5.2 </a:t>
            </a:r>
            <a:r>
              <a:rPr lang="ko-KR" altLang="en-US" sz="700" dirty="0">
                <a:solidFill>
                  <a:prstClr val="black"/>
                </a:solidFill>
                <a:latin typeface="Arial" panose="020B0604020202020204" pitchFamily="34" charset="0"/>
                <a:cs typeface="Arial" panose="020B0604020202020204" pitchFamily="34" charset="0"/>
              </a:rPr>
              <a:t>및 기타 회사제시자료</a:t>
            </a:r>
            <a:r>
              <a:rPr lang="en-US" altLang="ko-KR" sz="700" dirty="0">
                <a:solidFill>
                  <a:prstClr val="black"/>
                </a:solidFill>
                <a:latin typeface="Arial" panose="020B0604020202020204" pitchFamily="34" charset="0"/>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 </a:t>
            </a:r>
            <a:endParaRPr lang="ko-KR" altLang="en-US" sz="700" dirty="0" err="1">
              <a:latin typeface="Arial" panose="020B0604020202020204" pitchFamily="34" charset="0"/>
              <a:ea typeface="+mj-ea"/>
              <a:cs typeface="Arial" panose="020B0604020202020204" pitchFamily="34" charset="0"/>
            </a:endParaRPr>
          </a:p>
        </p:txBody>
      </p:sp>
      <p:sp>
        <p:nvSpPr>
          <p:cNvPr id="29" name="제목 2">
            <a:extLst>
              <a:ext uri="{FF2B5EF4-FFF2-40B4-BE49-F238E27FC236}">
                <a16:creationId xmlns:a16="http://schemas.microsoft.com/office/drawing/2014/main" id="{DB3B134E-9314-443C-8BB5-B3666938490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Net Debt (2/5)</a:t>
            </a:r>
          </a:p>
        </p:txBody>
      </p:sp>
      <p:sp>
        <p:nvSpPr>
          <p:cNvPr id="30" name="제목 2">
            <a:extLst>
              <a:ext uri="{FF2B5EF4-FFF2-40B4-BE49-F238E27FC236}">
                <a16:creationId xmlns:a16="http://schemas.microsoft.com/office/drawing/2014/main" id="{6FE99089-DC4B-411A-85E7-53EBFBD5BD1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33" name="직사각형 32">
            <a:extLst>
              <a:ext uri="{FF2B5EF4-FFF2-40B4-BE49-F238E27FC236}">
                <a16:creationId xmlns:a16="http://schemas.microsoft.com/office/drawing/2014/main" id="{5729F83E-48B2-47A1-B109-314D6C30A7D0}"/>
              </a:ext>
            </a:extLst>
          </p:cNvPr>
          <p:cNvSpPr/>
          <p:nvPr/>
        </p:nvSpPr>
        <p:spPr>
          <a:xfrm flipV="1">
            <a:off x="4224528" y="4139417"/>
            <a:ext cx="1767840" cy="713231"/>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35" name="직사각형 34">
            <a:extLst>
              <a:ext uri="{FF2B5EF4-FFF2-40B4-BE49-F238E27FC236}">
                <a16:creationId xmlns:a16="http://schemas.microsoft.com/office/drawing/2014/main" id="{ACD0B0F1-FB6C-4436-B188-F6B43DCFA7F5}"/>
              </a:ext>
            </a:extLst>
          </p:cNvPr>
          <p:cNvSpPr/>
          <p:nvPr/>
        </p:nvSpPr>
        <p:spPr>
          <a:xfrm flipV="1">
            <a:off x="4224528" y="3045938"/>
            <a:ext cx="1767840" cy="398535"/>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36" name="직사각형 35">
            <a:extLst>
              <a:ext uri="{FF2B5EF4-FFF2-40B4-BE49-F238E27FC236}">
                <a16:creationId xmlns:a16="http://schemas.microsoft.com/office/drawing/2014/main" id="{FAF5CA11-F7D6-403C-92FA-33446F88C606}"/>
              </a:ext>
            </a:extLst>
          </p:cNvPr>
          <p:cNvSpPr/>
          <p:nvPr/>
        </p:nvSpPr>
        <p:spPr>
          <a:xfrm flipV="1">
            <a:off x="4224528" y="3913864"/>
            <a:ext cx="1767840" cy="12192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34" name="순서도: 연결자 33">
            <a:extLst>
              <a:ext uri="{FF2B5EF4-FFF2-40B4-BE49-F238E27FC236}">
                <a16:creationId xmlns:a16="http://schemas.microsoft.com/office/drawing/2014/main" id="{85F5B77D-67E8-472F-AC1A-340B18625683}"/>
              </a:ext>
            </a:extLst>
          </p:cNvPr>
          <p:cNvSpPr/>
          <p:nvPr/>
        </p:nvSpPr>
        <p:spPr bwMode="auto">
          <a:xfrm>
            <a:off x="4159454" y="2978991"/>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38" name="순서도: 연결자 37">
            <a:extLst>
              <a:ext uri="{FF2B5EF4-FFF2-40B4-BE49-F238E27FC236}">
                <a16:creationId xmlns:a16="http://schemas.microsoft.com/office/drawing/2014/main" id="{26013A4A-BDFC-4C7C-8A69-E9AC87901D00}"/>
              </a:ext>
            </a:extLst>
          </p:cNvPr>
          <p:cNvSpPr/>
          <p:nvPr/>
        </p:nvSpPr>
        <p:spPr bwMode="auto">
          <a:xfrm>
            <a:off x="4159454" y="3846917"/>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39" name="순서도: 연결자 38">
            <a:extLst>
              <a:ext uri="{FF2B5EF4-FFF2-40B4-BE49-F238E27FC236}">
                <a16:creationId xmlns:a16="http://schemas.microsoft.com/office/drawing/2014/main" id="{9122A314-53AC-4706-855F-1560080A1D77}"/>
              </a:ext>
            </a:extLst>
          </p:cNvPr>
          <p:cNvSpPr/>
          <p:nvPr/>
        </p:nvSpPr>
        <p:spPr bwMode="auto">
          <a:xfrm>
            <a:off x="4159454" y="4093339"/>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40" name="직사각형 39">
            <a:extLst>
              <a:ext uri="{FF2B5EF4-FFF2-40B4-BE49-F238E27FC236}">
                <a16:creationId xmlns:a16="http://schemas.microsoft.com/office/drawing/2014/main" id="{69DFB928-59B6-4B3D-8292-C7988371D57E}"/>
              </a:ext>
            </a:extLst>
          </p:cNvPr>
          <p:cNvSpPr/>
          <p:nvPr/>
        </p:nvSpPr>
        <p:spPr>
          <a:xfrm flipV="1">
            <a:off x="4224528" y="4975932"/>
            <a:ext cx="1767840" cy="138845"/>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41" name="순서도: 연결자 40">
            <a:extLst>
              <a:ext uri="{FF2B5EF4-FFF2-40B4-BE49-F238E27FC236}">
                <a16:creationId xmlns:a16="http://schemas.microsoft.com/office/drawing/2014/main" id="{252B35B6-27F1-4477-A2F7-1ED37E72CA2D}"/>
              </a:ext>
            </a:extLst>
          </p:cNvPr>
          <p:cNvSpPr/>
          <p:nvPr/>
        </p:nvSpPr>
        <p:spPr bwMode="auto">
          <a:xfrm>
            <a:off x="4159454" y="490898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42" name="직사각형 41">
            <a:extLst>
              <a:ext uri="{FF2B5EF4-FFF2-40B4-BE49-F238E27FC236}">
                <a16:creationId xmlns:a16="http://schemas.microsoft.com/office/drawing/2014/main" id="{1C85E57D-4D54-4352-9B71-389CAE5B2F56}"/>
              </a:ext>
            </a:extLst>
          </p:cNvPr>
          <p:cNvSpPr/>
          <p:nvPr/>
        </p:nvSpPr>
        <p:spPr>
          <a:xfrm flipV="1">
            <a:off x="8174736" y="3045934"/>
            <a:ext cx="1097588" cy="398534"/>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43" name="순서도: 연결자 42">
            <a:extLst>
              <a:ext uri="{FF2B5EF4-FFF2-40B4-BE49-F238E27FC236}">
                <a16:creationId xmlns:a16="http://schemas.microsoft.com/office/drawing/2014/main" id="{89F1A6E1-8253-4B94-96E0-6E30113A18B3}"/>
              </a:ext>
            </a:extLst>
          </p:cNvPr>
          <p:cNvSpPr/>
          <p:nvPr/>
        </p:nvSpPr>
        <p:spPr bwMode="auto">
          <a:xfrm>
            <a:off x="8138691" y="2978991"/>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47" name="직사각형 46">
            <a:extLst>
              <a:ext uri="{FF2B5EF4-FFF2-40B4-BE49-F238E27FC236}">
                <a16:creationId xmlns:a16="http://schemas.microsoft.com/office/drawing/2014/main" id="{F7016F37-B486-4407-A018-9316CAAAAA58}"/>
              </a:ext>
            </a:extLst>
          </p:cNvPr>
          <p:cNvSpPr/>
          <p:nvPr/>
        </p:nvSpPr>
        <p:spPr>
          <a:xfrm flipV="1">
            <a:off x="8174736" y="3542165"/>
            <a:ext cx="1097588" cy="240637"/>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48" name="순서도: 연결자 47">
            <a:extLst>
              <a:ext uri="{FF2B5EF4-FFF2-40B4-BE49-F238E27FC236}">
                <a16:creationId xmlns:a16="http://schemas.microsoft.com/office/drawing/2014/main" id="{A31084A3-0499-4BAE-B525-67BB2B7B6E1C}"/>
              </a:ext>
            </a:extLst>
          </p:cNvPr>
          <p:cNvSpPr/>
          <p:nvPr/>
        </p:nvSpPr>
        <p:spPr bwMode="auto">
          <a:xfrm>
            <a:off x="8138691" y="3484614"/>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49" name="직사각형 48">
            <a:extLst>
              <a:ext uri="{FF2B5EF4-FFF2-40B4-BE49-F238E27FC236}">
                <a16:creationId xmlns:a16="http://schemas.microsoft.com/office/drawing/2014/main" id="{5614FFD8-65C5-40C9-B509-0BCE62C458BF}"/>
              </a:ext>
            </a:extLst>
          </p:cNvPr>
          <p:cNvSpPr/>
          <p:nvPr/>
        </p:nvSpPr>
        <p:spPr>
          <a:xfrm flipV="1">
            <a:off x="8174736" y="3900657"/>
            <a:ext cx="1097588" cy="95199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50" name="순서도: 연결자 49">
            <a:extLst>
              <a:ext uri="{FF2B5EF4-FFF2-40B4-BE49-F238E27FC236}">
                <a16:creationId xmlns:a16="http://schemas.microsoft.com/office/drawing/2014/main" id="{B3E6A938-7D69-4BA9-A480-B788DE485955}"/>
              </a:ext>
            </a:extLst>
          </p:cNvPr>
          <p:cNvSpPr/>
          <p:nvPr/>
        </p:nvSpPr>
        <p:spPr bwMode="auto">
          <a:xfrm>
            <a:off x="8138691" y="3843107"/>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51" name="직사각형 50">
            <a:extLst>
              <a:ext uri="{FF2B5EF4-FFF2-40B4-BE49-F238E27FC236}">
                <a16:creationId xmlns:a16="http://schemas.microsoft.com/office/drawing/2014/main" id="{BCEF1213-A7A8-4698-8830-2F82897FEE77}"/>
              </a:ext>
            </a:extLst>
          </p:cNvPr>
          <p:cNvSpPr/>
          <p:nvPr/>
        </p:nvSpPr>
        <p:spPr>
          <a:xfrm flipV="1">
            <a:off x="8174736" y="4970502"/>
            <a:ext cx="1097588" cy="35535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52" name="순서도: 연결자 51">
            <a:extLst>
              <a:ext uri="{FF2B5EF4-FFF2-40B4-BE49-F238E27FC236}">
                <a16:creationId xmlns:a16="http://schemas.microsoft.com/office/drawing/2014/main" id="{93EA8988-A46C-491E-98F1-6EE8A73898C4}"/>
              </a:ext>
            </a:extLst>
          </p:cNvPr>
          <p:cNvSpPr/>
          <p:nvPr/>
        </p:nvSpPr>
        <p:spPr bwMode="auto">
          <a:xfrm>
            <a:off x="8138691" y="446627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53" name="순서도: 연결자 52">
            <a:extLst>
              <a:ext uri="{FF2B5EF4-FFF2-40B4-BE49-F238E27FC236}">
                <a16:creationId xmlns:a16="http://schemas.microsoft.com/office/drawing/2014/main" id="{FA105ED8-6909-444E-AC45-F6A703E6DF6B}"/>
              </a:ext>
            </a:extLst>
          </p:cNvPr>
          <p:cNvSpPr/>
          <p:nvPr/>
        </p:nvSpPr>
        <p:spPr bwMode="auto">
          <a:xfrm>
            <a:off x="8138691" y="4920457"/>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grpSp>
        <p:nvGrpSpPr>
          <p:cNvPr id="17" name="그룹 16">
            <a:extLst>
              <a:ext uri="{FF2B5EF4-FFF2-40B4-BE49-F238E27FC236}">
                <a16:creationId xmlns:a16="http://schemas.microsoft.com/office/drawing/2014/main" id="{64BAB94C-E210-45D8-90C9-F9A972CEB740}"/>
              </a:ext>
            </a:extLst>
          </p:cNvPr>
          <p:cNvGrpSpPr/>
          <p:nvPr/>
        </p:nvGrpSpPr>
        <p:grpSpPr>
          <a:xfrm>
            <a:off x="2100080" y="5663437"/>
            <a:ext cx="7078126" cy="535137"/>
            <a:chOff x="2100080" y="5709157"/>
            <a:chExt cx="7078126" cy="535137"/>
          </a:xfrm>
        </p:grpSpPr>
        <p:sp>
          <p:nvSpPr>
            <p:cNvPr id="7" name="TextBox 6">
              <a:extLst>
                <a:ext uri="{FF2B5EF4-FFF2-40B4-BE49-F238E27FC236}">
                  <a16:creationId xmlns:a16="http://schemas.microsoft.com/office/drawing/2014/main" id="{60100340-D342-44CF-9B06-D47F4F602993}"/>
                </a:ext>
              </a:extLst>
            </p:cNvPr>
            <p:cNvSpPr txBox="1">
              <a:spLocks/>
            </p:cNvSpPr>
            <p:nvPr/>
          </p:nvSpPr>
          <p:spPr>
            <a:xfrm>
              <a:off x="2100080" y="5709157"/>
              <a:ext cx="7078126" cy="535137"/>
            </a:xfrm>
            <a:prstGeom prst="rect">
              <a:avLst/>
            </a:prstGeom>
            <a:noFill/>
            <a:ln w="6350">
              <a:noFill/>
            </a:ln>
          </p:spPr>
          <p:txBody>
            <a:bodyPr wrap="square" lIns="50409" tIns="50409" rIns="50409" bIns="50409" rtlCol="0" anchor="t" anchorCtr="0">
              <a:noAutofit/>
            </a:bodyPr>
            <a:lstStyle/>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err="1">
                  <a:latin typeface="Arial" panose="020B0604020202020204" pitchFamily="34" charset="0"/>
                  <a:ea typeface="+mj-ea"/>
                  <a:cs typeface="Arial" panose="020B0604020202020204" pitchFamily="34" charset="0"/>
                </a:rPr>
                <a:t>페이퍼코리아</a:t>
              </a:r>
              <a:r>
                <a:rPr lang="ko-KR" altLang="en-US" sz="800" kern="0" dirty="0">
                  <a:latin typeface="Arial" panose="020B0604020202020204" pitchFamily="34" charset="0"/>
                  <a:ea typeface="+mj-ea"/>
                  <a:cs typeface="Arial" panose="020B0604020202020204" pitchFamily="34" charset="0"/>
                </a:rPr>
                <a:t> 차입금 중 최대주주 관련 차입금 잔액은 </a:t>
              </a:r>
              <a:r>
                <a:rPr lang="en-US" altLang="ko-KR" sz="800" kern="0" dirty="0">
                  <a:latin typeface="Arial" panose="020B0604020202020204" pitchFamily="34" charset="0"/>
                  <a:ea typeface="+mj-ea"/>
                  <a:cs typeface="Arial" panose="020B0604020202020204" pitchFamily="34" charset="0"/>
                </a:rPr>
                <a:t>2022</a:t>
              </a:r>
              <a:r>
                <a:rPr lang="ko-KR" altLang="en-US" sz="800" kern="0" dirty="0">
                  <a:latin typeface="Arial" panose="020B0604020202020204" pitchFamily="34" charset="0"/>
                  <a:ea typeface="+mj-ea"/>
                  <a:cs typeface="Arial" panose="020B0604020202020204" pitchFamily="34" charset="0"/>
                </a:rPr>
                <a:t>년 </a:t>
              </a:r>
              <a:r>
                <a:rPr lang="en-US" altLang="ko-KR" sz="800" kern="0" dirty="0">
                  <a:latin typeface="Arial" panose="020B0604020202020204" pitchFamily="34" charset="0"/>
                  <a:ea typeface="+mj-ea"/>
                  <a:cs typeface="Arial" panose="020B0604020202020204" pitchFamily="34" charset="0"/>
                </a:rPr>
                <a:t>3</a:t>
              </a:r>
              <a:r>
                <a:rPr lang="ko-KR" altLang="en-US" sz="800" kern="0" dirty="0">
                  <a:latin typeface="Arial" panose="020B0604020202020204" pitchFamily="34" charset="0"/>
                  <a:ea typeface="+mj-ea"/>
                  <a:cs typeface="Arial" panose="020B0604020202020204" pitchFamily="34" charset="0"/>
                </a:rPr>
                <a:t>월말 현재 </a:t>
              </a:r>
              <a:r>
                <a:rPr lang="en-US" altLang="ko-KR" sz="800" kern="0" dirty="0">
                  <a:latin typeface="Arial" panose="020B0604020202020204" pitchFamily="34" charset="0"/>
                  <a:ea typeface="+mj-ea"/>
                  <a:cs typeface="Arial" panose="020B0604020202020204" pitchFamily="34" charset="0"/>
                </a:rPr>
                <a:t>1,854</a:t>
              </a:r>
              <a:r>
                <a:rPr lang="ko-KR" altLang="en-US" sz="800" kern="0" dirty="0">
                  <a:latin typeface="Arial" panose="020B0604020202020204" pitchFamily="34" charset="0"/>
                  <a:ea typeface="+mj-ea"/>
                  <a:cs typeface="Arial" panose="020B0604020202020204" pitchFamily="34" charset="0"/>
                </a:rPr>
                <a:t>억원이며</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회사에 따르면 해당 금액은 인수 시 연장이 불확실할 것으로 파악됨</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latin typeface="Arial" panose="020B0604020202020204" pitchFamily="34" charset="0"/>
                  <a:ea typeface="+mj-ea"/>
                  <a:cs typeface="Arial" panose="020B0604020202020204" pitchFamily="34" charset="0"/>
                </a:rPr>
                <a:t>회사에 따르면 </a:t>
              </a:r>
              <a:r>
                <a:rPr lang="en-US" altLang="ko-KR" sz="800" kern="0" dirty="0">
                  <a:latin typeface="Arial" panose="020B0604020202020204" pitchFamily="34" charset="0"/>
                  <a:ea typeface="+mj-ea"/>
                  <a:cs typeface="Arial" panose="020B0604020202020204" pitchFamily="34" charset="0"/>
                </a:rPr>
                <a:t>2023</a:t>
              </a:r>
              <a:r>
                <a:rPr lang="ko-KR" altLang="en-US" sz="800" kern="0" dirty="0">
                  <a:latin typeface="Arial" panose="020B0604020202020204" pitchFamily="34" charset="0"/>
                  <a:ea typeface="+mj-ea"/>
                  <a:cs typeface="Arial" panose="020B0604020202020204" pitchFamily="34" charset="0"/>
                </a:rPr>
                <a:t>년 이후 만기가 도래하는 차입금 중 연장 가능성이 불확실한 것으로 파악되는 금액은 </a:t>
              </a:r>
              <a:r>
                <a:rPr lang="en-US" altLang="ko-KR" sz="800" kern="0" dirty="0">
                  <a:latin typeface="Arial" panose="020B0604020202020204" pitchFamily="34" charset="0"/>
                  <a:ea typeface="+mj-ea"/>
                  <a:cs typeface="Arial" panose="020B0604020202020204" pitchFamily="34" charset="0"/>
                </a:rPr>
                <a:t>2,158</a:t>
              </a:r>
              <a:r>
                <a:rPr lang="ko-KR" altLang="en-US" sz="800" kern="0" dirty="0">
                  <a:latin typeface="Arial" panose="020B0604020202020204" pitchFamily="34" charset="0"/>
                  <a:ea typeface="+mj-ea"/>
                  <a:cs typeface="Arial" panose="020B0604020202020204" pitchFamily="34" charset="0"/>
                </a:rPr>
                <a:t>억원으로 인수 시 신규 차입 대책이 필요함 </a:t>
              </a:r>
              <a:endParaRPr lang="en-US" altLang="ko-KR" sz="800" kern="0" dirty="0">
                <a:latin typeface="Arial" panose="020B0604020202020204" pitchFamily="34" charset="0"/>
                <a:ea typeface="+mj-ea"/>
                <a:cs typeface="Arial" panose="020B0604020202020204" pitchFamily="34" charset="0"/>
              </a:endParaRPr>
            </a:p>
          </p:txBody>
        </p:sp>
        <p:sp>
          <p:nvSpPr>
            <p:cNvPr id="54" name="순서도: 연결자 53">
              <a:extLst>
                <a:ext uri="{FF2B5EF4-FFF2-40B4-BE49-F238E27FC236}">
                  <a16:creationId xmlns:a16="http://schemas.microsoft.com/office/drawing/2014/main" id="{9A268990-035A-4C59-8569-074DAC50147B}"/>
                </a:ext>
              </a:extLst>
            </p:cNvPr>
            <p:cNvSpPr/>
            <p:nvPr/>
          </p:nvSpPr>
          <p:spPr bwMode="auto">
            <a:xfrm>
              <a:off x="2201311" y="6044822"/>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55" name="순서도: 연결자 54">
              <a:extLst>
                <a:ext uri="{FF2B5EF4-FFF2-40B4-BE49-F238E27FC236}">
                  <a16:creationId xmlns:a16="http://schemas.microsoft.com/office/drawing/2014/main" id="{937E32A9-8CBD-4C56-A081-BB2EE77129CD}"/>
                </a:ext>
              </a:extLst>
            </p:cNvPr>
            <p:cNvSpPr/>
            <p:nvPr/>
          </p:nvSpPr>
          <p:spPr bwMode="auto">
            <a:xfrm>
              <a:off x="2201311" y="5752550"/>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grpSp>
    </p:spTree>
    <p:extLst>
      <p:ext uri="{BB962C8B-B14F-4D97-AF65-F5344CB8AC3E}">
        <p14:creationId xmlns:p14="http://schemas.microsoft.com/office/powerpoint/2010/main" val="2030350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3">
            <a:extLst>
              <a:ext uri="{FF2B5EF4-FFF2-40B4-BE49-F238E27FC236}">
                <a16:creationId xmlns:a16="http://schemas.microsoft.com/office/drawing/2014/main" id="{B47BBA54-1685-4A2E-BEB3-8EC620E93546}"/>
              </a:ext>
            </a:extLst>
          </p:cNvPr>
          <p:cNvGraphicFramePr>
            <a:graphicFrameLocks noGrp="1"/>
          </p:cNvGraphicFramePr>
          <p:nvPr>
            <p:extLst>
              <p:ext uri="{D42A27DB-BD31-4B8C-83A1-F6EECF244321}">
                <p14:modId xmlns:p14="http://schemas.microsoft.com/office/powerpoint/2010/main" val="1290740564"/>
              </p:ext>
            </p:extLst>
          </p:nvPr>
        </p:nvGraphicFramePr>
        <p:xfrm>
          <a:off x="468001" y="1185923"/>
          <a:ext cx="9039600" cy="5094000"/>
        </p:xfrm>
        <a:graphic>
          <a:graphicData uri="http://schemas.openxmlformats.org/drawingml/2006/table">
            <a:tbl>
              <a:tblPr/>
              <a:tblGrid>
                <a:gridCol w="1561055">
                  <a:extLst>
                    <a:ext uri="{9D8B030D-6E8A-4147-A177-3AD203B41FA5}">
                      <a16:colId xmlns:a16="http://schemas.microsoft.com/office/drawing/2014/main" val="20000"/>
                    </a:ext>
                  </a:extLst>
                </a:gridCol>
                <a:gridCol w="7478545">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1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Debt Profile (</a:t>
                      </a:r>
                      <a:r>
                        <a:rPr kumimoji="0" lang="ko-KR" altLang="en-US" sz="9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계속</a:t>
                      </a:r>
                      <a:r>
                        <a:rPr kumimoji="0" lang="en-US" altLang="ko-KR" sz="9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a:t>
                      </a:r>
                      <a:endParaRPr kumimoji="0" lang="en-US" altLang="ko-KR" sz="900" b="1"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300"/>
                        </a:spcBef>
                        <a:spcAft>
                          <a:spcPts val="0"/>
                        </a:spcAft>
                        <a:buClr>
                          <a:srgbClr val="00338D"/>
                        </a:buClr>
                        <a:buSzTx/>
                        <a:buFont typeface="Arial" pitchFamily="34" charset="0"/>
                        <a:buChar char="■"/>
                        <a:tabLst/>
                        <a:defRPr/>
                      </a:pP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월말 연결기준 종속회사의 차입금 상세내역은 다음과 같음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(Usance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등 포함</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a:t>
                      </a:r>
                    </a:p>
                    <a:p>
                      <a:pPr marL="177800" marR="0" lvl="2" indent="-177800" algn="just" defTabSz="914400" eaLnBrk="1" fontAlgn="auto" latinLnBrk="0" hangingPunct="1">
                        <a:lnSpc>
                          <a:spcPts val="1080"/>
                        </a:lnSpc>
                        <a:spcBef>
                          <a:spcPts val="3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3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60100340-D342-44CF-9B06-D47F4F602993}"/>
              </a:ext>
            </a:extLst>
          </p:cNvPr>
          <p:cNvSpPr txBox="1">
            <a:spLocks/>
          </p:cNvSpPr>
          <p:nvPr/>
        </p:nvSpPr>
        <p:spPr>
          <a:xfrm>
            <a:off x="2100080" y="5556975"/>
            <a:ext cx="7078126" cy="535137"/>
          </a:xfrm>
          <a:prstGeom prst="rect">
            <a:avLst/>
          </a:prstGeom>
          <a:noFill/>
          <a:ln w="6350">
            <a:noFill/>
          </a:ln>
        </p:spPr>
        <p:txBody>
          <a:bodyPr wrap="square" lIns="50409" tIns="50409" rIns="50409" bIns="50409" rtlCol="0" anchor="t" anchorCtr="0">
            <a:noAutofit/>
          </a:bodyPr>
          <a:lstStyle/>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err="1">
                <a:latin typeface="Arial" panose="020B0604020202020204" pitchFamily="34" charset="0"/>
                <a:ea typeface="+mj-ea"/>
                <a:cs typeface="Arial" panose="020B0604020202020204" pitchFamily="34" charset="0"/>
              </a:rPr>
              <a:t>나투라페이퍼에</a:t>
            </a:r>
            <a:r>
              <a:rPr lang="ko-KR" altLang="en-US" sz="800" kern="0" dirty="0">
                <a:latin typeface="Arial" panose="020B0604020202020204" pitchFamily="34" charset="0"/>
                <a:ea typeface="+mj-ea"/>
                <a:cs typeface="Arial" panose="020B0604020202020204" pitchFamily="34" charset="0"/>
              </a:rPr>
              <a:t> 연결실체 최대주주</a:t>
            </a:r>
            <a:r>
              <a:rPr lang="en-US" altLang="ko-KR" sz="800" kern="0" dirty="0">
                <a:latin typeface="Arial" panose="020B0604020202020204" pitchFamily="34" charset="0"/>
                <a:ea typeface="+mj-ea"/>
                <a:cs typeface="Arial" panose="020B0604020202020204" pitchFamily="34" charset="0"/>
              </a:rPr>
              <a:t>(</a:t>
            </a:r>
            <a:r>
              <a:rPr lang="ko-KR" altLang="en-US" sz="800" kern="0" dirty="0" err="1">
                <a:latin typeface="Arial" panose="020B0604020202020204" pitchFamily="34" charset="0"/>
                <a:ea typeface="+mj-ea"/>
                <a:cs typeface="Arial" panose="020B0604020202020204" pitchFamily="34" charset="0"/>
              </a:rPr>
              <a:t>유암코</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 차입금이 </a:t>
            </a:r>
            <a:r>
              <a:rPr lang="en-US" altLang="ko-KR" sz="800" kern="0" dirty="0">
                <a:latin typeface="Arial" panose="020B0604020202020204" pitchFamily="34" charset="0"/>
                <a:ea typeface="+mj-ea"/>
                <a:cs typeface="Arial" panose="020B0604020202020204" pitchFamily="34" charset="0"/>
              </a:rPr>
              <a:t>100</a:t>
            </a:r>
            <a:r>
              <a:rPr lang="ko-KR" altLang="en-US" sz="800" kern="0" dirty="0">
                <a:latin typeface="Arial" panose="020B0604020202020204" pitchFamily="34" charset="0"/>
                <a:ea typeface="+mj-ea"/>
                <a:cs typeface="Arial" panose="020B0604020202020204" pitchFamily="34" charset="0"/>
              </a:rPr>
              <a:t>억원 존재하며</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 해당 금액은 인수 시 연장이 불가능할 것으로 판단됨</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err="1">
                <a:latin typeface="Arial" panose="020B0604020202020204" pitchFamily="34" charset="0"/>
                <a:ea typeface="+mj-ea"/>
                <a:cs typeface="Arial" panose="020B0604020202020204" pitchFamily="34" charset="0"/>
              </a:rPr>
              <a:t>디오션시티</a:t>
            </a:r>
            <a:r>
              <a:rPr lang="ko-KR" altLang="en-US" sz="800" kern="0" dirty="0">
                <a:latin typeface="Arial" panose="020B0604020202020204" pitchFamily="34" charset="0"/>
                <a:ea typeface="+mj-ea"/>
                <a:cs typeface="Arial" panose="020B0604020202020204" pitchFamily="34" charset="0"/>
              </a:rPr>
              <a:t> 차입금은 </a:t>
            </a:r>
            <a:r>
              <a:rPr lang="en-US" altLang="ko-KR" sz="800" kern="0" dirty="0">
                <a:latin typeface="Arial" panose="020B0604020202020204" pitchFamily="34" charset="0"/>
                <a:ea typeface="+mj-ea"/>
                <a:cs typeface="Arial" panose="020B0604020202020204" pitchFamily="34" charset="0"/>
              </a:rPr>
              <a:t>A5BL </a:t>
            </a:r>
            <a:r>
              <a:rPr lang="ko-KR" altLang="en-US" sz="800" kern="0" dirty="0">
                <a:latin typeface="Arial" panose="020B0604020202020204" pitchFamily="34" charset="0"/>
                <a:ea typeface="+mj-ea"/>
                <a:cs typeface="Arial" panose="020B0604020202020204" pitchFamily="34" charset="0"/>
              </a:rPr>
              <a:t>부동산 개발을 위해 차입한 부동산</a:t>
            </a:r>
            <a:r>
              <a:rPr lang="en-US" altLang="ko-KR" sz="800" kern="0" dirty="0">
                <a:latin typeface="Arial" panose="020B0604020202020204" pitchFamily="34" charset="0"/>
                <a:ea typeface="+mj-ea"/>
                <a:cs typeface="Arial" panose="020B0604020202020204" pitchFamily="34" charset="0"/>
              </a:rPr>
              <a:t>PF </a:t>
            </a:r>
            <a:r>
              <a:rPr lang="ko-KR" altLang="en-US" sz="800" kern="0" dirty="0">
                <a:latin typeface="Arial" panose="020B0604020202020204" pitchFamily="34" charset="0"/>
                <a:ea typeface="+mj-ea"/>
                <a:cs typeface="Arial" panose="020B0604020202020204" pitchFamily="34" charset="0"/>
              </a:rPr>
              <a:t>금액이며</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사업 진행에 따라 상환 예정</a:t>
            </a:r>
          </a:p>
        </p:txBody>
      </p:sp>
      <p:sp>
        <p:nvSpPr>
          <p:cNvPr id="20" name="TextBox 19">
            <a:extLst>
              <a:ext uri="{FF2B5EF4-FFF2-40B4-BE49-F238E27FC236}">
                <a16:creationId xmlns:a16="http://schemas.microsoft.com/office/drawing/2014/main" id="{893F81F0-1A0B-49D7-8267-B2740E8EAC69}"/>
              </a:ext>
            </a:extLst>
          </p:cNvPr>
          <p:cNvSpPr txBox="1"/>
          <p:nvPr/>
        </p:nvSpPr>
        <p:spPr>
          <a:xfrm>
            <a:off x="462760" y="1761121"/>
            <a:ext cx="1585496" cy="1158103"/>
          </a:xfrm>
          <a:prstGeom prst="rect">
            <a:avLst/>
          </a:prstGeom>
          <a:noFill/>
        </p:spPr>
        <p:txBody>
          <a:bodyPr wrap="square" lIns="54610" tIns="54610" rIns="54610" bIns="54610" rtlCol="0">
            <a:noAutofit/>
          </a:bodyPr>
          <a:lstStyle/>
          <a:p>
            <a:pPr>
              <a:spcAft>
                <a:spcPts val="300"/>
              </a:spcAft>
            </a:pPr>
            <a:r>
              <a:rPr lang="en-US" altLang="ko-KR" sz="700" dirty="0">
                <a:latin typeface="Arial" panose="020B0604020202020204" pitchFamily="34" charset="0"/>
                <a:ea typeface="+mj-ea"/>
                <a:cs typeface="Arial" panose="020B0604020202020204" pitchFamily="34" charset="0"/>
              </a:rPr>
              <a:t>Note 1:</a:t>
            </a:r>
          </a:p>
          <a:p>
            <a:pPr>
              <a:spcAft>
                <a:spcPts val="300"/>
              </a:spcAft>
            </a:pPr>
            <a:r>
              <a:rPr lang="ko-KR" altLang="en-US" sz="700" dirty="0">
                <a:latin typeface="Arial" panose="020B0604020202020204" pitchFamily="34" charset="0"/>
                <a:ea typeface="+mj-ea"/>
                <a:cs typeface="Arial" panose="020B0604020202020204" pitchFamily="34" charset="0"/>
              </a:rPr>
              <a:t>청주공장 담보로 차입한 금액이며</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현재 </a:t>
            </a:r>
            <a:r>
              <a:rPr lang="en-US" altLang="ko-KR" sz="700" dirty="0">
                <a:latin typeface="Arial" panose="020B0604020202020204" pitchFamily="34" charset="0"/>
                <a:ea typeface="+mj-ea"/>
                <a:cs typeface="Arial" panose="020B0604020202020204" pitchFamily="34" charset="0"/>
              </a:rPr>
              <a:t>Refinancing </a:t>
            </a:r>
            <a:r>
              <a:rPr lang="ko-KR" altLang="en-US" sz="700" dirty="0">
                <a:latin typeface="Arial" panose="020B0604020202020204" pitchFamily="34" charset="0"/>
                <a:ea typeface="+mj-ea"/>
                <a:cs typeface="Arial" panose="020B0604020202020204" pitchFamily="34" charset="0"/>
              </a:rPr>
              <a:t>예정</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담보물건 있으므로 연장 가능함</a:t>
            </a:r>
            <a:endParaRPr lang="en-US" altLang="ko-KR" sz="700" dirty="0">
              <a:latin typeface="Arial" panose="020B0604020202020204" pitchFamily="34" charset="0"/>
              <a:ea typeface="+mj-ea"/>
              <a:cs typeface="Arial" panose="020B0604020202020204" pitchFamily="34" charset="0"/>
            </a:endParaRPr>
          </a:p>
          <a:p>
            <a:pPr>
              <a:spcAft>
                <a:spcPts val="300"/>
              </a:spcAft>
            </a:pPr>
            <a:endParaRPr lang="en-US" altLang="ko-KR" sz="700" dirty="0">
              <a:latin typeface="Arial" panose="020B0604020202020204" pitchFamily="34" charset="0"/>
              <a:ea typeface="+mj-ea"/>
              <a:cs typeface="Arial" panose="020B0604020202020204" pitchFamily="34" charset="0"/>
            </a:endParaRPr>
          </a:p>
          <a:p>
            <a:pPr>
              <a:spcAft>
                <a:spcPts val="300"/>
              </a:spcAft>
            </a:pPr>
            <a:r>
              <a:rPr lang="en-US" altLang="ko-KR" sz="700" dirty="0">
                <a:latin typeface="Arial" panose="020B0604020202020204" pitchFamily="34" charset="0"/>
                <a:ea typeface="+mj-ea"/>
                <a:cs typeface="Arial" panose="020B0604020202020204" pitchFamily="34" charset="0"/>
              </a:rPr>
              <a:t>Note 2:</a:t>
            </a:r>
          </a:p>
          <a:p>
            <a:pPr>
              <a:spcAft>
                <a:spcPts val="300"/>
              </a:spcAft>
            </a:pPr>
            <a:r>
              <a:rPr lang="ko-KR" altLang="en-US" sz="700" kern="0" dirty="0" err="1">
                <a:latin typeface="Arial" panose="020B0604020202020204" pitchFamily="34" charset="0"/>
                <a:ea typeface="+mj-ea"/>
                <a:cs typeface="Arial" panose="020B0604020202020204" pitchFamily="34" charset="0"/>
              </a:rPr>
              <a:t>나투라미디어의</a:t>
            </a:r>
            <a:r>
              <a:rPr lang="ko-KR" altLang="en-US" sz="700" kern="0" dirty="0">
                <a:latin typeface="Arial" panose="020B0604020202020204" pitchFamily="34" charset="0"/>
                <a:ea typeface="+mj-ea"/>
                <a:cs typeface="Arial" panose="020B0604020202020204" pitchFamily="34" charset="0"/>
              </a:rPr>
              <a:t> 농협중앙회 차입금은 한국무역보험공사와 기술보증보험으로부터 보증 받아 차입한 건이며</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해당 보증들은 최대주주의 연대보증이 필요함</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새로운 최대주주의 차입금 연장을 위해 보증을 제공해야 함</a:t>
            </a:r>
            <a:endParaRPr lang="en-US" altLang="ko-KR" sz="700" kern="0" dirty="0">
              <a:latin typeface="Arial" panose="020B0604020202020204" pitchFamily="34" charset="0"/>
              <a:ea typeface="+mj-ea"/>
              <a:cs typeface="Arial" panose="020B0604020202020204" pitchFamily="34" charset="0"/>
            </a:endParaRPr>
          </a:p>
          <a:p>
            <a:pPr>
              <a:spcAft>
                <a:spcPts val="300"/>
              </a:spcAft>
            </a:pPr>
            <a:endParaRPr lang="en-US" altLang="ko-KR" sz="700" kern="0" dirty="0">
              <a:latin typeface="Arial" panose="020B0604020202020204" pitchFamily="34" charset="0"/>
              <a:ea typeface="+mj-ea"/>
              <a:cs typeface="Arial" panose="020B0604020202020204" pitchFamily="34" charset="0"/>
            </a:endParaRPr>
          </a:p>
          <a:p>
            <a:pPr>
              <a:spcAft>
                <a:spcPts val="300"/>
              </a:spcAft>
            </a:pPr>
            <a:r>
              <a:rPr lang="en-US" altLang="ko-KR" sz="700" dirty="0">
                <a:solidFill>
                  <a:srgbClr val="000000"/>
                </a:solidFill>
                <a:latin typeface="Arial" panose="020B0604020202020204" pitchFamily="34" charset="0"/>
                <a:cs typeface="Arial" panose="020B0604020202020204" pitchFamily="34" charset="0"/>
              </a:rPr>
              <a:t>Source:</a:t>
            </a:r>
          </a:p>
          <a:p>
            <a:pPr>
              <a:spcAft>
                <a:spcPts val="300"/>
              </a:spcAft>
            </a:pPr>
            <a:r>
              <a:rPr lang="en-US" altLang="ko-KR" sz="700" dirty="0">
                <a:solidFill>
                  <a:prstClr val="black"/>
                </a:solidFill>
                <a:latin typeface="Arial" panose="020B0604020202020204" pitchFamily="34" charset="0"/>
                <a:cs typeface="Arial" panose="020B0604020202020204" pitchFamily="34" charset="0"/>
              </a:rPr>
              <a:t>VDR 1.3.1.2, VDR 2.3.1.2, VDR 3.3.1.2, VDR 4.3.1.2, VDR 6.5.2 </a:t>
            </a:r>
            <a:r>
              <a:rPr lang="ko-KR" altLang="en-US" sz="700" dirty="0">
                <a:solidFill>
                  <a:prstClr val="black"/>
                </a:solidFill>
                <a:latin typeface="Arial" panose="020B0604020202020204" pitchFamily="34" charset="0"/>
                <a:cs typeface="Arial" panose="020B0604020202020204" pitchFamily="34" charset="0"/>
              </a:rPr>
              <a:t>및 기타 회사제시자료</a:t>
            </a:r>
            <a:r>
              <a:rPr lang="en-US" altLang="ko-KR" sz="700" dirty="0">
                <a:solidFill>
                  <a:prstClr val="black"/>
                </a:solidFill>
                <a:latin typeface="Arial" panose="020B0604020202020204" pitchFamily="34" charset="0"/>
                <a:cs typeface="Arial" panose="020B0604020202020204" pitchFamily="34" charset="0"/>
              </a:rPr>
              <a:t> </a:t>
            </a:r>
            <a:endParaRPr lang="ko-KR" altLang="en-US" sz="700" kern="0" dirty="0">
              <a:latin typeface="Arial" panose="020B0604020202020204" pitchFamily="34" charset="0"/>
              <a:ea typeface="+mj-ea"/>
              <a:cs typeface="Arial" panose="020B0604020202020204" pitchFamily="34" charset="0"/>
            </a:endParaRPr>
          </a:p>
          <a:p>
            <a:pPr>
              <a:spcAft>
                <a:spcPts val="300"/>
              </a:spcAft>
            </a:pPr>
            <a:endParaRPr lang="en-US" altLang="ko-KR" sz="700" dirty="0">
              <a:latin typeface="Arial" panose="020B0604020202020204" pitchFamily="34" charset="0"/>
              <a:ea typeface="+mj-ea"/>
              <a:cs typeface="Arial" panose="020B0604020202020204" pitchFamily="34" charset="0"/>
            </a:endParaRPr>
          </a:p>
          <a:p>
            <a:pPr>
              <a:spcAft>
                <a:spcPts val="300"/>
              </a:spcAft>
            </a:pPr>
            <a:endParaRPr lang="en-US" altLang="ko-KR" sz="700" dirty="0">
              <a:latin typeface="Arial" panose="020B0604020202020204" pitchFamily="34" charset="0"/>
              <a:ea typeface="+mj-ea"/>
              <a:cs typeface="Arial" panose="020B0604020202020204" pitchFamily="34" charset="0"/>
            </a:endParaRPr>
          </a:p>
          <a:p>
            <a:pPr>
              <a:spcAft>
                <a:spcPts val="600"/>
              </a:spcAft>
            </a:pPr>
            <a:r>
              <a:rPr lang="en-US" altLang="ko-KR" sz="700" dirty="0">
                <a:latin typeface="Arial" panose="020B0604020202020204" pitchFamily="34" charset="0"/>
                <a:ea typeface="+mj-ea"/>
                <a:cs typeface="Arial" panose="020B0604020202020204" pitchFamily="34" charset="0"/>
              </a:rPr>
              <a:t>  </a:t>
            </a:r>
            <a:endParaRPr lang="ko-KR" altLang="en-US" sz="700" dirty="0" err="1">
              <a:latin typeface="Arial" panose="020B0604020202020204" pitchFamily="34" charset="0"/>
              <a:ea typeface="+mj-ea"/>
              <a:cs typeface="Arial" panose="020B0604020202020204" pitchFamily="34" charset="0"/>
            </a:endParaRPr>
          </a:p>
        </p:txBody>
      </p:sp>
      <p:sp>
        <p:nvSpPr>
          <p:cNvPr id="29" name="제목 2">
            <a:extLst>
              <a:ext uri="{FF2B5EF4-FFF2-40B4-BE49-F238E27FC236}">
                <a16:creationId xmlns:a16="http://schemas.microsoft.com/office/drawing/2014/main" id="{DB3B134E-9314-443C-8BB5-B3666938490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Net Debt (3/5)</a:t>
            </a:r>
          </a:p>
        </p:txBody>
      </p:sp>
      <p:sp>
        <p:nvSpPr>
          <p:cNvPr id="30" name="제목 2">
            <a:extLst>
              <a:ext uri="{FF2B5EF4-FFF2-40B4-BE49-F238E27FC236}">
                <a16:creationId xmlns:a16="http://schemas.microsoft.com/office/drawing/2014/main" id="{6FE99089-DC4B-411A-85E7-53EBFBD5BD1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39" name="표 38">
            <a:extLst>
              <a:ext uri="{FF2B5EF4-FFF2-40B4-BE49-F238E27FC236}">
                <a16:creationId xmlns:a16="http://schemas.microsoft.com/office/drawing/2014/main" id="{C7D85F9F-30E7-437C-A519-F57E23683A86}"/>
              </a:ext>
            </a:extLst>
          </p:cNvPr>
          <p:cNvGraphicFramePr>
            <a:graphicFrameLocks noGrp="1"/>
          </p:cNvGraphicFramePr>
          <p:nvPr>
            <p:extLst>
              <p:ext uri="{D42A27DB-BD31-4B8C-83A1-F6EECF244321}">
                <p14:modId xmlns:p14="http://schemas.microsoft.com/office/powerpoint/2010/main" val="3792735445"/>
              </p:ext>
            </p:extLst>
          </p:nvPr>
        </p:nvGraphicFramePr>
        <p:xfrm>
          <a:off x="2176439" y="1761121"/>
          <a:ext cx="7059600" cy="3693600"/>
        </p:xfrm>
        <a:graphic>
          <a:graphicData uri="http://schemas.openxmlformats.org/drawingml/2006/table">
            <a:tbl>
              <a:tblPr/>
              <a:tblGrid>
                <a:gridCol w="273146">
                  <a:extLst>
                    <a:ext uri="{9D8B030D-6E8A-4147-A177-3AD203B41FA5}">
                      <a16:colId xmlns:a16="http://schemas.microsoft.com/office/drawing/2014/main" val="48101171"/>
                    </a:ext>
                  </a:extLst>
                </a:gridCol>
                <a:gridCol w="878854">
                  <a:extLst>
                    <a:ext uri="{9D8B030D-6E8A-4147-A177-3AD203B41FA5}">
                      <a16:colId xmlns:a16="http://schemas.microsoft.com/office/drawing/2014/main" val="3915852044"/>
                    </a:ext>
                  </a:extLst>
                </a:gridCol>
                <a:gridCol w="864000">
                  <a:extLst>
                    <a:ext uri="{9D8B030D-6E8A-4147-A177-3AD203B41FA5}">
                      <a16:colId xmlns:a16="http://schemas.microsoft.com/office/drawing/2014/main" val="3085182128"/>
                    </a:ext>
                  </a:extLst>
                </a:gridCol>
                <a:gridCol w="1260000">
                  <a:extLst>
                    <a:ext uri="{9D8B030D-6E8A-4147-A177-3AD203B41FA5}">
                      <a16:colId xmlns:a16="http://schemas.microsoft.com/office/drawing/2014/main" val="1352194942"/>
                    </a:ext>
                  </a:extLst>
                </a:gridCol>
                <a:gridCol w="529200">
                  <a:extLst>
                    <a:ext uri="{9D8B030D-6E8A-4147-A177-3AD203B41FA5}">
                      <a16:colId xmlns:a16="http://schemas.microsoft.com/office/drawing/2014/main" val="3513537638"/>
                    </a:ext>
                  </a:extLst>
                </a:gridCol>
                <a:gridCol w="529200">
                  <a:extLst>
                    <a:ext uri="{9D8B030D-6E8A-4147-A177-3AD203B41FA5}">
                      <a16:colId xmlns:a16="http://schemas.microsoft.com/office/drawing/2014/main" val="3963201827"/>
                    </a:ext>
                  </a:extLst>
                </a:gridCol>
                <a:gridCol w="529200">
                  <a:extLst>
                    <a:ext uri="{9D8B030D-6E8A-4147-A177-3AD203B41FA5}">
                      <a16:colId xmlns:a16="http://schemas.microsoft.com/office/drawing/2014/main" val="16219571"/>
                    </a:ext>
                  </a:extLst>
                </a:gridCol>
                <a:gridCol w="576000">
                  <a:extLst>
                    <a:ext uri="{9D8B030D-6E8A-4147-A177-3AD203B41FA5}">
                      <a16:colId xmlns:a16="http://schemas.microsoft.com/office/drawing/2014/main" val="2281229368"/>
                    </a:ext>
                  </a:extLst>
                </a:gridCol>
                <a:gridCol w="540000">
                  <a:extLst>
                    <a:ext uri="{9D8B030D-6E8A-4147-A177-3AD203B41FA5}">
                      <a16:colId xmlns:a16="http://schemas.microsoft.com/office/drawing/2014/main" val="3187453823"/>
                    </a:ext>
                  </a:extLst>
                </a:gridCol>
                <a:gridCol w="540000">
                  <a:extLst>
                    <a:ext uri="{9D8B030D-6E8A-4147-A177-3AD203B41FA5}">
                      <a16:colId xmlns:a16="http://schemas.microsoft.com/office/drawing/2014/main" val="2054826107"/>
                    </a:ext>
                  </a:extLst>
                </a:gridCol>
                <a:gridCol w="540000">
                  <a:extLst>
                    <a:ext uri="{9D8B030D-6E8A-4147-A177-3AD203B41FA5}">
                      <a16:colId xmlns:a16="http://schemas.microsoft.com/office/drawing/2014/main" val="910708626"/>
                    </a:ext>
                  </a:extLst>
                </a:gridCol>
              </a:tblGrid>
              <a:tr h="136800">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회사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차입종류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err="1">
                          <a:solidFill>
                            <a:srgbClr val="FFFFFF"/>
                          </a:solidFill>
                          <a:effectLst/>
                          <a:latin typeface="Arial" panose="020B0604020202020204" pitchFamily="34" charset="0"/>
                          <a:ea typeface="+mj-ea"/>
                          <a:cs typeface="Arial" panose="020B0604020202020204" pitchFamily="34" charset="0"/>
                        </a:rPr>
                        <a:t>차입처</a:t>
                      </a:r>
                      <a:endParaRPr lang="ko-KR" altLang="en-US" sz="700" b="1" i="0" u="none" strike="noStrike" dirty="0">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잔액</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이자율</a:t>
                      </a:r>
                      <a:r>
                        <a:rPr lang="en-US" altLang="ko-KR" sz="7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만기일</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연장 가능성</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상환스케줄</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27879718"/>
                  </a:ext>
                </a:extLst>
              </a:tr>
              <a:tr h="13680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700" b="1" i="0" u="none" strike="noStrike">
                          <a:solidFill>
                            <a:srgbClr val="FFFFFF"/>
                          </a:solidFill>
                          <a:effectLst/>
                          <a:latin typeface="Arial" panose="020B0604020202020204" pitchFamily="34" charset="0"/>
                          <a:ea typeface="+mj-ea"/>
                          <a:cs typeface="Arial" panose="020B0604020202020204" pitchFamily="34" charset="0"/>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a:solidFill>
                            <a:srgbClr val="FFFFFF"/>
                          </a:solidFill>
                          <a:effectLst/>
                          <a:latin typeface="Arial" panose="020B0604020202020204" pitchFamily="34" charset="0"/>
                          <a:ea typeface="+mj-ea"/>
                          <a:cs typeface="Arial" panose="020B0604020202020204" pitchFamily="34" charset="0"/>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mj-ea"/>
                          <a:cs typeface="Arial" panose="020B0604020202020204" pitchFamily="34" charset="0"/>
                        </a:rPr>
                        <a:t>FY24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80969011"/>
                  </a:ext>
                </a:extLst>
              </a:tr>
              <a:tr h="136800">
                <a:tc>
                  <a:txBody>
                    <a:bodyPr/>
                    <a:lstStyle/>
                    <a:p>
                      <a:pPr algn="ctr" fontAlgn="ctr"/>
                      <a:r>
                        <a:rPr lang="en-US" sz="700" b="1" i="0" u="none" strike="noStrike">
                          <a:solidFill>
                            <a:srgbClr val="000000"/>
                          </a:solidFill>
                          <a:effectLst/>
                          <a:latin typeface="Arial" panose="020B0604020202020204" pitchFamily="34" charset="0"/>
                          <a:ea typeface="+mj-ea"/>
                          <a:cs typeface="Arial" panose="020B0604020202020204" pitchFamily="34" charset="0"/>
                        </a:rPr>
                        <a:t>NP</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9BC2E6"/>
                    </a:solidFill>
                  </a:tcPr>
                </a:tc>
                <a:tc>
                  <a:txBody>
                    <a:bodyPr/>
                    <a:lstStyle/>
                    <a:p>
                      <a:pPr algn="l" rtl="0" fontAlgn="ctr"/>
                      <a:r>
                        <a:rPr lang="en-US" sz="700" b="1" i="0" u="none" strike="noStrike" dirty="0">
                          <a:solidFill>
                            <a:srgbClr val="000000"/>
                          </a:solidFill>
                          <a:effectLst/>
                          <a:latin typeface="Arial" panose="020B0604020202020204" pitchFamily="34" charset="0"/>
                          <a:ea typeface="+mj-ea"/>
                          <a:cs typeface="Arial" panose="020B0604020202020204" pitchFamily="34" charset="0"/>
                        </a:rPr>
                        <a:t>Usance&amp;</a:t>
                      </a: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어음할인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Usance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우리은행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2,933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1.17%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Sep-2022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O</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3227915"/>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Usance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산업은행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2.19%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Aug-2022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O</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13345703"/>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Usance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하나은행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4,651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0.46%</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Aug-2022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O</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12536260"/>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소계</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7,608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2298542640"/>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유동성 장기차입금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한국산업은행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15,000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3.25%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Dec-2022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O</a:t>
                      </a:r>
                      <a:r>
                        <a:rPr lang="en-US" sz="700" b="0" i="0" u="none" strike="noStrike" baseline="30000"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40707729"/>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우리금융캐피탈</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15,000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Dec-2022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O</a:t>
                      </a:r>
                      <a:r>
                        <a:rPr kumimoji="0" lang="en-US" altLang="ko-KR" sz="700" b="0" i="0" u="none" strike="noStrike" kern="1200" cap="none" spc="0" normalizeH="0" baseline="30000" noProof="0" dirty="0">
                          <a:ln>
                            <a:noFill/>
                          </a:ln>
                          <a:solidFill>
                            <a:srgbClr val="000000"/>
                          </a:solidFill>
                          <a:effectLst/>
                          <a:uLnTx/>
                          <a:uFillTx/>
                          <a:latin typeface="Arial" panose="020B0604020202020204" pitchFamily="34" charset="0"/>
                          <a:ea typeface="+mj-ea"/>
                          <a:cs typeface="Arial" panose="020B0604020202020204" pitchFamily="34" charset="0"/>
                        </a:rPr>
                        <a:t>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40099221"/>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에스비아이저축은행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4.25%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Dec-2022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O</a:t>
                      </a:r>
                      <a:r>
                        <a:rPr kumimoji="0" lang="en-US" altLang="ko-KR" sz="700" b="0" i="0" u="none" strike="noStrike" kern="1200" cap="none" spc="0" normalizeH="0" baseline="30000" noProof="0" dirty="0">
                          <a:ln>
                            <a:noFill/>
                          </a:ln>
                          <a:solidFill>
                            <a:srgbClr val="000000"/>
                          </a:solidFill>
                          <a:effectLst/>
                          <a:uLnTx/>
                          <a:uFillTx/>
                          <a:latin typeface="Arial" panose="020B0604020202020204" pitchFamily="34" charset="0"/>
                          <a:ea typeface="+mj-ea"/>
                          <a:cs typeface="Arial" panose="020B0604020202020204" pitchFamily="34" charset="0"/>
                        </a:rPr>
                        <a:t>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26404977"/>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에스비아이저축은행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Dec-2022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O</a:t>
                      </a:r>
                      <a:r>
                        <a:rPr kumimoji="0" lang="en-US" altLang="ko-KR" sz="700" b="0" i="0" u="none" strike="noStrike" kern="1200" cap="none" spc="0" normalizeH="0" baseline="30000" noProof="0" dirty="0">
                          <a:ln>
                            <a:noFill/>
                          </a:ln>
                          <a:solidFill>
                            <a:srgbClr val="000000"/>
                          </a:solidFill>
                          <a:effectLst/>
                          <a:uLnTx/>
                          <a:uFillTx/>
                          <a:latin typeface="Arial" panose="020B0604020202020204" pitchFamily="34" charset="0"/>
                          <a:ea typeface="+mj-ea"/>
                          <a:cs typeface="Arial" panose="020B0604020202020204" pitchFamily="34" charset="0"/>
                        </a:rPr>
                        <a:t>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24355219"/>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소계</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40,000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4272146320"/>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장기차입금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유앤아이대부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5.79%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Jan-2024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X</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88600813"/>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25400" cap="flat" cmpd="dbl"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소계</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10,000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10,000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164920576"/>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9BC2E6"/>
                    </a:solidFill>
                  </a:tcPr>
                </a:tc>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gridSpan="2">
                  <a:txBody>
                    <a:bodyPr/>
                    <a:lstStyle/>
                    <a:p>
                      <a:pPr algn="ct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합계</a:t>
                      </a:r>
                    </a:p>
                  </a:txBody>
                  <a:tcPr marL="36000" marR="36000" marT="0" marB="0" anchor="ctr">
                    <a:lnL>
                      <a:noFill/>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57,608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10,000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extLst>
                  <a:ext uri="{0D108BD9-81ED-4DB2-BD59-A6C34878D82A}">
                    <a16:rowId xmlns:a16="http://schemas.microsoft.com/office/drawing/2014/main" val="529555723"/>
                  </a:ext>
                </a:extLst>
              </a:tr>
              <a:tr h="136800">
                <a:tc>
                  <a:txBody>
                    <a:bodyPr/>
                    <a:lstStyle/>
                    <a:p>
                      <a:pPr algn="ctr" fontAlgn="ctr"/>
                      <a:r>
                        <a:rPr lang="en-US" sz="700" b="1" i="0" u="none" strike="noStrike">
                          <a:solidFill>
                            <a:srgbClr val="000000"/>
                          </a:solidFill>
                          <a:effectLst/>
                          <a:latin typeface="Arial" panose="020B0604020202020204" pitchFamily="34" charset="0"/>
                          <a:ea typeface="+mj-ea"/>
                          <a:cs typeface="Arial" panose="020B0604020202020204" pitchFamily="34" charset="0"/>
                        </a:rPr>
                        <a:t>NM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9BC2E6"/>
                    </a:solidFill>
                  </a:tcPr>
                </a:tc>
                <a:tc>
                  <a:txBody>
                    <a:bodyPr/>
                    <a:lstStyle/>
                    <a:p>
                      <a:pPr algn="l" rtl="0" fontAlgn="ctr"/>
                      <a:r>
                        <a:rPr lang="en-US" sz="700" b="1" i="0" u="none" strike="noStrike" dirty="0">
                          <a:solidFill>
                            <a:srgbClr val="000000"/>
                          </a:solidFill>
                          <a:effectLst/>
                          <a:latin typeface="Arial" panose="020B0604020202020204" pitchFamily="34" charset="0"/>
                          <a:ea typeface="+mj-ea"/>
                          <a:cs typeface="Arial" panose="020B0604020202020204" pitchFamily="34" charset="0"/>
                        </a:rPr>
                        <a:t>Usance&amp;</a:t>
                      </a: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어음할인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Usance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기업은행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368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1.30%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Jul-2022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O</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89605231"/>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소계</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368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2776800928"/>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단기차입금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일반자금대출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농협중앙회</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630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4.39%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Mar-2023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O</a:t>
                      </a:r>
                      <a:r>
                        <a:rPr kumimoji="0" lang="en-US" altLang="ko-KR" sz="700" b="0" i="0" u="none" strike="noStrike" kern="1200" cap="none" spc="0" normalizeH="0" baseline="30000" noProof="0" dirty="0">
                          <a:ln>
                            <a:noFill/>
                          </a:ln>
                          <a:solidFill>
                            <a:srgbClr val="000000"/>
                          </a:solidFill>
                          <a:effectLst/>
                          <a:uLnTx/>
                          <a:uFillTx/>
                          <a:latin typeface="Arial" panose="020B0604020202020204" pitchFamily="34" charset="0"/>
                          <a:ea typeface="+mj-ea"/>
                          <a:cs typeface="Arial" panose="020B0604020202020204" pitchFamily="34" charset="0"/>
                        </a:rPr>
                        <a:t>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83427342"/>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무역금융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농협중앙회</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720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5.40%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Mar-2023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O</a:t>
                      </a:r>
                      <a:r>
                        <a:rPr kumimoji="0" lang="en-US" altLang="ko-KR" sz="700" b="0" i="0" u="none" strike="noStrike" kern="1200" cap="none" spc="0" normalizeH="0" baseline="30000" noProof="0" dirty="0">
                          <a:ln>
                            <a:noFill/>
                          </a:ln>
                          <a:solidFill>
                            <a:srgbClr val="000000"/>
                          </a:solidFill>
                          <a:effectLst/>
                          <a:uLnTx/>
                          <a:uFillTx/>
                          <a:latin typeface="Arial" panose="020B0604020202020204" pitchFamily="34" charset="0"/>
                          <a:ea typeface="+mj-ea"/>
                          <a:cs typeface="Arial" panose="020B0604020202020204" pitchFamily="34" charset="0"/>
                        </a:rPr>
                        <a:t>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71842408"/>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일반자금대출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하나은행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1,860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5.17%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Apr-2022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O</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16338793"/>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포괄금융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수출입은행</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1,840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5.67%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Jun-2022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O</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연장</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01682997"/>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25400" cap="flat" cmpd="dbl"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소계</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5,050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918104929"/>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9BC2E6"/>
                    </a:solidFill>
                  </a:tcPr>
                </a:tc>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gridSpan="2">
                  <a:txBody>
                    <a:bodyPr/>
                    <a:lstStyle/>
                    <a:p>
                      <a:pPr algn="ct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합계</a:t>
                      </a:r>
                    </a:p>
                  </a:txBody>
                  <a:tcPr marL="36000" marR="36000" marT="0" marB="0" anchor="ctr">
                    <a:lnL>
                      <a:noFill/>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5,418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extLst>
                  <a:ext uri="{0D108BD9-81ED-4DB2-BD59-A6C34878D82A}">
                    <a16:rowId xmlns:a16="http://schemas.microsoft.com/office/drawing/2014/main" val="2015384415"/>
                  </a:ext>
                </a:extLst>
              </a:tr>
              <a:tr h="136800">
                <a:tc>
                  <a:txBody>
                    <a:bodyPr/>
                    <a:lstStyle/>
                    <a:p>
                      <a:pPr algn="ctr" fontAlgn="ctr"/>
                      <a:r>
                        <a:rPr lang="en-US" sz="700" b="1" i="0" u="none" strike="noStrike">
                          <a:solidFill>
                            <a:srgbClr val="000000"/>
                          </a:solidFill>
                          <a:effectLst/>
                          <a:latin typeface="Arial" panose="020B0604020202020204" pitchFamily="34" charset="0"/>
                          <a:ea typeface="+mj-ea"/>
                          <a:cs typeface="Arial" panose="020B0604020202020204" pitchFamily="34" charset="0"/>
                        </a:rPr>
                        <a:t>TOC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9BC2E6"/>
                    </a:solidFill>
                  </a:tcPr>
                </a:tc>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장기차입금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PF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새마을금고중앙회</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12,635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3.90%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Nov-2023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상환예정</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1,545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11,090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55008067"/>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PF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한강새마을금고 외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12,635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3.90%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Nov-2023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상환예정</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1,545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11,090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52420131"/>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PF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전북은행 금융투자부</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2,529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4.01%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mj-ea"/>
                          <a:cs typeface="Arial" panose="020B0604020202020204" pitchFamily="34" charset="0"/>
                        </a:rPr>
                        <a:t>Nov-2023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상환예정</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309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2,220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45986634"/>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9BC2E6"/>
                    </a:solidFill>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25400" cap="flat" cmpd="dbl"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소계</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27,800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3,400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24,400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4205506999"/>
                  </a:ext>
                </a:extLst>
              </a:tr>
              <a:tr h="13680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9BC2E6"/>
                    </a:solidFill>
                  </a:tcPr>
                </a:tc>
                <a:tc>
                  <a:txBody>
                    <a:bodyPr/>
                    <a:lstStyle/>
                    <a:p>
                      <a:pPr algn="l"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gridSpan="2">
                  <a:txBody>
                    <a:bodyPr/>
                    <a:lstStyle/>
                    <a:p>
                      <a:pPr algn="ctr"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합계</a:t>
                      </a:r>
                    </a:p>
                  </a:txBody>
                  <a:tcPr marL="36000" marR="36000" marT="0" marB="0" anchor="ctr">
                    <a:lnL>
                      <a:noFill/>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27,800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tc>
                  <a:txBody>
                    <a:bodyPr/>
                    <a:lstStyle/>
                    <a:p>
                      <a:pPr algn="r"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25400" cap="flat" cmpd="dbl"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9BC2E6"/>
                    </a:solidFill>
                  </a:tcPr>
                </a:tc>
                <a:extLst>
                  <a:ext uri="{0D108BD9-81ED-4DB2-BD59-A6C34878D82A}">
                    <a16:rowId xmlns:a16="http://schemas.microsoft.com/office/drawing/2014/main" val="2071909427"/>
                  </a:ext>
                </a:extLst>
              </a:tr>
            </a:tbl>
          </a:graphicData>
        </a:graphic>
      </p:graphicFrame>
      <p:sp>
        <p:nvSpPr>
          <p:cNvPr id="41" name="순서도: 연결자 40">
            <a:extLst>
              <a:ext uri="{FF2B5EF4-FFF2-40B4-BE49-F238E27FC236}">
                <a16:creationId xmlns:a16="http://schemas.microsoft.com/office/drawing/2014/main" id="{79A4760F-4AA0-4770-AA88-F9858190CD9E}"/>
              </a:ext>
            </a:extLst>
          </p:cNvPr>
          <p:cNvSpPr/>
          <p:nvPr/>
        </p:nvSpPr>
        <p:spPr bwMode="auto">
          <a:xfrm>
            <a:off x="2201311" y="5779982"/>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46" name="순서도: 연결자 45">
            <a:extLst>
              <a:ext uri="{FF2B5EF4-FFF2-40B4-BE49-F238E27FC236}">
                <a16:creationId xmlns:a16="http://schemas.microsoft.com/office/drawing/2014/main" id="{AF7B3C0F-8032-4393-B6ED-3A2F4FC90CA4}"/>
              </a:ext>
            </a:extLst>
          </p:cNvPr>
          <p:cNvSpPr/>
          <p:nvPr/>
        </p:nvSpPr>
        <p:spPr bwMode="auto">
          <a:xfrm>
            <a:off x="2201311" y="561452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16" name="직사각형 119">
            <a:extLst>
              <a:ext uri="{FF2B5EF4-FFF2-40B4-BE49-F238E27FC236}">
                <a16:creationId xmlns:a16="http://schemas.microsoft.com/office/drawing/2014/main" id="{754E8FB8-53F2-482E-B36B-E3907568C819}"/>
              </a:ext>
            </a:extLst>
          </p:cNvPr>
          <p:cNvSpPr/>
          <p:nvPr/>
        </p:nvSpPr>
        <p:spPr bwMode="auto">
          <a:xfrm>
            <a:off x="8304470" y="1611620"/>
            <a:ext cx="934318" cy="149922"/>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algn="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a:t>
            </a:r>
            <a:r>
              <a:rPr lang="ko-KR" altLang="en-US" sz="700" dirty="0">
                <a:solidFill>
                  <a:prstClr val="black"/>
                </a:solidFill>
                <a:latin typeface="Arial" panose="020B0604020202020204" pitchFamily="34" charset="0"/>
                <a:cs typeface="Arial" panose="020B0604020202020204" pitchFamily="34" charset="0"/>
              </a:rPr>
              <a:t>단위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백만원</a:t>
            </a:r>
            <a:r>
              <a:rPr lang="en-US" altLang="ko-KR" sz="700" dirty="0">
                <a:solidFill>
                  <a:prstClr val="black"/>
                </a:solidFill>
                <a:latin typeface="Arial" panose="020B0604020202020204" pitchFamily="34" charset="0"/>
                <a:cs typeface="Arial" panose="020B0604020202020204" pitchFamily="34" charset="0"/>
              </a:rPr>
              <a:t>)</a:t>
            </a:r>
          </a:p>
        </p:txBody>
      </p:sp>
      <p:sp>
        <p:nvSpPr>
          <p:cNvPr id="17" name="직사각형 16">
            <a:extLst>
              <a:ext uri="{FF2B5EF4-FFF2-40B4-BE49-F238E27FC236}">
                <a16:creationId xmlns:a16="http://schemas.microsoft.com/office/drawing/2014/main" id="{90B90EA0-C6A7-4B81-A0E7-065621186D5A}"/>
              </a:ext>
            </a:extLst>
          </p:cNvPr>
          <p:cNvSpPr/>
          <p:nvPr/>
        </p:nvSpPr>
        <p:spPr>
          <a:xfrm flipV="1">
            <a:off x="4186238" y="3257547"/>
            <a:ext cx="5055298" cy="149921"/>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18" name="순서도: 연결자 17">
            <a:extLst>
              <a:ext uri="{FF2B5EF4-FFF2-40B4-BE49-F238E27FC236}">
                <a16:creationId xmlns:a16="http://schemas.microsoft.com/office/drawing/2014/main" id="{449D15BC-2D66-4402-9F0F-F1FF68CEE0DB}"/>
              </a:ext>
            </a:extLst>
          </p:cNvPr>
          <p:cNvSpPr/>
          <p:nvPr/>
        </p:nvSpPr>
        <p:spPr bwMode="auto">
          <a:xfrm>
            <a:off x="4124145" y="319999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19" name="직사각형 18">
            <a:extLst>
              <a:ext uri="{FF2B5EF4-FFF2-40B4-BE49-F238E27FC236}">
                <a16:creationId xmlns:a16="http://schemas.microsoft.com/office/drawing/2014/main" id="{767709CD-C341-4BA0-BFE9-7C0A4C35C996}"/>
              </a:ext>
            </a:extLst>
          </p:cNvPr>
          <p:cNvSpPr/>
          <p:nvPr/>
        </p:nvSpPr>
        <p:spPr>
          <a:xfrm flipV="1">
            <a:off x="4186238" y="4777606"/>
            <a:ext cx="5055298" cy="403993"/>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21" name="순서도: 연결자 20">
            <a:extLst>
              <a:ext uri="{FF2B5EF4-FFF2-40B4-BE49-F238E27FC236}">
                <a16:creationId xmlns:a16="http://schemas.microsoft.com/office/drawing/2014/main" id="{71907E45-9D26-4604-8B19-0823BE8CF3A9}"/>
              </a:ext>
            </a:extLst>
          </p:cNvPr>
          <p:cNvSpPr/>
          <p:nvPr/>
        </p:nvSpPr>
        <p:spPr bwMode="auto">
          <a:xfrm>
            <a:off x="4124325" y="4720057"/>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Tree>
    <p:extLst>
      <p:ext uri="{BB962C8B-B14F-4D97-AF65-F5344CB8AC3E}">
        <p14:creationId xmlns:p14="http://schemas.microsoft.com/office/powerpoint/2010/main" val="2416690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3">
            <a:extLst>
              <a:ext uri="{FF2B5EF4-FFF2-40B4-BE49-F238E27FC236}">
                <a16:creationId xmlns:a16="http://schemas.microsoft.com/office/drawing/2014/main" id="{BF46E29F-F9CA-4FDA-B127-80B7F6909A56}"/>
              </a:ext>
            </a:extLst>
          </p:cNvPr>
          <p:cNvGraphicFramePr>
            <a:graphicFrameLocks noGrp="1"/>
          </p:cNvGraphicFramePr>
          <p:nvPr/>
        </p:nvGraphicFramePr>
        <p:xfrm>
          <a:off x="468001" y="1185923"/>
          <a:ext cx="9039600" cy="5094000"/>
        </p:xfrm>
        <a:graphic>
          <a:graphicData uri="http://schemas.openxmlformats.org/drawingml/2006/table">
            <a:tbl>
              <a:tblPr/>
              <a:tblGrid>
                <a:gridCol w="1561055">
                  <a:extLst>
                    <a:ext uri="{9D8B030D-6E8A-4147-A177-3AD203B41FA5}">
                      <a16:colId xmlns:a16="http://schemas.microsoft.com/office/drawing/2014/main" val="20000"/>
                    </a:ext>
                  </a:extLst>
                </a:gridCol>
                <a:gridCol w="7478545">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1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전환사채</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(CB)</a:t>
                      </a:r>
                      <a:endParaRPr kumimoji="0" lang="en-US" altLang="ko-KR" sz="9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rtl="0" eaLnBrk="1" fontAlgn="auto" latinLnBrk="1"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건의 전환사채</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(CB)</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를 발행하였으며 상세내역은 다음과 같음 </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제목 2">
            <a:extLst>
              <a:ext uri="{FF2B5EF4-FFF2-40B4-BE49-F238E27FC236}">
                <a16:creationId xmlns:a16="http://schemas.microsoft.com/office/drawing/2014/main" id="{1EB8BBF5-D44C-4B02-A5BB-97611B2FAB5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Net Debt (4/5)</a:t>
            </a:r>
          </a:p>
        </p:txBody>
      </p:sp>
      <p:sp>
        <p:nvSpPr>
          <p:cNvPr id="14" name="제목 2">
            <a:extLst>
              <a:ext uri="{FF2B5EF4-FFF2-40B4-BE49-F238E27FC236}">
                <a16:creationId xmlns:a16="http://schemas.microsoft.com/office/drawing/2014/main" id="{B255A7BE-EDF9-49BF-9C2D-03B43771663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pSp>
        <p:nvGrpSpPr>
          <p:cNvPr id="2" name="그룹 1">
            <a:extLst>
              <a:ext uri="{FF2B5EF4-FFF2-40B4-BE49-F238E27FC236}">
                <a16:creationId xmlns:a16="http://schemas.microsoft.com/office/drawing/2014/main" id="{BFCB4FC8-E561-420B-A2F3-AB920C813C77}"/>
              </a:ext>
            </a:extLst>
          </p:cNvPr>
          <p:cNvGrpSpPr/>
          <p:nvPr/>
        </p:nvGrpSpPr>
        <p:grpSpPr>
          <a:xfrm>
            <a:off x="2199692" y="5724822"/>
            <a:ext cx="7078126" cy="535137"/>
            <a:chOff x="2199692" y="5577862"/>
            <a:chExt cx="7078126" cy="535137"/>
          </a:xfrm>
        </p:grpSpPr>
        <p:sp>
          <p:nvSpPr>
            <p:cNvPr id="25" name="TextBox 24">
              <a:extLst>
                <a:ext uri="{FF2B5EF4-FFF2-40B4-BE49-F238E27FC236}">
                  <a16:creationId xmlns:a16="http://schemas.microsoft.com/office/drawing/2014/main" id="{2CD232B2-A89E-4CF9-BD0B-79A134E77F95}"/>
                </a:ext>
              </a:extLst>
            </p:cNvPr>
            <p:cNvSpPr txBox="1">
              <a:spLocks/>
            </p:cNvSpPr>
            <p:nvPr/>
          </p:nvSpPr>
          <p:spPr>
            <a:xfrm>
              <a:off x="2199692" y="5577862"/>
              <a:ext cx="7078126" cy="535137"/>
            </a:xfrm>
            <a:prstGeom prst="rect">
              <a:avLst/>
            </a:prstGeom>
            <a:noFill/>
            <a:ln w="6350">
              <a:noFill/>
            </a:ln>
          </p:spPr>
          <p:txBody>
            <a:bodyPr wrap="square" lIns="50409" tIns="50409" rIns="50409" bIns="50409" rtlCol="0" anchor="t" anchorCtr="0">
              <a:noAutofit/>
            </a:bodyPr>
            <a:lstStyle/>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latin typeface="Arial" panose="020B0604020202020204" pitchFamily="34" charset="0"/>
                  <a:ea typeface="+mj-ea"/>
                  <a:cs typeface="Arial" panose="020B0604020202020204" pitchFamily="34" charset="0"/>
                </a:rPr>
                <a:t>조기상환청구권을 고려하여 유동성 부채로 분류하고 있으며</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관련한 파생상품부채를 인식하고 있음</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err="1">
                  <a:latin typeface="Arial" panose="020B0604020202020204" pitchFamily="34" charset="0"/>
                  <a:ea typeface="+mj-ea"/>
                  <a:cs typeface="Arial" panose="020B0604020202020204" pitchFamily="34" charset="0"/>
                </a:rPr>
                <a:t>전환가액을</a:t>
              </a:r>
              <a:r>
                <a:rPr lang="ko-KR" altLang="en-US" sz="800" kern="0" dirty="0">
                  <a:latin typeface="Arial" panose="020B0604020202020204" pitchFamily="34" charset="0"/>
                  <a:ea typeface="+mj-ea"/>
                  <a:cs typeface="Arial" panose="020B0604020202020204" pitchFamily="34" charset="0"/>
                </a:rPr>
                <a:t> 조정하는 </a:t>
              </a:r>
              <a:r>
                <a:rPr lang="en-US" altLang="ko-KR" sz="800" kern="0" dirty="0">
                  <a:latin typeface="Arial" panose="020B0604020202020204" pitchFamily="34" charset="0"/>
                  <a:ea typeface="+mj-ea"/>
                  <a:cs typeface="Arial" panose="020B0604020202020204" pitchFamily="34" charset="0"/>
                </a:rPr>
                <a:t>Re-fixing </a:t>
              </a:r>
              <a:r>
                <a:rPr lang="ko-KR" altLang="en-US" sz="800" kern="0" dirty="0">
                  <a:latin typeface="Arial" panose="020B0604020202020204" pitchFamily="34" charset="0"/>
                  <a:ea typeface="+mj-ea"/>
                  <a:cs typeface="Arial" panose="020B0604020202020204" pitchFamily="34" charset="0"/>
                </a:rPr>
                <a:t>조항이 포함되어 있음에 따라 주가가 하락할 시 전환가격도 낮아지며 </a:t>
              </a:r>
              <a:r>
                <a:rPr lang="en-US" altLang="ko-KR" sz="800" kern="0" dirty="0">
                  <a:latin typeface="Arial" panose="020B0604020202020204" pitchFamily="34" charset="0"/>
                  <a:ea typeface="+mj-ea"/>
                  <a:cs typeface="Arial" panose="020B0604020202020204" pitchFamily="34" charset="0"/>
                </a:rPr>
                <a:t>CB </a:t>
              </a:r>
              <a:r>
                <a:rPr lang="ko-KR" altLang="en-US" sz="800" kern="0" dirty="0">
                  <a:latin typeface="Arial" panose="020B0604020202020204" pitchFamily="34" charset="0"/>
                  <a:ea typeface="+mj-ea"/>
                  <a:cs typeface="Arial" panose="020B0604020202020204" pitchFamily="34" charset="0"/>
                </a:rPr>
                <a:t>투자자에게 유리하게 작용함</a:t>
              </a:r>
            </a:p>
          </p:txBody>
        </p:sp>
        <p:sp>
          <p:nvSpPr>
            <p:cNvPr id="31" name="순서도: 연결자 30">
              <a:extLst>
                <a:ext uri="{FF2B5EF4-FFF2-40B4-BE49-F238E27FC236}">
                  <a16:creationId xmlns:a16="http://schemas.microsoft.com/office/drawing/2014/main" id="{61938910-0D5D-4474-A705-25D72D46931F}"/>
                </a:ext>
              </a:extLst>
            </p:cNvPr>
            <p:cNvSpPr/>
            <p:nvPr/>
          </p:nvSpPr>
          <p:spPr bwMode="auto">
            <a:xfrm>
              <a:off x="2300107" y="5797279"/>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2" name="순서도: 연결자 31">
              <a:extLst>
                <a:ext uri="{FF2B5EF4-FFF2-40B4-BE49-F238E27FC236}">
                  <a16:creationId xmlns:a16="http://schemas.microsoft.com/office/drawing/2014/main" id="{AB1E8944-7392-47D8-89D6-42883E39A60C}"/>
                </a:ext>
              </a:extLst>
            </p:cNvPr>
            <p:cNvSpPr/>
            <p:nvPr/>
          </p:nvSpPr>
          <p:spPr bwMode="auto">
            <a:xfrm>
              <a:off x="2300107" y="5640480"/>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grpSp>
      <p:graphicFrame>
        <p:nvGraphicFramePr>
          <p:cNvPr id="19" name="표 18">
            <a:extLst>
              <a:ext uri="{FF2B5EF4-FFF2-40B4-BE49-F238E27FC236}">
                <a16:creationId xmlns:a16="http://schemas.microsoft.com/office/drawing/2014/main" id="{D0CFA727-96E6-40BF-B75F-A05B91009D9B}"/>
              </a:ext>
            </a:extLst>
          </p:cNvPr>
          <p:cNvGraphicFramePr>
            <a:graphicFrameLocks noGrp="1"/>
          </p:cNvGraphicFramePr>
          <p:nvPr>
            <p:extLst>
              <p:ext uri="{D42A27DB-BD31-4B8C-83A1-F6EECF244321}">
                <p14:modId xmlns:p14="http://schemas.microsoft.com/office/powerpoint/2010/main" val="651418857"/>
              </p:ext>
            </p:extLst>
          </p:nvPr>
        </p:nvGraphicFramePr>
        <p:xfrm>
          <a:off x="2161998" y="1689370"/>
          <a:ext cx="7200001" cy="4009608"/>
        </p:xfrm>
        <a:graphic>
          <a:graphicData uri="http://schemas.openxmlformats.org/drawingml/2006/table">
            <a:tbl>
              <a:tblPr/>
              <a:tblGrid>
                <a:gridCol w="914297">
                  <a:extLst>
                    <a:ext uri="{9D8B030D-6E8A-4147-A177-3AD203B41FA5}">
                      <a16:colId xmlns:a16="http://schemas.microsoft.com/office/drawing/2014/main" val="1016940612"/>
                    </a:ext>
                  </a:extLst>
                </a:gridCol>
                <a:gridCol w="3142852">
                  <a:extLst>
                    <a:ext uri="{9D8B030D-6E8A-4147-A177-3AD203B41FA5}">
                      <a16:colId xmlns:a16="http://schemas.microsoft.com/office/drawing/2014/main" val="3274405458"/>
                    </a:ext>
                  </a:extLst>
                </a:gridCol>
                <a:gridCol w="3142852">
                  <a:extLst>
                    <a:ext uri="{9D8B030D-6E8A-4147-A177-3AD203B41FA5}">
                      <a16:colId xmlns:a16="http://schemas.microsoft.com/office/drawing/2014/main" val="1956835040"/>
                    </a:ext>
                  </a:extLst>
                </a:gridCol>
              </a:tblGrid>
              <a:tr h="180000">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제 </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109</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회 전환사채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제 </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110</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회 전환사채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511394178"/>
                  </a:ext>
                </a:extLst>
              </a:tr>
              <a:tr h="180000">
                <a:tc>
                  <a:txBody>
                    <a:bodyPr/>
                    <a:lstStyle/>
                    <a:p>
                      <a:pPr algn="ctr"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발행총액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98171499"/>
                  </a:ext>
                </a:extLst>
              </a:tr>
              <a:tr h="180000">
                <a:tc>
                  <a:txBody>
                    <a:bodyPr/>
                    <a:lstStyle/>
                    <a:p>
                      <a:pPr algn="ctr"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실사기준일 잔액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76374553"/>
                  </a:ext>
                </a:extLst>
              </a:tr>
              <a:tr h="180000">
                <a:tc>
                  <a:txBody>
                    <a:bodyPr/>
                    <a:lstStyle/>
                    <a:p>
                      <a:pPr algn="ctr"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발행일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1515777"/>
                  </a:ext>
                </a:extLst>
              </a:tr>
              <a:tr h="180000">
                <a:tc>
                  <a:txBody>
                    <a:bodyPr/>
                    <a:lstStyle/>
                    <a:p>
                      <a:pPr algn="ctr"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2024</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2023</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59409488"/>
                  </a:ext>
                </a:extLst>
              </a:tr>
              <a:tr h="206623">
                <a:tc>
                  <a:txBody>
                    <a:bodyPr/>
                    <a:lstStyle/>
                    <a:p>
                      <a:pPr algn="ct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이자율</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표면금리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개월마다 연이율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후급</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b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보장수익률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 (3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개월단위 복리</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표면금리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 (3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개월마다 연이율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후급</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보장수익률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 (3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개월단위 복리</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01720270"/>
                  </a:ext>
                </a:extLst>
              </a:tr>
              <a:tr h="468000">
                <a:tc>
                  <a:txBody>
                    <a:bodyPr/>
                    <a:lstStyle/>
                    <a:p>
                      <a:pPr algn="ct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조기상환청구권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사채권자는 발행일로부터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년이 되는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 및 이후 매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개월마다 권면금액에 조기상환율을 가산한 금액을 조기상환지급일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 전부터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 전까지 청구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사채권자는 발행일로부터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년이 되는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 및 이후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개월마다 권면금액에 조기상환율을 가산한 금액을 조기상환지급일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 전부터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 전까지 청구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24222177"/>
                  </a:ext>
                </a:extLst>
              </a:tr>
              <a:tr h="206623">
                <a:tc rowSpan="4">
                  <a:txBody>
                    <a:bodyPr/>
                    <a:lstStyle/>
                    <a:p>
                      <a:pPr algn="ct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전환권　</a:t>
                      </a:r>
                    </a:p>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기초자산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보통주</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기초자산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페이퍼코리아㈜의 보통주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99177021"/>
                  </a:ext>
                </a:extLst>
              </a:tr>
              <a:tr h="126270">
                <a:tc vMerge="1">
                  <a:txBody>
                    <a:bodyPr/>
                    <a:lstStyle/>
                    <a:p>
                      <a:pPr algn="l" rtl="0"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l"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전환가액</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발행시</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 934</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전환가액</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발행시</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 1,735</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07737630"/>
                  </a:ext>
                </a:extLst>
              </a:tr>
              <a:tr h="206623">
                <a:tc vMerge="1">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전환청구기간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2020.02.19~2024.01.19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전환청구기간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2021.08.20~2023.07.20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74314248"/>
                  </a:ext>
                </a:extLst>
              </a:tr>
              <a:tr h="1287453">
                <a:tc vMerge="1">
                  <a:txBody>
                    <a:bodyPr/>
                    <a:lstStyle/>
                    <a:p>
                      <a:pPr algn="l" rtl="0"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l"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전환가액의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조정조항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b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시가하회발행가액으로</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유상증자</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주식배당 및 준비금자본전입 등으로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주식발행하는</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경우</a:t>
                      </a:r>
                      <a:b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합병</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자본감소</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주식분할 및 병합의 경우</a:t>
                      </a:r>
                      <a:b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 2019</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일부터 매</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개월마다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전환가액</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조정일로 정하고 전일을 기산일로 하여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개월가중평균주가</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1</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주일가중산술평균주가</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및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최근일가중산술평균주가를</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산술평균한 금액과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최근일가중산술평균주가</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중 높은 가격이 조정일 직전의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전환가액보다</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낮은 경우</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낮은 가액을 새로운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전환가액으로</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한다</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전환가액의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최초조정한도는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최초전환가액의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 해당하는 가액으로 한다</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전환가액의 조정조항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b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시가하회발행가액으로 유상증자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주식배당 및 준비금자본전입 등으로 주식발행하는 경우</a:t>
                      </a:r>
                      <a:b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합병</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자본감소</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주식분할 및 병합의 경우</a:t>
                      </a:r>
                      <a:b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사채발행 후 매</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개월마다 전환가액 조정일로 정하고 전일을 기산일로 하여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개월가중평균주가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1</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주일가중산술평균주가 및 최근일가중산술평균주가를 산술평균한 금액과 최근일가중산술평균주가 중 높은 가격이 조정일 직전의 전환가액보다 낮은 경우</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낮은 가액을 새로운 전환가액으로 한다</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 전환가액의 최초조정한도는 최초전환가액의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 해당하는 가액으로 한다</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31244289"/>
                  </a:ext>
                </a:extLst>
              </a:tr>
              <a:tr h="324000">
                <a:tc>
                  <a:txBody>
                    <a:bodyPr/>
                    <a:lstStyle/>
                    <a:p>
                      <a:pPr algn="ctr"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기타특이사항 </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gridSpan="2">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최대주주 변경 시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기한이익상실하며</a:t>
                      </a:r>
                      <a:b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사채권자에게 통지 한 후 변경에 대한 협의 필요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216780499"/>
                  </a:ext>
                </a:extLst>
              </a:tr>
              <a:tr h="246799">
                <a:tc>
                  <a:txBody>
                    <a:bodyPr/>
                    <a:lstStyle/>
                    <a:p>
                      <a:pPr algn="ctr"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기타특이사항 </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사채권자 확인 가능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유암코</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유통 중이므로 사채권자가 불명확함</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62901329"/>
                  </a:ext>
                </a:extLst>
              </a:tr>
            </a:tbl>
          </a:graphicData>
        </a:graphic>
      </p:graphicFrame>
      <p:sp>
        <p:nvSpPr>
          <p:cNvPr id="26" name="직사각형 25">
            <a:extLst>
              <a:ext uri="{FF2B5EF4-FFF2-40B4-BE49-F238E27FC236}">
                <a16:creationId xmlns:a16="http://schemas.microsoft.com/office/drawing/2014/main" id="{69052F4E-5DB5-4F06-BEEE-4E229173660A}"/>
              </a:ext>
            </a:extLst>
          </p:cNvPr>
          <p:cNvSpPr/>
          <p:nvPr/>
        </p:nvSpPr>
        <p:spPr>
          <a:xfrm flipV="1">
            <a:off x="2161998" y="2832612"/>
            <a:ext cx="7200001" cy="47573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28" name="순서도: 연결자 27">
            <a:extLst>
              <a:ext uri="{FF2B5EF4-FFF2-40B4-BE49-F238E27FC236}">
                <a16:creationId xmlns:a16="http://schemas.microsoft.com/office/drawing/2014/main" id="{402E51AF-9440-497B-8DFD-96F02D664B2A}"/>
              </a:ext>
            </a:extLst>
          </p:cNvPr>
          <p:cNvSpPr/>
          <p:nvPr/>
        </p:nvSpPr>
        <p:spPr bwMode="auto">
          <a:xfrm>
            <a:off x="2099905" y="2769612"/>
            <a:ext cx="124185" cy="126000"/>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29" name="직사각형 28">
            <a:extLst>
              <a:ext uri="{FF2B5EF4-FFF2-40B4-BE49-F238E27FC236}">
                <a16:creationId xmlns:a16="http://schemas.microsoft.com/office/drawing/2014/main" id="{73266D8D-6812-498E-BB5F-AA6026CC41AF}"/>
              </a:ext>
            </a:extLst>
          </p:cNvPr>
          <p:cNvSpPr/>
          <p:nvPr/>
        </p:nvSpPr>
        <p:spPr>
          <a:xfrm flipV="1">
            <a:off x="3090863" y="3844631"/>
            <a:ext cx="6271136" cy="1289343"/>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30" name="순서도: 연결자 29">
            <a:extLst>
              <a:ext uri="{FF2B5EF4-FFF2-40B4-BE49-F238E27FC236}">
                <a16:creationId xmlns:a16="http://schemas.microsoft.com/office/drawing/2014/main" id="{DDF9EEF9-4749-45ED-8CC3-BC637EA22AA7}"/>
              </a:ext>
            </a:extLst>
          </p:cNvPr>
          <p:cNvSpPr/>
          <p:nvPr/>
        </p:nvSpPr>
        <p:spPr bwMode="auto">
          <a:xfrm>
            <a:off x="3028770" y="3781631"/>
            <a:ext cx="124185" cy="126000"/>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16" name="TextBox 15">
            <a:extLst>
              <a:ext uri="{FF2B5EF4-FFF2-40B4-BE49-F238E27FC236}">
                <a16:creationId xmlns:a16="http://schemas.microsoft.com/office/drawing/2014/main" id="{28944152-8EAC-41D6-80A9-FF77BAF296E5}"/>
              </a:ext>
            </a:extLst>
          </p:cNvPr>
          <p:cNvSpPr txBox="1"/>
          <p:nvPr/>
        </p:nvSpPr>
        <p:spPr>
          <a:xfrm>
            <a:off x="514675" y="5918895"/>
            <a:ext cx="1441372" cy="323165"/>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cs typeface="Arial" panose="020B0604020202020204" pitchFamily="34" charset="0"/>
              </a:rPr>
              <a:t>Source: </a:t>
            </a:r>
            <a:r>
              <a:rPr lang="en-US" altLang="ko-KR" sz="700" dirty="0">
                <a:solidFill>
                  <a:prstClr val="black"/>
                </a:solidFill>
                <a:latin typeface="Arial" panose="020B0604020202020204" pitchFamily="34" charset="0"/>
                <a:cs typeface="Arial" panose="020B0604020202020204" pitchFamily="34" charset="0"/>
              </a:rPr>
              <a:t>VDR 1.3.1.2, VDR 2.3.1.2, VDR 3.3.1.2, VDR 4.3.1.2, VDR 6.5.2 </a:t>
            </a:r>
            <a:r>
              <a:rPr lang="ko-KR" altLang="en-US" sz="700" dirty="0">
                <a:solidFill>
                  <a:prstClr val="black"/>
                </a:solidFill>
                <a:latin typeface="Arial" panose="020B0604020202020204" pitchFamily="34" charset="0"/>
                <a:cs typeface="Arial" panose="020B0604020202020204" pitchFamily="34" charset="0"/>
              </a:rPr>
              <a:t>및 기타 회사제시자료</a:t>
            </a:r>
            <a:r>
              <a:rPr lang="en-US" altLang="ko-KR" sz="700" dirty="0">
                <a:solidFill>
                  <a:prstClr val="black"/>
                </a:solidFill>
                <a:latin typeface="Arial" panose="020B0604020202020204" pitchFamily="34" charset="0"/>
                <a:cs typeface="Arial" panose="020B0604020202020204" pitchFamily="34" charset="0"/>
              </a:rPr>
              <a:t> </a:t>
            </a:r>
            <a:endParaRPr lang="en-US" altLang="ko-KR" sz="700" kern="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2392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3">
            <a:extLst>
              <a:ext uri="{FF2B5EF4-FFF2-40B4-BE49-F238E27FC236}">
                <a16:creationId xmlns:a16="http://schemas.microsoft.com/office/drawing/2014/main" id="{BF46E29F-F9CA-4FDA-B127-80B7F6909A56}"/>
              </a:ext>
            </a:extLst>
          </p:cNvPr>
          <p:cNvGraphicFramePr>
            <a:graphicFrameLocks noGrp="1"/>
          </p:cNvGraphicFramePr>
          <p:nvPr/>
        </p:nvGraphicFramePr>
        <p:xfrm>
          <a:off x="468001" y="1185923"/>
          <a:ext cx="9039600" cy="5094000"/>
        </p:xfrm>
        <a:graphic>
          <a:graphicData uri="http://schemas.openxmlformats.org/drawingml/2006/table">
            <a:tbl>
              <a:tblPr/>
              <a:tblGrid>
                <a:gridCol w="1561055">
                  <a:extLst>
                    <a:ext uri="{9D8B030D-6E8A-4147-A177-3AD203B41FA5}">
                      <a16:colId xmlns:a16="http://schemas.microsoft.com/office/drawing/2014/main" val="20000"/>
                    </a:ext>
                  </a:extLst>
                </a:gridCol>
                <a:gridCol w="7478545">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1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전환사채</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(CB) (</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9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rtl="0" eaLnBrk="1" fontAlgn="auto" latinLnBrk="1"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전환사채의 전환권 행사에 따른 과거 지분율 변동 이력과 향후 예상 변동은 다음과 같음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제목 2">
            <a:extLst>
              <a:ext uri="{FF2B5EF4-FFF2-40B4-BE49-F238E27FC236}">
                <a16:creationId xmlns:a16="http://schemas.microsoft.com/office/drawing/2014/main" id="{1EB8BBF5-D44C-4B02-A5BB-97611B2FAB5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Net Debt (5/5)</a:t>
            </a:r>
          </a:p>
        </p:txBody>
      </p:sp>
      <p:sp>
        <p:nvSpPr>
          <p:cNvPr id="14" name="제목 2">
            <a:extLst>
              <a:ext uri="{FF2B5EF4-FFF2-40B4-BE49-F238E27FC236}">
                <a16:creationId xmlns:a16="http://schemas.microsoft.com/office/drawing/2014/main" id="{B255A7BE-EDF9-49BF-9C2D-03B43771663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17" name="TextBox 16">
            <a:extLst>
              <a:ext uri="{FF2B5EF4-FFF2-40B4-BE49-F238E27FC236}">
                <a16:creationId xmlns:a16="http://schemas.microsoft.com/office/drawing/2014/main" id="{69259475-EB6C-4150-B347-DDD3A7A414CF}"/>
              </a:ext>
            </a:extLst>
          </p:cNvPr>
          <p:cNvSpPr txBox="1"/>
          <p:nvPr/>
        </p:nvSpPr>
        <p:spPr>
          <a:xfrm>
            <a:off x="2196302" y="3526690"/>
            <a:ext cx="2295113" cy="123111"/>
          </a:xfrm>
          <a:prstGeom prst="rect">
            <a:avLst/>
          </a:prstGeom>
          <a:noFill/>
        </p:spPr>
        <p:txBody>
          <a:bodyPr wrap="square" lIns="0" tIns="0" rIns="0" bIns="0" rtlCol="0">
            <a:spAutoFit/>
          </a:bodyPr>
          <a:lstStyle/>
          <a:p>
            <a:pPr defTabSz="422039">
              <a:defRPr/>
            </a:pPr>
            <a:r>
              <a:rPr lang="en-US" altLang="ko-KR" sz="800" b="1" dirty="0">
                <a:solidFill>
                  <a:srgbClr val="000000"/>
                </a:solidFill>
                <a:latin typeface="Arial" panose="020B0604020202020204" pitchFamily="34" charset="0"/>
                <a:ea typeface="+mj-ea"/>
                <a:cs typeface="Arial" panose="020B0604020202020204" pitchFamily="34" charset="0"/>
              </a:rPr>
              <a:t>&lt;</a:t>
            </a:r>
            <a:r>
              <a:rPr lang="ko-KR" altLang="en-US" sz="800" b="1" dirty="0">
                <a:solidFill>
                  <a:srgbClr val="000000"/>
                </a:solidFill>
                <a:latin typeface="Arial" panose="020B0604020202020204" pitchFamily="34" charset="0"/>
                <a:ea typeface="+mj-ea"/>
                <a:cs typeface="Arial" panose="020B0604020202020204" pitchFamily="34" charset="0"/>
              </a:rPr>
              <a:t>향후 전환권 행사에 따른 희석효과</a:t>
            </a:r>
            <a:r>
              <a:rPr lang="en-US" altLang="ko-KR" sz="800" b="1" baseline="30000" dirty="0">
                <a:solidFill>
                  <a:srgbClr val="000000"/>
                </a:solidFill>
                <a:latin typeface="Arial" panose="020B0604020202020204" pitchFamily="34" charset="0"/>
                <a:ea typeface="+mj-ea"/>
                <a:cs typeface="Arial" panose="020B0604020202020204" pitchFamily="34" charset="0"/>
              </a:rPr>
              <a:t>2</a:t>
            </a:r>
            <a:r>
              <a:rPr lang="en-US" altLang="ko-KR" sz="800" b="1" dirty="0">
                <a:solidFill>
                  <a:srgbClr val="000000"/>
                </a:solidFill>
                <a:latin typeface="Arial" panose="020B0604020202020204" pitchFamily="34" charset="0"/>
                <a:ea typeface="+mj-ea"/>
                <a:cs typeface="Arial" panose="020B0604020202020204" pitchFamily="34" charset="0"/>
              </a:rPr>
              <a:t>&gt;</a:t>
            </a:r>
          </a:p>
        </p:txBody>
      </p:sp>
      <p:sp>
        <p:nvSpPr>
          <p:cNvPr id="18" name="TextBox 17">
            <a:extLst>
              <a:ext uri="{FF2B5EF4-FFF2-40B4-BE49-F238E27FC236}">
                <a16:creationId xmlns:a16="http://schemas.microsoft.com/office/drawing/2014/main" id="{F4123C1F-F114-405C-86E8-A7FBB7F147F5}"/>
              </a:ext>
            </a:extLst>
          </p:cNvPr>
          <p:cNvSpPr txBox="1"/>
          <p:nvPr/>
        </p:nvSpPr>
        <p:spPr>
          <a:xfrm>
            <a:off x="2196302" y="1682967"/>
            <a:ext cx="2295113" cy="123111"/>
          </a:xfrm>
          <a:prstGeom prst="rect">
            <a:avLst/>
          </a:prstGeom>
          <a:noFill/>
        </p:spPr>
        <p:txBody>
          <a:bodyPr wrap="square" lIns="0" tIns="0" rIns="0" bIns="0" rtlCol="0">
            <a:spAutoFit/>
          </a:bodyPr>
          <a:lstStyle/>
          <a:p>
            <a:pPr defTabSz="422039">
              <a:defRPr/>
            </a:pPr>
            <a:r>
              <a:rPr lang="en-US" altLang="ko-KR" sz="800" b="1" dirty="0">
                <a:solidFill>
                  <a:srgbClr val="000000"/>
                </a:solidFill>
                <a:latin typeface="Arial" panose="020B0604020202020204" pitchFamily="34" charset="0"/>
                <a:ea typeface="+mj-ea"/>
                <a:cs typeface="Arial" panose="020B0604020202020204" pitchFamily="34" charset="0"/>
              </a:rPr>
              <a:t>&lt;</a:t>
            </a:r>
            <a:r>
              <a:rPr lang="ko-KR" altLang="en-US" sz="800" b="1" dirty="0">
                <a:solidFill>
                  <a:srgbClr val="000000"/>
                </a:solidFill>
                <a:latin typeface="Arial" panose="020B0604020202020204" pitchFamily="34" charset="0"/>
                <a:ea typeface="+mj-ea"/>
                <a:cs typeface="Arial" panose="020B0604020202020204" pitchFamily="34" charset="0"/>
              </a:rPr>
              <a:t>과거 지분율 변동이력</a:t>
            </a:r>
            <a:r>
              <a:rPr lang="en-US" altLang="ko-KR" sz="800" b="1" dirty="0">
                <a:solidFill>
                  <a:srgbClr val="000000"/>
                </a:solidFill>
                <a:latin typeface="Arial" panose="020B0604020202020204" pitchFamily="34" charset="0"/>
                <a:ea typeface="+mj-ea"/>
                <a:cs typeface="Arial" panose="020B0604020202020204" pitchFamily="34" charset="0"/>
              </a:rPr>
              <a:t>&gt;</a:t>
            </a:r>
          </a:p>
        </p:txBody>
      </p:sp>
      <p:sp>
        <p:nvSpPr>
          <p:cNvPr id="33" name="TextBox 32">
            <a:extLst>
              <a:ext uri="{FF2B5EF4-FFF2-40B4-BE49-F238E27FC236}">
                <a16:creationId xmlns:a16="http://schemas.microsoft.com/office/drawing/2014/main" id="{13D84DE4-005E-4124-9CE2-49EFCE2A8088}"/>
              </a:ext>
            </a:extLst>
          </p:cNvPr>
          <p:cNvSpPr txBox="1">
            <a:spLocks/>
          </p:cNvSpPr>
          <p:nvPr/>
        </p:nvSpPr>
        <p:spPr>
          <a:xfrm>
            <a:off x="5810588" y="1914648"/>
            <a:ext cx="3491673" cy="1732195"/>
          </a:xfrm>
          <a:prstGeom prst="rect">
            <a:avLst/>
          </a:prstGeom>
          <a:noFill/>
          <a:ln w="6350">
            <a:noFill/>
          </a:ln>
        </p:spPr>
        <p:txBody>
          <a:bodyPr wrap="square" lIns="50409" tIns="50409" rIns="50409" bIns="50409" rtlCol="0" anchor="ctr" anchorCtr="0">
            <a:noAutofit/>
          </a:bodyPr>
          <a:lstStyle/>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err="1">
                <a:solidFill>
                  <a:srgbClr val="000000"/>
                </a:solidFill>
                <a:latin typeface="Arial" panose="020B0604020202020204" pitchFamily="34" charset="0"/>
                <a:ea typeface="+mj-ea"/>
                <a:cs typeface="Arial" panose="020B0604020202020204" pitchFamily="34" charset="0"/>
              </a:rPr>
              <a:t>유암코에</a:t>
            </a:r>
            <a:r>
              <a:rPr lang="ko-KR" altLang="en-US" sz="800" kern="0" dirty="0">
                <a:solidFill>
                  <a:srgbClr val="000000"/>
                </a:solidFill>
                <a:latin typeface="Arial" panose="020B0604020202020204" pitchFamily="34" charset="0"/>
                <a:ea typeface="+mj-ea"/>
                <a:cs typeface="Arial" panose="020B0604020202020204" pitchFamily="34" charset="0"/>
              </a:rPr>
              <a:t> 대한 </a:t>
            </a:r>
            <a:r>
              <a:rPr lang="en-US" altLang="ko-KR" sz="800" kern="0" dirty="0">
                <a:solidFill>
                  <a:srgbClr val="000000"/>
                </a:solidFill>
                <a:latin typeface="Arial" panose="020B0604020202020204" pitchFamily="34" charset="0"/>
                <a:ea typeface="+mj-ea"/>
                <a:cs typeface="Arial" panose="020B0604020202020204" pitchFamily="34" charset="0"/>
              </a:rPr>
              <a:t>3</a:t>
            </a:r>
            <a:r>
              <a:rPr lang="ko-KR" altLang="en-US" sz="800" kern="0" dirty="0">
                <a:solidFill>
                  <a:srgbClr val="000000"/>
                </a:solidFill>
                <a:latin typeface="Arial" panose="020B0604020202020204" pitchFamily="34" charset="0"/>
                <a:ea typeface="+mj-ea"/>
                <a:cs typeface="Arial" panose="020B0604020202020204" pitchFamily="34" charset="0"/>
              </a:rPr>
              <a:t>자 배정 유상증자</a:t>
            </a:r>
            <a:r>
              <a:rPr lang="en-US" altLang="ko-KR" sz="800" kern="0" dirty="0">
                <a:solidFill>
                  <a:srgbClr val="000000"/>
                </a:solidFill>
                <a:latin typeface="Arial" panose="020B0604020202020204" pitchFamily="34" charset="0"/>
                <a:ea typeface="+mj-ea"/>
                <a:cs typeface="Arial" panose="020B0604020202020204" pitchFamily="34" charset="0"/>
              </a:rPr>
              <a:t>(150</a:t>
            </a:r>
            <a:r>
              <a:rPr lang="ko-KR" altLang="en-US" sz="800" kern="0" dirty="0">
                <a:solidFill>
                  <a:srgbClr val="000000"/>
                </a:solidFill>
                <a:latin typeface="Arial" panose="020B0604020202020204" pitchFamily="34" charset="0"/>
                <a:ea typeface="+mj-ea"/>
                <a:cs typeface="Arial" panose="020B0604020202020204" pitchFamily="34" charset="0"/>
              </a:rPr>
              <a:t>억원</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 및 기타 채권자의 신주인수권 행사가 발생하여</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err="1">
                <a:solidFill>
                  <a:srgbClr val="000000"/>
                </a:solidFill>
                <a:latin typeface="Arial" panose="020B0604020202020204" pitchFamily="34" charset="0"/>
                <a:ea typeface="+mj-ea"/>
                <a:cs typeface="Arial" panose="020B0604020202020204" pitchFamily="34" charset="0"/>
              </a:rPr>
              <a:t>유암코</a:t>
            </a:r>
            <a:r>
              <a:rPr lang="ko-KR" altLang="en-US" sz="800" kern="0" dirty="0">
                <a:solidFill>
                  <a:srgbClr val="000000"/>
                </a:solidFill>
                <a:latin typeface="Arial" panose="020B0604020202020204" pitchFamily="34" charset="0"/>
                <a:ea typeface="+mj-ea"/>
                <a:cs typeface="Arial" panose="020B0604020202020204" pitchFamily="34" charset="0"/>
              </a:rPr>
              <a:t> 지분율은 </a:t>
            </a:r>
            <a:r>
              <a:rPr lang="en-US" altLang="ko-KR" sz="800" kern="0" dirty="0">
                <a:solidFill>
                  <a:srgbClr val="000000"/>
                </a:solidFill>
                <a:latin typeface="Arial" panose="020B0604020202020204" pitchFamily="34" charset="0"/>
                <a:ea typeface="+mj-ea"/>
                <a:cs typeface="Arial" panose="020B0604020202020204" pitchFamily="34" charset="0"/>
              </a:rPr>
              <a:t>2017</a:t>
            </a:r>
            <a:r>
              <a:rPr lang="ko-KR" altLang="en-US" sz="800" kern="0" dirty="0">
                <a:solidFill>
                  <a:srgbClr val="000000"/>
                </a:solidFill>
                <a:latin typeface="Arial" panose="020B0604020202020204" pitchFamily="34" charset="0"/>
                <a:ea typeface="+mj-ea"/>
                <a:cs typeface="Arial" panose="020B0604020202020204" pitchFamily="34" charset="0"/>
              </a:rPr>
              <a:t>년</a:t>
            </a:r>
            <a:r>
              <a:rPr lang="en-US" altLang="ko-KR" sz="800" kern="0" dirty="0">
                <a:solidFill>
                  <a:srgbClr val="000000"/>
                </a:solidFill>
                <a:latin typeface="Arial" panose="020B0604020202020204" pitchFamily="34" charset="0"/>
                <a:ea typeface="+mj-ea"/>
                <a:cs typeface="Arial" panose="020B0604020202020204" pitchFamily="34" charset="0"/>
              </a:rPr>
              <a:t> 34.3%</a:t>
            </a:r>
            <a:r>
              <a:rPr lang="ko-KR" altLang="en-US" sz="800" kern="0" dirty="0">
                <a:solidFill>
                  <a:srgbClr val="000000"/>
                </a:solidFill>
                <a:latin typeface="Arial" panose="020B0604020202020204" pitchFamily="34" charset="0"/>
                <a:ea typeface="+mj-ea"/>
                <a:cs typeface="Arial" panose="020B0604020202020204" pitchFamily="34" charset="0"/>
              </a:rPr>
              <a:t>에서 </a:t>
            </a:r>
            <a:r>
              <a:rPr lang="en-US" altLang="ko-KR" sz="800" kern="0" dirty="0">
                <a:solidFill>
                  <a:srgbClr val="000000"/>
                </a:solidFill>
                <a:latin typeface="Arial" panose="020B0604020202020204" pitchFamily="34" charset="0"/>
                <a:ea typeface="+mj-ea"/>
                <a:cs typeface="Arial" panose="020B0604020202020204" pitchFamily="34" charset="0"/>
              </a:rPr>
              <a:t>2018</a:t>
            </a:r>
            <a:r>
              <a:rPr lang="ko-KR" altLang="en-US" sz="800" kern="0" dirty="0">
                <a:solidFill>
                  <a:srgbClr val="000000"/>
                </a:solidFill>
                <a:latin typeface="Arial" panose="020B0604020202020204" pitchFamily="34" charset="0"/>
                <a:ea typeface="+mj-ea"/>
                <a:cs typeface="Arial" panose="020B0604020202020204" pitchFamily="34" charset="0"/>
              </a:rPr>
              <a:t>년</a:t>
            </a:r>
            <a:r>
              <a:rPr lang="en-US" altLang="ko-KR" sz="800" kern="0" dirty="0">
                <a:solidFill>
                  <a:srgbClr val="000000"/>
                </a:solidFill>
                <a:latin typeface="Arial" panose="020B0604020202020204" pitchFamily="34" charset="0"/>
                <a:ea typeface="+mj-ea"/>
                <a:cs typeface="Arial" panose="020B0604020202020204" pitchFamily="34" charset="0"/>
              </a:rPr>
              <a:t> 51.5%</a:t>
            </a:r>
            <a:r>
              <a:rPr lang="ko-KR" altLang="en-US" sz="800" kern="0" dirty="0">
                <a:solidFill>
                  <a:srgbClr val="000000"/>
                </a:solidFill>
                <a:latin typeface="Arial" panose="020B0604020202020204" pitchFamily="34" charset="0"/>
                <a:ea typeface="+mj-ea"/>
                <a:cs typeface="Arial" panose="020B0604020202020204" pitchFamily="34" charset="0"/>
              </a:rPr>
              <a:t>로 상승함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err="1">
                <a:solidFill>
                  <a:srgbClr val="000000"/>
                </a:solidFill>
                <a:latin typeface="Arial" panose="020B0604020202020204" pitchFamily="34" charset="0"/>
                <a:ea typeface="+mj-ea"/>
                <a:cs typeface="Arial" panose="020B0604020202020204" pitchFamily="34" charset="0"/>
              </a:rPr>
              <a:t>유암코에</a:t>
            </a:r>
            <a:r>
              <a:rPr lang="ko-KR" altLang="en-US" sz="800" kern="0" dirty="0">
                <a:solidFill>
                  <a:srgbClr val="000000"/>
                </a:solidFill>
                <a:latin typeface="Arial" panose="020B0604020202020204" pitchFamily="34" charset="0"/>
                <a:ea typeface="+mj-ea"/>
                <a:cs typeface="Arial" panose="020B0604020202020204" pitchFamily="34" charset="0"/>
              </a:rPr>
              <a:t> 대한 </a:t>
            </a:r>
            <a:r>
              <a:rPr lang="en-US" altLang="ko-KR" sz="800" kern="0" dirty="0">
                <a:solidFill>
                  <a:srgbClr val="000000"/>
                </a:solidFill>
                <a:latin typeface="Arial" panose="020B0604020202020204" pitchFamily="34" charset="0"/>
                <a:ea typeface="+mj-ea"/>
                <a:cs typeface="Arial" panose="020B0604020202020204" pitchFamily="34" charset="0"/>
              </a:rPr>
              <a:t>3</a:t>
            </a:r>
            <a:r>
              <a:rPr lang="ko-KR" altLang="en-US" sz="800" kern="0" dirty="0">
                <a:solidFill>
                  <a:srgbClr val="000000"/>
                </a:solidFill>
                <a:latin typeface="Arial" panose="020B0604020202020204" pitchFamily="34" charset="0"/>
                <a:ea typeface="+mj-ea"/>
                <a:cs typeface="Arial" panose="020B0604020202020204" pitchFamily="34" charset="0"/>
              </a:rPr>
              <a:t>자 배정 유상증자</a:t>
            </a:r>
            <a:r>
              <a:rPr lang="en-US" altLang="ko-KR" sz="800" kern="0" dirty="0">
                <a:solidFill>
                  <a:srgbClr val="000000"/>
                </a:solidFill>
                <a:latin typeface="Arial" panose="020B0604020202020204" pitchFamily="34" charset="0"/>
                <a:ea typeface="+mj-ea"/>
                <a:cs typeface="Arial" panose="020B0604020202020204" pitchFamily="34" charset="0"/>
              </a:rPr>
              <a:t>(140</a:t>
            </a:r>
            <a:r>
              <a:rPr lang="ko-KR" altLang="en-US" sz="800" kern="0" dirty="0">
                <a:solidFill>
                  <a:srgbClr val="000000"/>
                </a:solidFill>
                <a:latin typeface="Arial" panose="020B0604020202020204" pitchFamily="34" charset="0"/>
                <a:ea typeface="+mj-ea"/>
                <a:cs typeface="Arial" panose="020B0604020202020204" pitchFamily="34" charset="0"/>
              </a:rPr>
              <a:t>억원</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로 </a:t>
            </a:r>
            <a:r>
              <a:rPr lang="ko-KR" altLang="en-US" sz="800" kern="0" dirty="0" err="1">
                <a:solidFill>
                  <a:srgbClr val="000000"/>
                </a:solidFill>
                <a:latin typeface="Arial" panose="020B0604020202020204" pitchFamily="34" charset="0"/>
                <a:ea typeface="+mj-ea"/>
                <a:cs typeface="Arial" panose="020B0604020202020204" pitchFamily="34" charset="0"/>
              </a:rPr>
              <a:t>유암코</a:t>
            </a:r>
            <a:r>
              <a:rPr lang="ko-KR" altLang="en-US" sz="800" kern="0" dirty="0">
                <a:solidFill>
                  <a:srgbClr val="000000"/>
                </a:solidFill>
                <a:latin typeface="Arial" panose="020B0604020202020204" pitchFamily="34" charset="0"/>
                <a:ea typeface="+mj-ea"/>
                <a:cs typeface="Arial" panose="020B0604020202020204" pitchFamily="34" charset="0"/>
              </a:rPr>
              <a:t> 지분율 </a:t>
            </a:r>
            <a:r>
              <a:rPr lang="en-US" altLang="ko-KR" sz="800" kern="0" dirty="0">
                <a:solidFill>
                  <a:srgbClr val="000000"/>
                </a:solidFill>
                <a:latin typeface="Arial" panose="020B0604020202020204" pitchFamily="34" charset="0"/>
                <a:ea typeface="+mj-ea"/>
                <a:cs typeface="Arial" panose="020B0604020202020204" pitchFamily="34" charset="0"/>
              </a:rPr>
              <a:t>60.4%</a:t>
            </a:r>
            <a:r>
              <a:rPr lang="ko-KR" altLang="en-US" sz="800" kern="0" dirty="0">
                <a:solidFill>
                  <a:srgbClr val="000000"/>
                </a:solidFill>
                <a:latin typeface="Arial" panose="020B0604020202020204" pitchFamily="34" charset="0"/>
                <a:ea typeface="+mj-ea"/>
                <a:cs typeface="Arial" panose="020B0604020202020204" pitchFamily="34" charset="0"/>
              </a:rPr>
              <a:t>로 증가함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en-US" altLang="ko-KR" sz="800" kern="0" dirty="0">
                <a:solidFill>
                  <a:srgbClr val="000000"/>
                </a:solidFill>
                <a:latin typeface="Arial" panose="020B0604020202020204" pitchFamily="34" charset="0"/>
                <a:ea typeface="+mj-ea"/>
                <a:cs typeface="Arial" panose="020B0604020202020204" pitchFamily="34" charset="0"/>
              </a:rPr>
              <a:t>3:1 </a:t>
            </a:r>
            <a:r>
              <a:rPr lang="ko-KR" altLang="en-US" sz="800" kern="0" dirty="0">
                <a:solidFill>
                  <a:srgbClr val="000000"/>
                </a:solidFill>
                <a:latin typeface="Arial" panose="020B0604020202020204" pitchFamily="34" charset="0"/>
                <a:ea typeface="+mj-ea"/>
                <a:cs typeface="Arial" panose="020B0604020202020204" pitchFamily="34" charset="0"/>
              </a:rPr>
              <a:t>무상감자 실시하여 주식수 감소</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제</a:t>
            </a:r>
            <a:r>
              <a:rPr lang="en-US" altLang="ko-KR" sz="800" kern="0" dirty="0">
                <a:solidFill>
                  <a:srgbClr val="000000"/>
                </a:solidFill>
                <a:latin typeface="Arial" panose="020B0604020202020204" pitchFamily="34" charset="0"/>
                <a:ea typeface="+mj-ea"/>
                <a:cs typeface="Arial" panose="020B0604020202020204" pitchFamily="34" charset="0"/>
              </a:rPr>
              <a:t>109</a:t>
            </a:r>
            <a:r>
              <a:rPr lang="ko-KR" altLang="en-US" sz="800" kern="0" dirty="0">
                <a:solidFill>
                  <a:srgbClr val="000000"/>
                </a:solidFill>
                <a:latin typeface="Arial" panose="020B0604020202020204" pitchFamily="34" charset="0"/>
                <a:ea typeface="+mj-ea"/>
                <a:cs typeface="Arial" panose="020B0604020202020204" pitchFamily="34" charset="0"/>
              </a:rPr>
              <a:t>회 </a:t>
            </a:r>
            <a:r>
              <a:rPr lang="en-US" altLang="ko-KR" sz="800" kern="0" dirty="0">
                <a:solidFill>
                  <a:srgbClr val="000000"/>
                </a:solidFill>
                <a:latin typeface="Arial" panose="020B0604020202020204" pitchFamily="34" charset="0"/>
                <a:ea typeface="+mj-ea"/>
                <a:cs typeface="Arial" panose="020B0604020202020204" pitchFamily="34" charset="0"/>
              </a:rPr>
              <a:t>CB</a:t>
            </a:r>
            <a:r>
              <a:rPr lang="ko-KR" altLang="en-US" sz="800" kern="0" dirty="0">
                <a:solidFill>
                  <a:srgbClr val="000000"/>
                </a:solidFill>
                <a:latin typeface="Arial" panose="020B0604020202020204" pitchFamily="34" charset="0"/>
                <a:ea typeface="+mj-ea"/>
                <a:cs typeface="Arial" panose="020B0604020202020204" pitchFamily="34" charset="0"/>
              </a:rPr>
              <a:t>의 전환권 행사 </a:t>
            </a:r>
            <a:r>
              <a:rPr lang="en-US" altLang="ko-KR" sz="800" kern="0" dirty="0">
                <a:solidFill>
                  <a:srgbClr val="000000"/>
                </a:solidFill>
                <a:latin typeface="Arial" panose="020B0604020202020204" pitchFamily="34" charset="0"/>
                <a:ea typeface="+mj-ea"/>
                <a:cs typeface="Arial" panose="020B0604020202020204" pitchFamily="34" charset="0"/>
              </a:rPr>
              <a:t>(145</a:t>
            </a:r>
            <a:r>
              <a:rPr lang="ko-KR" altLang="en-US" sz="800" kern="0" dirty="0">
                <a:solidFill>
                  <a:srgbClr val="000000"/>
                </a:solidFill>
                <a:latin typeface="Arial" panose="020B0604020202020204" pitchFamily="34" charset="0"/>
                <a:ea typeface="+mj-ea"/>
                <a:cs typeface="Arial" panose="020B0604020202020204" pitchFamily="34" charset="0"/>
              </a:rPr>
              <a:t>억원 규모</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err="1">
                <a:solidFill>
                  <a:srgbClr val="000000"/>
                </a:solidFill>
                <a:latin typeface="Arial" panose="020B0604020202020204" pitchFamily="34" charset="0"/>
                <a:ea typeface="+mj-ea"/>
                <a:cs typeface="Arial" panose="020B0604020202020204" pitchFamily="34" charset="0"/>
              </a:rPr>
              <a:t>유암코</a:t>
            </a:r>
            <a:r>
              <a:rPr lang="ko-KR" altLang="en-US" sz="800" kern="0" dirty="0">
                <a:solidFill>
                  <a:srgbClr val="000000"/>
                </a:solidFill>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140</a:t>
            </a:r>
            <a:r>
              <a:rPr lang="ko-KR" altLang="en-US" sz="800" kern="0" dirty="0">
                <a:solidFill>
                  <a:srgbClr val="000000"/>
                </a:solidFill>
                <a:latin typeface="Arial" panose="020B0604020202020204" pitchFamily="34" charset="0"/>
                <a:ea typeface="+mj-ea"/>
                <a:cs typeface="Arial" panose="020B0604020202020204" pitchFamily="34" charset="0"/>
              </a:rPr>
              <a:t>억원</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타인 </a:t>
            </a:r>
            <a:r>
              <a:rPr lang="en-US" altLang="ko-KR" sz="800" kern="0" dirty="0">
                <a:solidFill>
                  <a:srgbClr val="000000"/>
                </a:solidFill>
                <a:latin typeface="Arial" panose="020B0604020202020204" pitchFamily="34" charset="0"/>
                <a:ea typeface="+mj-ea"/>
                <a:cs typeface="Arial" panose="020B0604020202020204" pitchFamily="34" charset="0"/>
              </a:rPr>
              <a:t>5</a:t>
            </a:r>
            <a:r>
              <a:rPr lang="ko-KR" altLang="en-US" sz="800" kern="0" dirty="0">
                <a:solidFill>
                  <a:srgbClr val="000000"/>
                </a:solidFill>
                <a:latin typeface="Arial" panose="020B0604020202020204" pitchFamily="34" charset="0"/>
                <a:ea typeface="+mj-ea"/>
                <a:cs typeface="Arial" panose="020B0604020202020204" pitchFamily="34" charset="0"/>
              </a:rPr>
              <a:t>억원</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로 인하여 </a:t>
            </a:r>
            <a:r>
              <a:rPr lang="ko-KR" altLang="en-US" sz="800" kern="0" dirty="0" err="1">
                <a:solidFill>
                  <a:srgbClr val="000000"/>
                </a:solidFill>
                <a:latin typeface="Arial" panose="020B0604020202020204" pitchFamily="34" charset="0"/>
                <a:ea typeface="+mj-ea"/>
                <a:cs typeface="Arial" panose="020B0604020202020204" pitchFamily="34" charset="0"/>
              </a:rPr>
              <a:t>유암코</a:t>
            </a:r>
            <a:r>
              <a:rPr lang="ko-KR" altLang="en-US" sz="800" kern="0" dirty="0">
                <a:solidFill>
                  <a:srgbClr val="000000"/>
                </a:solidFill>
                <a:latin typeface="Arial" panose="020B0604020202020204" pitchFamily="34" charset="0"/>
                <a:ea typeface="+mj-ea"/>
                <a:cs typeface="Arial" panose="020B0604020202020204" pitchFamily="34" charset="0"/>
              </a:rPr>
              <a:t> 지분율 </a:t>
            </a:r>
            <a:r>
              <a:rPr lang="en-US" altLang="ko-KR" sz="800" kern="0" dirty="0">
                <a:solidFill>
                  <a:srgbClr val="000000"/>
                </a:solidFill>
                <a:latin typeface="Arial" panose="020B0604020202020204" pitchFamily="34" charset="0"/>
                <a:ea typeface="+mj-ea"/>
                <a:cs typeface="Arial" panose="020B0604020202020204" pitchFamily="34" charset="0"/>
              </a:rPr>
              <a:t>67.7%</a:t>
            </a:r>
            <a:r>
              <a:rPr lang="ko-KR" altLang="en-US" sz="800" kern="0" dirty="0">
                <a:solidFill>
                  <a:srgbClr val="000000"/>
                </a:solidFill>
                <a:latin typeface="Arial" panose="020B0604020202020204" pitchFamily="34" charset="0"/>
                <a:ea typeface="+mj-ea"/>
                <a:cs typeface="Arial" panose="020B0604020202020204" pitchFamily="34" charset="0"/>
              </a:rPr>
              <a:t>로 상승함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제</a:t>
            </a:r>
            <a:r>
              <a:rPr lang="en-US" altLang="ko-KR" sz="800" kern="0" dirty="0">
                <a:solidFill>
                  <a:srgbClr val="000000"/>
                </a:solidFill>
                <a:latin typeface="Arial" panose="020B0604020202020204" pitchFamily="34" charset="0"/>
                <a:ea typeface="+mj-ea"/>
                <a:cs typeface="Arial" panose="020B0604020202020204" pitchFamily="34" charset="0"/>
              </a:rPr>
              <a:t>109</a:t>
            </a:r>
            <a:r>
              <a:rPr lang="ko-KR" altLang="en-US" sz="800" kern="0" dirty="0">
                <a:solidFill>
                  <a:srgbClr val="000000"/>
                </a:solidFill>
                <a:latin typeface="Arial" panose="020B0604020202020204" pitchFamily="34" charset="0"/>
                <a:ea typeface="+mj-ea"/>
                <a:cs typeface="Arial" panose="020B0604020202020204" pitchFamily="34" charset="0"/>
              </a:rPr>
              <a:t>회</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제</a:t>
            </a:r>
            <a:r>
              <a:rPr lang="en-US" altLang="ko-KR" sz="800" kern="0" dirty="0">
                <a:solidFill>
                  <a:srgbClr val="000000"/>
                </a:solidFill>
                <a:latin typeface="Arial" panose="020B0604020202020204" pitchFamily="34" charset="0"/>
                <a:ea typeface="+mj-ea"/>
                <a:cs typeface="Arial" panose="020B0604020202020204" pitchFamily="34" charset="0"/>
              </a:rPr>
              <a:t>110</a:t>
            </a:r>
            <a:r>
              <a:rPr lang="ko-KR" altLang="en-US" sz="800" kern="0" dirty="0">
                <a:solidFill>
                  <a:srgbClr val="000000"/>
                </a:solidFill>
                <a:latin typeface="Arial" panose="020B0604020202020204" pitchFamily="34" charset="0"/>
                <a:ea typeface="+mj-ea"/>
                <a:cs typeface="Arial" panose="020B0604020202020204" pitchFamily="34" charset="0"/>
              </a:rPr>
              <a:t>회 </a:t>
            </a:r>
            <a:r>
              <a:rPr lang="en-US" altLang="ko-KR" sz="800" kern="0" dirty="0">
                <a:solidFill>
                  <a:srgbClr val="000000"/>
                </a:solidFill>
                <a:latin typeface="Arial" panose="020B0604020202020204" pitchFamily="34" charset="0"/>
                <a:ea typeface="+mj-ea"/>
                <a:cs typeface="Arial" panose="020B0604020202020204" pitchFamily="34" charset="0"/>
              </a:rPr>
              <a:t>CB </a:t>
            </a:r>
            <a:r>
              <a:rPr lang="ko-KR" altLang="en-US" sz="800" kern="0" dirty="0">
                <a:solidFill>
                  <a:srgbClr val="000000"/>
                </a:solidFill>
                <a:latin typeface="Arial" panose="020B0604020202020204" pitchFamily="34" charset="0"/>
                <a:ea typeface="+mj-ea"/>
                <a:cs typeface="Arial" panose="020B0604020202020204" pitchFamily="34" charset="0"/>
              </a:rPr>
              <a:t>전환권 행사</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총 </a:t>
            </a:r>
            <a:r>
              <a:rPr lang="en-US" altLang="ko-KR" sz="800" kern="0" dirty="0">
                <a:solidFill>
                  <a:srgbClr val="000000"/>
                </a:solidFill>
                <a:latin typeface="Arial" panose="020B0604020202020204" pitchFamily="34" charset="0"/>
                <a:ea typeface="+mj-ea"/>
                <a:cs typeface="Arial" panose="020B0604020202020204" pitchFamily="34" charset="0"/>
              </a:rPr>
              <a:t>58.5</a:t>
            </a:r>
            <a:r>
              <a:rPr lang="ko-KR" altLang="en-US" sz="800" kern="0" dirty="0">
                <a:solidFill>
                  <a:srgbClr val="000000"/>
                </a:solidFill>
                <a:latin typeface="Arial" panose="020B0604020202020204" pitchFamily="34" charset="0"/>
                <a:ea typeface="+mj-ea"/>
                <a:cs typeface="Arial" panose="020B0604020202020204" pitchFamily="34" charset="0"/>
              </a:rPr>
              <a:t>억원</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전액 타인</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로 </a:t>
            </a:r>
            <a:r>
              <a:rPr lang="ko-KR" altLang="en-US" sz="800" kern="0" dirty="0" err="1">
                <a:solidFill>
                  <a:srgbClr val="000000"/>
                </a:solidFill>
                <a:latin typeface="Arial" panose="020B0604020202020204" pitchFamily="34" charset="0"/>
                <a:ea typeface="+mj-ea"/>
                <a:cs typeface="Arial" panose="020B0604020202020204" pitchFamily="34" charset="0"/>
              </a:rPr>
              <a:t>유암코</a:t>
            </a:r>
            <a:r>
              <a:rPr lang="ko-KR" altLang="en-US" sz="800" kern="0" dirty="0">
                <a:solidFill>
                  <a:srgbClr val="000000"/>
                </a:solidFill>
                <a:latin typeface="Arial" panose="020B0604020202020204" pitchFamily="34" charset="0"/>
                <a:ea typeface="+mj-ea"/>
                <a:cs typeface="Arial" panose="020B0604020202020204" pitchFamily="34" charset="0"/>
              </a:rPr>
              <a:t> 지분율 </a:t>
            </a:r>
            <a:r>
              <a:rPr lang="en-US" altLang="ko-KR" sz="800" kern="0" dirty="0">
                <a:solidFill>
                  <a:srgbClr val="000000"/>
                </a:solidFill>
                <a:latin typeface="Arial" panose="020B0604020202020204" pitchFamily="34" charset="0"/>
                <a:ea typeface="+mj-ea"/>
                <a:cs typeface="Arial" panose="020B0604020202020204" pitchFamily="34" charset="0"/>
              </a:rPr>
              <a:t>62.1%</a:t>
            </a:r>
            <a:r>
              <a:rPr lang="ko-KR" altLang="en-US" sz="800" kern="0" dirty="0">
                <a:solidFill>
                  <a:srgbClr val="000000"/>
                </a:solidFill>
                <a:latin typeface="Arial" panose="020B0604020202020204" pitchFamily="34" charset="0"/>
                <a:ea typeface="+mj-ea"/>
                <a:cs typeface="Arial" panose="020B0604020202020204" pitchFamily="34" charset="0"/>
              </a:rPr>
              <a:t>로 감소함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제</a:t>
            </a:r>
            <a:r>
              <a:rPr lang="en-US" altLang="ko-KR" sz="800" kern="0" dirty="0">
                <a:solidFill>
                  <a:srgbClr val="000000"/>
                </a:solidFill>
                <a:latin typeface="Arial" panose="020B0604020202020204" pitchFamily="34" charset="0"/>
                <a:ea typeface="+mj-ea"/>
                <a:cs typeface="Arial" panose="020B0604020202020204" pitchFamily="34" charset="0"/>
              </a:rPr>
              <a:t>110</a:t>
            </a:r>
            <a:r>
              <a:rPr lang="ko-KR" altLang="en-US" sz="800" kern="0" dirty="0">
                <a:solidFill>
                  <a:srgbClr val="000000"/>
                </a:solidFill>
                <a:latin typeface="Arial" panose="020B0604020202020204" pitchFamily="34" charset="0"/>
                <a:ea typeface="+mj-ea"/>
                <a:cs typeface="Arial" panose="020B0604020202020204" pitchFamily="34" charset="0"/>
              </a:rPr>
              <a:t>회 </a:t>
            </a:r>
            <a:r>
              <a:rPr lang="en-US" altLang="ko-KR" sz="800" kern="0" dirty="0">
                <a:solidFill>
                  <a:srgbClr val="000000"/>
                </a:solidFill>
                <a:latin typeface="Arial" panose="020B0604020202020204" pitchFamily="34" charset="0"/>
                <a:ea typeface="+mj-ea"/>
                <a:cs typeface="Arial" panose="020B0604020202020204" pitchFamily="34" charset="0"/>
              </a:rPr>
              <a:t>CB </a:t>
            </a:r>
            <a:r>
              <a:rPr lang="ko-KR" altLang="en-US" sz="800" kern="0" dirty="0">
                <a:solidFill>
                  <a:srgbClr val="000000"/>
                </a:solidFill>
                <a:latin typeface="Arial" panose="020B0604020202020204" pitchFamily="34" charset="0"/>
                <a:ea typeface="+mj-ea"/>
                <a:cs typeface="Arial" panose="020B0604020202020204" pitchFamily="34" charset="0"/>
              </a:rPr>
              <a:t>전환권 행사</a:t>
            </a:r>
            <a:r>
              <a:rPr lang="en-US" altLang="ko-KR" sz="800" kern="0" dirty="0">
                <a:solidFill>
                  <a:srgbClr val="000000"/>
                </a:solidFill>
                <a:latin typeface="Arial" panose="020B0604020202020204" pitchFamily="34" charset="0"/>
                <a:ea typeface="+mj-ea"/>
                <a:cs typeface="Arial" panose="020B0604020202020204" pitchFamily="34" charset="0"/>
              </a:rPr>
              <a:t>(44.5</a:t>
            </a:r>
            <a:r>
              <a:rPr lang="ko-KR" altLang="en-US" sz="800" kern="0" dirty="0">
                <a:solidFill>
                  <a:srgbClr val="000000"/>
                </a:solidFill>
                <a:latin typeface="Arial" panose="020B0604020202020204" pitchFamily="34" charset="0"/>
                <a:ea typeface="+mj-ea"/>
                <a:cs typeface="Arial" panose="020B0604020202020204" pitchFamily="34" charset="0"/>
              </a:rPr>
              <a:t>억원</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전액 타인</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로 </a:t>
            </a:r>
            <a:r>
              <a:rPr lang="ko-KR" altLang="en-US" sz="800" kern="0" dirty="0" err="1">
                <a:solidFill>
                  <a:srgbClr val="000000"/>
                </a:solidFill>
                <a:latin typeface="Arial" panose="020B0604020202020204" pitchFamily="34" charset="0"/>
                <a:ea typeface="+mj-ea"/>
                <a:cs typeface="Arial" panose="020B0604020202020204" pitchFamily="34" charset="0"/>
              </a:rPr>
              <a:t>유암코</a:t>
            </a:r>
            <a:r>
              <a:rPr lang="ko-KR" altLang="en-US" sz="800" kern="0" dirty="0">
                <a:solidFill>
                  <a:srgbClr val="000000"/>
                </a:solidFill>
                <a:latin typeface="Arial" panose="020B0604020202020204" pitchFamily="34" charset="0"/>
                <a:ea typeface="+mj-ea"/>
                <a:cs typeface="Arial" panose="020B0604020202020204" pitchFamily="34" charset="0"/>
              </a:rPr>
              <a:t> 지분율 </a:t>
            </a:r>
            <a:r>
              <a:rPr lang="en-US" altLang="ko-KR" sz="800" kern="0" dirty="0">
                <a:solidFill>
                  <a:srgbClr val="000000"/>
                </a:solidFill>
                <a:latin typeface="Arial" panose="020B0604020202020204" pitchFamily="34" charset="0"/>
                <a:ea typeface="+mj-ea"/>
                <a:cs typeface="Arial" panose="020B0604020202020204" pitchFamily="34" charset="0"/>
              </a:rPr>
              <a:t>58.2%</a:t>
            </a:r>
            <a:r>
              <a:rPr lang="ko-KR" altLang="en-US" sz="800" kern="0" dirty="0">
                <a:solidFill>
                  <a:srgbClr val="000000"/>
                </a:solidFill>
                <a:latin typeface="Arial" panose="020B0604020202020204" pitchFamily="34" charset="0"/>
                <a:ea typeface="+mj-ea"/>
                <a:cs typeface="Arial" panose="020B0604020202020204" pitchFamily="34" charset="0"/>
              </a:rPr>
              <a:t>로 감소함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제</a:t>
            </a:r>
            <a:r>
              <a:rPr lang="en-US" altLang="ko-KR" sz="800" kern="0" dirty="0">
                <a:solidFill>
                  <a:srgbClr val="000000"/>
                </a:solidFill>
                <a:latin typeface="Arial" panose="020B0604020202020204" pitchFamily="34" charset="0"/>
                <a:ea typeface="+mj-ea"/>
                <a:cs typeface="Arial" panose="020B0604020202020204" pitchFamily="34" charset="0"/>
              </a:rPr>
              <a:t>110</a:t>
            </a:r>
            <a:r>
              <a:rPr lang="ko-KR" altLang="en-US" sz="800" kern="0" dirty="0">
                <a:solidFill>
                  <a:srgbClr val="000000"/>
                </a:solidFill>
                <a:latin typeface="Arial" panose="020B0604020202020204" pitchFamily="34" charset="0"/>
                <a:ea typeface="+mj-ea"/>
                <a:cs typeface="Arial" panose="020B0604020202020204" pitchFamily="34" charset="0"/>
              </a:rPr>
              <a:t>회 </a:t>
            </a:r>
            <a:r>
              <a:rPr lang="en-US" altLang="ko-KR" sz="800" kern="0" dirty="0">
                <a:solidFill>
                  <a:srgbClr val="000000"/>
                </a:solidFill>
                <a:latin typeface="Arial" panose="020B0604020202020204" pitchFamily="34" charset="0"/>
                <a:ea typeface="+mj-ea"/>
                <a:cs typeface="Arial" panose="020B0604020202020204" pitchFamily="34" charset="0"/>
              </a:rPr>
              <a:t>CB </a:t>
            </a:r>
            <a:r>
              <a:rPr lang="ko-KR" altLang="en-US" sz="800" kern="0" dirty="0">
                <a:solidFill>
                  <a:srgbClr val="000000"/>
                </a:solidFill>
                <a:latin typeface="Arial" panose="020B0604020202020204" pitchFamily="34" charset="0"/>
                <a:ea typeface="+mj-ea"/>
                <a:cs typeface="Arial" panose="020B0604020202020204" pitchFamily="34" charset="0"/>
              </a:rPr>
              <a:t>전환권 행사로 </a:t>
            </a:r>
            <a:r>
              <a:rPr lang="ko-KR" altLang="en-US" sz="800" kern="0" dirty="0" err="1">
                <a:solidFill>
                  <a:srgbClr val="000000"/>
                </a:solidFill>
                <a:latin typeface="Arial" panose="020B0604020202020204" pitchFamily="34" charset="0"/>
                <a:ea typeface="+mj-ea"/>
                <a:cs typeface="Arial" panose="020B0604020202020204" pitchFamily="34" charset="0"/>
              </a:rPr>
              <a:t>유암코</a:t>
            </a:r>
            <a:r>
              <a:rPr lang="ko-KR" altLang="en-US" sz="800" kern="0" dirty="0">
                <a:solidFill>
                  <a:srgbClr val="000000"/>
                </a:solidFill>
                <a:latin typeface="Arial" panose="020B0604020202020204" pitchFamily="34" charset="0"/>
                <a:ea typeface="+mj-ea"/>
                <a:cs typeface="Arial" panose="020B0604020202020204" pitchFamily="34" charset="0"/>
              </a:rPr>
              <a:t> 지분율 </a:t>
            </a:r>
            <a:r>
              <a:rPr lang="en-US" altLang="ko-KR" sz="800" kern="0" dirty="0">
                <a:solidFill>
                  <a:srgbClr val="000000"/>
                </a:solidFill>
                <a:latin typeface="Arial" panose="020B0604020202020204" pitchFamily="34" charset="0"/>
                <a:ea typeface="+mj-ea"/>
                <a:cs typeface="Arial" panose="020B0604020202020204" pitchFamily="34" charset="0"/>
              </a:rPr>
              <a:t>53.4%</a:t>
            </a:r>
            <a:r>
              <a:rPr lang="ko-KR" altLang="en-US" sz="800" kern="0" dirty="0">
                <a:solidFill>
                  <a:srgbClr val="000000"/>
                </a:solidFill>
                <a:latin typeface="Arial" panose="020B0604020202020204" pitchFamily="34" charset="0"/>
                <a:ea typeface="+mj-ea"/>
                <a:cs typeface="Arial" panose="020B0604020202020204" pitchFamily="34" charset="0"/>
              </a:rPr>
              <a:t>로 감소함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p:txBody>
      </p:sp>
      <p:sp>
        <p:nvSpPr>
          <p:cNvPr id="38" name="TextBox 37">
            <a:extLst>
              <a:ext uri="{FF2B5EF4-FFF2-40B4-BE49-F238E27FC236}">
                <a16:creationId xmlns:a16="http://schemas.microsoft.com/office/drawing/2014/main" id="{901B95A8-CA0E-446F-B681-2FBA91794C80}"/>
              </a:ext>
            </a:extLst>
          </p:cNvPr>
          <p:cNvSpPr txBox="1">
            <a:spLocks/>
          </p:cNvSpPr>
          <p:nvPr/>
        </p:nvSpPr>
        <p:spPr>
          <a:xfrm>
            <a:off x="3969300" y="5237797"/>
            <a:ext cx="5320938" cy="1042126"/>
          </a:xfrm>
          <a:prstGeom prst="rect">
            <a:avLst/>
          </a:prstGeom>
          <a:noFill/>
          <a:ln w="6350">
            <a:noFill/>
          </a:ln>
        </p:spPr>
        <p:txBody>
          <a:bodyPr wrap="square" lIns="50409" tIns="50409" rIns="50409" bIns="50409" rtlCol="0" anchor="ctr" anchorCtr="0">
            <a:noAutofit/>
          </a:bodyPr>
          <a:lstStyle/>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대상회사가 발행한 전환사채의 </a:t>
            </a:r>
            <a:r>
              <a:rPr lang="ko-KR" altLang="en-US" sz="800" kern="0" dirty="0" err="1">
                <a:solidFill>
                  <a:srgbClr val="000000"/>
                </a:solidFill>
                <a:latin typeface="Arial" panose="020B0604020202020204" pitchFamily="34" charset="0"/>
                <a:ea typeface="+mj-ea"/>
                <a:cs typeface="Arial" panose="020B0604020202020204" pitchFamily="34" charset="0"/>
              </a:rPr>
              <a:t>전환가액</a:t>
            </a:r>
            <a:r>
              <a:rPr lang="ko-KR" altLang="en-US" sz="800" kern="0" dirty="0">
                <a:solidFill>
                  <a:srgbClr val="000000"/>
                </a:solidFill>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Re-fixing </a:t>
            </a:r>
            <a:r>
              <a:rPr lang="ko-KR" altLang="en-US" sz="800" kern="0" dirty="0">
                <a:solidFill>
                  <a:srgbClr val="000000"/>
                </a:solidFill>
                <a:latin typeface="Arial" panose="020B0604020202020204" pitchFamily="34" charset="0"/>
                <a:ea typeface="+mj-ea"/>
                <a:cs typeface="Arial" panose="020B0604020202020204" pitchFamily="34" charset="0"/>
              </a:rPr>
              <a:t>조항은 하향 조정만 가능하므로</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 </a:t>
            </a:r>
            <a:r>
              <a:rPr lang="ko-KR" altLang="en-US" sz="800" kern="0" dirty="0" err="1">
                <a:solidFill>
                  <a:srgbClr val="000000"/>
                </a:solidFill>
                <a:latin typeface="Arial" panose="020B0604020202020204" pitchFamily="34" charset="0"/>
                <a:ea typeface="+mj-ea"/>
                <a:cs typeface="Arial" panose="020B0604020202020204" pitchFamily="34" charset="0"/>
              </a:rPr>
              <a:t>전환가액이</a:t>
            </a:r>
            <a:r>
              <a:rPr lang="ko-KR" altLang="en-US" sz="800" kern="0" dirty="0">
                <a:solidFill>
                  <a:srgbClr val="000000"/>
                </a:solidFill>
                <a:latin typeface="Arial" panose="020B0604020202020204" pitchFamily="34" charset="0"/>
                <a:ea typeface="+mj-ea"/>
                <a:cs typeface="Arial" panose="020B0604020202020204" pitchFamily="34" charset="0"/>
              </a:rPr>
              <a:t> 유지 또는 하락하는 경우만 추정에 적용함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잔여 </a:t>
            </a:r>
            <a:r>
              <a:rPr lang="en-US" altLang="ko-KR" sz="800" kern="0" dirty="0">
                <a:solidFill>
                  <a:srgbClr val="000000"/>
                </a:solidFill>
                <a:latin typeface="Arial" panose="020B0604020202020204" pitchFamily="34" charset="0"/>
                <a:ea typeface="+mj-ea"/>
                <a:cs typeface="Arial" panose="020B0604020202020204" pitchFamily="34" charset="0"/>
              </a:rPr>
              <a:t>CB(109</a:t>
            </a:r>
            <a:r>
              <a:rPr lang="ko-KR" altLang="en-US" sz="800" kern="0" dirty="0">
                <a:solidFill>
                  <a:srgbClr val="000000"/>
                </a:solidFill>
                <a:latin typeface="Arial" panose="020B0604020202020204" pitchFamily="34" charset="0"/>
                <a:ea typeface="+mj-ea"/>
                <a:cs typeface="Arial" panose="020B0604020202020204" pitchFamily="34" charset="0"/>
              </a:rPr>
              <a:t>회 </a:t>
            </a:r>
            <a:r>
              <a:rPr lang="en-US" altLang="ko-KR" sz="800" kern="0" dirty="0">
                <a:solidFill>
                  <a:srgbClr val="000000"/>
                </a:solidFill>
                <a:latin typeface="Arial" panose="020B0604020202020204" pitchFamily="34" charset="0"/>
                <a:ea typeface="+mj-ea"/>
                <a:cs typeface="Arial" panose="020B0604020202020204" pitchFamily="34" charset="0"/>
              </a:rPr>
              <a:t>CB</a:t>
            </a:r>
            <a:r>
              <a:rPr lang="ko-KR" altLang="en-US" sz="800" kern="0" dirty="0">
                <a:solidFill>
                  <a:srgbClr val="000000"/>
                </a:solidFill>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140</a:t>
            </a:r>
            <a:r>
              <a:rPr lang="ko-KR" altLang="en-US" sz="800" kern="0" dirty="0">
                <a:solidFill>
                  <a:srgbClr val="000000"/>
                </a:solidFill>
                <a:latin typeface="Arial" panose="020B0604020202020204" pitchFamily="34" charset="0"/>
                <a:ea typeface="+mj-ea"/>
                <a:cs typeface="Arial" panose="020B0604020202020204" pitchFamily="34" charset="0"/>
              </a:rPr>
              <a:t>억원 중 </a:t>
            </a:r>
            <a:r>
              <a:rPr lang="ko-KR" altLang="en-US" sz="800" kern="0" dirty="0" err="1">
                <a:solidFill>
                  <a:srgbClr val="000000"/>
                </a:solidFill>
                <a:latin typeface="Arial" panose="020B0604020202020204" pitchFamily="34" charset="0"/>
                <a:ea typeface="+mj-ea"/>
                <a:cs typeface="Arial" panose="020B0604020202020204" pitchFamily="34" charset="0"/>
              </a:rPr>
              <a:t>유암코</a:t>
            </a:r>
            <a:r>
              <a:rPr lang="ko-KR" altLang="en-US" sz="800" kern="0" dirty="0">
                <a:solidFill>
                  <a:srgbClr val="000000"/>
                </a:solidFill>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120</a:t>
            </a:r>
            <a:r>
              <a:rPr lang="ko-KR" altLang="en-US" sz="800" kern="0" dirty="0">
                <a:solidFill>
                  <a:srgbClr val="000000"/>
                </a:solidFill>
                <a:latin typeface="Arial" panose="020B0604020202020204" pitchFamily="34" charset="0"/>
                <a:ea typeface="+mj-ea"/>
                <a:cs typeface="Arial" panose="020B0604020202020204" pitchFamily="34" charset="0"/>
              </a:rPr>
              <a:t>억원과 기타 </a:t>
            </a:r>
            <a:r>
              <a:rPr lang="en-US" altLang="ko-KR" sz="800" kern="0" dirty="0">
                <a:solidFill>
                  <a:srgbClr val="000000"/>
                </a:solidFill>
                <a:latin typeface="Arial" panose="020B0604020202020204" pitchFamily="34" charset="0"/>
                <a:ea typeface="+mj-ea"/>
                <a:cs typeface="Arial" panose="020B0604020202020204" pitchFamily="34" charset="0"/>
              </a:rPr>
              <a:t>20</a:t>
            </a:r>
            <a:r>
              <a:rPr lang="ko-KR" altLang="en-US" sz="800" kern="0" dirty="0">
                <a:solidFill>
                  <a:srgbClr val="000000"/>
                </a:solidFill>
                <a:latin typeface="Arial" panose="020B0604020202020204" pitchFamily="34" charset="0"/>
                <a:ea typeface="+mj-ea"/>
                <a:cs typeface="Arial" panose="020B0604020202020204" pitchFamily="34" charset="0"/>
              </a:rPr>
              <a:t>억원 및 </a:t>
            </a:r>
            <a:r>
              <a:rPr lang="en-US" altLang="ko-KR" sz="800" kern="0" dirty="0">
                <a:solidFill>
                  <a:srgbClr val="000000"/>
                </a:solidFill>
                <a:latin typeface="Arial" panose="020B0604020202020204" pitchFamily="34" charset="0"/>
                <a:ea typeface="+mj-ea"/>
                <a:cs typeface="Arial" panose="020B0604020202020204" pitchFamily="34" charset="0"/>
              </a:rPr>
              <a:t>110</a:t>
            </a:r>
            <a:r>
              <a:rPr lang="ko-KR" altLang="en-US" sz="800" kern="0" dirty="0">
                <a:solidFill>
                  <a:srgbClr val="000000"/>
                </a:solidFill>
                <a:latin typeface="Arial" panose="020B0604020202020204" pitchFamily="34" charset="0"/>
                <a:ea typeface="+mj-ea"/>
                <a:cs typeface="Arial" panose="020B0604020202020204" pitchFamily="34" charset="0"/>
              </a:rPr>
              <a:t>회 </a:t>
            </a:r>
            <a:r>
              <a:rPr lang="en-US" altLang="ko-KR" sz="800" kern="0" dirty="0">
                <a:solidFill>
                  <a:srgbClr val="000000"/>
                </a:solidFill>
                <a:latin typeface="Arial" panose="020B0604020202020204" pitchFamily="34" charset="0"/>
                <a:ea typeface="+mj-ea"/>
                <a:cs typeface="Arial" panose="020B0604020202020204" pitchFamily="34" charset="0"/>
              </a:rPr>
              <a:t>CB </a:t>
            </a:r>
            <a:r>
              <a:rPr lang="ko-KR" altLang="en-US" sz="800" kern="0" dirty="0">
                <a:solidFill>
                  <a:srgbClr val="000000"/>
                </a:solidFill>
                <a:latin typeface="Arial" panose="020B0604020202020204" pitchFamily="34" charset="0"/>
                <a:ea typeface="+mj-ea"/>
                <a:cs typeface="Arial" panose="020B0604020202020204" pitchFamily="34" charset="0"/>
              </a:rPr>
              <a:t>기타 </a:t>
            </a:r>
            <a:r>
              <a:rPr lang="en-US" altLang="ko-KR" sz="800" kern="0" dirty="0">
                <a:solidFill>
                  <a:srgbClr val="000000"/>
                </a:solidFill>
                <a:latin typeface="Arial" panose="020B0604020202020204" pitchFamily="34" charset="0"/>
                <a:ea typeface="+mj-ea"/>
                <a:cs typeface="Arial" panose="020B0604020202020204" pitchFamily="34" charset="0"/>
              </a:rPr>
              <a:t>38.5</a:t>
            </a:r>
            <a:r>
              <a:rPr lang="ko-KR" altLang="en-US" sz="800" kern="0" dirty="0">
                <a:solidFill>
                  <a:srgbClr val="000000"/>
                </a:solidFill>
                <a:latin typeface="Arial" panose="020B0604020202020204" pitchFamily="34" charset="0"/>
                <a:ea typeface="+mj-ea"/>
                <a:cs typeface="Arial" panose="020B0604020202020204" pitchFamily="34" charset="0"/>
              </a:rPr>
              <a:t>억원</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를 모두 전환했을 때의 지분율에 해당하며</a:t>
            </a:r>
            <a:r>
              <a:rPr lang="en-US" altLang="ko-KR" sz="800" kern="0" dirty="0">
                <a:solidFill>
                  <a:srgbClr val="000000"/>
                </a:solidFill>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cs typeface="Arial" panose="020B0604020202020204" pitchFamily="34" charset="0"/>
              </a:rPr>
              <a:t>2022.2Q</a:t>
            </a:r>
            <a:r>
              <a:rPr lang="ko-KR" altLang="en-US" sz="800" kern="0" dirty="0">
                <a:solidFill>
                  <a:srgbClr val="000000"/>
                </a:solidFill>
                <a:latin typeface="Arial" panose="020B0604020202020204" pitchFamily="34" charset="0"/>
                <a:cs typeface="Arial" panose="020B0604020202020204" pitchFamily="34" charset="0"/>
              </a:rPr>
              <a:t> 중 </a:t>
            </a:r>
            <a:r>
              <a:rPr lang="en-US" altLang="ko-KR" sz="800" kern="0" dirty="0">
                <a:solidFill>
                  <a:srgbClr val="000000"/>
                </a:solidFill>
                <a:latin typeface="Arial" panose="020B0604020202020204" pitchFamily="34" charset="0"/>
                <a:cs typeface="Arial" panose="020B0604020202020204" pitchFamily="34" charset="0"/>
              </a:rPr>
              <a:t>110</a:t>
            </a:r>
            <a:r>
              <a:rPr lang="ko-KR" altLang="en-US" sz="800" kern="0" dirty="0">
                <a:solidFill>
                  <a:srgbClr val="000000"/>
                </a:solidFill>
                <a:latin typeface="Arial" panose="020B0604020202020204" pitchFamily="34" charset="0"/>
                <a:cs typeface="Arial" panose="020B0604020202020204" pitchFamily="34" charset="0"/>
              </a:rPr>
              <a:t>회 </a:t>
            </a:r>
            <a:r>
              <a:rPr lang="en-US" altLang="ko-KR" sz="800" kern="0" dirty="0">
                <a:solidFill>
                  <a:srgbClr val="000000"/>
                </a:solidFill>
                <a:latin typeface="Arial" panose="020B0604020202020204" pitchFamily="34" charset="0"/>
                <a:cs typeface="Arial" panose="020B0604020202020204" pitchFamily="34" charset="0"/>
              </a:rPr>
              <a:t>CB </a:t>
            </a:r>
            <a:r>
              <a:rPr lang="ko-KR" altLang="en-US" sz="800" kern="0" dirty="0">
                <a:solidFill>
                  <a:srgbClr val="000000"/>
                </a:solidFill>
                <a:latin typeface="Arial" panose="020B0604020202020204" pitchFamily="34" charset="0"/>
                <a:cs typeface="Arial" panose="020B0604020202020204" pitchFamily="34" charset="0"/>
              </a:rPr>
              <a:t>보유자인 기타주주의 전환권만이 실제 행사되었기에 </a:t>
            </a:r>
            <a:r>
              <a:rPr lang="ko-KR" altLang="en-US" sz="800" kern="0" dirty="0" err="1">
                <a:solidFill>
                  <a:srgbClr val="000000"/>
                </a:solidFill>
                <a:latin typeface="Arial" panose="020B0604020202020204" pitchFamily="34" charset="0"/>
                <a:cs typeface="Arial" panose="020B0604020202020204" pitchFamily="34" charset="0"/>
              </a:rPr>
              <a:t>유암코</a:t>
            </a:r>
            <a:r>
              <a:rPr lang="ko-KR" altLang="en-US" sz="800" kern="0" dirty="0">
                <a:solidFill>
                  <a:srgbClr val="000000"/>
                </a:solidFill>
                <a:latin typeface="Arial" panose="020B0604020202020204" pitchFamily="34" charset="0"/>
                <a:cs typeface="Arial" panose="020B0604020202020204" pitchFamily="34" charset="0"/>
              </a:rPr>
              <a:t> 보유 </a:t>
            </a:r>
            <a:r>
              <a:rPr lang="en-US" altLang="ko-KR" sz="800" kern="0" dirty="0">
                <a:solidFill>
                  <a:srgbClr val="000000"/>
                </a:solidFill>
                <a:latin typeface="Arial" panose="020B0604020202020204" pitchFamily="34" charset="0"/>
                <a:cs typeface="Arial" panose="020B0604020202020204" pitchFamily="34" charset="0"/>
              </a:rPr>
              <a:t>CB</a:t>
            </a:r>
            <a:r>
              <a:rPr lang="ko-KR" altLang="en-US" sz="800" kern="0" dirty="0">
                <a:solidFill>
                  <a:srgbClr val="000000"/>
                </a:solidFill>
                <a:latin typeface="Arial" panose="020B0604020202020204" pitchFamily="34" charset="0"/>
                <a:cs typeface="Arial" panose="020B0604020202020204" pitchFamily="34" charset="0"/>
              </a:rPr>
              <a:t>에 대한 전환권 행사를 함께 고려 시</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err="1">
                <a:solidFill>
                  <a:srgbClr val="000000"/>
                </a:solidFill>
                <a:latin typeface="Arial" panose="020B0604020202020204" pitchFamily="34" charset="0"/>
                <a:cs typeface="Arial" panose="020B0604020202020204" pitchFamily="34" charset="0"/>
              </a:rPr>
              <a:t>유암코</a:t>
            </a:r>
            <a:r>
              <a:rPr lang="ko-KR" altLang="en-US" sz="800" kern="0" dirty="0">
                <a:solidFill>
                  <a:srgbClr val="000000"/>
                </a:solidFill>
                <a:latin typeface="Arial" panose="020B0604020202020204" pitchFamily="34" charset="0"/>
                <a:cs typeface="Arial" panose="020B0604020202020204" pitchFamily="34" charset="0"/>
              </a:rPr>
              <a:t> 지분율은 소폭 증가하게 됨</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err="1">
                <a:solidFill>
                  <a:srgbClr val="000000"/>
                </a:solidFill>
                <a:latin typeface="Arial" panose="020B0604020202020204" pitchFamily="34" charset="0"/>
                <a:ea typeface="+mj-ea"/>
                <a:cs typeface="Arial" panose="020B0604020202020204" pitchFamily="34" charset="0"/>
              </a:rPr>
              <a:t>유암코가</a:t>
            </a:r>
            <a:r>
              <a:rPr lang="ko-KR" altLang="en-US" sz="800" kern="0" dirty="0">
                <a:solidFill>
                  <a:srgbClr val="000000"/>
                </a:solidFill>
                <a:latin typeface="Arial" panose="020B0604020202020204" pitchFamily="34" charset="0"/>
                <a:ea typeface="+mj-ea"/>
                <a:cs typeface="Arial" panose="020B0604020202020204" pitchFamily="34" charset="0"/>
              </a:rPr>
              <a:t> 소유한 </a:t>
            </a:r>
            <a:r>
              <a:rPr lang="en-US" altLang="ko-KR" sz="800" kern="0" dirty="0">
                <a:solidFill>
                  <a:srgbClr val="000000"/>
                </a:solidFill>
                <a:latin typeface="Arial" panose="020B0604020202020204" pitchFamily="34" charset="0"/>
                <a:ea typeface="+mj-ea"/>
                <a:cs typeface="Arial" panose="020B0604020202020204" pitchFamily="34" charset="0"/>
              </a:rPr>
              <a:t>109</a:t>
            </a:r>
            <a:r>
              <a:rPr lang="ko-KR" altLang="en-US" sz="800" kern="0" dirty="0">
                <a:solidFill>
                  <a:srgbClr val="000000"/>
                </a:solidFill>
                <a:latin typeface="Arial" panose="020B0604020202020204" pitchFamily="34" charset="0"/>
                <a:ea typeface="+mj-ea"/>
                <a:cs typeface="Arial" panose="020B0604020202020204" pitchFamily="34" charset="0"/>
              </a:rPr>
              <a:t>회 </a:t>
            </a:r>
            <a:r>
              <a:rPr lang="en-US" altLang="ko-KR" sz="800" kern="0" dirty="0">
                <a:solidFill>
                  <a:srgbClr val="000000"/>
                </a:solidFill>
                <a:latin typeface="Arial" panose="020B0604020202020204" pitchFamily="34" charset="0"/>
                <a:ea typeface="+mj-ea"/>
                <a:cs typeface="Arial" panose="020B0604020202020204" pitchFamily="34" charset="0"/>
              </a:rPr>
              <a:t>CB</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ko-KR" altLang="en-US" sz="800" kern="0" dirty="0" err="1">
                <a:solidFill>
                  <a:srgbClr val="000000"/>
                </a:solidFill>
                <a:latin typeface="Arial" panose="020B0604020202020204" pitchFamily="34" charset="0"/>
                <a:ea typeface="+mj-ea"/>
                <a:cs typeface="Arial" panose="020B0604020202020204" pitchFamily="34" charset="0"/>
              </a:rPr>
              <a:t>전환가액</a:t>
            </a:r>
            <a:r>
              <a:rPr lang="ko-KR" altLang="en-US" sz="800" kern="0" dirty="0">
                <a:solidFill>
                  <a:srgbClr val="000000"/>
                </a:solidFill>
                <a:latin typeface="Arial" panose="020B0604020202020204" pitchFamily="34" charset="0"/>
                <a:ea typeface="+mj-ea"/>
                <a:cs typeface="Arial" panose="020B0604020202020204" pitchFamily="34" charset="0"/>
              </a:rPr>
              <a:t> 추가 조정이 없는 반면</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전액 타인 소유의 </a:t>
            </a:r>
            <a:r>
              <a:rPr lang="en-US" altLang="ko-KR" sz="800" kern="0" dirty="0">
                <a:solidFill>
                  <a:srgbClr val="000000"/>
                </a:solidFill>
                <a:latin typeface="Arial" panose="020B0604020202020204" pitchFamily="34" charset="0"/>
                <a:ea typeface="+mj-ea"/>
                <a:cs typeface="Arial" panose="020B0604020202020204" pitchFamily="34" charset="0"/>
              </a:rPr>
              <a:t>110</a:t>
            </a:r>
            <a:r>
              <a:rPr lang="ko-KR" altLang="en-US" sz="800" kern="0" dirty="0">
                <a:solidFill>
                  <a:srgbClr val="000000"/>
                </a:solidFill>
                <a:latin typeface="Arial" panose="020B0604020202020204" pitchFamily="34" charset="0"/>
                <a:ea typeface="+mj-ea"/>
                <a:cs typeface="Arial" panose="020B0604020202020204" pitchFamily="34" charset="0"/>
              </a:rPr>
              <a:t>회 </a:t>
            </a:r>
            <a:r>
              <a:rPr lang="en-US" altLang="ko-KR" sz="800" kern="0" dirty="0">
                <a:solidFill>
                  <a:srgbClr val="000000"/>
                </a:solidFill>
                <a:latin typeface="Arial" panose="020B0604020202020204" pitchFamily="34" charset="0"/>
                <a:ea typeface="+mj-ea"/>
                <a:cs typeface="Arial" panose="020B0604020202020204" pitchFamily="34" charset="0"/>
              </a:rPr>
              <a:t>CB</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ko-KR" altLang="en-US" sz="800" kern="0" dirty="0" err="1">
                <a:solidFill>
                  <a:srgbClr val="000000"/>
                </a:solidFill>
                <a:latin typeface="Arial" panose="020B0604020202020204" pitchFamily="34" charset="0"/>
                <a:ea typeface="+mj-ea"/>
                <a:cs typeface="Arial" panose="020B0604020202020204" pitchFamily="34" charset="0"/>
              </a:rPr>
              <a:t>전환가액</a:t>
            </a:r>
            <a:r>
              <a:rPr lang="ko-KR" altLang="en-US" sz="800" kern="0" dirty="0">
                <a:solidFill>
                  <a:srgbClr val="000000"/>
                </a:solidFill>
                <a:latin typeface="Arial" panose="020B0604020202020204" pitchFamily="34" charset="0"/>
                <a:ea typeface="+mj-ea"/>
                <a:cs typeface="Arial" panose="020B0604020202020204" pitchFamily="34" charset="0"/>
              </a:rPr>
              <a:t> 하락 조정이 가능하며</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 </a:t>
            </a:r>
            <a:r>
              <a:rPr lang="ko-KR" altLang="en-US" sz="800" kern="0" dirty="0" err="1">
                <a:solidFill>
                  <a:srgbClr val="000000"/>
                </a:solidFill>
                <a:latin typeface="Arial" panose="020B0604020202020204" pitchFamily="34" charset="0"/>
                <a:ea typeface="+mj-ea"/>
                <a:cs typeface="Arial" panose="020B0604020202020204" pitchFamily="34" charset="0"/>
              </a:rPr>
              <a:t>전환가액이</a:t>
            </a:r>
            <a:r>
              <a:rPr lang="ko-KR" altLang="en-US" sz="800" kern="0" dirty="0">
                <a:solidFill>
                  <a:srgbClr val="000000"/>
                </a:solidFill>
                <a:latin typeface="Arial" panose="020B0604020202020204" pitchFamily="34" charset="0"/>
                <a:ea typeface="+mj-ea"/>
                <a:cs typeface="Arial" panose="020B0604020202020204" pitchFamily="34" charset="0"/>
              </a:rPr>
              <a:t> 하락할수록 타인소유 주식수는 증가하게 되고 </a:t>
            </a:r>
            <a:r>
              <a:rPr lang="ko-KR" altLang="en-US" sz="800" kern="0" dirty="0" err="1">
                <a:solidFill>
                  <a:srgbClr val="000000"/>
                </a:solidFill>
                <a:latin typeface="Arial" panose="020B0604020202020204" pitchFamily="34" charset="0"/>
                <a:ea typeface="+mj-ea"/>
                <a:cs typeface="Arial" panose="020B0604020202020204" pitchFamily="34" charset="0"/>
              </a:rPr>
              <a:t>유암코의</a:t>
            </a:r>
            <a:r>
              <a:rPr lang="ko-KR" altLang="en-US" sz="800" kern="0" dirty="0">
                <a:solidFill>
                  <a:srgbClr val="000000"/>
                </a:solidFill>
                <a:latin typeface="Arial" panose="020B0604020202020204" pitchFamily="34" charset="0"/>
                <a:ea typeface="+mj-ea"/>
                <a:cs typeface="Arial" panose="020B0604020202020204" pitchFamily="34" charset="0"/>
              </a:rPr>
              <a:t> 지분율은 상대적으로 희석효과가 존재함</a:t>
            </a:r>
            <a:endParaRPr lang="en-US" altLang="ko-KR" sz="800" kern="0" dirty="0">
              <a:solidFill>
                <a:srgbClr val="000000"/>
              </a:solidFill>
              <a:latin typeface="Arial" panose="020B0604020202020204" pitchFamily="34" charset="0"/>
              <a:ea typeface="+mj-ea"/>
              <a:cs typeface="Arial" panose="020B0604020202020204" pitchFamily="34" charset="0"/>
            </a:endParaRPr>
          </a:p>
        </p:txBody>
      </p:sp>
      <p:sp>
        <p:nvSpPr>
          <p:cNvPr id="39" name="TextBox 38">
            <a:extLst>
              <a:ext uri="{FF2B5EF4-FFF2-40B4-BE49-F238E27FC236}">
                <a16:creationId xmlns:a16="http://schemas.microsoft.com/office/drawing/2014/main" id="{61707E03-5780-4900-B509-AAAB5F946758}"/>
              </a:ext>
            </a:extLst>
          </p:cNvPr>
          <p:cNvSpPr txBox="1"/>
          <p:nvPr/>
        </p:nvSpPr>
        <p:spPr>
          <a:xfrm>
            <a:off x="462760" y="1761121"/>
            <a:ext cx="1585496" cy="1158103"/>
          </a:xfrm>
          <a:prstGeom prst="rect">
            <a:avLst/>
          </a:prstGeom>
          <a:noFill/>
        </p:spPr>
        <p:txBody>
          <a:bodyPr wrap="square" lIns="54610" tIns="54610" rIns="54610" bIns="54610" rtlCol="0">
            <a:noAutofit/>
          </a:bodyPr>
          <a:lstStyle/>
          <a:p>
            <a:pPr>
              <a:spcAft>
                <a:spcPts val="300"/>
              </a:spcAft>
            </a:pPr>
            <a:r>
              <a:rPr lang="en-US" altLang="ko-KR" sz="700" dirty="0">
                <a:latin typeface="Arial" panose="020B0604020202020204" pitchFamily="34" charset="0"/>
                <a:ea typeface="+mj-ea"/>
                <a:cs typeface="Arial" panose="020B0604020202020204" pitchFamily="34" charset="0"/>
              </a:rPr>
              <a:t>Note 1:</a:t>
            </a:r>
            <a:br>
              <a:rPr lang="en-US" altLang="ko-KR" sz="700" dirty="0">
                <a:latin typeface="Arial" panose="020B0604020202020204" pitchFamily="34" charset="0"/>
                <a:ea typeface="+mj-ea"/>
                <a:cs typeface="Arial" panose="020B0604020202020204" pitchFamily="34" charset="0"/>
              </a:rPr>
            </a:br>
            <a:r>
              <a:rPr lang="ko-KR" altLang="en-US" sz="700" dirty="0" err="1">
                <a:latin typeface="Arial" panose="020B0604020202020204" pitchFamily="34" charset="0"/>
                <a:ea typeface="+mj-ea"/>
                <a:cs typeface="Arial" panose="020B0604020202020204" pitchFamily="34" charset="0"/>
              </a:rPr>
              <a:t>발행주식수에서</a:t>
            </a:r>
            <a:r>
              <a:rPr lang="ko-KR" altLang="en-US" sz="700" dirty="0">
                <a:latin typeface="Arial" panose="020B0604020202020204" pitchFamily="34" charset="0"/>
                <a:ea typeface="+mj-ea"/>
                <a:cs typeface="Arial" panose="020B0604020202020204" pitchFamily="34" charset="0"/>
              </a:rPr>
              <a:t> 자기주식수를 배제한 </a:t>
            </a:r>
            <a:r>
              <a:rPr lang="ko-KR" altLang="en-US" sz="700" dirty="0" err="1">
                <a:latin typeface="Arial" panose="020B0604020202020204" pitchFamily="34" charset="0"/>
                <a:ea typeface="+mj-ea"/>
                <a:cs typeface="Arial" panose="020B0604020202020204" pitchFamily="34" charset="0"/>
              </a:rPr>
              <a:t>유통주식수</a:t>
            </a:r>
            <a:r>
              <a:rPr lang="ko-KR" altLang="en-US" sz="700" dirty="0">
                <a:latin typeface="Arial" panose="020B0604020202020204" pitchFamily="34" charset="0"/>
                <a:ea typeface="+mj-ea"/>
                <a:cs typeface="Arial" panose="020B0604020202020204" pitchFamily="34" charset="0"/>
              </a:rPr>
              <a:t> 기준의 지분율을 계산함</a:t>
            </a:r>
            <a:endParaRPr lang="en-US" altLang="ko-KR" sz="700" dirty="0">
              <a:latin typeface="Arial" panose="020B0604020202020204" pitchFamily="34" charset="0"/>
              <a:ea typeface="+mj-ea"/>
              <a:cs typeface="Arial" panose="020B0604020202020204" pitchFamily="34" charset="0"/>
            </a:endParaRPr>
          </a:p>
          <a:p>
            <a:pPr>
              <a:spcAft>
                <a:spcPts val="300"/>
              </a:spcAft>
            </a:pPr>
            <a:endParaRPr lang="en-US" altLang="ko-KR" sz="700" dirty="0">
              <a:latin typeface="Arial" panose="020B0604020202020204" pitchFamily="34" charset="0"/>
              <a:ea typeface="+mj-ea"/>
              <a:cs typeface="Arial" panose="020B0604020202020204" pitchFamily="34" charset="0"/>
            </a:endParaRPr>
          </a:p>
          <a:p>
            <a:pPr>
              <a:spcAft>
                <a:spcPts val="300"/>
              </a:spcAft>
            </a:pPr>
            <a:r>
              <a:rPr lang="en-US" altLang="ko-KR" sz="700" dirty="0">
                <a:latin typeface="Arial" panose="020B0604020202020204" pitchFamily="34" charset="0"/>
                <a:ea typeface="+mj-ea"/>
                <a:cs typeface="Arial" panose="020B0604020202020204" pitchFamily="34" charset="0"/>
              </a:rPr>
              <a:t>Note 2:</a:t>
            </a:r>
          </a:p>
          <a:p>
            <a:pPr>
              <a:spcAft>
                <a:spcPts val="300"/>
              </a:spcAft>
            </a:pPr>
            <a:r>
              <a:rPr lang="ko-KR" altLang="en-US" sz="700" dirty="0">
                <a:latin typeface="Arial" panose="020B0604020202020204" pitchFamily="34" charset="0"/>
                <a:ea typeface="+mj-ea"/>
                <a:cs typeface="Arial" panose="020B0604020202020204" pitchFamily="34" charset="0"/>
              </a:rPr>
              <a:t>자기주식수는 현재 수준</a:t>
            </a:r>
            <a:r>
              <a:rPr lang="en-US" altLang="ko-KR" sz="700" dirty="0">
                <a:latin typeface="Arial" panose="020B0604020202020204" pitchFamily="34" charset="0"/>
                <a:ea typeface="+mj-ea"/>
                <a:cs typeface="Arial" panose="020B0604020202020204" pitchFamily="34" charset="0"/>
              </a:rPr>
              <a:t>(61,831</a:t>
            </a:r>
            <a:r>
              <a:rPr lang="ko-KR" altLang="en-US" sz="700" dirty="0">
                <a:latin typeface="Arial" panose="020B0604020202020204" pitchFamily="34" charset="0"/>
                <a:ea typeface="+mj-ea"/>
                <a:cs typeface="Arial" panose="020B0604020202020204" pitchFamily="34" charset="0"/>
              </a:rPr>
              <a:t>주</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으로 유지된다고 가정</a:t>
            </a:r>
            <a:endParaRPr lang="en-US" altLang="ko-KR" sz="700" dirty="0">
              <a:latin typeface="Arial" panose="020B0604020202020204" pitchFamily="34" charset="0"/>
              <a:ea typeface="+mj-ea"/>
              <a:cs typeface="Arial" panose="020B0604020202020204" pitchFamily="34" charset="0"/>
            </a:endParaRPr>
          </a:p>
          <a:p>
            <a:pPr>
              <a:spcAft>
                <a:spcPts val="300"/>
              </a:spcAft>
            </a:pPr>
            <a:endParaRPr lang="en-US" altLang="ko-KR" sz="700" dirty="0">
              <a:latin typeface="Arial" panose="020B0604020202020204" pitchFamily="34" charset="0"/>
              <a:ea typeface="+mj-ea"/>
              <a:cs typeface="Arial" panose="020B0604020202020204" pitchFamily="34" charset="0"/>
            </a:endParaRPr>
          </a:p>
          <a:p>
            <a:pPr>
              <a:spcAft>
                <a:spcPts val="300"/>
              </a:spcAft>
            </a:pPr>
            <a:r>
              <a:rPr lang="en-US" altLang="ko-KR" sz="700" dirty="0">
                <a:latin typeface="Arial" panose="020B0604020202020204" pitchFamily="34" charset="0"/>
                <a:ea typeface="+mj-ea"/>
                <a:cs typeface="Arial" panose="020B0604020202020204" pitchFamily="34" charset="0"/>
              </a:rPr>
              <a:t>Note 3: </a:t>
            </a:r>
            <a:r>
              <a:rPr lang="ko-KR" altLang="en-US" sz="700" dirty="0">
                <a:latin typeface="Arial" panose="020B0604020202020204" pitchFamily="34" charset="0"/>
                <a:ea typeface="+mj-ea"/>
                <a:cs typeface="Arial" panose="020B0604020202020204" pitchFamily="34" charset="0"/>
              </a:rPr>
              <a:t>최초 </a:t>
            </a:r>
            <a:r>
              <a:rPr lang="ko-KR" altLang="en-US" sz="700" dirty="0" err="1">
                <a:latin typeface="Arial" panose="020B0604020202020204" pitchFamily="34" charset="0"/>
                <a:ea typeface="+mj-ea"/>
                <a:cs typeface="Arial" panose="020B0604020202020204" pitchFamily="34" charset="0"/>
              </a:rPr>
              <a:t>전환가액</a:t>
            </a:r>
            <a:r>
              <a:rPr lang="ko-KR" altLang="en-US" sz="700" dirty="0">
                <a:latin typeface="Arial" panose="020B0604020202020204" pitchFamily="34" charset="0"/>
                <a:ea typeface="+mj-ea"/>
                <a:cs typeface="Arial" panose="020B0604020202020204" pitchFamily="34" charset="0"/>
              </a:rPr>
              <a:t> 대비 </a:t>
            </a:r>
            <a:r>
              <a:rPr lang="en-US" altLang="ko-KR" sz="700" dirty="0">
                <a:latin typeface="Arial" panose="020B0604020202020204" pitchFamily="34" charset="0"/>
                <a:ea typeface="+mj-ea"/>
                <a:cs typeface="Arial" panose="020B0604020202020204" pitchFamily="34" charset="0"/>
              </a:rPr>
              <a:t>70% </a:t>
            </a:r>
            <a:r>
              <a:rPr lang="ko-KR" altLang="en-US" sz="700" dirty="0">
                <a:latin typeface="Arial" panose="020B0604020202020204" pitchFamily="34" charset="0"/>
                <a:ea typeface="+mj-ea"/>
                <a:cs typeface="Arial" panose="020B0604020202020204" pitchFamily="34" charset="0"/>
              </a:rPr>
              <a:t>까지만 조정 가능하며</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제</a:t>
            </a:r>
            <a:r>
              <a:rPr lang="en-US" altLang="ko-KR" sz="700" dirty="0">
                <a:latin typeface="Arial" panose="020B0604020202020204" pitchFamily="34" charset="0"/>
                <a:ea typeface="+mj-ea"/>
                <a:cs typeface="Arial" panose="020B0604020202020204" pitchFamily="34" charset="0"/>
              </a:rPr>
              <a:t>109</a:t>
            </a:r>
            <a:r>
              <a:rPr lang="ko-KR" altLang="en-US" sz="700" dirty="0">
                <a:latin typeface="Arial" panose="020B0604020202020204" pitchFamily="34" charset="0"/>
                <a:ea typeface="+mj-ea"/>
                <a:cs typeface="Arial" panose="020B0604020202020204" pitchFamily="34" charset="0"/>
              </a:rPr>
              <a:t>회 </a:t>
            </a:r>
            <a:r>
              <a:rPr lang="en-US" altLang="ko-KR" sz="700" dirty="0">
                <a:latin typeface="Arial" panose="020B0604020202020204" pitchFamily="34" charset="0"/>
                <a:ea typeface="+mj-ea"/>
                <a:cs typeface="Arial" panose="020B0604020202020204" pitchFamily="34" charset="0"/>
              </a:rPr>
              <a:t>CB</a:t>
            </a:r>
            <a:r>
              <a:rPr lang="ko-KR" altLang="en-US" sz="700" dirty="0">
                <a:latin typeface="Arial" panose="020B0604020202020204" pitchFamily="34" charset="0"/>
                <a:ea typeface="+mj-ea"/>
                <a:cs typeface="Arial" panose="020B0604020202020204" pitchFamily="34" charset="0"/>
              </a:rPr>
              <a:t>는 이미 한도에 도달하여 </a:t>
            </a:r>
            <a:r>
              <a:rPr lang="ko-KR" altLang="en-US" sz="700" dirty="0" err="1">
                <a:latin typeface="Arial" panose="020B0604020202020204" pitchFamily="34" charset="0"/>
                <a:ea typeface="+mj-ea"/>
                <a:cs typeface="Arial" panose="020B0604020202020204" pitchFamily="34" charset="0"/>
              </a:rPr>
              <a:t>전환가액이</a:t>
            </a:r>
            <a:r>
              <a:rPr lang="ko-KR" altLang="en-US" sz="700" dirty="0">
                <a:latin typeface="Arial" panose="020B0604020202020204" pitchFamily="34" charset="0"/>
                <a:ea typeface="+mj-ea"/>
                <a:cs typeface="Arial" panose="020B0604020202020204" pitchFamily="34" charset="0"/>
              </a:rPr>
              <a:t> 추가 조정 없이 </a:t>
            </a:r>
            <a:r>
              <a:rPr lang="en-US" altLang="ko-KR" sz="700" dirty="0">
                <a:latin typeface="Arial" panose="020B0604020202020204" pitchFamily="34" charset="0"/>
                <a:ea typeface="+mj-ea"/>
                <a:cs typeface="Arial" panose="020B0604020202020204" pitchFamily="34" charset="0"/>
              </a:rPr>
              <a:t>1,926</a:t>
            </a:r>
            <a:r>
              <a:rPr lang="ko-KR" altLang="en-US" sz="700" dirty="0">
                <a:latin typeface="Arial" panose="020B0604020202020204" pitchFamily="34" charset="0"/>
                <a:ea typeface="+mj-ea"/>
                <a:cs typeface="Arial" panose="020B0604020202020204" pitchFamily="34" charset="0"/>
              </a:rPr>
              <a:t>원으로 유지됨 </a:t>
            </a:r>
            <a:endParaRPr lang="en-US" altLang="ko-KR" sz="700" dirty="0">
              <a:latin typeface="Arial" panose="020B0604020202020204" pitchFamily="34" charset="0"/>
              <a:ea typeface="+mj-ea"/>
              <a:cs typeface="Arial" panose="020B0604020202020204" pitchFamily="34" charset="0"/>
            </a:endParaRPr>
          </a:p>
          <a:p>
            <a:pPr>
              <a:spcAft>
                <a:spcPts val="300"/>
              </a:spcAft>
            </a:pPr>
            <a:endParaRPr lang="en-US" altLang="ko-KR" sz="700" dirty="0">
              <a:latin typeface="Arial" panose="020B0604020202020204" pitchFamily="34" charset="0"/>
              <a:ea typeface="+mj-ea"/>
              <a:cs typeface="Arial" panose="020B0604020202020204" pitchFamily="34" charset="0"/>
            </a:endParaRPr>
          </a:p>
          <a:p>
            <a:pPr>
              <a:spcAft>
                <a:spcPts val="300"/>
              </a:spcAft>
            </a:pPr>
            <a:r>
              <a:rPr lang="en-US" altLang="ko-KR" sz="700" dirty="0">
                <a:latin typeface="Arial" panose="020B0604020202020204" pitchFamily="34" charset="0"/>
                <a:ea typeface="+mj-ea"/>
                <a:cs typeface="Arial" panose="020B0604020202020204" pitchFamily="34" charset="0"/>
              </a:rPr>
              <a:t>Note 4: </a:t>
            </a:r>
            <a:r>
              <a:rPr lang="ko-KR" altLang="en-US" sz="700" dirty="0" err="1">
                <a:latin typeface="Arial" panose="020B0604020202020204" pitchFamily="34" charset="0"/>
                <a:ea typeface="+mj-ea"/>
                <a:cs typeface="Arial" panose="020B0604020202020204" pitchFamily="34" charset="0"/>
              </a:rPr>
              <a:t>전환가액</a:t>
            </a:r>
            <a:r>
              <a:rPr lang="ko-KR" altLang="en-US" sz="700" dirty="0">
                <a:latin typeface="Arial" panose="020B0604020202020204" pitchFamily="34" charset="0"/>
                <a:ea typeface="+mj-ea"/>
                <a:cs typeface="Arial" panose="020B0604020202020204" pitchFamily="34" charset="0"/>
              </a:rPr>
              <a:t> 조정 적용</a:t>
            </a:r>
            <a:r>
              <a:rPr lang="en-US" altLang="ko-KR" sz="700" dirty="0">
                <a:latin typeface="Arial" panose="020B0604020202020204" pitchFamily="34" charset="0"/>
                <a:ea typeface="+mj-ea"/>
                <a:cs typeface="Arial" panose="020B0604020202020204" pitchFamily="34" charset="0"/>
              </a:rPr>
              <a:t>, </a:t>
            </a:r>
          </a:p>
          <a:p>
            <a:pPr>
              <a:spcAft>
                <a:spcPts val="300"/>
              </a:spcAft>
            </a:pPr>
            <a:r>
              <a:rPr lang="en-US" altLang="ko-KR" sz="700" dirty="0">
                <a:latin typeface="Arial" panose="020B0604020202020204" pitchFamily="34" charset="0"/>
                <a:ea typeface="+mj-ea"/>
                <a:cs typeface="Arial" panose="020B0604020202020204" pitchFamily="34" charset="0"/>
              </a:rPr>
              <a:t>110</a:t>
            </a:r>
            <a:r>
              <a:rPr lang="ko-KR" altLang="en-US" sz="700" dirty="0">
                <a:latin typeface="Arial" panose="020B0604020202020204" pitchFamily="34" charset="0"/>
                <a:ea typeface="+mj-ea"/>
                <a:cs typeface="Arial" panose="020B0604020202020204" pitchFamily="34" charset="0"/>
              </a:rPr>
              <a:t>회 </a:t>
            </a:r>
            <a:r>
              <a:rPr lang="en-US" altLang="ko-KR" sz="700" dirty="0">
                <a:latin typeface="Arial" panose="020B0604020202020204" pitchFamily="34" charset="0"/>
                <a:ea typeface="+mj-ea"/>
                <a:cs typeface="Arial" panose="020B0604020202020204" pitchFamily="34" charset="0"/>
              </a:rPr>
              <a:t>CB </a:t>
            </a:r>
            <a:r>
              <a:rPr lang="ko-KR" altLang="en-US" sz="700" dirty="0">
                <a:latin typeface="Arial" panose="020B0604020202020204" pitchFamily="34" charset="0"/>
                <a:ea typeface="+mj-ea"/>
                <a:cs typeface="Arial" panose="020B0604020202020204" pitchFamily="34" charset="0"/>
              </a:rPr>
              <a:t>또한 최초 </a:t>
            </a:r>
            <a:r>
              <a:rPr lang="ko-KR" altLang="en-US" sz="700" dirty="0" err="1">
                <a:latin typeface="Arial" panose="020B0604020202020204" pitchFamily="34" charset="0"/>
                <a:ea typeface="+mj-ea"/>
                <a:cs typeface="Arial" panose="020B0604020202020204" pitchFamily="34" charset="0"/>
              </a:rPr>
              <a:t>전환가액</a:t>
            </a:r>
            <a:r>
              <a:rPr lang="ko-KR" altLang="en-US" sz="700" dirty="0">
                <a:latin typeface="Arial" panose="020B0604020202020204" pitchFamily="34" charset="0"/>
                <a:ea typeface="+mj-ea"/>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1,735</a:t>
            </a:r>
            <a:r>
              <a:rPr lang="ko-KR" altLang="en-US" sz="700" dirty="0">
                <a:latin typeface="Arial" panose="020B0604020202020204" pitchFamily="34" charset="0"/>
                <a:ea typeface="+mj-ea"/>
                <a:cs typeface="Arial" panose="020B0604020202020204" pitchFamily="34" charset="0"/>
              </a:rPr>
              <a:t>원 대비 </a:t>
            </a:r>
            <a:r>
              <a:rPr lang="en-US" altLang="ko-KR" sz="700" dirty="0">
                <a:latin typeface="Arial" panose="020B0604020202020204" pitchFamily="34" charset="0"/>
                <a:ea typeface="+mj-ea"/>
                <a:cs typeface="Arial" panose="020B0604020202020204" pitchFamily="34" charset="0"/>
              </a:rPr>
              <a:t>70%</a:t>
            </a:r>
            <a:r>
              <a:rPr lang="ko-KR" altLang="en-US" sz="700" dirty="0">
                <a:latin typeface="Arial" panose="020B0604020202020204" pitchFamily="34" charset="0"/>
                <a:ea typeface="+mj-ea"/>
                <a:cs typeface="Arial" panose="020B0604020202020204" pitchFamily="34" charset="0"/>
              </a:rPr>
              <a:t>까지만 조정 가능</a:t>
            </a:r>
            <a:endParaRPr lang="en-US" altLang="ko-KR" sz="700" dirty="0">
              <a:latin typeface="Arial" panose="020B0604020202020204" pitchFamily="34" charset="0"/>
              <a:ea typeface="+mj-ea"/>
              <a:cs typeface="Arial" panose="020B0604020202020204" pitchFamily="34" charset="0"/>
            </a:endParaRPr>
          </a:p>
          <a:p>
            <a:pPr>
              <a:spcAft>
                <a:spcPts val="300"/>
              </a:spcAft>
            </a:pPr>
            <a:endParaRPr lang="en-US" altLang="ko-KR" sz="700" dirty="0">
              <a:latin typeface="Arial" panose="020B0604020202020204" pitchFamily="34" charset="0"/>
              <a:ea typeface="+mj-ea"/>
              <a:cs typeface="Arial" panose="020B0604020202020204" pitchFamily="34" charset="0"/>
            </a:endParaRPr>
          </a:p>
        </p:txBody>
      </p:sp>
      <p:sp>
        <p:nvSpPr>
          <p:cNvPr id="42" name="TextBox 41">
            <a:extLst>
              <a:ext uri="{FF2B5EF4-FFF2-40B4-BE49-F238E27FC236}">
                <a16:creationId xmlns:a16="http://schemas.microsoft.com/office/drawing/2014/main" id="{E92CE4D7-3864-4F35-BDEE-1B0711926112}"/>
              </a:ext>
            </a:extLst>
          </p:cNvPr>
          <p:cNvSpPr txBox="1"/>
          <p:nvPr/>
        </p:nvSpPr>
        <p:spPr>
          <a:xfrm>
            <a:off x="2196303" y="5081354"/>
            <a:ext cx="1639130" cy="123111"/>
          </a:xfrm>
          <a:prstGeom prst="rect">
            <a:avLst/>
          </a:prstGeom>
          <a:noFill/>
        </p:spPr>
        <p:txBody>
          <a:bodyPr wrap="square" lIns="0" tIns="0" rIns="0" bIns="0" rtlCol="0">
            <a:spAutoFit/>
          </a:bodyPr>
          <a:lstStyle/>
          <a:p>
            <a:pPr defTabSz="422039">
              <a:defRPr/>
            </a:pPr>
            <a:r>
              <a:rPr lang="en-US" altLang="ko-KR" sz="800" dirty="0">
                <a:solidFill>
                  <a:srgbClr val="000000"/>
                </a:solidFill>
                <a:latin typeface="Arial" panose="020B0604020202020204" pitchFamily="34" charset="0"/>
                <a:ea typeface="+mj-ea"/>
                <a:cs typeface="Arial" panose="020B0604020202020204" pitchFamily="34" charset="0"/>
              </a:rPr>
              <a:t>(</a:t>
            </a:r>
            <a:r>
              <a:rPr lang="ko-KR" altLang="en-US" sz="800" dirty="0">
                <a:solidFill>
                  <a:srgbClr val="000000"/>
                </a:solidFill>
                <a:latin typeface="Arial" panose="020B0604020202020204" pitchFamily="34" charset="0"/>
                <a:ea typeface="+mj-ea"/>
                <a:cs typeface="Arial" panose="020B0604020202020204" pitchFamily="34" charset="0"/>
              </a:rPr>
              <a:t>참고</a:t>
            </a:r>
            <a:r>
              <a:rPr lang="en-US" altLang="ko-KR" sz="800" dirty="0">
                <a:solidFill>
                  <a:srgbClr val="000000"/>
                </a:solidFill>
                <a:latin typeface="Arial" panose="020B0604020202020204" pitchFamily="34" charset="0"/>
                <a:ea typeface="+mj-ea"/>
                <a:cs typeface="Arial" panose="020B0604020202020204" pitchFamily="34" charset="0"/>
              </a:rPr>
              <a:t>) 2022</a:t>
            </a:r>
            <a:r>
              <a:rPr lang="ko-KR" altLang="en-US" sz="800" dirty="0">
                <a:solidFill>
                  <a:srgbClr val="000000"/>
                </a:solidFill>
                <a:latin typeface="Arial" panose="020B0604020202020204" pitchFamily="34" charset="0"/>
                <a:ea typeface="+mj-ea"/>
                <a:cs typeface="Arial" panose="020B0604020202020204" pitchFamily="34" charset="0"/>
              </a:rPr>
              <a:t>년 </a:t>
            </a:r>
            <a:r>
              <a:rPr lang="en-US" altLang="ko-KR" sz="800" dirty="0">
                <a:solidFill>
                  <a:srgbClr val="000000"/>
                </a:solidFill>
                <a:latin typeface="Arial" panose="020B0604020202020204" pitchFamily="34" charset="0"/>
                <a:ea typeface="+mj-ea"/>
                <a:cs typeface="Arial" panose="020B0604020202020204" pitchFamily="34" charset="0"/>
              </a:rPr>
              <a:t>3</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31</a:t>
            </a:r>
            <a:r>
              <a:rPr lang="ko-KR" altLang="en-US" sz="800" dirty="0">
                <a:solidFill>
                  <a:srgbClr val="000000"/>
                </a:solidFill>
                <a:latin typeface="Arial" panose="020B0604020202020204" pitchFamily="34" charset="0"/>
                <a:ea typeface="+mj-ea"/>
                <a:cs typeface="Arial" panose="020B0604020202020204" pitchFamily="34" charset="0"/>
              </a:rPr>
              <a:t>일 현재 정보</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46" name="순서도: 연결자 45">
            <a:extLst>
              <a:ext uri="{FF2B5EF4-FFF2-40B4-BE49-F238E27FC236}">
                <a16:creationId xmlns:a16="http://schemas.microsoft.com/office/drawing/2014/main" id="{EF8FA93D-9215-4A34-875B-6DA980ABF9CA}"/>
              </a:ext>
            </a:extLst>
          </p:cNvPr>
          <p:cNvSpPr/>
          <p:nvPr/>
        </p:nvSpPr>
        <p:spPr bwMode="auto">
          <a:xfrm>
            <a:off x="5902134" y="181838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47" name="순서도: 연결자 46">
            <a:extLst>
              <a:ext uri="{FF2B5EF4-FFF2-40B4-BE49-F238E27FC236}">
                <a16:creationId xmlns:a16="http://schemas.microsoft.com/office/drawing/2014/main" id="{6B672888-9C84-4619-BEB8-53BA4992B135}"/>
              </a:ext>
            </a:extLst>
          </p:cNvPr>
          <p:cNvSpPr/>
          <p:nvPr/>
        </p:nvSpPr>
        <p:spPr bwMode="auto">
          <a:xfrm>
            <a:off x="5902134" y="221989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48" name="순서도: 연결자 47">
            <a:extLst>
              <a:ext uri="{FF2B5EF4-FFF2-40B4-BE49-F238E27FC236}">
                <a16:creationId xmlns:a16="http://schemas.microsoft.com/office/drawing/2014/main" id="{4AD515F5-42BE-48BC-A60B-78D3DFB31E3D}"/>
              </a:ext>
            </a:extLst>
          </p:cNvPr>
          <p:cNvSpPr/>
          <p:nvPr/>
        </p:nvSpPr>
        <p:spPr bwMode="auto">
          <a:xfrm>
            <a:off x="5902134" y="251106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49" name="순서도: 연결자 48">
            <a:extLst>
              <a:ext uri="{FF2B5EF4-FFF2-40B4-BE49-F238E27FC236}">
                <a16:creationId xmlns:a16="http://schemas.microsoft.com/office/drawing/2014/main" id="{349AA19E-E9D7-4C5B-BE7C-509E73B64E22}"/>
              </a:ext>
            </a:extLst>
          </p:cNvPr>
          <p:cNvSpPr/>
          <p:nvPr/>
        </p:nvSpPr>
        <p:spPr bwMode="auto">
          <a:xfrm>
            <a:off x="5902134" y="290476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4</a:t>
            </a:r>
          </a:p>
        </p:txBody>
      </p:sp>
      <p:sp>
        <p:nvSpPr>
          <p:cNvPr id="50" name="순서도: 연결자 49">
            <a:extLst>
              <a:ext uri="{FF2B5EF4-FFF2-40B4-BE49-F238E27FC236}">
                <a16:creationId xmlns:a16="http://schemas.microsoft.com/office/drawing/2014/main" id="{ADB69987-DC49-407D-A402-74C862DEE97B}"/>
              </a:ext>
            </a:extLst>
          </p:cNvPr>
          <p:cNvSpPr/>
          <p:nvPr/>
        </p:nvSpPr>
        <p:spPr bwMode="auto">
          <a:xfrm>
            <a:off x="5902134" y="3186388"/>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5</a:t>
            </a:r>
          </a:p>
        </p:txBody>
      </p:sp>
      <p:graphicFrame>
        <p:nvGraphicFramePr>
          <p:cNvPr id="53" name="표 52">
            <a:extLst>
              <a:ext uri="{FF2B5EF4-FFF2-40B4-BE49-F238E27FC236}">
                <a16:creationId xmlns:a16="http://schemas.microsoft.com/office/drawing/2014/main" id="{8C5C3988-22C5-4DA9-A175-143BCFE80A1B}"/>
              </a:ext>
            </a:extLst>
          </p:cNvPr>
          <p:cNvGraphicFramePr>
            <a:graphicFrameLocks noGrp="1"/>
          </p:cNvGraphicFramePr>
          <p:nvPr/>
        </p:nvGraphicFramePr>
        <p:xfrm>
          <a:off x="2151681" y="1822766"/>
          <a:ext cx="3280815" cy="1386840"/>
        </p:xfrm>
        <a:graphic>
          <a:graphicData uri="http://schemas.openxmlformats.org/drawingml/2006/table">
            <a:tbl>
              <a:tblPr/>
              <a:tblGrid>
                <a:gridCol w="481965">
                  <a:extLst>
                    <a:ext uri="{9D8B030D-6E8A-4147-A177-3AD203B41FA5}">
                      <a16:colId xmlns:a16="http://schemas.microsoft.com/office/drawing/2014/main" val="1270160153"/>
                    </a:ext>
                  </a:extLst>
                </a:gridCol>
                <a:gridCol w="754625">
                  <a:extLst>
                    <a:ext uri="{9D8B030D-6E8A-4147-A177-3AD203B41FA5}">
                      <a16:colId xmlns:a16="http://schemas.microsoft.com/office/drawing/2014/main" val="2599291412"/>
                    </a:ext>
                  </a:extLst>
                </a:gridCol>
                <a:gridCol w="856225">
                  <a:extLst>
                    <a:ext uri="{9D8B030D-6E8A-4147-A177-3AD203B41FA5}">
                      <a16:colId xmlns:a16="http://schemas.microsoft.com/office/drawing/2014/main" val="4125700753"/>
                    </a:ext>
                  </a:extLst>
                </a:gridCol>
                <a:gridCol w="828000">
                  <a:extLst>
                    <a:ext uri="{9D8B030D-6E8A-4147-A177-3AD203B41FA5}">
                      <a16:colId xmlns:a16="http://schemas.microsoft.com/office/drawing/2014/main" val="3592283089"/>
                    </a:ext>
                  </a:extLst>
                </a:gridCol>
                <a:gridCol w="360000">
                  <a:extLst>
                    <a:ext uri="{9D8B030D-6E8A-4147-A177-3AD203B41FA5}">
                      <a16:colId xmlns:a16="http://schemas.microsoft.com/office/drawing/2014/main" val="942680522"/>
                    </a:ext>
                  </a:extLst>
                </a:gridCol>
              </a:tblGrid>
              <a:tr h="198120">
                <a:tc>
                  <a:txBody>
                    <a:bodyPr/>
                    <a:lstStyle/>
                    <a:p>
                      <a:pPr algn="ctr" fontAlgn="ctr"/>
                      <a:r>
                        <a:rPr lang="ko-KR" alt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유암코</a:t>
                      </a:r>
                      <a:r>
                        <a:rPr lang="ko-KR" alt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주식수</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기말 </a:t>
                      </a:r>
                      <a:r>
                        <a:rPr lang="ko-KR" altLang="en-US" sz="800" b="0"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유통주식수</a:t>
                      </a:r>
                      <a:endParaRPr lang="ko-KR" alt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유암코</a:t>
                      </a:r>
                      <a:r>
                        <a:rPr lang="ko-KR" alt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지분율</a:t>
                      </a:r>
                      <a:r>
                        <a:rPr lang="en-US" altLang="ko-KR" sz="800" b="0"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0"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787520333"/>
                  </a:ext>
                </a:extLst>
              </a:tr>
              <a:tr h="198120">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37,691,634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73,198,503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51.5%</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FE3F6"/>
                    </a:solidFill>
                  </a:tcPr>
                </a:tc>
                <a:tc>
                  <a:txBody>
                    <a:bodyPr/>
                    <a:lstStyle/>
                    <a:p>
                      <a:pPr algn="ctr"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62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42874143"/>
                  </a:ext>
                </a:extLst>
              </a:tr>
              <a:tr h="198120">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54,240,097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89,746,966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60.4%</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FE3F6"/>
                    </a:solidFill>
                  </a:tcPr>
                </a:tc>
                <a:tc>
                  <a:txBody>
                    <a:bodyPr/>
                    <a:lstStyle/>
                    <a:p>
                      <a:pPr algn="ctr"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62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51371719"/>
                  </a:ext>
                </a:extLst>
              </a:tr>
              <a:tr h="198120">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25,348,983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37,440,897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67.7%</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FE3F6"/>
                    </a:solidFill>
                  </a:tcPr>
                </a:tc>
                <a:tc>
                  <a:txBody>
                    <a:bodyPr/>
                    <a:lstStyle/>
                    <a:p>
                      <a:pPr algn="ctr"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62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4652224"/>
                  </a:ext>
                </a:extLst>
              </a:tr>
              <a:tr h="198120">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25,348,983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40,838,328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62.1%</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FE3F6"/>
                    </a:solidFill>
                  </a:tcPr>
                </a:tc>
                <a:tc>
                  <a:txBody>
                    <a:bodyPr/>
                    <a:lstStyle/>
                    <a:p>
                      <a:pPr algn="ctr"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62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70314224"/>
                  </a:ext>
                </a:extLst>
              </a:tr>
              <a:tr h="198120">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25,348,983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43,585,237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58.2%</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FE3F6"/>
                    </a:solidFill>
                  </a:tcPr>
                </a:tc>
                <a:tc>
                  <a:txBody>
                    <a:bodyPr/>
                    <a:lstStyle/>
                    <a:p>
                      <a:pPr algn="ctr"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62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34916352"/>
                  </a:ext>
                </a:extLst>
              </a:tr>
              <a:tr h="198120">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Jun-22</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25,348,983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47,504,979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53.4%</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FE3F6"/>
                    </a:solidFill>
                  </a:tcPr>
                </a:tc>
                <a:tc>
                  <a:txBody>
                    <a:bodyPr/>
                    <a:lstStyle/>
                    <a:p>
                      <a:pPr algn="ctr"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62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73938325"/>
                  </a:ext>
                </a:extLst>
              </a:tr>
            </a:tbl>
          </a:graphicData>
        </a:graphic>
      </p:graphicFrame>
      <p:sp>
        <p:nvSpPr>
          <p:cNvPr id="58" name="순서도: 연결자 57">
            <a:extLst>
              <a:ext uri="{FF2B5EF4-FFF2-40B4-BE49-F238E27FC236}">
                <a16:creationId xmlns:a16="http://schemas.microsoft.com/office/drawing/2014/main" id="{44C9DCF7-0DEF-4052-8CB4-21DD72E7442B}"/>
              </a:ext>
            </a:extLst>
          </p:cNvPr>
          <p:cNvSpPr/>
          <p:nvPr/>
        </p:nvSpPr>
        <p:spPr bwMode="auto">
          <a:xfrm>
            <a:off x="4053732" y="531786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7</a:t>
            </a:r>
          </a:p>
        </p:txBody>
      </p:sp>
      <p:sp>
        <p:nvSpPr>
          <p:cNvPr id="59" name="순서도: 연결자 58">
            <a:extLst>
              <a:ext uri="{FF2B5EF4-FFF2-40B4-BE49-F238E27FC236}">
                <a16:creationId xmlns:a16="http://schemas.microsoft.com/office/drawing/2014/main" id="{6710C3AD-B656-4EB6-8083-D4E1929A3EC2}"/>
              </a:ext>
            </a:extLst>
          </p:cNvPr>
          <p:cNvSpPr/>
          <p:nvPr/>
        </p:nvSpPr>
        <p:spPr bwMode="auto">
          <a:xfrm>
            <a:off x="4053732" y="558368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8</a:t>
            </a:r>
          </a:p>
        </p:txBody>
      </p:sp>
      <p:graphicFrame>
        <p:nvGraphicFramePr>
          <p:cNvPr id="29" name="표 28">
            <a:extLst>
              <a:ext uri="{FF2B5EF4-FFF2-40B4-BE49-F238E27FC236}">
                <a16:creationId xmlns:a16="http://schemas.microsoft.com/office/drawing/2014/main" id="{3455D04B-B706-42CB-9992-09B42DF55031}"/>
              </a:ext>
            </a:extLst>
          </p:cNvPr>
          <p:cNvGraphicFramePr>
            <a:graphicFrameLocks noGrp="1"/>
          </p:cNvGraphicFramePr>
          <p:nvPr/>
        </p:nvGraphicFramePr>
        <p:xfrm>
          <a:off x="2151680" y="5237796"/>
          <a:ext cx="1698590" cy="865824"/>
        </p:xfrm>
        <a:graphic>
          <a:graphicData uri="http://schemas.openxmlformats.org/drawingml/2006/table">
            <a:tbl>
              <a:tblPr/>
              <a:tblGrid>
                <a:gridCol w="965696">
                  <a:extLst>
                    <a:ext uri="{9D8B030D-6E8A-4147-A177-3AD203B41FA5}">
                      <a16:colId xmlns:a16="http://schemas.microsoft.com/office/drawing/2014/main" val="4165938177"/>
                    </a:ext>
                  </a:extLst>
                </a:gridCol>
                <a:gridCol w="732894">
                  <a:extLst>
                    <a:ext uri="{9D8B030D-6E8A-4147-A177-3AD203B41FA5}">
                      <a16:colId xmlns:a16="http://schemas.microsoft.com/office/drawing/2014/main" val="2592963785"/>
                    </a:ext>
                  </a:extLst>
                </a:gridCol>
              </a:tblGrid>
              <a:tr h="144304">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유통주식수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43,585,237</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528475490"/>
                  </a:ext>
                </a:extLst>
              </a:tr>
              <a:tr h="144304">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유암코</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주식수</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25,348,983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57944326"/>
                  </a:ext>
                </a:extLst>
              </a:tr>
              <a:tr h="144304">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유얌코</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지분율</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58.2%</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61927884"/>
                  </a:ext>
                </a:extLst>
              </a:tr>
              <a:tr h="144304">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회 잔존가액</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4760292"/>
                  </a:ext>
                </a:extLst>
              </a:tr>
              <a:tr h="144304">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회 잔존가액</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71783651"/>
                  </a:ext>
                </a:extLst>
              </a:tr>
              <a:tr h="144304">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유암코</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소유 </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CB</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145176"/>
                  </a:ext>
                </a:extLst>
              </a:tr>
            </a:tbl>
          </a:graphicData>
        </a:graphic>
      </p:graphicFrame>
      <p:sp>
        <p:nvSpPr>
          <p:cNvPr id="28" name="순서도: 연결자 27">
            <a:extLst>
              <a:ext uri="{FF2B5EF4-FFF2-40B4-BE49-F238E27FC236}">
                <a16:creationId xmlns:a16="http://schemas.microsoft.com/office/drawing/2014/main" id="{D825CF39-ACAB-4E43-ABD9-527D679DE078}"/>
              </a:ext>
            </a:extLst>
          </p:cNvPr>
          <p:cNvSpPr/>
          <p:nvPr/>
        </p:nvSpPr>
        <p:spPr bwMode="auto">
          <a:xfrm>
            <a:off x="5192522" y="2068517"/>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30" name="순서도: 연결자 29">
            <a:extLst>
              <a:ext uri="{FF2B5EF4-FFF2-40B4-BE49-F238E27FC236}">
                <a16:creationId xmlns:a16="http://schemas.microsoft.com/office/drawing/2014/main" id="{9C99A3E1-52E9-4AE4-B06C-0EFB8F80ED9F}"/>
              </a:ext>
            </a:extLst>
          </p:cNvPr>
          <p:cNvSpPr/>
          <p:nvPr/>
        </p:nvSpPr>
        <p:spPr bwMode="auto">
          <a:xfrm>
            <a:off x="5192522" y="2261399"/>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1" name="순서도: 연결자 30">
            <a:extLst>
              <a:ext uri="{FF2B5EF4-FFF2-40B4-BE49-F238E27FC236}">
                <a16:creationId xmlns:a16="http://schemas.microsoft.com/office/drawing/2014/main" id="{5DF37681-3852-487F-98FF-00B1EA155CC4}"/>
              </a:ext>
            </a:extLst>
          </p:cNvPr>
          <p:cNvSpPr/>
          <p:nvPr/>
        </p:nvSpPr>
        <p:spPr bwMode="auto">
          <a:xfrm>
            <a:off x="5192522" y="2456662"/>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34" name="순서도: 연결자 33">
            <a:extLst>
              <a:ext uri="{FF2B5EF4-FFF2-40B4-BE49-F238E27FC236}">
                <a16:creationId xmlns:a16="http://schemas.microsoft.com/office/drawing/2014/main" id="{7EEE8802-DD89-455E-95D0-E0D3CBC07E45}"/>
              </a:ext>
            </a:extLst>
          </p:cNvPr>
          <p:cNvSpPr/>
          <p:nvPr/>
        </p:nvSpPr>
        <p:spPr bwMode="auto">
          <a:xfrm>
            <a:off x="5192522" y="2659070"/>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4</a:t>
            </a:r>
          </a:p>
        </p:txBody>
      </p:sp>
      <p:sp>
        <p:nvSpPr>
          <p:cNvPr id="35" name="순서도: 연결자 34">
            <a:extLst>
              <a:ext uri="{FF2B5EF4-FFF2-40B4-BE49-F238E27FC236}">
                <a16:creationId xmlns:a16="http://schemas.microsoft.com/office/drawing/2014/main" id="{E9809FE3-2A2C-4DB5-BD24-A2B97C78EC5A}"/>
              </a:ext>
            </a:extLst>
          </p:cNvPr>
          <p:cNvSpPr/>
          <p:nvPr/>
        </p:nvSpPr>
        <p:spPr bwMode="auto">
          <a:xfrm>
            <a:off x="5192522" y="285239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5</a:t>
            </a:r>
          </a:p>
        </p:txBody>
      </p:sp>
      <p:sp>
        <p:nvSpPr>
          <p:cNvPr id="37" name="순서도: 연결자 36">
            <a:extLst>
              <a:ext uri="{FF2B5EF4-FFF2-40B4-BE49-F238E27FC236}">
                <a16:creationId xmlns:a16="http://schemas.microsoft.com/office/drawing/2014/main" id="{6072ED39-A23E-4AE6-B43E-1BD1B1727033}"/>
              </a:ext>
            </a:extLst>
          </p:cNvPr>
          <p:cNvSpPr/>
          <p:nvPr/>
        </p:nvSpPr>
        <p:spPr bwMode="auto">
          <a:xfrm>
            <a:off x="5192522" y="304620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6</a:t>
            </a:r>
          </a:p>
        </p:txBody>
      </p:sp>
      <p:graphicFrame>
        <p:nvGraphicFramePr>
          <p:cNvPr id="51" name="표 50">
            <a:extLst>
              <a:ext uri="{FF2B5EF4-FFF2-40B4-BE49-F238E27FC236}">
                <a16:creationId xmlns:a16="http://schemas.microsoft.com/office/drawing/2014/main" id="{82083DA5-E81C-462B-9B59-8AC590F8BBDC}"/>
              </a:ext>
            </a:extLst>
          </p:cNvPr>
          <p:cNvGraphicFramePr>
            <a:graphicFrameLocks noGrp="1"/>
          </p:cNvGraphicFramePr>
          <p:nvPr/>
        </p:nvGraphicFramePr>
        <p:xfrm>
          <a:off x="2151680" y="3711394"/>
          <a:ext cx="7210035" cy="1322694"/>
        </p:xfrm>
        <a:graphic>
          <a:graphicData uri="http://schemas.openxmlformats.org/drawingml/2006/table">
            <a:tbl>
              <a:tblPr/>
              <a:tblGrid>
                <a:gridCol w="1658160">
                  <a:extLst>
                    <a:ext uri="{9D8B030D-6E8A-4147-A177-3AD203B41FA5}">
                      <a16:colId xmlns:a16="http://schemas.microsoft.com/office/drawing/2014/main" val="694231781"/>
                    </a:ext>
                  </a:extLst>
                </a:gridCol>
                <a:gridCol w="1258425">
                  <a:extLst>
                    <a:ext uri="{9D8B030D-6E8A-4147-A177-3AD203B41FA5}">
                      <a16:colId xmlns:a16="http://schemas.microsoft.com/office/drawing/2014/main" val="1207199563"/>
                    </a:ext>
                  </a:extLst>
                </a:gridCol>
                <a:gridCol w="1154790">
                  <a:extLst>
                    <a:ext uri="{9D8B030D-6E8A-4147-A177-3AD203B41FA5}">
                      <a16:colId xmlns:a16="http://schemas.microsoft.com/office/drawing/2014/main" val="1578787786"/>
                    </a:ext>
                  </a:extLst>
                </a:gridCol>
                <a:gridCol w="1154790">
                  <a:extLst>
                    <a:ext uri="{9D8B030D-6E8A-4147-A177-3AD203B41FA5}">
                      <a16:colId xmlns:a16="http://schemas.microsoft.com/office/drawing/2014/main" val="2924629100"/>
                    </a:ext>
                  </a:extLst>
                </a:gridCol>
                <a:gridCol w="991935">
                  <a:extLst>
                    <a:ext uri="{9D8B030D-6E8A-4147-A177-3AD203B41FA5}">
                      <a16:colId xmlns:a16="http://schemas.microsoft.com/office/drawing/2014/main" val="1110484396"/>
                    </a:ext>
                  </a:extLst>
                </a:gridCol>
                <a:gridCol w="991935">
                  <a:extLst>
                    <a:ext uri="{9D8B030D-6E8A-4147-A177-3AD203B41FA5}">
                      <a16:colId xmlns:a16="http://schemas.microsoft.com/office/drawing/2014/main" val="3791514066"/>
                    </a:ext>
                  </a:extLst>
                </a:gridCol>
              </a:tblGrid>
              <a:tr h="152310">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직전 전환가액 유지</a:t>
                      </a:r>
                    </a:p>
                  </a:txBody>
                  <a:tcPr marL="36000" marR="36000" marT="762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err="1">
                          <a:solidFill>
                            <a:srgbClr val="FFFFFF"/>
                          </a:solidFill>
                          <a:effectLst/>
                          <a:latin typeface="맑은 고딕" panose="020B0503020000020004" pitchFamily="50" charset="-127"/>
                          <a:ea typeface="맑은 고딕" panose="020B0503020000020004" pitchFamily="50" charset="-127"/>
                        </a:rPr>
                        <a:t>전환가액</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(-)5%</a:t>
                      </a:r>
                    </a:p>
                  </a:txBody>
                  <a:tcPr marL="36000" marR="36000" marT="762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err="1">
                          <a:solidFill>
                            <a:srgbClr val="FFFFFF"/>
                          </a:solidFill>
                          <a:effectLst/>
                          <a:latin typeface="맑은 고딕" panose="020B0503020000020004" pitchFamily="50" charset="-127"/>
                          <a:ea typeface="맑은 고딕" panose="020B0503020000020004" pitchFamily="50" charset="-127"/>
                        </a:rPr>
                        <a:t>전환가액</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(-)10%</a:t>
                      </a:r>
                    </a:p>
                  </a:txBody>
                  <a:tcPr marL="36000" marR="36000" marT="762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err="1">
                          <a:solidFill>
                            <a:srgbClr val="FFFFFF"/>
                          </a:solidFill>
                          <a:effectLst/>
                          <a:latin typeface="맑은 고딕" panose="020B0503020000020004" pitchFamily="50" charset="-127"/>
                          <a:ea typeface="맑은 고딕" panose="020B0503020000020004" pitchFamily="50" charset="-127"/>
                        </a:rPr>
                        <a:t>전환가액</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(-)20%</a:t>
                      </a:r>
                    </a:p>
                  </a:txBody>
                  <a:tcPr marL="36000" marR="36000" marT="762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err="1">
                          <a:solidFill>
                            <a:srgbClr val="FFFFFF"/>
                          </a:solidFill>
                          <a:effectLst/>
                          <a:latin typeface="맑은 고딕" panose="020B0503020000020004" pitchFamily="50" charset="-127"/>
                          <a:ea typeface="맑은 고딕" panose="020B0503020000020004" pitchFamily="50" charset="-127"/>
                        </a:rPr>
                        <a:t>전환가액</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한도</a:t>
                      </a:r>
                    </a:p>
                  </a:txBody>
                  <a:tcPr marL="36000" marR="36000" marT="762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66232223"/>
                  </a:ext>
                </a:extLst>
              </a:tr>
              <a:tr h="144294">
                <a:tc>
                  <a:txBody>
                    <a:bodyPr/>
                    <a:lstStyle/>
                    <a:p>
                      <a:pPr algn="l" fontAlgn="ct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109</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회 향후 </a:t>
                      </a: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전환가액</a:t>
                      </a:r>
                      <a:r>
                        <a:rPr lang="en-US" altLang="ko-KR" sz="800" b="0" i="0" u="none" strike="noStrike" baseline="30000" dirty="0">
                          <a:solidFill>
                            <a:srgbClr val="000000"/>
                          </a:solidFill>
                          <a:effectLst/>
                          <a:latin typeface="맑은 고딕" panose="020B0503020000020004" pitchFamily="50" charset="-127"/>
                          <a:ea typeface="맑은 고딕" panose="020B0503020000020004" pitchFamily="50" charset="-127"/>
                        </a:rPr>
                        <a:t>3</a:t>
                      </a:r>
                      <a:endParaRPr lang="ko-KR" altLang="en-US" sz="800" b="0" i="0" u="none" strike="noStrike" baseline="30000" dirty="0">
                        <a:solidFill>
                          <a:srgbClr val="000000"/>
                        </a:solidFill>
                        <a:effectLst/>
                        <a:latin typeface="맑은 고딕" panose="020B0503020000020004" pitchFamily="50" charset="-127"/>
                        <a:ea typeface="맑은 고딕" panose="020B0503020000020004" pitchFamily="50" charset="-127"/>
                      </a:endParaRPr>
                    </a:p>
                  </a:txBody>
                  <a:tcPr marL="36000" marR="36000" marT="762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1,926 </a:t>
                      </a:r>
                      <a:r>
                        <a:rPr lang="ko-KR" altLang="en-US" sz="800" b="0" i="0" u="none" strike="noStrike">
                          <a:solidFill>
                            <a:srgbClr val="000000"/>
                          </a:solidFill>
                          <a:effectLst/>
                          <a:latin typeface="Arial" panose="020B0604020202020204" pitchFamily="34" charset="0"/>
                          <a:ea typeface="맑은 고딕" panose="020B0503020000020004" pitchFamily="50" charset="-127"/>
                        </a:rPr>
                        <a:t>원</a:t>
                      </a:r>
                    </a:p>
                  </a:txBody>
                  <a:tcPr marL="36000" marR="36000" marT="762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1,926 </a:t>
                      </a:r>
                      <a:r>
                        <a:rPr lang="ko-KR" altLang="en-US" sz="800" b="0" i="0" u="none" strike="noStrike">
                          <a:solidFill>
                            <a:srgbClr val="000000"/>
                          </a:solidFill>
                          <a:effectLst/>
                          <a:latin typeface="Arial" panose="020B0604020202020204" pitchFamily="34" charset="0"/>
                          <a:ea typeface="맑은 고딕" panose="020B0503020000020004" pitchFamily="50" charset="-127"/>
                        </a:rPr>
                        <a:t>원</a:t>
                      </a:r>
                    </a:p>
                  </a:txBody>
                  <a:tcPr marL="36000" marR="36000" marT="762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1,926 </a:t>
                      </a:r>
                      <a:r>
                        <a:rPr lang="ko-KR" altLang="en-US" sz="800" b="0" i="0" u="none" strike="noStrike">
                          <a:solidFill>
                            <a:srgbClr val="000000"/>
                          </a:solidFill>
                          <a:effectLst/>
                          <a:latin typeface="Arial" panose="020B0604020202020204" pitchFamily="34" charset="0"/>
                          <a:ea typeface="맑은 고딕" panose="020B0503020000020004" pitchFamily="50" charset="-127"/>
                        </a:rPr>
                        <a:t>원</a:t>
                      </a:r>
                    </a:p>
                  </a:txBody>
                  <a:tcPr marL="36000" marR="36000" marT="762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1,926 </a:t>
                      </a:r>
                      <a:r>
                        <a:rPr lang="ko-KR" altLang="en-US" sz="800" b="0" i="0" u="none" strike="noStrike">
                          <a:solidFill>
                            <a:srgbClr val="000000"/>
                          </a:solidFill>
                          <a:effectLst/>
                          <a:latin typeface="Arial" panose="020B0604020202020204" pitchFamily="34" charset="0"/>
                          <a:ea typeface="맑은 고딕" panose="020B0503020000020004" pitchFamily="50" charset="-127"/>
                        </a:rPr>
                        <a:t>원</a:t>
                      </a:r>
                    </a:p>
                  </a:txBody>
                  <a:tcPr marL="36000" marR="36000" marT="762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1,926 </a:t>
                      </a:r>
                      <a:r>
                        <a:rPr lang="ko-KR" altLang="en-US" sz="800" b="0" i="0" u="none" strike="noStrike">
                          <a:solidFill>
                            <a:srgbClr val="000000"/>
                          </a:solidFill>
                          <a:effectLst/>
                          <a:latin typeface="Arial" panose="020B0604020202020204" pitchFamily="34" charset="0"/>
                          <a:ea typeface="맑은 고딕" panose="020B0503020000020004" pitchFamily="50" charset="-127"/>
                        </a:rPr>
                        <a:t>원</a:t>
                      </a:r>
                    </a:p>
                  </a:txBody>
                  <a:tcPr marL="36000" marR="36000" marT="7620" marB="0" anchor="ctr">
                    <a:lnL>
                      <a:noFill/>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861319274"/>
                  </a:ext>
                </a:extLst>
              </a:tr>
              <a:tr h="152310">
                <a:tc>
                  <a:txBody>
                    <a:bodyPr/>
                    <a:lstStyle/>
                    <a:p>
                      <a:pPr algn="l"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109</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 향후 전환주식수</a:t>
                      </a:r>
                    </a:p>
                  </a:txBody>
                  <a:tcPr marL="36000" marR="36000" marT="762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7,268,951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w="6350" cap="flat" cmpd="sng" algn="ctr">
                      <a:solidFill>
                        <a:srgbClr val="00338D"/>
                      </a:solidFill>
                      <a:prstDash val="solid"/>
                      <a:round/>
                      <a:headEnd type="none" w="med" len="med"/>
                      <a:tailEnd type="none" w="med" len="med"/>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7,268,951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7,268,951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7,268,951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7,268,951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w="1270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412379"/>
                  </a:ext>
                </a:extLst>
              </a:tr>
              <a:tr h="144294">
                <a:tc>
                  <a:txBody>
                    <a:bodyPr/>
                    <a:lstStyle/>
                    <a:p>
                      <a:pPr algn="l" fontAlgn="ct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110</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회 향후 </a:t>
                      </a: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전환가액</a:t>
                      </a:r>
                      <a:r>
                        <a:rPr lang="en-US" altLang="ko-KR" sz="800" b="0" i="0" u="none" strike="noStrike" baseline="30000" dirty="0">
                          <a:solidFill>
                            <a:srgbClr val="000000"/>
                          </a:solidFill>
                          <a:effectLst/>
                          <a:latin typeface="맑은 고딕" panose="020B0503020000020004" pitchFamily="50" charset="-127"/>
                          <a:ea typeface="맑은 고딕" panose="020B0503020000020004" pitchFamily="50" charset="-127"/>
                        </a:rPr>
                        <a:t>4</a:t>
                      </a:r>
                      <a:endParaRPr lang="ko-KR" altLang="en-US" sz="800" b="0" i="0" u="none" strike="noStrike" baseline="30000" dirty="0">
                        <a:solidFill>
                          <a:srgbClr val="000000"/>
                        </a:solidFill>
                        <a:effectLst/>
                        <a:latin typeface="맑은 고딕" panose="020B0503020000020004" pitchFamily="50" charset="-127"/>
                        <a:ea typeface="맑은 고딕" panose="020B0503020000020004" pitchFamily="50" charset="-127"/>
                      </a:endParaRPr>
                    </a:p>
                  </a:txBody>
                  <a:tcPr marL="36000" marR="36000" marT="762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1,620 </a:t>
                      </a:r>
                      <a:r>
                        <a:rPr lang="ko-KR" altLang="en-US" sz="800" b="0" i="0" u="none" strike="noStrike">
                          <a:solidFill>
                            <a:srgbClr val="000000"/>
                          </a:solidFill>
                          <a:effectLst/>
                          <a:latin typeface="Arial" panose="020B0604020202020204" pitchFamily="34" charset="0"/>
                          <a:ea typeface="맑은 고딕" panose="020B0503020000020004" pitchFamily="50" charset="-127"/>
                        </a:rPr>
                        <a:t>원</a:t>
                      </a:r>
                    </a:p>
                  </a:txBody>
                  <a:tcPr marL="36000" marR="36000" marT="762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1,539 </a:t>
                      </a:r>
                      <a:r>
                        <a:rPr lang="ko-KR" altLang="en-US" sz="800" b="0" i="0" u="none" strike="noStrike">
                          <a:solidFill>
                            <a:srgbClr val="000000"/>
                          </a:solidFill>
                          <a:effectLst/>
                          <a:latin typeface="Arial" panose="020B0604020202020204" pitchFamily="34" charset="0"/>
                          <a:ea typeface="맑은 고딕" panose="020B0503020000020004" pitchFamily="50" charset="-127"/>
                        </a:rPr>
                        <a:t>원</a:t>
                      </a:r>
                    </a:p>
                  </a:txBody>
                  <a:tcPr marL="36000" marR="36000" marT="762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1,458 </a:t>
                      </a:r>
                      <a:r>
                        <a:rPr lang="ko-KR" altLang="en-US" sz="800" b="0" i="0" u="none" strike="noStrike">
                          <a:solidFill>
                            <a:srgbClr val="000000"/>
                          </a:solidFill>
                          <a:effectLst/>
                          <a:latin typeface="Arial" panose="020B0604020202020204" pitchFamily="34" charset="0"/>
                          <a:ea typeface="맑은 고딕" panose="020B0503020000020004" pitchFamily="50" charset="-127"/>
                        </a:rPr>
                        <a:t>원</a:t>
                      </a:r>
                    </a:p>
                  </a:txBody>
                  <a:tcPr marL="36000" marR="36000" marT="762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1,296 </a:t>
                      </a:r>
                      <a:r>
                        <a:rPr lang="ko-KR" altLang="en-US" sz="800" b="0" i="0" u="none" strike="noStrike">
                          <a:solidFill>
                            <a:srgbClr val="000000"/>
                          </a:solidFill>
                          <a:effectLst/>
                          <a:latin typeface="Arial" panose="020B0604020202020204" pitchFamily="34" charset="0"/>
                          <a:ea typeface="맑은 고딕" panose="020B0503020000020004" pitchFamily="50" charset="-127"/>
                        </a:rPr>
                        <a:t>원</a:t>
                      </a:r>
                    </a:p>
                  </a:txBody>
                  <a:tcPr marL="36000" marR="36000" marT="762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1,215 </a:t>
                      </a:r>
                      <a:r>
                        <a:rPr lang="ko-KR" altLang="en-US" sz="800" b="0" i="0" u="none" strike="noStrike">
                          <a:solidFill>
                            <a:srgbClr val="000000"/>
                          </a:solidFill>
                          <a:effectLst/>
                          <a:latin typeface="Arial" panose="020B0604020202020204" pitchFamily="34" charset="0"/>
                          <a:ea typeface="맑은 고딕" panose="020B0503020000020004" pitchFamily="50" charset="-127"/>
                        </a:rPr>
                        <a:t>원</a:t>
                      </a:r>
                    </a:p>
                  </a:txBody>
                  <a:tcPr marL="36000" marR="36000" marT="7620" marB="0" anchor="ctr">
                    <a:lnL>
                      <a:noFill/>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416163302"/>
                  </a:ext>
                </a:extLst>
              </a:tr>
              <a:tr h="152310">
                <a:tc>
                  <a:txBody>
                    <a:bodyPr/>
                    <a:lstStyle/>
                    <a:p>
                      <a:pPr algn="l"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110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 향후 전환주식수</a:t>
                      </a:r>
                    </a:p>
                  </a:txBody>
                  <a:tcPr marL="36000" marR="36000" marT="762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6,296,296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w="6350" cap="flat" cmpd="sng" algn="ctr">
                      <a:solidFill>
                        <a:srgbClr val="00338D"/>
                      </a:solidFill>
                      <a:prstDash val="solid"/>
                      <a:round/>
                      <a:headEnd type="none" w="med" len="med"/>
                      <a:tailEnd type="none" w="med" len="med"/>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6,627,680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6,995,885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7,870,370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w="1270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8,398,518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w="1270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95640715"/>
                  </a:ext>
                </a:extLst>
              </a:tr>
              <a:tr h="14429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유암코 추가 주식수</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6,230,530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6,230,530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6,230,530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6,230,530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w="1270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6,230,530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637715395"/>
                  </a:ext>
                </a:extLst>
              </a:tr>
              <a:tr h="14429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전환 후 유암코 주식수</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31,579,513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w="6350" cap="flat" cmpd="sng" algn="ctr">
                      <a:solidFill>
                        <a:srgbClr val="00338D"/>
                      </a:solidFill>
                      <a:prstDash val="solid"/>
                      <a:round/>
                      <a:headEnd type="none" w="med" len="med"/>
                      <a:tailEnd type="none" w="med" len="med"/>
                    </a:lnL>
                    <a:lnR>
                      <a:noFill/>
                    </a:lnR>
                    <a:lnT>
                      <a:noFill/>
                    </a:lnT>
                    <a:lnB>
                      <a:noFill/>
                    </a:lnB>
                    <a:solidFill>
                      <a:srgbClr val="BFE3F6"/>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31,579,513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a:noFill/>
                    </a:lnB>
                    <a:solidFill>
                      <a:srgbClr val="BFE3F6"/>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31,579,513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a:noFill/>
                    </a:lnB>
                    <a:solidFill>
                      <a:srgbClr val="BFE3F6"/>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31,579,513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a:noFill/>
                    </a:lnB>
                    <a:solidFill>
                      <a:srgbClr val="BFE3F6"/>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31,579,513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w="6350" cap="flat" cmpd="sng" algn="ctr">
                      <a:solidFill>
                        <a:srgbClr val="00338D"/>
                      </a:solidFill>
                      <a:prstDash val="solid"/>
                      <a:round/>
                      <a:headEnd type="none" w="med" len="med"/>
                      <a:tailEnd type="none" w="med" len="med"/>
                    </a:lnR>
                    <a:lnT>
                      <a:noFill/>
                    </a:lnT>
                    <a:lnB>
                      <a:noFill/>
                    </a:lnB>
                    <a:solidFill>
                      <a:srgbClr val="BFE3F6"/>
                    </a:solidFill>
                  </a:tcPr>
                </a:tc>
                <a:extLst>
                  <a:ext uri="{0D108BD9-81ED-4DB2-BD59-A6C34878D82A}">
                    <a16:rowId xmlns:a16="http://schemas.microsoft.com/office/drawing/2014/main" val="423517668"/>
                  </a:ext>
                </a:extLst>
              </a:tr>
              <a:tr h="14429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전환 후 총 주식수</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57,150,484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BFE3F6"/>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57,481,869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w="6350" cap="flat" cmpd="sng" algn="ctr">
                      <a:solidFill>
                        <a:srgbClr val="00338D"/>
                      </a:solidFill>
                      <a:prstDash val="solid"/>
                      <a:round/>
                      <a:headEnd type="none" w="med" len="med"/>
                      <a:tailEnd type="none" w="med" len="med"/>
                    </a:lnB>
                    <a:solidFill>
                      <a:srgbClr val="BFE3F6"/>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57,850,073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w="6350" cap="flat" cmpd="sng" algn="ctr">
                      <a:solidFill>
                        <a:srgbClr val="00338D"/>
                      </a:solidFill>
                      <a:prstDash val="solid"/>
                      <a:round/>
                      <a:headEnd type="none" w="med" len="med"/>
                      <a:tailEnd type="none" w="med" len="med"/>
                    </a:lnB>
                    <a:solidFill>
                      <a:srgbClr val="BFE3F6"/>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58,724,559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a:noFill/>
                    </a:lnR>
                    <a:lnT>
                      <a:noFill/>
                    </a:lnT>
                    <a:lnB w="6350" cap="flat" cmpd="sng" algn="ctr">
                      <a:solidFill>
                        <a:srgbClr val="00338D"/>
                      </a:solidFill>
                      <a:prstDash val="solid"/>
                      <a:round/>
                      <a:headEnd type="none" w="med" len="med"/>
                      <a:tailEnd type="none" w="med" len="med"/>
                    </a:lnB>
                    <a:solidFill>
                      <a:srgbClr val="BFE3F6"/>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59,252,706 </a:t>
                      </a:r>
                      <a:r>
                        <a:rPr lang="ko-KR" altLang="en-US" sz="800" b="0" i="0" u="none" strike="noStrike">
                          <a:solidFill>
                            <a:srgbClr val="000000"/>
                          </a:solidFill>
                          <a:effectLst/>
                          <a:latin typeface="Arial" panose="020B0604020202020204" pitchFamily="34" charset="0"/>
                          <a:ea typeface="맑은 고딕" panose="020B0503020000020004" pitchFamily="50" charset="-127"/>
                        </a:rPr>
                        <a:t>주</a:t>
                      </a:r>
                    </a:p>
                  </a:txBody>
                  <a:tcPr marL="36000" marR="36000" marT="762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BFE3F6"/>
                    </a:solidFill>
                  </a:tcPr>
                </a:tc>
                <a:extLst>
                  <a:ext uri="{0D108BD9-81ED-4DB2-BD59-A6C34878D82A}">
                    <a16:rowId xmlns:a16="http://schemas.microsoft.com/office/drawing/2014/main" val="3444382233"/>
                  </a:ext>
                </a:extLst>
              </a:tr>
              <a:tr h="144294">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전환 후 지분율</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55.3%</a:t>
                      </a:r>
                    </a:p>
                  </a:txBody>
                  <a:tcPr marL="36000" marR="36000" marT="762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AC7DD"/>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54.9%</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AC7DD"/>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54.6%</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AC7DD"/>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53.8%</a:t>
                      </a:r>
                    </a:p>
                  </a:txBody>
                  <a:tcPr marL="36000" marR="36000" marT="762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AC7DD"/>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53.3%</a:t>
                      </a:r>
                    </a:p>
                  </a:txBody>
                  <a:tcPr marL="36000" marR="36000" marT="762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AC7DD"/>
                    </a:solidFill>
                  </a:tcPr>
                </a:tc>
                <a:extLst>
                  <a:ext uri="{0D108BD9-81ED-4DB2-BD59-A6C34878D82A}">
                    <a16:rowId xmlns:a16="http://schemas.microsoft.com/office/drawing/2014/main" val="3680834564"/>
                  </a:ext>
                </a:extLst>
              </a:tr>
            </a:tbl>
          </a:graphicData>
        </a:graphic>
      </p:graphicFrame>
      <p:sp>
        <p:nvSpPr>
          <p:cNvPr id="40" name="순서도: 연결자 39">
            <a:extLst>
              <a:ext uri="{FF2B5EF4-FFF2-40B4-BE49-F238E27FC236}">
                <a16:creationId xmlns:a16="http://schemas.microsoft.com/office/drawing/2014/main" id="{6ABD678A-5568-4833-A269-EE83C1ADCA8A}"/>
              </a:ext>
            </a:extLst>
          </p:cNvPr>
          <p:cNvSpPr/>
          <p:nvPr/>
        </p:nvSpPr>
        <p:spPr bwMode="auto">
          <a:xfrm>
            <a:off x="5902134" y="346642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6</a:t>
            </a:r>
          </a:p>
        </p:txBody>
      </p:sp>
      <p:sp>
        <p:nvSpPr>
          <p:cNvPr id="60" name="직사각형 59">
            <a:extLst>
              <a:ext uri="{FF2B5EF4-FFF2-40B4-BE49-F238E27FC236}">
                <a16:creationId xmlns:a16="http://schemas.microsoft.com/office/drawing/2014/main" id="{4E616522-2EE4-44BA-9AA6-EDF781E27DBD}"/>
              </a:ext>
            </a:extLst>
          </p:cNvPr>
          <p:cNvSpPr/>
          <p:nvPr/>
        </p:nvSpPr>
        <p:spPr>
          <a:xfrm flipV="1">
            <a:off x="3791712" y="3703258"/>
            <a:ext cx="5570002" cy="16590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62" name="순서도: 연결자 61">
            <a:extLst>
              <a:ext uri="{FF2B5EF4-FFF2-40B4-BE49-F238E27FC236}">
                <a16:creationId xmlns:a16="http://schemas.microsoft.com/office/drawing/2014/main" id="{EB139EEF-EF4C-4B0C-B05D-20BDC52184D3}"/>
              </a:ext>
            </a:extLst>
          </p:cNvPr>
          <p:cNvSpPr/>
          <p:nvPr/>
        </p:nvSpPr>
        <p:spPr bwMode="auto">
          <a:xfrm>
            <a:off x="3711248" y="364037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7</a:t>
            </a:r>
          </a:p>
        </p:txBody>
      </p:sp>
      <p:sp>
        <p:nvSpPr>
          <p:cNvPr id="61" name="직사각형 60">
            <a:extLst>
              <a:ext uri="{FF2B5EF4-FFF2-40B4-BE49-F238E27FC236}">
                <a16:creationId xmlns:a16="http://schemas.microsoft.com/office/drawing/2014/main" id="{4B204C31-BD07-4E60-AACA-F3E4764DDC51}"/>
              </a:ext>
            </a:extLst>
          </p:cNvPr>
          <p:cNvSpPr/>
          <p:nvPr/>
        </p:nvSpPr>
        <p:spPr>
          <a:xfrm flipV="1">
            <a:off x="2151679" y="4888968"/>
            <a:ext cx="7210035" cy="14512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63" name="순서도: 연결자 62">
            <a:extLst>
              <a:ext uri="{FF2B5EF4-FFF2-40B4-BE49-F238E27FC236}">
                <a16:creationId xmlns:a16="http://schemas.microsoft.com/office/drawing/2014/main" id="{2E5E146A-3BDA-4AFC-918D-64C67AAB59B9}"/>
              </a:ext>
            </a:extLst>
          </p:cNvPr>
          <p:cNvSpPr/>
          <p:nvPr/>
        </p:nvSpPr>
        <p:spPr bwMode="auto">
          <a:xfrm>
            <a:off x="2089585" y="483122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8</a:t>
            </a:r>
          </a:p>
        </p:txBody>
      </p:sp>
      <p:sp>
        <p:nvSpPr>
          <p:cNvPr id="36" name="TextBox 35">
            <a:extLst>
              <a:ext uri="{FF2B5EF4-FFF2-40B4-BE49-F238E27FC236}">
                <a16:creationId xmlns:a16="http://schemas.microsoft.com/office/drawing/2014/main" id="{BEE37D48-DA7D-47EE-AF9F-4BC3DD54600A}"/>
              </a:ext>
            </a:extLst>
          </p:cNvPr>
          <p:cNvSpPr txBox="1"/>
          <p:nvPr/>
        </p:nvSpPr>
        <p:spPr>
          <a:xfrm>
            <a:off x="514675" y="5823655"/>
            <a:ext cx="1441372" cy="430887"/>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cs typeface="Arial" panose="020B0604020202020204" pitchFamily="34" charset="0"/>
              </a:rPr>
              <a:t>Source: </a:t>
            </a:r>
            <a:r>
              <a:rPr lang="en-US" altLang="ko-KR" sz="700" dirty="0">
                <a:solidFill>
                  <a:prstClr val="black"/>
                </a:solidFill>
                <a:latin typeface="Arial" panose="020B0604020202020204" pitchFamily="34" charset="0"/>
                <a:cs typeface="Arial" panose="020B0604020202020204" pitchFamily="34" charset="0"/>
              </a:rPr>
              <a:t>VDR 1.3.1.2, VDR 2.3.1.2, VDR 3.3.1.2, VDR 4.3.1.2, VDR 6.5.2, VDR 6.7.16 </a:t>
            </a:r>
            <a:r>
              <a:rPr lang="ko-KR" altLang="en-US" sz="700" dirty="0">
                <a:solidFill>
                  <a:prstClr val="black"/>
                </a:solidFill>
                <a:latin typeface="Arial" panose="020B0604020202020204" pitchFamily="34" charset="0"/>
                <a:cs typeface="Arial" panose="020B0604020202020204" pitchFamily="34" charset="0"/>
              </a:rPr>
              <a:t>및 기타 회사제시자료</a:t>
            </a:r>
            <a:r>
              <a:rPr lang="en-US" altLang="ko-KR" sz="700" dirty="0">
                <a:solidFill>
                  <a:prstClr val="black"/>
                </a:solidFill>
                <a:latin typeface="Arial" panose="020B0604020202020204" pitchFamily="34" charset="0"/>
                <a:cs typeface="Arial" panose="020B0604020202020204" pitchFamily="34" charset="0"/>
              </a:rPr>
              <a:t> </a:t>
            </a:r>
            <a:endParaRPr lang="en-US" altLang="ko-KR" sz="700" kern="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4698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Group 3">
            <a:extLst>
              <a:ext uri="{FF2B5EF4-FFF2-40B4-BE49-F238E27FC236}">
                <a16:creationId xmlns:a16="http://schemas.microsoft.com/office/drawing/2014/main" id="{095FDF59-85A7-470B-BF69-B4F9CD49EBAE}"/>
              </a:ext>
            </a:extLst>
          </p:cNvPr>
          <p:cNvGraphicFramePr>
            <a:graphicFrameLocks noGrp="1"/>
          </p:cNvGraphicFramePr>
          <p:nvPr>
            <p:extLst>
              <p:ext uri="{D42A27DB-BD31-4B8C-83A1-F6EECF244321}">
                <p14:modId xmlns:p14="http://schemas.microsoft.com/office/powerpoint/2010/main" val="1013051568"/>
              </p:ext>
            </p:extLst>
          </p:nvPr>
        </p:nvGraphicFramePr>
        <p:xfrm>
          <a:off x="468000" y="1191600"/>
          <a:ext cx="8964000" cy="5067662"/>
        </p:xfrm>
        <a:graphic>
          <a:graphicData uri="http://schemas.openxmlformats.org/drawingml/2006/table">
            <a:tbl>
              <a:tblPr/>
              <a:tblGrid>
                <a:gridCol w="1548000">
                  <a:extLst>
                    <a:ext uri="{9D8B030D-6E8A-4147-A177-3AD203B41FA5}">
                      <a16:colId xmlns:a16="http://schemas.microsoft.com/office/drawing/2014/main" val="20000"/>
                    </a:ext>
                  </a:extLst>
                </a:gridCol>
                <a:gridCol w="7416000">
                  <a:extLst>
                    <a:ext uri="{9D8B030D-6E8A-4147-A177-3AD203B41FA5}">
                      <a16:colId xmlns:a16="http://schemas.microsoft.com/office/drawing/2014/main" val="20001"/>
                    </a:ext>
                  </a:extLst>
                </a:gridCol>
              </a:tblGrid>
              <a:tr h="2556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07262">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Net Working Capital</a:t>
                      </a:r>
                      <a:endParaRPr kumimoji="0" lang="en-US" altLang="ko-KR" sz="1000" b="1"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lvl="2" indent="-177800" algn="just">
                        <a:lnSpc>
                          <a:spcPts val="1080"/>
                        </a:lnSpc>
                        <a:spcBef>
                          <a:spcPts val="600"/>
                        </a:spcBef>
                        <a:buClr>
                          <a:srgbClr val="00338D"/>
                        </a:buClr>
                        <a:buFont typeface="Arial" pitchFamily="34" charset="0"/>
                        <a:buChar char="■"/>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회사의 제지</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미디어 부문의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월말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NWC</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잔액</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충당금 차감 전 총액 기준</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은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37,093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백만원임</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lvl="2" indent="-177800" algn="just">
                        <a:lnSpc>
                          <a:spcPct val="100000"/>
                        </a:lnSpc>
                        <a:spcBef>
                          <a:spcPts val="300"/>
                        </a:spcBef>
                        <a:buClr>
                          <a:srgbClr val="00338D"/>
                        </a:buClr>
                        <a:buFont typeface="Arial" pitchFamily="34" charset="0"/>
                        <a:buChar char="■"/>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단발성 영업인 부동산부문을 제외한 제지부문과 미디어부문을 기준으로 운전자본 분석을 수행하였음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0" lvl="2" indent="0" algn="just">
                        <a:lnSpc>
                          <a:spcPts val="1080"/>
                        </a:lnSpc>
                        <a:spcBef>
                          <a:spcPts val="1000"/>
                        </a:spcBef>
                        <a:buClr>
                          <a:schemeClr val="tx2"/>
                        </a:buClr>
                        <a:buFont typeface="Arial" pitchFamily="34" charset="0"/>
                        <a:buNone/>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 name="표 2">
            <a:extLst>
              <a:ext uri="{FF2B5EF4-FFF2-40B4-BE49-F238E27FC236}">
                <a16:creationId xmlns:a16="http://schemas.microsoft.com/office/drawing/2014/main" id="{350C3B8E-1DFD-45A3-A4C4-8E2917E3CE56}"/>
              </a:ext>
            </a:extLst>
          </p:cNvPr>
          <p:cNvGraphicFramePr>
            <a:graphicFrameLocks noGrp="1"/>
          </p:cNvGraphicFramePr>
          <p:nvPr/>
        </p:nvGraphicFramePr>
        <p:xfrm>
          <a:off x="2134545" y="1863552"/>
          <a:ext cx="3600000" cy="1331920"/>
        </p:xfrm>
        <a:graphic>
          <a:graphicData uri="http://schemas.openxmlformats.org/drawingml/2006/table">
            <a:tbl>
              <a:tblPr/>
              <a:tblGrid>
                <a:gridCol w="1260000">
                  <a:extLst>
                    <a:ext uri="{9D8B030D-6E8A-4147-A177-3AD203B41FA5}">
                      <a16:colId xmlns:a16="http://schemas.microsoft.com/office/drawing/2014/main" val="2048606555"/>
                    </a:ext>
                  </a:extLst>
                </a:gridCol>
                <a:gridCol w="468000">
                  <a:extLst>
                    <a:ext uri="{9D8B030D-6E8A-4147-A177-3AD203B41FA5}">
                      <a16:colId xmlns:a16="http://schemas.microsoft.com/office/drawing/2014/main" val="2730721371"/>
                    </a:ext>
                  </a:extLst>
                </a:gridCol>
                <a:gridCol w="468000">
                  <a:extLst>
                    <a:ext uri="{9D8B030D-6E8A-4147-A177-3AD203B41FA5}">
                      <a16:colId xmlns:a16="http://schemas.microsoft.com/office/drawing/2014/main" val="2495650321"/>
                    </a:ext>
                  </a:extLst>
                </a:gridCol>
                <a:gridCol w="468000">
                  <a:extLst>
                    <a:ext uri="{9D8B030D-6E8A-4147-A177-3AD203B41FA5}">
                      <a16:colId xmlns:a16="http://schemas.microsoft.com/office/drawing/2014/main" val="4125656865"/>
                    </a:ext>
                  </a:extLst>
                </a:gridCol>
                <a:gridCol w="468000">
                  <a:extLst>
                    <a:ext uri="{9D8B030D-6E8A-4147-A177-3AD203B41FA5}">
                      <a16:colId xmlns:a16="http://schemas.microsoft.com/office/drawing/2014/main" val="2293501371"/>
                    </a:ext>
                  </a:extLst>
                </a:gridCol>
                <a:gridCol w="468000">
                  <a:extLst>
                    <a:ext uri="{9D8B030D-6E8A-4147-A177-3AD203B41FA5}">
                      <a16:colId xmlns:a16="http://schemas.microsoft.com/office/drawing/2014/main" val="209611848"/>
                    </a:ext>
                  </a:extLst>
                </a:gridCol>
              </a:tblGrid>
              <a:tr h="133192">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865602515"/>
                  </a:ext>
                </a:extLst>
              </a:tr>
              <a:tr h="133192">
                <a:tc>
                  <a:txBody>
                    <a:bodyPr/>
                    <a:lstStyle/>
                    <a:p>
                      <a:pPr algn="l"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 (</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제지</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미디어</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23,283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24,848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37,093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extLst>
                  <a:ext uri="{0D108BD9-81ED-4DB2-BD59-A6C34878D82A}">
                    <a16:rowId xmlns:a16="http://schemas.microsoft.com/office/drawing/2014/main" val="409734783"/>
                  </a:ext>
                </a:extLst>
              </a:tr>
              <a:tr h="133192">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30,403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31,859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29,560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35,448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39,189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349058091"/>
                  </a:ext>
                </a:extLst>
              </a:tr>
              <a:tr h="133192">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29,743 </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24,308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26,463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31,982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30,232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56463764"/>
                  </a:ext>
                </a:extLst>
              </a:tr>
              <a:tr h="133192">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(18,729)</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(12,244)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(11,129)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(17,292)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345377358"/>
                  </a:ext>
                </a:extLst>
              </a:tr>
              <a:tr h="133192">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Usance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(20,045)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(15,037)</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30912287"/>
                  </a:ext>
                </a:extLst>
              </a:tr>
              <a:tr h="133192">
                <a:tc>
                  <a:txBody>
                    <a:bodyPr/>
                    <a:lstStyle/>
                    <a:p>
                      <a:pPr algn="l"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 Days (</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제지</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미디어</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l"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extLst>
                  <a:ext uri="{0D108BD9-81ED-4DB2-BD59-A6C34878D82A}">
                    <a16:rowId xmlns:a16="http://schemas.microsoft.com/office/drawing/2014/main" val="3723072382"/>
                  </a:ext>
                </a:extLst>
              </a:tr>
              <a:tr h="133192">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DSO</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976010853"/>
                  </a:ext>
                </a:extLst>
              </a:tr>
              <a:tr h="133192">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DIO</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49.9</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52.8</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51.9</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47.1</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322676872"/>
                  </a:ext>
                </a:extLst>
              </a:tr>
              <a:tr h="133192">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DPO</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84641287"/>
                  </a:ext>
                </a:extLst>
              </a:tr>
            </a:tbl>
          </a:graphicData>
        </a:graphic>
      </p:graphicFrame>
      <p:sp>
        <p:nvSpPr>
          <p:cNvPr id="7" name="TextBox 6">
            <a:extLst>
              <a:ext uri="{FF2B5EF4-FFF2-40B4-BE49-F238E27FC236}">
                <a16:creationId xmlns:a16="http://schemas.microsoft.com/office/drawing/2014/main" id="{60100340-D342-44CF-9B06-D47F4F602993}"/>
              </a:ext>
            </a:extLst>
          </p:cNvPr>
          <p:cNvSpPr txBox="1">
            <a:spLocks/>
          </p:cNvSpPr>
          <p:nvPr/>
        </p:nvSpPr>
        <p:spPr>
          <a:xfrm>
            <a:off x="5810588" y="1863552"/>
            <a:ext cx="3491673" cy="4306439"/>
          </a:xfrm>
          <a:prstGeom prst="rect">
            <a:avLst/>
          </a:prstGeom>
          <a:noFill/>
          <a:ln w="6350">
            <a:noFill/>
          </a:ln>
        </p:spPr>
        <p:txBody>
          <a:bodyPr wrap="square" lIns="50409" tIns="50409" rIns="50409" bIns="50409" rtlCol="0" anchor="t" anchorCtr="0">
            <a:noAutofit/>
          </a:bodyPr>
          <a:lstStyle/>
          <a:p>
            <a:pPr marL="87649" lvl="2" defTabSz="844083" fontAlgn="base">
              <a:spcBef>
                <a:spcPts val="277"/>
              </a:spcBef>
              <a:buClr>
                <a:srgbClr val="00338D"/>
              </a:buClr>
              <a:buSzPct val="100000"/>
              <a:defRPr/>
            </a:pPr>
            <a:r>
              <a:rPr lang="en-US" altLang="ko-KR" sz="800" b="1" kern="0" dirty="0">
                <a:solidFill>
                  <a:srgbClr val="000000"/>
                </a:solidFill>
                <a:latin typeface="Arial" panose="020B0604020202020204" pitchFamily="34" charset="0"/>
                <a:ea typeface="+mj-ea"/>
                <a:cs typeface="Arial" panose="020B0604020202020204" pitchFamily="34" charset="0"/>
              </a:rPr>
              <a:t>&lt;</a:t>
            </a:r>
            <a:r>
              <a:rPr lang="ko-KR" altLang="en-US" sz="800" b="1" kern="0" dirty="0">
                <a:solidFill>
                  <a:srgbClr val="000000"/>
                </a:solidFill>
                <a:latin typeface="Arial" panose="020B0604020202020204" pitchFamily="34" charset="0"/>
                <a:ea typeface="+mj-ea"/>
                <a:cs typeface="Arial" panose="020B0604020202020204" pitchFamily="34" charset="0"/>
              </a:rPr>
              <a:t>부문별 대금회수</a:t>
            </a:r>
            <a:r>
              <a:rPr lang="en-US" altLang="ko-KR" sz="800" b="1" kern="0" dirty="0">
                <a:solidFill>
                  <a:srgbClr val="000000"/>
                </a:solidFill>
                <a:latin typeface="Arial" panose="020B0604020202020204" pitchFamily="34" charset="0"/>
                <a:ea typeface="+mj-ea"/>
                <a:cs typeface="Arial" panose="020B0604020202020204" pitchFamily="34" charset="0"/>
              </a:rPr>
              <a:t>, </a:t>
            </a:r>
            <a:r>
              <a:rPr lang="ko-KR" altLang="en-US" sz="800" b="1" kern="0" dirty="0">
                <a:solidFill>
                  <a:srgbClr val="000000"/>
                </a:solidFill>
                <a:latin typeface="Arial" panose="020B0604020202020204" pitchFamily="34" charset="0"/>
                <a:ea typeface="+mj-ea"/>
                <a:cs typeface="Arial" panose="020B0604020202020204" pitchFamily="34" charset="0"/>
              </a:rPr>
              <a:t>대금지급 정책</a:t>
            </a:r>
            <a:r>
              <a:rPr lang="en-US" altLang="ko-KR" sz="800" b="1" kern="0" dirty="0">
                <a:solidFill>
                  <a:srgbClr val="000000"/>
                </a:solidFill>
                <a:latin typeface="Arial" panose="020B0604020202020204" pitchFamily="34" charset="0"/>
                <a:ea typeface="+mj-ea"/>
                <a:cs typeface="Arial" panose="020B0604020202020204" pitchFamily="34" charset="0"/>
              </a:rPr>
              <a:t>&gt;</a:t>
            </a:r>
          </a:p>
          <a:p>
            <a:pPr marL="245914" lvl="2" indent="-158265" defTabSz="844083" fontAlgn="base">
              <a:spcBef>
                <a:spcPts val="277"/>
              </a:spcBef>
              <a:buClr>
                <a:srgbClr val="00338D"/>
              </a:buClr>
              <a:buSzPct val="100000"/>
              <a:buFont typeface="맑은 고딕" panose="020B0503020000020004" pitchFamily="50" charset="-127"/>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45914" lvl="2" indent="-158265" defTabSz="844083" fontAlgn="base">
              <a:spcBef>
                <a:spcPts val="277"/>
              </a:spcBef>
              <a:buClr>
                <a:srgbClr val="00338D"/>
              </a:buClr>
              <a:buSzPct val="100000"/>
              <a:buFont typeface="맑은 고딕" panose="020B0503020000020004" pitchFamily="50" charset="-127"/>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45914" lvl="2" indent="-158265" defTabSz="844083" fontAlgn="base">
              <a:spcBef>
                <a:spcPts val="277"/>
              </a:spcBef>
              <a:buClr>
                <a:srgbClr val="00338D"/>
              </a:buClr>
              <a:buSzPct val="100000"/>
              <a:buFont typeface="맑은 고딕" panose="020B0503020000020004" pitchFamily="50" charset="-127"/>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45914" lvl="2" indent="-158265" defTabSz="844083" fontAlgn="base">
              <a:spcBef>
                <a:spcPts val="277"/>
              </a:spcBef>
              <a:buClr>
                <a:srgbClr val="00338D"/>
              </a:buClr>
              <a:buSzPct val="100000"/>
              <a:buFont typeface="맑은 고딕" panose="020B0503020000020004" pitchFamily="50" charset="-127"/>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45914" lvl="2" indent="-158265" defTabSz="844083" fontAlgn="base">
              <a:spcBef>
                <a:spcPts val="277"/>
              </a:spcBef>
              <a:buClr>
                <a:srgbClr val="00338D"/>
              </a:buClr>
              <a:buSzPct val="100000"/>
              <a:buFont typeface="맑은 고딕" panose="020B0503020000020004" pitchFamily="50" charset="-127"/>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45914" lvl="2" indent="-158265" defTabSz="844083" fontAlgn="base">
              <a:spcBef>
                <a:spcPts val="277"/>
              </a:spcBef>
              <a:buClr>
                <a:srgbClr val="00338D"/>
              </a:buClr>
              <a:buSzPct val="100000"/>
              <a:buFont typeface="맑은 고딕" panose="020B0503020000020004" pitchFamily="50" charset="-127"/>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45914" lvl="2" indent="-158265" defTabSz="844083" fontAlgn="base">
              <a:spcBef>
                <a:spcPts val="277"/>
              </a:spcBef>
              <a:buClr>
                <a:srgbClr val="00338D"/>
              </a:buClr>
              <a:buSzPct val="100000"/>
              <a:buFont typeface="맑은 고딕" panose="020B0503020000020004" pitchFamily="50" charset="-127"/>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45914" lvl="2" indent="-158265" defTabSz="844083" fontAlgn="base">
              <a:spcBef>
                <a:spcPts val="277"/>
              </a:spcBef>
              <a:buClr>
                <a:srgbClr val="00338D"/>
              </a:buClr>
              <a:buSzPct val="100000"/>
              <a:buFont typeface="맑은 고딕" panose="020B0503020000020004" pitchFamily="50" charset="-127"/>
              <a:buChar char="–"/>
              <a:defRPr/>
            </a:pPr>
            <a:r>
              <a:rPr lang="en-US" altLang="ko-KR" sz="800" b="1" u="sng" kern="0" dirty="0">
                <a:solidFill>
                  <a:srgbClr val="000000"/>
                </a:solidFill>
                <a:latin typeface="Arial" panose="020B0604020202020204" pitchFamily="34" charset="0"/>
                <a:ea typeface="+mj-ea"/>
                <a:cs typeface="Arial" panose="020B0604020202020204" pitchFamily="34" charset="0"/>
              </a:rPr>
              <a:t>DSO</a:t>
            </a: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연결 기준 전체 </a:t>
            </a:r>
            <a:r>
              <a:rPr lang="en-US" altLang="ko-KR" sz="800" kern="0" dirty="0">
                <a:solidFill>
                  <a:srgbClr val="000000"/>
                </a:solidFill>
                <a:latin typeface="Arial" panose="020B0604020202020204" pitchFamily="34" charset="0"/>
                <a:ea typeface="+mj-ea"/>
                <a:cs typeface="Arial" panose="020B0604020202020204" pitchFamily="34" charset="0"/>
              </a:rPr>
              <a:t>DSO</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en-US" altLang="ko-KR" sz="800" kern="0" dirty="0">
                <a:solidFill>
                  <a:srgbClr val="000000"/>
                </a:solidFill>
                <a:latin typeface="Arial" panose="020B0604020202020204" pitchFamily="34" charset="0"/>
                <a:ea typeface="+mj-ea"/>
                <a:cs typeface="Arial" panose="020B0604020202020204" pitchFamily="34" charset="0"/>
              </a:rPr>
              <a:t>46.5~58</a:t>
            </a:r>
            <a:r>
              <a:rPr lang="ko-KR" altLang="en-US" sz="800" kern="0" dirty="0">
                <a:solidFill>
                  <a:srgbClr val="000000"/>
                </a:solidFill>
                <a:latin typeface="Arial" panose="020B0604020202020204" pitchFamily="34" charset="0"/>
                <a:ea typeface="+mj-ea"/>
                <a:cs typeface="Arial" panose="020B0604020202020204" pitchFamily="34" charset="0"/>
              </a:rPr>
              <a:t>일 수준이며</a:t>
            </a:r>
            <a:r>
              <a:rPr lang="en-US" altLang="ko-KR" sz="800" kern="0" dirty="0">
                <a:solidFill>
                  <a:srgbClr val="000000"/>
                </a:solidFill>
                <a:latin typeface="Arial" panose="020B0604020202020204" pitchFamily="34" charset="0"/>
                <a:ea typeface="+mj-ea"/>
                <a:cs typeface="Arial" panose="020B0604020202020204" pitchFamily="34" charset="0"/>
              </a:rPr>
              <a:t>, 2019</a:t>
            </a:r>
            <a:r>
              <a:rPr lang="ko-KR" altLang="en-US" sz="800" kern="0" dirty="0">
                <a:solidFill>
                  <a:srgbClr val="000000"/>
                </a:solidFill>
                <a:latin typeface="Arial" panose="020B0604020202020204" pitchFamily="34" charset="0"/>
                <a:ea typeface="+mj-ea"/>
                <a:cs typeface="Arial" panose="020B0604020202020204" pitchFamily="34" charset="0"/>
              </a:rPr>
              <a:t>년 이후 소폭 감소 추세에 있음</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제지부문 </a:t>
            </a:r>
            <a:r>
              <a:rPr lang="en-US" altLang="ko-KR" sz="800" kern="0" dirty="0">
                <a:solidFill>
                  <a:srgbClr val="000000"/>
                </a:solidFill>
                <a:latin typeface="Arial" panose="020B0604020202020204" pitchFamily="34" charset="0"/>
                <a:ea typeface="+mj-ea"/>
                <a:cs typeface="Arial" panose="020B0604020202020204" pitchFamily="34" charset="0"/>
              </a:rPr>
              <a:t>DSO</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en-US" altLang="ko-KR" sz="800" kern="0" dirty="0">
                <a:solidFill>
                  <a:srgbClr val="000000"/>
                </a:solidFill>
                <a:latin typeface="Arial" panose="020B0604020202020204" pitchFamily="34" charset="0"/>
                <a:ea typeface="+mj-ea"/>
                <a:cs typeface="Arial" panose="020B0604020202020204" pitchFamily="34" charset="0"/>
              </a:rPr>
              <a:t>45.5~57</a:t>
            </a:r>
            <a:r>
              <a:rPr lang="ko-KR" altLang="en-US" sz="800" kern="0" dirty="0">
                <a:solidFill>
                  <a:srgbClr val="000000"/>
                </a:solidFill>
                <a:latin typeface="Arial" panose="020B0604020202020204" pitchFamily="34" charset="0"/>
                <a:ea typeface="+mj-ea"/>
                <a:cs typeface="Arial" panose="020B0604020202020204" pitchFamily="34" charset="0"/>
              </a:rPr>
              <a:t>일</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평균 </a:t>
            </a:r>
            <a:r>
              <a:rPr lang="en-US" altLang="ko-KR" sz="800" kern="0" dirty="0">
                <a:solidFill>
                  <a:srgbClr val="000000"/>
                </a:solidFill>
                <a:latin typeface="Arial" panose="020B0604020202020204" pitchFamily="34" charset="0"/>
                <a:ea typeface="+mj-ea"/>
                <a:cs typeface="Arial" panose="020B0604020202020204" pitchFamily="34" charset="0"/>
              </a:rPr>
              <a:t>50.2</a:t>
            </a:r>
            <a:r>
              <a:rPr lang="ko-KR" altLang="en-US" sz="800" kern="0" dirty="0">
                <a:solidFill>
                  <a:srgbClr val="000000"/>
                </a:solidFill>
                <a:latin typeface="Arial" panose="020B0604020202020204" pitchFamily="34" charset="0"/>
                <a:ea typeface="+mj-ea"/>
                <a:cs typeface="Arial" panose="020B0604020202020204" pitchFamily="34" charset="0"/>
              </a:rPr>
              <a:t>일이며 이는 회사의 대금회수 정책과 유사함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미디어부문 </a:t>
            </a:r>
            <a:r>
              <a:rPr lang="en-US" altLang="ko-KR" sz="800" kern="0" dirty="0">
                <a:solidFill>
                  <a:srgbClr val="000000"/>
                </a:solidFill>
                <a:latin typeface="Arial" panose="020B0604020202020204" pitchFamily="34" charset="0"/>
                <a:ea typeface="+mj-ea"/>
                <a:cs typeface="Arial" panose="020B0604020202020204" pitchFamily="34" charset="0"/>
              </a:rPr>
              <a:t>DSO</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en-US" altLang="ko-KR" sz="800" kern="0" dirty="0">
                <a:solidFill>
                  <a:srgbClr val="000000"/>
                </a:solidFill>
                <a:latin typeface="Arial" panose="020B0604020202020204" pitchFamily="34" charset="0"/>
                <a:ea typeface="+mj-ea"/>
                <a:cs typeface="Arial" panose="020B0604020202020204" pitchFamily="34" charset="0"/>
              </a:rPr>
              <a:t>59.4~73.5</a:t>
            </a:r>
            <a:r>
              <a:rPr lang="ko-KR" altLang="en-US" sz="800" kern="0" dirty="0">
                <a:solidFill>
                  <a:srgbClr val="000000"/>
                </a:solidFill>
                <a:latin typeface="Arial" panose="020B0604020202020204" pitchFamily="34" charset="0"/>
                <a:ea typeface="+mj-ea"/>
                <a:cs typeface="Arial" panose="020B0604020202020204" pitchFamily="34" charset="0"/>
              </a:rPr>
              <a:t>일</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평균 </a:t>
            </a:r>
            <a:r>
              <a:rPr lang="en-US" altLang="ko-KR" sz="800" kern="0" dirty="0">
                <a:solidFill>
                  <a:srgbClr val="000000"/>
                </a:solidFill>
                <a:latin typeface="Arial" panose="020B0604020202020204" pitchFamily="34" charset="0"/>
                <a:ea typeface="+mj-ea"/>
                <a:cs typeface="Arial" panose="020B0604020202020204" pitchFamily="34" charset="0"/>
              </a:rPr>
              <a:t>63.9</a:t>
            </a:r>
            <a:r>
              <a:rPr lang="ko-KR" altLang="en-US" sz="800" kern="0" dirty="0">
                <a:solidFill>
                  <a:srgbClr val="000000"/>
                </a:solidFill>
                <a:latin typeface="Arial" panose="020B0604020202020204" pitchFamily="34" charset="0"/>
                <a:ea typeface="+mj-ea"/>
                <a:cs typeface="Arial" panose="020B0604020202020204" pitchFamily="34" charset="0"/>
              </a:rPr>
              <a:t>일이며 제지부문 대비 </a:t>
            </a:r>
            <a:r>
              <a:rPr lang="en-US" altLang="ko-KR" sz="800" kern="0" dirty="0">
                <a:solidFill>
                  <a:srgbClr val="000000"/>
                </a:solidFill>
                <a:latin typeface="Arial" panose="020B0604020202020204" pitchFamily="34" charset="0"/>
                <a:ea typeface="+mj-ea"/>
                <a:cs typeface="Arial" panose="020B0604020202020204" pitchFamily="34" charset="0"/>
              </a:rPr>
              <a:t>2</a:t>
            </a:r>
            <a:r>
              <a:rPr lang="ko-KR" altLang="en-US" sz="800" kern="0" dirty="0">
                <a:solidFill>
                  <a:srgbClr val="000000"/>
                </a:solidFill>
                <a:latin typeface="Arial" panose="020B0604020202020204" pitchFamily="34" charset="0"/>
                <a:ea typeface="+mj-ea"/>
                <a:cs typeface="Arial" panose="020B0604020202020204" pitchFamily="34" charset="0"/>
              </a:rPr>
              <a:t>주 가량 긴 편임</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이는 수출대금 결제조건이 유럽 </a:t>
            </a:r>
            <a:r>
              <a:rPr lang="en-US" altLang="ko-KR" sz="800" kern="0" dirty="0">
                <a:solidFill>
                  <a:srgbClr val="000000"/>
                </a:solidFill>
                <a:latin typeface="Arial" panose="020B0604020202020204" pitchFamily="34" charset="0"/>
                <a:ea typeface="+mj-ea"/>
                <a:cs typeface="Arial" panose="020B0604020202020204" pitchFamily="34" charset="0"/>
              </a:rPr>
              <a:t>60</a:t>
            </a:r>
            <a:r>
              <a:rPr lang="ko-KR" altLang="en-US" sz="800" kern="0" dirty="0">
                <a:solidFill>
                  <a:srgbClr val="000000"/>
                </a:solidFill>
                <a:latin typeface="Arial" panose="020B0604020202020204" pitchFamily="34" charset="0"/>
                <a:ea typeface="+mj-ea"/>
                <a:cs typeface="Arial" panose="020B0604020202020204" pitchFamily="34" charset="0"/>
              </a:rPr>
              <a:t>일</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미국 </a:t>
            </a:r>
            <a:r>
              <a:rPr lang="en-US" altLang="ko-KR" sz="800" kern="0" dirty="0">
                <a:solidFill>
                  <a:srgbClr val="000000"/>
                </a:solidFill>
                <a:latin typeface="Arial" panose="020B0604020202020204" pitchFamily="34" charset="0"/>
                <a:ea typeface="+mj-ea"/>
                <a:cs typeface="Arial" panose="020B0604020202020204" pitchFamily="34" charset="0"/>
              </a:rPr>
              <a:t>90</a:t>
            </a:r>
            <a:r>
              <a:rPr lang="ko-KR" altLang="en-US" sz="800" kern="0" dirty="0">
                <a:solidFill>
                  <a:srgbClr val="000000"/>
                </a:solidFill>
                <a:latin typeface="Arial" panose="020B0604020202020204" pitchFamily="34" charset="0"/>
                <a:ea typeface="+mj-ea"/>
                <a:cs typeface="Arial" panose="020B0604020202020204" pitchFamily="34" charset="0"/>
              </a:rPr>
              <a:t>일로 상대적으로 긴 것에 기인함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45914" lvl="1" defTabSz="844083" fontAlgn="base">
              <a:buClr>
                <a:srgbClr val="00338D"/>
              </a:buClr>
              <a:buSzPct val="100000"/>
              <a:defRPr/>
            </a:pPr>
            <a:endParaRPr lang="en-US" altLang="ko-KR" sz="800" b="1" kern="0" dirty="0">
              <a:solidFill>
                <a:srgbClr val="000000"/>
              </a:solidFill>
              <a:latin typeface="Arial" panose="020B0604020202020204" pitchFamily="34" charset="0"/>
              <a:ea typeface="+mj-ea"/>
              <a:cs typeface="Arial" panose="020B0604020202020204" pitchFamily="34" charset="0"/>
            </a:endParaRPr>
          </a:p>
          <a:p>
            <a:pPr marL="245914" lvl="1" defTabSz="844083" fontAlgn="base">
              <a:buClr>
                <a:srgbClr val="00338D"/>
              </a:buClr>
              <a:buSzPct val="100000"/>
              <a:defRPr/>
            </a:pPr>
            <a:r>
              <a:rPr lang="en-US" altLang="ko-KR" sz="800" b="1" u="sng" kern="0" dirty="0">
                <a:solidFill>
                  <a:srgbClr val="000000"/>
                </a:solidFill>
                <a:latin typeface="Arial" panose="020B0604020202020204" pitchFamily="34" charset="0"/>
                <a:ea typeface="+mj-ea"/>
                <a:cs typeface="Arial" panose="020B0604020202020204" pitchFamily="34" charset="0"/>
              </a:rPr>
              <a:t>DIO</a:t>
            </a: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연결 기준 </a:t>
            </a:r>
            <a:r>
              <a:rPr lang="en-US" altLang="ko-KR" sz="800" kern="0" dirty="0">
                <a:solidFill>
                  <a:srgbClr val="000000"/>
                </a:solidFill>
                <a:latin typeface="Arial" panose="020B0604020202020204" pitchFamily="34" charset="0"/>
                <a:ea typeface="+mj-ea"/>
                <a:cs typeface="Arial" panose="020B0604020202020204" pitchFamily="34" charset="0"/>
              </a:rPr>
              <a:t>DIO</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en-US" altLang="ko-KR" sz="800" kern="0" dirty="0">
                <a:solidFill>
                  <a:srgbClr val="000000"/>
                </a:solidFill>
                <a:latin typeface="Arial" panose="020B0604020202020204" pitchFamily="34" charset="0"/>
                <a:ea typeface="+mj-ea"/>
                <a:cs typeface="Arial" panose="020B0604020202020204" pitchFamily="34" charset="0"/>
              </a:rPr>
              <a:t>43.1~52.8</a:t>
            </a:r>
            <a:r>
              <a:rPr lang="ko-KR" altLang="en-US" sz="800" kern="0" dirty="0">
                <a:solidFill>
                  <a:srgbClr val="000000"/>
                </a:solidFill>
                <a:latin typeface="Arial" panose="020B0604020202020204" pitchFamily="34" charset="0"/>
                <a:ea typeface="+mj-ea"/>
                <a:cs typeface="Arial" panose="020B0604020202020204" pitchFamily="34" charset="0"/>
              </a:rPr>
              <a:t>일이며 </a:t>
            </a:r>
            <a:r>
              <a:rPr lang="en-US" altLang="ko-KR" sz="800" kern="0" dirty="0">
                <a:solidFill>
                  <a:srgbClr val="000000"/>
                </a:solidFill>
                <a:latin typeface="Arial" panose="020B0604020202020204" pitchFamily="34" charset="0"/>
                <a:ea typeface="+mj-ea"/>
                <a:cs typeface="Arial" panose="020B0604020202020204" pitchFamily="34" charset="0"/>
              </a:rPr>
              <a:t>2019</a:t>
            </a:r>
            <a:r>
              <a:rPr lang="ko-KR" altLang="en-US" sz="800" kern="0" dirty="0">
                <a:solidFill>
                  <a:srgbClr val="000000"/>
                </a:solidFill>
                <a:latin typeface="Arial" panose="020B0604020202020204" pitchFamily="34" charset="0"/>
                <a:ea typeface="+mj-ea"/>
                <a:cs typeface="Arial" panose="020B0604020202020204" pitchFamily="34" charset="0"/>
              </a:rPr>
              <a:t>년 이후 소폭 감소하는 추세이나</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유의적인 변동이 나타나지 않음</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제지부문 </a:t>
            </a:r>
            <a:r>
              <a:rPr lang="en-US" altLang="ko-KR" sz="800" kern="0" dirty="0">
                <a:solidFill>
                  <a:srgbClr val="000000"/>
                </a:solidFill>
                <a:latin typeface="Arial" panose="020B0604020202020204" pitchFamily="34" charset="0"/>
                <a:ea typeface="+mj-ea"/>
                <a:cs typeface="Arial" panose="020B0604020202020204" pitchFamily="34" charset="0"/>
              </a:rPr>
              <a:t>DIO</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en-US" altLang="ko-KR" sz="800" kern="0" dirty="0">
                <a:solidFill>
                  <a:srgbClr val="000000"/>
                </a:solidFill>
                <a:latin typeface="Arial" panose="020B0604020202020204" pitchFamily="34" charset="0"/>
                <a:ea typeface="+mj-ea"/>
                <a:cs typeface="Arial" panose="020B0604020202020204" pitchFamily="34" charset="0"/>
              </a:rPr>
              <a:t>40.2~51.8</a:t>
            </a:r>
            <a:r>
              <a:rPr lang="ko-KR" altLang="en-US" sz="800" kern="0" dirty="0">
                <a:solidFill>
                  <a:srgbClr val="000000"/>
                </a:solidFill>
                <a:latin typeface="Arial" panose="020B0604020202020204" pitchFamily="34" charset="0"/>
                <a:ea typeface="+mj-ea"/>
                <a:cs typeface="Arial" panose="020B0604020202020204" pitchFamily="34" charset="0"/>
              </a:rPr>
              <a:t>일로</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2018</a:t>
            </a:r>
            <a:r>
              <a:rPr lang="ko-KR" altLang="en-US" sz="800" kern="0" dirty="0">
                <a:solidFill>
                  <a:srgbClr val="000000"/>
                </a:solidFill>
                <a:latin typeface="Arial" panose="020B0604020202020204" pitchFamily="34" charset="0"/>
                <a:ea typeface="+mj-ea"/>
                <a:cs typeface="Arial" panose="020B0604020202020204" pitchFamily="34" charset="0"/>
              </a:rPr>
              <a:t>년 이후 매년 소폭 감소하고 있음</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미디어부문 </a:t>
            </a:r>
            <a:r>
              <a:rPr lang="en-US" altLang="ko-KR" sz="800" kern="0" dirty="0">
                <a:solidFill>
                  <a:srgbClr val="000000"/>
                </a:solidFill>
                <a:latin typeface="Arial" panose="020B0604020202020204" pitchFamily="34" charset="0"/>
                <a:ea typeface="+mj-ea"/>
                <a:cs typeface="Arial" panose="020B0604020202020204" pitchFamily="34" charset="0"/>
              </a:rPr>
              <a:t>DIO</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en-US" altLang="ko-KR" sz="800" kern="0" dirty="0">
                <a:solidFill>
                  <a:srgbClr val="000000"/>
                </a:solidFill>
                <a:latin typeface="Arial" panose="020B0604020202020204" pitchFamily="34" charset="0"/>
                <a:ea typeface="+mj-ea"/>
                <a:cs typeface="Arial" panose="020B0604020202020204" pitchFamily="34" charset="0"/>
              </a:rPr>
              <a:t>40.5~82.3</a:t>
            </a:r>
            <a:r>
              <a:rPr lang="ko-KR" altLang="en-US" sz="800" kern="0" dirty="0">
                <a:solidFill>
                  <a:srgbClr val="000000"/>
                </a:solidFill>
                <a:latin typeface="Arial" panose="020B0604020202020204" pitchFamily="34" charset="0"/>
                <a:ea typeface="+mj-ea"/>
                <a:cs typeface="Arial" panose="020B0604020202020204" pitchFamily="34" charset="0"/>
              </a:rPr>
              <a:t>일로 변동폭이 존재하나 </a:t>
            </a:r>
            <a:r>
              <a:rPr lang="en-US" altLang="ko-KR" sz="800" kern="0" dirty="0">
                <a:solidFill>
                  <a:srgbClr val="000000"/>
                </a:solidFill>
                <a:latin typeface="Arial" panose="020B0604020202020204" pitchFamily="34" charset="0"/>
                <a:ea typeface="+mj-ea"/>
                <a:cs typeface="Arial" panose="020B0604020202020204" pitchFamily="34" charset="0"/>
              </a:rPr>
              <a:t>2018</a:t>
            </a:r>
            <a:r>
              <a:rPr lang="ko-KR" altLang="en-US" sz="800" kern="0" dirty="0">
                <a:solidFill>
                  <a:srgbClr val="000000"/>
                </a:solidFill>
                <a:latin typeface="Arial" panose="020B0604020202020204" pitchFamily="34" charset="0"/>
                <a:ea typeface="+mj-ea"/>
                <a:cs typeface="Arial" panose="020B0604020202020204" pitchFamily="34" charset="0"/>
              </a:rPr>
              <a:t>년과</a:t>
            </a:r>
            <a:r>
              <a:rPr lang="en-US" altLang="ko-KR" sz="800" kern="0" dirty="0">
                <a:solidFill>
                  <a:srgbClr val="000000"/>
                </a:solidFill>
                <a:latin typeface="Arial" panose="020B0604020202020204" pitchFamily="34" charset="0"/>
                <a:ea typeface="+mj-ea"/>
                <a:cs typeface="Arial" panose="020B0604020202020204" pitchFamily="34" charset="0"/>
              </a:rPr>
              <a:t> 2020</a:t>
            </a:r>
            <a:r>
              <a:rPr lang="ko-KR" altLang="en-US" sz="800" kern="0" dirty="0">
                <a:solidFill>
                  <a:srgbClr val="000000"/>
                </a:solidFill>
                <a:latin typeface="Arial" panose="020B0604020202020204" pitchFamily="34" charset="0"/>
                <a:ea typeface="+mj-ea"/>
                <a:cs typeface="Arial" panose="020B0604020202020204" pitchFamily="34" charset="0"/>
              </a:rPr>
              <a:t>년을 제외하고는 일반적으로 </a:t>
            </a:r>
            <a:r>
              <a:rPr lang="en-US" altLang="ko-KR" sz="800" kern="0" dirty="0">
                <a:solidFill>
                  <a:srgbClr val="000000"/>
                </a:solidFill>
                <a:latin typeface="Arial" panose="020B0604020202020204" pitchFamily="34" charset="0"/>
                <a:ea typeface="+mj-ea"/>
                <a:cs typeface="Arial" panose="020B0604020202020204" pitchFamily="34" charset="0"/>
              </a:rPr>
              <a:t>63</a:t>
            </a:r>
            <a:r>
              <a:rPr lang="ko-KR" altLang="en-US" sz="800" kern="0" dirty="0">
                <a:solidFill>
                  <a:srgbClr val="000000"/>
                </a:solidFill>
                <a:latin typeface="Arial" panose="020B0604020202020204" pitchFamily="34" charset="0"/>
                <a:ea typeface="+mj-ea"/>
                <a:cs typeface="Arial" panose="020B0604020202020204" pitchFamily="34" charset="0"/>
              </a:rPr>
              <a:t>일 내외로 나타남</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2020</a:t>
            </a:r>
            <a:r>
              <a:rPr lang="ko-KR" altLang="en-US" sz="800" kern="0" dirty="0">
                <a:solidFill>
                  <a:srgbClr val="000000"/>
                </a:solidFill>
                <a:latin typeface="Arial" panose="020B0604020202020204" pitchFamily="34" charset="0"/>
                <a:ea typeface="+mj-ea"/>
                <a:cs typeface="Arial" panose="020B0604020202020204" pitchFamily="34" charset="0"/>
              </a:rPr>
              <a:t>년은 </a:t>
            </a:r>
            <a:r>
              <a:rPr lang="en-US" altLang="ko-KR" sz="800" kern="0" dirty="0">
                <a:solidFill>
                  <a:srgbClr val="000000"/>
                </a:solidFill>
                <a:latin typeface="Arial" panose="020B0604020202020204" pitchFamily="34" charset="0"/>
                <a:ea typeface="+mj-ea"/>
                <a:cs typeface="Arial" panose="020B0604020202020204" pitchFamily="34" charset="0"/>
              </a:rPr>
              <a:t>Covid-19</a:t>
            </a:r>
            <a:r>
              <a:rPr lang="ko-KR" altLang="en-US" sz="800" kern="0" dirty="0">
                <a:solidFill>
                  <a:srgbClr val="000000"/>
                </a:solidFill>
                <a:latin typeface="Arial" panose="020B0604020202020204" pitchFamily="34" charset="0"/>
                <a:ea typeface="+mj-ea"/>
                <a:cs typeface="Arial" panose="020B0604020202020204" pitchFamily="34" charset="0"/>
              </a:rPr>
              <a:t>의</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영향으로 광고</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행사 등의 활동이 위축되면서 미디어부문 영업이 저조하여 </a:t>
            </a:r>
            <a:r>
              <a:rPr lang="en-US" altLang="ko-KR" sz="800" kern="0" dirty="0">
                <a:solidFill>
                  <a:srgbClr val="000000"/>
                </a:solidFill>
                <a:latin typeface="Arial" panose="020B0604020202020204" pitchFamily="34" charset="0"/>
                <a:ea typeface="+mj-ea"/>
                <a:cs typeface="Arial" panose="020B0604020202020204" pitchFamily="34" charset="0"/>
              </a:rPr>
              <a:t>DIO</a:t>
            </a:r>
            <a:r>
              <a:rPr lang="ko-KR" altLang="en-US" sz="800" kern="0" dirty="0">
                <a:solidFill>
                  <a:srgbClr val="000000"/>
                </a:solidFill>
                <a:latin typeface="Arial" panose="020B0604020202020204" pitchFamily="34" charset="0"/>
                <a:ea typeface="+mj-ea"/>
                <a:cs typeface="Arial" panose="020B0604020202020204" pitchFamily="34" charset="0"/>
              </a:rPr>
              <a:t>가 급등한 것으로 파악됨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45914" lvl="1" defTabSz="844083" fontAlgn="base">
              <a:buClr>
                <a:srgbClr val="00338D"/>
              </a:buClr>
              <a:buSzPct val="100000"/>
              <a:defRPr/>
            </a:pPr>
            <a:endParaRPr lang="en-US" altLang="ko-KR" sz="800" b="1" kern="0" dirty="0">
              <a:solidFill>
                <a:srgbClr val="000000"/>
              </a:solidFill>
              <a:latin typeface="Arial" panose="020B0604020202020204" pitchFamily="34" charset="0"/>
              <a:ea typeface="+mj-ea"/>
              <a:cs typeface="Arial" panose="020B0604020202020204" pitchFamily="34" charset="0"/>
            </a:endParaRPr>
          </a:p>
          <a:p>
            <a:pPr marL="245914" lvl="1" defTabSz="844083" fontAlgn="base">
              <a:spcBef>
                <a:spcPts val="277"/>
              </a:spcBef>
              <a:buClr>
                <a:srgbClr val="00338D"/>
              </a:buClr>
              <a:buSzPct val="100000"/>
              <a:defRPr/>
            </a:pPr>
            <a:endParaRPr lang="en-US" altLang="ko-KR" sz="800" b="1" kern="0" dirty="0">
              <a:solidFill>
                <a:srgbClr val="000000"/>
              </a:solidFill>
              <a:latin typeface="Arial" panose="020B0604020202020204" pitchFamily="34" charset="0"/>
              <a:ea typeface="+mj-ea"/>
              <a:cs typeface="Arial" panose="020B0604020202020204" pitchFamily="34" charset="0"/>
            </a:endParaRPr>
          </a:p>
          <a:p>
            <a:pPr marL="245914" lvl="2" indent="-158265" defTabSz="844083" fontAlgn="base">
              <a:spcBef>
                <a:spcPts val="277"/>
              </a:spcBef>
              <a:buClr>
                <a:srgbClr val="00338D"/>
              </a:buClr>
              <a:buSzPct val="100000"/>
              <a:buFont typeface="맑은 고딕" panose="020B0503020000020004" pitchFamily="50" charset="-127"/>
              <a:buChar char="–"/>
              <a:defRPr/>
            </a:pPr>
            <a:endParaRPr lang="en-US" altLang="ko-KR" sz="800" b="1" kern="0" dirty="0">
              <a:solidFill>
                <a:srgbClr val="000000"/>
              </a:solidFill>
              <a:latin typeface="Arial" panose="020B0604020202020204" pitchFamily="34" charset="0"/>
              <a:ea typeface="+mj-ea"/>
              <a:cs typeface="Arial" panose="020B0604020202020204" pitchFamily="34" charset="0"/>
            </a:endParaRPr>
          </a:p>
          <a:p>
            <a:pPr marL="245914" lvl="2" indent="-158265" defTabSz="844083" fontAlgn="base">
              <a:spcBef>
                <a:spcPts val="277"/>
              </a:spcBef>
              <a:buClr>
                <a:srgbClr val="00338D"/>
              </a:buClr>
              <a:buSzPct val="100000"/>
              <a:buFont typeface="맑은 고딕" panose="020B0503020000020004" pitchFamily="50" charset="-127"/>
              <a:buChar char="–"/>
              <a:defRPr/>
            </a:pPr>
            <a:endParaRPr lang="en-US" altLang="ko-KR" sz="800" b="1" kern="0" dirty="0">
              <a:solidFill>
                <a:srgbClr val="000000"/>
              </a:solidFill>
              <a:latin typeface="Arial" panose="020B0604020202020204" pitchFamily="34" charset="0"/>
              <a:ea typeface="+mj-ea"/>
              <a:cs typeface="Arial" panose="020B0604020202020204" pitchFamily="34" charset="0"/>
            </a:endParaRPr>
          </a:p>
        </p:txBody>
      </p:sp>
      <p:sp>
        <p:nvSpPr>
          <p:cNvPr id="24" name="직사각형 23">
            <a:extLst>
              <a:ext uri="{FF2B5EF4-FFF2-40B4-BE49-F238E27FC236}">
                <a16:creationId xmlns:a16="http://schemas.microsoft.com/office/drawing/2014/main" id="{21E525B3-F809-46EE-9032-2F10401FE2A2}"/>
              </a:ext>
            </a:extLst>
          </p:cNvPr>
          <p:cNvSpPr/>
          <p:nvPr/>
        </p:nvSpPr>
        <p:spPr>
          <a:xfrm flipV="1">
            <a:off x="2134544" y="2798425"/>
            <a:ext cx="3600000" cy="13484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21" name="순서도: 연결자 20">
            <a:extLst>
              <a:ext uri="{FF2B5EF4-FFF2-40B4-BE49-F238E27FC236}">
                <a16:creationId xmlns:a16="http://schemas.microsoft.com/office/drawing/2014/main" id="{86C1EC5C-2F86-49CF-B2CC-104A34A13FC7}"/>
              </a:ext>
            </a:extLst>
          </p:cNvPr>
          <p:cNvSpPr/>
          <p:nvPr/>
        </p:nvSpPr>
        <p:spPr bwMode="auto">
          <a:xfrm>
            <a:off x="2045783" y="2730652"/>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37" name="순서도: 연결자 36">
            <a:extLst>
              <a:ext uri="{FF2B5EF4-FFF2-40B4-BE49-F238E27FC236}">
                <a16:creationId xmlns:a16="http://schemas.microsoft.com/office/drawing/2014/main" id="{FF983230-CD62-4884-9213-6766DE2F7D96}"/>
              </a:ext>
            </a:extLst>
          </p:cNvPr>
          <p:cNvSpPr/>
          <p:nvPr/>
        </p:nvSpPr>
        <p:spPr bwMode="auto">
          <a:xfrm>
            <a:off x="5902134" y="3192158"/>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graphicFrame>
        <p:nvGraphicFramePr>
          <p:cNvPr id="9" name="표 8">
            <a:extLst>
              <a:ext uri="{FF2B5EF4-FFF2-40B4-BE49-F238E27FC236}">
                <a16:creationId xmlns:a16="http://schemas.microsoft.com/office/drawing/2014/main" id="{1060021C-BDEA-494D-9D4F-B0E4EADFDF51}"/>
              </a:ext>
            </a:extLst>
          </p:cNvPr>
          <p:cNvGraphicFramePr>
            <a:graphicFrameLocks noGrp="1"/>
          </p:cNvGraphicFramePr>
          <p:nvPr/>
        </p:nvGraphicFramePr>
        <p:xfrm>
          <a:off x="2134545" y="4804402"/>
          <a:ext cx="3600000" cy="1332000"/>
        </p:xfrm>
        <a:graphic>
          <a:graphicData uri="http://schemas.openxmlformats.org/drawingml/2006/table">
            <a:tbl>
              <a:tblPr/>
              <a:tblGrid>
                <a:gridCol w="1260000">
                  <a:extLst>
                    <a:ext uri="{9D8B030D-6E8A-4147-A177-3AD203B41FA5}">
                      <a16:colId xmlns:a16="http://schemas.microsoft.com/office/drawing/2014/main" val="3824495897"/>
                    </a:ext>
                  </a:extLst>
                </a:gridCol>
                <a:gridCol w="468000">
                  <a:extLst>
                    <a:ext uri="{9D8B030D-6E8A-4147-A177-3AD203B41FA5}">
                      <a16:colId xmlns:a16="http://schemas.microsoft.com/office/drawing/2014/main" val="3882537034"/>
                    </a:ext>
                  </a:extLst>
                </a:gridCol>
                <a:gridCol w="468000">
                  <a:extLst>
                    <a:ext uri="{9D8B030D-6E8A-4147-A177-3AD203B41FA5}">
                      <a16:colId xmlns:a16="http://schemas.microsoft.com/office/drawing/2014/main" val="678120487"/>
                    </a:ext>
                  </a:extLst>
                </a:gridCol>
                <a:gridCol w="468000">
                  <a:extLst>
                    <a:ext uri="{9D8B030D-6E8A-4147-A177-3AD203B41FA5}">
                      <a16:colId xmlns:a16="http://schemas.microsoft.com/office/drawing/2014/main" val="1049549809"/>
                    </a:ext>
                  </a:extLst>
                </a:gridCol>
                <a:gridCol w="468000">
                  <a:extLst>
                    <a:ext uri="{9D8B030D-6E8A-4147-A177-3AD203B41FA5}">
                      <a16:colId xmlns:a16="http://schemas.microsoft.com/office/drawing/2014/main" val="3549595370"/>
                    </a:ext>
                  </a:extLst>
                </a:gridCol>
                <a:gridCol w="468000">
                  <a:extLst>
                    <a:ext uri="{9D8B030D-6E8A-4147-A177-3AD203B41FA5}">
                      <a16:colId xmlns:a16="http://schemas.microsoft.com/office/drawing/2014/main" val="1093878257"/>
                    </a:ext>
                  </a:extLst>
                </a:gridCol>
              </a:tblGrid>
              <a:tr h="13320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655677866"/>
                  </a:ext>
                </a:extLst>
              </a:tr>
              <a:tr h="133200">
                <a:tc>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 (</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미디어</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extLst>
                  <a:ext uri="{0D108BD9-81ED-4DB2-BD59-A6C34878D82A}">
                    <a16:rowId xmlns:a16="http://schemas.microsoft.com/office/drawing/2014/main" val="1004650680"/>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5,595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2,931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5,473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5,423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77517484"/>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3,944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3,605 </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4,308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5,916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19547931"/>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(6,612)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(5,944)</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(3,838)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(7,689)</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96463506"/>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Usance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30361344"/>
                  </a:ext>
                </a:extLst>
              </a:tr>
              <a:tr h="133200">
                <a:tc>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 Days (</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미디어</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extLst>
                  <a:ext uri="{0D108BD9-81ED-4DB2-BD59-A6C34878D82A}">
                    <a16:rowId xmlns:a16="http://schemas.microsoft.com/office/drawing/2014/main" val="471124074"/>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DSO</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53767665"/>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DIO</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82.3</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67.7</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286674378"/>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DPO</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90.4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02015403"/>
                  </a:ext>
                </a:extLst>
              </a:tr>
            </a:tbl>
          </a:graphicData>
        </a:graphic>
      </p:graphicFrame>
      <p:graphicFrame>
        <p:nvGraphicFramePr>
          <p:cNvPr id="11" name="표 10">
            <a:extLst>
              <a:ext uri="{FF2B5EF4-FFF2-40B4-BE49-F238E27FC236}">
                <a16:creationId xmlns:a16="http://schemas.microsoft.com/office/drawing/2014/main" id="{E952771B-5BEC-4F8B-93A3-FD448F9C5552}"/>
              </a:ext>
            </a:extLst>
          </p:cNvPr>
          <p:cNvGraphicFramePr>
            <a:graphicFrameLocks noGrp="1"/>
          </p:cNvGraphicFramePr>
          <p:nvPr/>
        </p:nvGraphicFramePr>
        <p:xfrm>
          <a:off x="5972721" y="2138901"/>
          <a:ext cx="3128145" cy="385584"/>
        </p:xfrm>
        <a:graphic>
          <a:graphicData uri="http://schemas.openxmlformats.org/drawingml/2006/table">
            <a:tbl>
              <a:tblPr/>
              <a:tblGrid>
                <a:gridCol w="1042715">
                  <a:extLst>
                    <a:ext uri="{9D8B030D-6E8A-4147-A177-3AD203B41FA5}">
                      <a16:colId xmlns:a16="http://schemas.microsoft.com/office/drawing/2014/main" val="1882788958"/>
                    </a:ext>
                  </a:extLst>
                </a:gridCol>
                <a:gridCol w="1042715">
                  <a:extLst>
                    <a:ext uri="{9D8B030D-6E8A-4147-A177-3AD203B41FA5}">
                      <a16:colId xmlns:a16="http://schemas.microsoft.com/office/drawing/2014/main" val="3027107856"/>
                    </a:ext>
                  </a:extLst>
                </a:gridCol>
                <a:gridCol w="1042715">
                  <a:extLst>
                    <a:ext uri="{9D8B030D-6E8A-4147-A177-3AD203B41FA5}">
                      <a16:colId xmlns:a16="http://schemas.microsoft.com/office/drawing/2014/main" val="3949584572"/>
                    </a:ext>
                  </a:extLst>
                </a:gridCol>
              </a:tblGrid>
              <a:tr h="128528">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회수정책</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제지</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미디어</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363138359"/>
                  </a:ext>
                </a:extLst>
              </a:tr>
              <a:tr h="128528">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60~90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031031692"/>
                  </a:ext>
                </a:extLst>
              </a:tr>
              <a:tr h="128528">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수출</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60~90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602684568"/>
                  </a:ext>
                </a:extLst>
              </a:tr>
            </a:tbl>
          </a:graphicData>
        </a:graphic>
      </p:graphicFrame>
      <p:graphicFrame>
        <p:nvGraphicFramePr>
          <p:cNvPr id="17" name="표 16">
            <a:extLst>
              <a:ext uri="{FF2B5EF4-FFF2-40B4-BE49-F238E27FC236}">
                <a16:creationId xmlns:a16="http://schemas.microsoft.com/office/drawing/2014/main" id="{35FBDB49-A4BB-4AA5-AF64-19D80B43E2C2}"/>
              </a:ext>
            </a:extLst>
          </p:cNvPr>
          <p:cNvGraphicFramePr>
            <a:graphicFrameLocks noGrp="1"/>
          </p:cNvGraphicFramePr>
          <p:nvPr/>
        </p:nvGraphicFramePr>
        <p:xfrm>
          <a:off x="5972722" y="2643794"/>
          <a:ext cx="3128145" cy="388800"/>
        </p:xfrm>
        <a:graphic>
          <a:graphicData uri="http://schemas.openxmlformats.org/drawingml/2006/table">
            <a:tbl>
              <a:tblPr/>
              <a:tblGrid>
                <a:gridCol w="1042715">
                  <a:extLst>
                    <a:ext uri="{9D8B030D-6E8A-4147-A177-3AD203B41FA5}">
                      <a16:colId xmlns:a16="http://schemas.microsoft.com/office/drawing/2014/main" val="3556981217"/>
                    </a:ext>
                  </a:extLst>
                </a:gridCol>
                <a:gridCol w="1042715">
                  <a:extLst>
                    <a:ext uri="{9D8B030D-6E8A-4147-A177-3AD203B41FA5}">
                      <a16:colId xmlns:a16="http://schemas.microsoft.com/office/drawing/2014/main" val="2716828279"/>
                    </a:ext>
                  </a:extLst>
                </a:gridCol>
                <a:gridCol w="1042715">
                  <a:extLst>
                    <a:ext uri="{9D8B030D-6E8A-4147-A177-3AD203B41FA5}">
                      <a16:colId xmlns:a16="http://schemas.microsoft.com/office/drawing/2014/main" val="2182603111"/>
                    </a:ext>
                  </a:extLst>
                </a:gridCol>
              </a:tblGrid>
              <a:tr h="129600">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지급정책</a:t>
                      </a:r>
                    </a:p>
                  </a:txBody>
                  <a:tcPr marL="0" marR="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제지</a:t>
                      </a: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미디어</a:t>
                      </a:r>
                    </a:p>
                  </a:txBody>
                  <a:tcPr marL="0" marR="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43358836"/>
                  </a:ext>
                </a:extLst>
              </a:tr>
              <a:tr h="129600">
                <a:tc>
                  <a:txBody>
                    <a:bodyPr/>
                    <a:lstStyle/>
                    <a:p>
                      <a:pPr algn="ct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국내</a:t>
                      </a:r>
                    </a:p>
                  </a:txBody>
                  <a:tcPr marL="0" marR="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10</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일</a:t>
                      </a:r>
                    </a:p>
                  </a:txBody>
                  <a:tcPr marL="0" marR="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90</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일</a:t>
                      </a:r>
                    </a:p>
                  </a:txBody>
                  <a:tcPr marL="0" marR="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459271771"/>
                  </a:ext>
                </a:extLst>
              </a:tr>
              <a:tr h="129600">
                <a:tc>
                  <a:txBody>
                    <a:bodyPr/>
                    <a:lstStyle/>
                    <a:p>
                      <a:pPr algn="ct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수입</a:t>
                      </a:r>
                    </a:p>
                  </a:txBody>
                  <a:tcPr marL="0" marR="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90~180</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일</a:t>
                      </a:r>
                    </a:p>
                  </a:txBody>
                  <a:tcPr marL="0" marR="0" marT="0" marB="0" anchor="ctr">
                    <a:lnL>
                      <a:noFill/>
                    </a:lnL>
                    <a:lnR>
                      <a:noFill/>
                    </a:lnR>
                    <a:lnT>
                      <a:noFill/>
                    </a:lnT>
                    <a:lnB w="6350" cap="flat" cmpd="sng" algn="ctr">
                      <a:solidFill>
                        <a:srgbClr val="005EB8"/>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90</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일</a:t>
                      </a:r>
                    </a:p>
                  </a:txBody>
                  <a:tcPr marL="0" marR="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46203278"/>
                  </a:ext>
                </a:extLst>
              </a:tr>
            </a:tbl>
          </a:graphicData>
        </a:graphic>
      </p:graphicFrame>
      <p:graphicFrame>
        <p:nvGraphicFramePr>
          <p:cNvPr id="6" name="표 5">
            <a:extLst>
              <a:ext uri="{FF2B5EF4-FFF2-40B4-BE49-F238E27FC236}">
                <a16:creationId xmlns:a16="http://schemas.microsoft.com/office/drawing/2014/main" id="{3CC33B38-8A5F-481F-A52E-990A34828CFC}"/>
              </a:ext>
            </a:extLst>
          </p:cNvPr>
          <p:cNvGraphicFramePr>
            <a:graphicFrameLocks noGrp="1"/>
          </p:cNvGraphicFramePr>
          <p:nvPr/>
        </p:nvGraphicFramePr>
        <p:xfrm>
          <a:off x="2134545" y="3333937"/>
          <a:ext cx="3600000" cy="1332000"/>
        </p:xfrm>
        <a:graphic>
          <a:graphicData uri="http://schemas.openxmlformats.org/drawingml/2006/table">
            <a:tbl>
              <a:tblPr/>
              <a:tblGrid>
                <a:gridCol w="1260000">
                  <a:extLst>
                    <a:ext uri="{9D8B030D-6E8A-4147-A177-3AD203B41FA5}">
                      <a16:colId xmlns:a16="http://schemas.microsoft.com/office/drawing/2014/main" val="2186399744"/>
                    </a:ext>
                  </a:extLst>
                </a:gridCol>
                <a:gridCol w="468000">
                  <a:extLst>
                    <a:ext uri="{9D8B030D-6E8A-4147-A177-3AD203B41FA5}">
                      <a16:colId xmlns:a16="http://schemas.microsoft.com/office/drawing/2014/main" val="3636010206"/>
                    </a:ext>
                  </a:extLst>
                </a:gridCol>
                <a:gridCol w="468000">
                  <a:extLst>
                    <a:ext uri="{9D8B030D-6E8A-4147-A177-3AD203B41FA5}">
                      <a16:colId xmlns:a16="http://schemas.microsoft.com/office/drawing/2014/main" val="2490714844"/>
                    </a:ext>
                  </a:extLst>
                </a:gridCol>
                <a:gridCol w="468000">
                  <a:extLst>
                    <a:ext uri="{9D8B030D-6E8A-4147-A177-3AD203B41FA5}">
                      <a16:colId xmlns:a16="http://schemas.microsoft.com/office/drawing/2014/main" val="3213862342"/>
                    </a:ext>
                  </a:extLst>
                </a:gridCol>
                <a:gridCol w="468000">
                  <a:extLst>
                    <a:ext uri="{9D8B030D-6E8A-4147-A177-3AD203B41FA5}">
                      <a16:colId xmlns:a16="http://schemas.microsoft.com/office/drawing/2014/main" val="396154142"/>
                    </a:ext>
                  </a:extLst>
                </a:gridCol>
                <a:gridCol w="468000">
                  <a:extLst>
                    <a:ext uri="{9D8B030D-6E8A-4147-A177-3AD203B41FA5}">
                      <a16:colId xmlns:a16="http://schemas.microsoft.com/office/drawing/2014/main" val="2921806849"/>
                    </a:ext>
                  </a:extLst>
                </a:gridCol>
              </a:tblGrid>
              <a:tr h="13320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689047697"/>
                  </a:ext>
                </a:extLst>
              </a:tr>
              <a:tr h="133200">
                <a:tc>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 (</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제지</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13,070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21,990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33,464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extLst>
                  <a:ext uri="{0D108BD9-81ED-4DB2-BD59-A6C34878D82A}">
                    <a16:rowId xmlns:a16="http://schemas.microsoft.com/office/drawing/2014/main" val="3703219929"/>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25,372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26,948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30,095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34,303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042915552"/>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24,963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19,417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22,379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27,208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23,800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25778627"/>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(12,700)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(6,578)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(7,586)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(9,500)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(9,971)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04735263"/>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Usance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(24,565)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(19,751)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(14,668)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9469081"/>
                  </a:ext>
                </a:extLst>
              </a:tr>
              <a:tr h="133200">
                <a:tc>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 Days (</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제지</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l"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extLst>
                  <a:ext uri="{0D108BD9-81ED-4DB2-BD59-A6C34878D82A}">
                    <a16:rowId xmlns:a16="http://schemas.microsoft.com/office/drawing/2014/main" val="4179759057"/>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DSO</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266139624"/>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DIO</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51.8</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51.6</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48.5</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44.9</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61280364"/>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DPO</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04963477"/>
                  </a:ext>
                </a:extLst>
              </a:tr>
            </a:tbl>
          </a:graphicData>
        </a:graphic>
      </p:graphicFrame>
      <p:sp>
        <p:nvSpPr>
          <p:cNvPr id="66" name="순서도: 연결자 65">
            <a:extLst>
              <a:ext uri="{FF2B5EF4-FFF2-40B4-BE49-F238E27FC236}">
                <a16:creationId xmlns:a16="http://schemas.microsoft.com/office/drawing/2014/main" id="{730DDBD8-98A2-48D4-94D7-2531BCD6B1A5}"/>
              </a:ext>
            </a:extLst>
          </p:cNvPr>
          <p:cNvSpPr/>
          <p:nvPr/>
        </p:nvSpPr>
        <p:spPr bwMode="auto">
          <a:xfrm>
            <a:off x="5902134" y="441217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69" name="TextBox 68">
            <a:extLst>
              <a:ext uri="{FF2B5EF4-FFF2-40B4-BE49-F238E27FC236}">
                <a16:creationId xmlns:a16="http://schemas.microsoft.com/office/drawing/2014/main" id="{6F5D5134-29BB-4E84-86A3-28E16A4D2F85}"/>
              </a:ext>
            </a:extLst>
          </p:cNvPr>
          <p:cNvSpPr txBox="1"/>
          <p:nvPr/>
        </p:nvSpPr>
        <p:spPr>
          <a:xfrm>
            <a:off x="2134544" y="6146820"/>
            <a:ext cx="6704655" cy="107722"/>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VDR 2.3.2.1.4~5 , VDR 3.3.2.1.6 , VDR </a:t>
            </a:r>
            <a:r>
              <a:rPr lang="en-US" altLang="ko-KR" sz="700" kern="0" dirty="0">
                <a:solidFill>
                  <a:srgbClr val="000000"/>
                </a:solidFill>
                <a:latin typeface="Arial" panose="020B0604020202020204" pitchFamily="34" charset="0"/>
                <a:ea typeface="+mj-ea"/>
                <a:cs typeface="Arial" panose="020B0604020202020204" pitchFamily="34" charset="0"/>
              </a:rPr>
              <a:t>6.1.1.1, </a:t>
            </a:r>
            <a:r>
              <a:rPr lang="en-US" altLang="ko-KR" sz="700" dirty="0">
                <a:solidFill>
                  <a:srgbClr val="000000"/>
                </a:solidFill>
                <a:latin typeface="Arial" panose="020B0604020202020204" pitchFamily="34" charset="0"/>
                <a:ea typeface="+mj-ea"/>
                <a:cs typeface="Arial" panose="020B0604020202020204" pitchFamily="34" charset="0"/>
              </a:rPr>
              <a:t>VDR </a:t>
            </a:r>
            <a:r>
              <a:rPr lang="en-US" altLang="ko-KR" sz="700" kern="0" dirty="0">
                <a:solidFill>
                  <a:srgbClr val="000000"/>
                </a:solidFill>
                <a:latin typeface="Arial" panose="020B0604020202020204" pitchFamily="34" charset="0"/>
                <a:ea typeface="+mj-ea"/>
                <a:cs typeface="Arial" panose="020B0604020202020204" pitchFamily="34" charset="0"/>
              </a:rPr>
              <a:t>6.1.5 , VDR 6.1.19  VDR 6.2.41, KPMG Analysis</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33" name="제목 2">
            <a:extLst>
              <a:ext uri="{FF2B5EF4-FFF2-40B4-BE49-F238E27FC236}">
                <a16:creationId xmlns:a16="http://schemas.microsoft.com/office/drawing/2014/main" id="{012C4ACA-1803-4DDD-9B18-C08F18CFE14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NWC (1/2)</a:t>
            </a:r>
          </a:p>
        </p:txBody>
      </p:sp>
      <p:sp>
        <p:nvSpPr>
          <p:cNvPr id="34" name="제목 2">
            <a:extLst>
              <a:ext uri="{FF2B5EF4-FFF2-40B4-BE49-F238E27FC236}">
                <a16:creationId xmlns:a16="http://schemas.microsoft.com/office/drawing/2014/main" id="{AE3F5806-D1B5-402A-BE8D-4D4921926D4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28" name="직사각형 27">
            <a:extLst>
              <a:ext uri="{FF2B5EF4-FFF2-40B4-BE49-F238E27FC236}">
                <a16:creationId xmlns:a16="http://schemas.microsoft.com/office/drawing/2014/main" id="{A29CC152-8471-404C-A6B7-A9BF6539F858}"/>
              </a:ext>
            </a:extLst>
          </p:cNvPr>
          <p:cNvSpPr/>
          <p:nvPr/>
        </p:nvSpPr>
        <p:spPr>
          <a:xfrm flipV="1">
            <a:off x="2134544" y="2934949"/>
            <a:ext cx="3600000" cy="13483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29" name="순서도: 연결자 28">
            <a:extLst>
              <a:ext uri="{FF2B5EF4-FFF2-40B4-BE49-F238E27FC236}">
                <a16:creationId xmlns:a16="http://schemas.microsoft.com/office/drawing/2014/main" id="{B5D89AE6-D420-4977-9CCD-D9451C46BC20}"/>
              </a:ext>
            </a:extLst>
          </p:cNvPr>
          <p:cNvSpPr/>
          <p:nvPr/>
        </p:nvSpPr>
        <p:spPr bwMode="auto">
          <a:xfrm>
            <a:off x="2045783" y="2867177"/>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1" name="직사각형 30">
            <a:extLst>
              <a:ext uri="{FF2B5EF4-FFF2-40B4-BE49-F238E27FC236}">
                <a16:creationId xmlns:a16="http://schemas.microsoft.com/office/drawing/2014/main" id="{E88ACDE9-642B-4B30-B2EA-FF375F946536}"/>
              </a:ext>
            </a:extLst>
          </p:cNvPr>
          <p:cNvSpPr/>
          <p:nvPr/>
        </p:nvSpPr>
        <p:spPr>
          <a:xfrm flipV="1">
            <a:off x="2128186" y="4268143"/>
            <a:ext cx="3600000" cy="13484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32" name="순서도: 연결자 31">
            <a:extLst>
              <a:ext uri="{FF2B5EF4-FFF2-40B4-BE49-F238E27FC236}">
                <a16:creationId xmlns:a16="http://schemas.microsoft.com/office/drawing/2014/main" id="{6C935B2B-CB83-4A16-8CF4-002D3A31FC81}"/>
              </a:ext>
            </a:extLst>
          </p:cNvPr>
          <p:cNvSpPr/>
          <p:nvPr/>
        </p:nvSpPr>
        <p:spPr bwMode="auto">
          <a:xfrm>
            <a:off x="2039425" y="4200370"/>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35" name="직사각형 34">
            <a:extLst>
              <a:ext uri="{FF2B5EF4-FFF2-40B4-BE49-F238E27FC236}">
                <a16:creationId xmlns:a16="http://schemas.microsoft.com/office/drawing/2014/main" id="{38BC96C8-3F06-4556-9025-28A2310EFF30}"/>
              </a:ext>
            </a:extLst>
          </p:cNvPr>
          <p:cNvSpPr/>
          <p:nvPr/>
        </p:nvSpPr>
        <p:spPr>
          <a:xfrm flipV="1">
            <a:off x="2128186" y="4404667"/>
            <a:ext cx="3600000" cy="13483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36" name="순서도: 연결자 35">
            <a:extLst>
              <a:ext uri="{FF2B5EF4-FFF2-40B4-BE49-F238E27FC236}">
                <a16:creationId xmlns:a16="http://schemas.microsoft.com/office/drawing/2014/main" id="{4E06ECE9-E30B-4E90-BF0D-5166ED8A5D5D}"/>
              </a:ext>
            </a:extLst>
          </p:cNvPr>
          <p:cNvSpPr/>
          <p:nvPr/>
        </p:nvSpPr>
        <p:spPr bwMode="auto">
          <a:xfrm>
            <a:off x="2039425" y="433689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8" name="직사각형 37">
            <a:extLst>
              <a:ext uri="{FF2B5EF4-FFF2-40B4-BE49-F238E27FC236}">
                <a16:creationId xmlns:a16="http://schemas.microsoft.com/office/drawing/2014/main" id="{C11CC830-6FA3-4892-B5CA-6C553F93F0CE}"/>
              </a:ext>
            </a:extLst>
          </p:cNvPr>
          <p:cNvSpPr/>
          <p:nvPr/>
        </p:nvSpPr>
        <p:spPr>
          <a:xfrm flipV="1">
            <a:off x="2128186" y="5733415"/>
            <a:ext cx="3600000" cy="13484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39" name="순서도: 연결자 38">
            <a:extLst>
              <a:ext uri="{FF2B5EF4-FFF2-40B4-BE49-F238E27FC236}">
                <a16:creationId xmlns:a16="http://schemas.microsoft.com/office/drawing/2014/main" id="{F60D8DE0-44C1-4076-9ED8-6A312772F58A}"/>
              </a:ext>
            </a:extLst>
          </p:cNvPr>
          <p:cNvSpPr/>
          <p:nvPr/>
        </p:nvSpPr>
        <p:spPr bwMode="auto">
          <a:xfrm>
            <a:off x="2039425" y="5665642"/>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40" name="직사각형 39">
            <a:extLst>
              <a:ext uri="{FF2B5EF4-FFF2-40B4-BE49-F238E27FC236}">
                <a16:creationId xmlns:a16="http://schemas.microsoft.com/office/drawing/2014/main" id="{9BE3D956-FE47-4B13-9ADE-E9E55C96C7BE}"/>
              </a:ext>
            </a:extLst>
          </p:cNvPr>
          <p:cNvSpPr/>
          <p:nvPr/>
        </p:nvSpPr>
        <p:spPr>
          <a:xfrm flipV="1">
            <a:off x="2128186" y="5869939"/>
            <a:ext cx="3600000" cy="134838"/>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41" name="순서도: 연결자 40">
            <a:extLst>
              <a:ext uri="{FF2B5EF4-FFF2-40B4-BE49-F238E27FC236}">
                <a16:creationId xmlns:a16="http://schemas.microsoft.com/office/drawing/2014/main" id="{016538E9-5882-4E40-89E5-E08D83D2C0FD}"/>
              </a:ext>
            </a:extLst>
          </p:cNvPr>
          <p:cNvSpPr/>
          <p:nvPr/>
        </p:nvSpPr>
        <p:spPr bwMode="auto">
          <a:xfrm>
            <a:off x="2039425" y="5802167"/>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Tree>
    <p:extLst>
      <p:ext uri="{BB962C8B-B14F-4D97-AF65-F5344CB8AC3E}">
        <p14:creationId xmlns:p14="http://schemas.microsoft.com/office/powerpoint/2010/main" val="4133237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Group 3">
            <a:extLst>
              <a:ext uri="{FF2B5EF4-FFF2-40B4-BE49-F238E27FC236}">
                <a16:creationId xmlns:a16="http://schemas.microsoft.com/office/drawing/2014/main" id="{095FDF59-85A7-470B-BF69-B4F9CD49EBAE}"/>
              </a:ext>
            </a:extLst>
          </p:cNvPr>
          <p:cNvGraphicFramePr>
            <a:graphicFrameLocks noGrp="1"/>
          </p:cNvGraphicFramePr>
          <p:nvPr>
            <p:extLst>
              <p:ext uri="{D42A27DB-BD31-4B8C-83A1-F6EECF244321}">
                <p14:modId xmlns:p14="http://schemas.microsoft.com/office/powerpoint/2010/main" val="2863255775"/>
              </p:ext>
            </p:extLst>
          </p:nvPr>
        </p:nvGraphicFramePr>
        <p:xfrm>
          <a:off x="468000" y="1191600"/>
          <a:ext cx="8964000" cy="5067662"/>
        </p:xfrm>
        <a:graphic>
          <a:graphicData uri="http://schemas.openxmlformats.org/drawingml/2006/table">
            <a:tbl>
              <a:tblPr/>
              <a:tblGrid>
                <a:gridCol w="1548000">
                  <a:extLst>
                    <a:ext uri="{9D8B030D-6E8A-4147-A177-3AD203B41FA5}">
                      <a16:colId xmlns:a16="http://schemas.microsoft.com/office/drawing/2014/main" val="20000"/>
                    </a:ext>
                  </a:extLst>
                </a:gridCol>
                <a:gridCol w="7416000">
                  <a:extLst>
                    <a:ext uri="{9D8B030D-6E8A-4147-A177-3AD203B41FA5}">
                      <a16:colId xmlns:a16="http://schemas.microsoft.com/office/drawing/2014/main" val="20001"/>
                    </a:ext>
                  </a:extLst>
                </a:gridCol>
              </a:tblGrid>
              <a:tr h="2556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07262">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Net Working Capital (</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a:t>
                      </a:r>
                      <a:endParaRPr kumimoji="0" lang="en-US" altLang="ko-KR" sz="1000" b="1"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lvl="2" indent="-177800" algn="just">
                        <a:lnSpc>
                          <a:spcPts val="1080"/>
                        </a:lnSpc>
                        <a:spcBef>
                          <a:spcPts val="600"/>
                        </a:spcBef>
                        <a:buClr>
                          <a:srgbClr val="00338D"/>
                        </a:buClr>
                        <a:buFont typeface="Arial" pitchFamily="34" charset="0"/>
                        <a:buChar char="■"/>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회사의 제지</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미디어 부문의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월말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NWC</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잔액</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충당금 차감 전 총액 기준</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은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37,093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백만원임</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lvl="2" indent="-177800" algn="just">
                        <a:lnSpc>
                          <a:spcPct val="100000"/>
                        </a:lnSpc>
                        <a:spcBef>
                          <a:spcPts val="300"/>
                        </a:spcBef>
                        <a:buClr>
                          <a:srgbClr val="00338D"/>
                        </a:buClr>
                        <a:buFont typeface="Arial" pitchFamily="34" charset="0"/>
                        <a:buChar char="■"/>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단발성 영업인 부동산부문을 제외한 제지부문과 미디어부문을 기준으로 운전자본 분석을 수행하였음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0" lvl="2" indent="0" algn="just">
                        <a:lnSpc>
                          <a:spcPts val="1080"/>
                        </a:lnSpc>
                        <a:spcBef>
                          <a:spcPts val="1000"/>
                        </a:spcBef>
                        <a:buClr>
                          <a:schemeClr val="tx2"/>
                        </a:buClr>
                        <a:buFont typeface="Arial" pitchFamily="34" charset="0"/>
                        <a:buNone/>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 name="표 2">
            <a:extLst>
              <a:ext uri="{FF2B5EF4-FFF2-40B4-BE49-F238E27FC236}">
                <a16:creationId xmlns:a16="http://schemas.microsoft.com/office/drawing/2014/main" id="{350C3B8E-1DFD-45A3-A4C4-8E2917E3CE56}"/>
              </a:ext>
            </a:extLst>
          </p:cNvPr>
          <p:cNvGraphicFramePr>
            <a:graphicFrameLocks noGrp="1"/>
          </p:cNvGraphicFramePr>
          <p:nvPr/>
        </p:nvGraphicFramePr>
        <p:xfrm>
          <a:off x="2134545" y="1863552"/>
          <a:ext cx="3600000" cy="1331920"/>
        </p:xfrm>
        <a:graphic>
          <a:graphicData uri="http://schemas.openxmlformats.org/drawingml/2006/table">
            <a:tbl>
              <a:tblPr/>
              <a:tblGrid>
                <a:gridCol w="1260000">
                  <a:extLst>
                    <a:ext uri="{9D8B030D-6E8A-4147-A177-3AD203B41FA5}">
                      <a16:colId xmlns:a16="http://schemas.microsoft.com/office/drawing/2014/main" val="2048606555"/>
                    </a:ext>
                  </a:extLst>
                </a:gridCol>
                <a:gridCol w="468000">
                  <a:extLst>
                    <a:ext uri="{9D8B030D-6E8A-4147-A177-3AD203B41FA5}">
                      <a16:colId xmlns:a16="http://schemas.microsoft.com/office/drawing/2014/main" val="2730721371"/>
                    </a:ext>
                  </a:extLst>
                </a:gridCol>
                <a:gridCol w="468000">
                  <a:extLst>
                    <a:ext uri="{9D8B030D-6E8A-4147-A177-3AD203B41FA5}">
                      <a16:colId xmlns:a16="http://schemas.microsoft.com/office/drawing/2014/main" val="2495650321"/>
                    </a:ext>
                  </a:extLst>
                </a:gridCol>
                <a:gridCol w="468000">
                  <a:extLst>
                    <a:ext uri="{9D8B030D-6E8A-4147-A177-3AD203B41FA5}">
                      <a16:colId xmlns:a16="http://schemas.microsoft.com/office/drawing/2014/main" val="4125656865"/>
                    </a:ext>
                  </a:extLst>
                </a:gridCol>
                <a:gridCol w="468000">
                  <a:extLst>
                    <a:ext uri="{9D8B030D-6E8A-4147-A177-3AD203B41FA5}">
                      <a16:colId xmlns:a16="http://schemas.microsoft.com/office/drawing/2014/main" val="2293501371"/>
                    </a:ext>
                  </a:extLst>
                </a:gridCol>
                <a:gridCol w="468000">
                  <a:extLst>
                    <a:ext uri="{9D8B030D-6E8A-4147-A177-3AD203B41FA5}">
                      <a16:colId xmlns:a16="http://schemas.microsoft.com/office/drawing/2014/main" val="209611848"/>
                    </a:ext>
                  </a:extLst>
                </a:gridCol>
              </a:tblGrid>
              <a:tr h="133192">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865602515"/>
                  </a:ext>
                </a:extLst>
              </a:tr>
              <a:tr h="133192">
                <a:tc>
                  <a:txBody>
                    <a:bodyPr/>
                    <a:lstStyle/>
                    <a:p>
                      <a:pPr algn="l"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 (</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제지</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미디어</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23,283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24,848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37,093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extLst>
                  <a:ext uri="{0D108BD9-81ED-4DB2-BD59-A6C34878D82A}">
                    <a16:rowId xmlns:a16="http://schemas.microsoft.com/office/drawing/2014/main" val="409734783"/>
                  </a:ext>
                </a:extLst>
              </a:tr>
              <a:tr h="133192">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30,403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31,859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29,560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35,448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39,189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349058091"/>
                  </a:ext>
                </a:extLst>
              </a:tr>
              <a:tr h="133192">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29,743 </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24,308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26,463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31,982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30,232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56463764"/>
                  </a:ext>
                </a:extLst>
              </a:tr>
              <a:tr h="133192">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(18,729)</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(12,244)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(11,129)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(17,292)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345377358"/>
                  </a:ext>
                </a:extLst>
              </a:tr>
              <a:tr h="133192">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Usance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(20,045)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(15,037)</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30912287"/>
                  </a:ext>
                </a:extLst>
              </a:tr>
              <a:tr h="133192">
                <a:tc>
                  <a:txBody>
                    <a:bodyPr/>
                    <a:lstStyle/>
                    <a:p>
                      <a:pPr algn="l"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 Days (</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제지</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미디어</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l"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5D0FF"/>
                    </a:solidFill>
                  </a:tcPr>
                </a:tc>
                <a:extLst>
                  <a:ext uri="{0D108BD9-81ED-4DB2-BD59-A6C34878D82A}">
                    <a16:rowId xmlns:a16="http://schemas.microsoft.com/office/drawing/2014/main" val="3723072382"/>
                  </a:ext>
                </a:extLst>
              </a:tr>
              <a:tr h="133192">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DSO</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976010853"/>
                  </a:ext>
                </a:extLst>
              </a:tr>
              <a:tr h="133192">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DIO</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49.9</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52.8</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51.9</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47.1</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322676872"/>
                  </a:ext>
                </a:extLst>
              </a:tr>
              <a:tr h="133192">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DPO</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84641287"/>
                  </a:ext>
                </a:extLst>
              </a:tr>
            </a:tbl>
          </a:graphicData>
        </a:graphic>
      </p:graphicFrame>
      <p:sp>
        <p:nvSpPr>
          <p:cNvPr id="7" name="TextBox 6">
            <a:extLst>
              <a:ext uri="{FF2B5EF4-FFF2-40B4-BE49-F238E27FC236}">
                <a16:creationId xmlns:a16="http://schemas.microsoft.com/office/drawing/2014/main" id="{60100340-D342-44CF-9B06-D47F4F602993}"/>
              </a:ext>
            </a:extLst>
          </p:cNvPr>
          <p:cNvSpPr txBox="1">
            <a:spLocks/>
          </p:cNvSpPr>
          <p:nvPr/>
        </p:nvSpPr>
        <p:spPr>
          <a:xfrm>
            <a:off x="5810588" y="1863552"/>
            <a:ext cx="3491673" cy="4306439"/>
          </a:xfrm>
          <a:prstGeom prst="rect">
            <a:avLst/>
          </a:prstGeom>
          <a:noFill/>
          <a:ln w="6350">
            <a:noFill/>
          </a:ln>
        </p:spPr>
        <p:txBody>
          <a:bodyPr wrap="square" lIns="50409" tIns="50409" rIns="50409" bIns="50409" rtlCol="0" anchor="t" anchorCtr="0">
            <a:noAutofit/>
          </a:bodyPr>
          <a:lstStyle/>
          <a:p>
            <a:pPr marL="245914" lvl="2" indent="-158265" defTabSz="844083" fontAlgn="base">
              <a:spcBef>
                <a:spcPts val="277"/>
              </a:spcBef>
              <a:buClr>
                <a:srgbClr val="00338D"/>
              </a:buClr>
              <a:buSzPct val="100000"/>
              <a:buFont typeface="맑은 고딕" panose="020B0503020000020004" pitchFamily="50" charset="-127"/>
              <a:buChar char="–"/>
              <a:defRPr/>
            </a:pPr>
            <a:r>
              <a:rPr lang="en-US" altLang="ko-KR" sz="800" b="1" u="sng" kern="0" dirty="0">
                <a:solidFill>
                  <a:srgbClr val="000000"/>
                </a:solidFill>
                <a:latin typeface="Arial" panose="020B0604020202020204" pitchFamily="34" charset="0"/>
                <a:ea typeface="+mj-ea"/>
                <a:cs typeface="Arial" panose="020B0604020202020204" pitchFamily="34" charset="0"/>
              </a:rPr>
              <a:t>DPO</a:t>
            </a: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연결 기준 전체 </a:t>
            </a:r>
            <a:r>
              <a:rPr lang="en-US" altLang="ko-KR" sz="800" kern="0" dirty="0">
                <a:solidFill>
                  <a:srgbClr val="000000"/>
                </a:solidFill>
                <a:latin typeface="Arial" panose="020B0604020202020204" pitchFamily="34" charset="0"/>
                <a:ea typeface="+mj-ea"/>
                <a:cs typeface="Arial" panose="020B0604020202020204" pitchFamily="34" charset="0"/>
              </a:rPr>
              <a:t>DPO</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en-US" altLang="ko-KR" sz="800" kern="0" dirty="0">
                <a:solidFill>
                  <a:srgbClr val="000000"/>
                </a:solidFill>
                <a:latin typeface="Arial" panose="020B0604020202020204" pitchFamily="34" charset="0"/>
                <a:ea typeface="+mj-ea"/>
                <a:cs typeface="Arial" panose="020B0604020202020204" pitchFamily="34" charset="0"/>
              </a:rPr>
              <a:t>59.4~73.5</a:t>
            </a:r>
            <a:r>
              <a:rPr lang="ko-KR" altLang="en-US" sz="800" kern="0" dirty="0">
                <a:solidFill>
                  <a:srgbClr val="000000"/>
                </a:solidFill>
                <a:latin typeface="Arial" panose="020B0604020202020204" pitchFamily="34" charset="0"/>
                <a:ea typeface="+mj-ea"/>
                <a:cs typeface="Arial" panose="020B0604020202020204" pitchFamily="34" charset="0"/>
              </a:rPr>
              <a:t>일 수준이며</a:t>
            </a:r>
            <a:r>
              <a:rPr lang="en-US" altLang="ko-KR" sz="800" kern="0" dirty="0">
                <a:solidFill>
                  <a:srgbClr val="000000"/>
                </a:solidFill>
                <a:latin typeface="Arial" panose="020B0604020202020204" pitchFamily="34" charset="0"/>
                <a:ea typeface="+mj-ea"/>
                <a:cs typeface="Arial" panose="020B0604020202020204" pitchFamily="34" charset="0"/>
              </a:rPr>
              <a:t>, 2019</a:t>
            </a:r>
            <a:r>
              <a:rPr lang="ko-KR" altLang="en-US" sz="800" kern="0" dirty="0">
                <a:solidFill>
                  <a:srgbClr val="000000"/>
                </a:solidFill>
                <a:latin typeface="Arial" panose="020B0604020202020204" pitchFamily="34" charset="0"/>
                <a:ea typeface="+mj-ea"/>
                <a:cs typeface="Arial" panose="020B0604020202020204" pitchFamily="34" charset="0"/>
              </a:rPr>
              <a:t>년 이후 지속적으로 감소하는 추세임</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제지부문 </a:t>
            </a:r>
            <a:r>
              <a:rPr lang="en-US" altLang="ko-KR" sz="800" kern="0" dirty="0">
                <a:solidFill>
                  <a:srgbClr val="000000"/>
                </a:solidFill>
                <a:latin typeface="Arial" panose="020B0604020202020204" pitchFamily="34" charset="0"/>
                <a:ea typeface="+mj-ea"/>
                <a:cs typeface="Arial" panose="020B0604020202020204" pitchFamily="34" charset="0"/>
              </a:rPr>
              <a:t>DPO</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en-US" altLang="ko-KR" sz="800" kern="0" dirty="0">
                <a:solidFill>
                  <a:srgbClr val="000000"/>
                </a:solidFill>
                <a:latin typeface="Arial" panose="020B0604020202020204" pitchFamily="34" charset="0"/>
                <a:ea typeface="+mj-ea"/>
                <a:cs typeface="Arial" panose="020B0604020202020204" pitchFamily="34" charset="0"/>
              </a:rPr>
              <a:t>38.8~77.4</a:t>
            </a:r>
            <a:r>
              <a:rPr lang="ko-KR" altLang="en-US" sz="800" kern="0" dirty="0">
                <a:solidFill>
                  <a:srgbClr val="000000"/>
                </a:solidFill>
                <a:latin typeface="Arial" panose="020B0604020202020204" pitchFamily="34" charset="0"/>
                <a:ea typeface="+mj-ea"/>
                <a:cs typeface="Arial" panose="020B0604020202020204" pitchFamily="34" charset="0"/>
              </a:rPr>
              <a:t>일이며 매년 감소하고 있으며</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이는 제지부문 원재료 조달에 있어 국내고지의 비중이 높아지고 있는 데 기인함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국내 조달은 대금결제일이 </a:t>
            </a:r>
            <a:r>
              <a:rPr lang="en-US" altLang="ko-KR" sz="800" kern="0" dirty="0">
                <a:solidFill>
                  <a:srgbClr val="000000"/>
                </a:solidFill>
                <a:latin typeface="Arial" panose="020B0604020202020204" pitchFamily="34" charset="0"/>
                <a:ea typeface="+mj-ea"/>
                <a:cs typeface="Arial" panose="020B0604020202020204" pitchFamily="34" charset="0"/>
              </a:rPr>
              <a:t>10</a:t>
            </a:r>
            <a:r>
              <a:rPr lang="ko-KR" altLang="en-US" sz="800" kern="0" dirty="0">
                <a:solidFill>
                  <a:srgbClr val="000000"/>
                </a:solidFill>
                <a:latin typeface="Arial" panose="020B0604020202020204" pitchFamily="34" charset="0"/>
                <a:ea typeface="+mj-ea"/>
                <a:cs typeface="Arial" panose="020B0604020202020204" pitchFamily="34" charset="0"/>
              </a:rPr>
              <a:t>일 수준으로 짧은 반면 수입대금의 결제는 </a:t>
            </a:r>
            <a:r>
              <a:rPr lang="en-US" altLang="ko-KR" sz="800" kern="0" dirty="0">
                <a:solidFill>
                  <a:srgbClr val="000000"/>
                </a:solidFill>
                <a:latin typeface="Arial" panose="020B0604020202020204" pitchFamily="34" charset="0"/>
                <a:ea typeface="+mj-ea"/>
                <a:cs typeface="Arial" panose="020B0604020202020204" pitchFamily="34" charset="0"/>
              </a:rPr>
              <a:t>Usance </a:t>
            </a:r>
            <a:r>
              <a:rPr lang="ko-KR" altLang="en-US" sz="800" kern="0" dirty="0">
                <a:solidFill>
                  <a:srgbClr val="000000"/>
                </a:solidFill>
                <a:latin typeface="Arial" panose="020B0604020202020204" pitchFamily="34" charset="0"/>
                <a:ea typeface="+mj-ea"/>
                <a:cs typeface="Arial" panose="020B0604020202020204" pitchFamily="34" charset="0"/>
              </a:rPr>
              <a:t>활용으로 인하여 </a:t>
            </a:r>
            <a:r>
              <a:rPr lang="en-US" altLang="ko-KR" sz="800" kern="0" dirty="0">
                <a:solidFill>
                  <a:srgbClr val="000000"/>
                </a:solidFill>
                <a:latin typeface="Arial" panose="020B0604020202020204" pitchFamily="34" charset="0"/>
                <a:ea typeface="+mj-ea"/>
                <a:cs typeface="Arial" panose="020B0604020202020204" pitchFamily="34" charset="0"/>
              </a:rPr>
              <a:t>90~180</a:t>
            </a:r>
            <a:r>
              <a:rPr lang="ko-KR" altLang="en-US" sz="800" kern="0" dirty="0">
                <a:solidFill>
                  <a:srgbClr val="000000"/>
                </a:solidFill>
                <a:latin typeface="Arial" panose="020B0604020202020204" pitchFamily="34" charset="0"/>
                <a:ea typeface="+mj-ea"/>
                <a:cs typeface="Arial" panose="020B0604020202020204" pitchFamily="34" charset="0"/>
              </a:rPr>
              <a:t>일까지 큰 폭으로 증가하게 되고</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 국내 조달비중이 늘어날수록 지급기일은 큰 폭으로 감소하게 되어 </a:t>
            </a:r>
            <a:r>
              <a:rPr lang="en-US" altLang="ko-KR" sz="800" kern="0" dirty="0">
                <a:solidFill>
                  <a:srgbClr val="000000"/>
                </a:solidFill>
                <a:latin typeface="Arial" panose="020B0604020202020204" pitchFamily="34" charset="0"/>
                <a:ea typeface="+mj-ea"/>
                <a:cs typeface="Arial" panose="020B0604020202020204" pitchFamily="34" charset="0"/>
              </a:rPr>
              <a:t>2022</a:t>
            </a:r>
            <a:r>
              <a:rPr lang="ko-KR" altLang="en-US" sz="800" kern="0" dirty="0">
                <a:solidFill>
                  <a:srgbClr val="000000"/>
                </a:solidFill>
                <a:latin typeface="Arial" panose="020B0604020202020204" pitchFamily="34" charset="0"/>
                <a:ea typeface="+mj-ea"/>
                <a:cs typeface="Arial" panose="020B0604020202020204" pitchFamily="34" charset="0"/>
              </a:rPr>
              <a:t>년 </a:t>
            </a:r>
            <a:r>
              <a:rPr lang="en-US" altLang="ko-KR" sz="800" kern="0" dirty="0">
                <a:solidFill>
                  <a:srgbClr val="000000"/>
                </a:solidFill>
                <a:latin typeface="Arial" panose="020B0604020202020204" pitchFamily="34" charset="0"/>
                <a:ea typeface="+mj-ea"/>
                <a:cs typeface="Arial" panose="020B0604020202020204" pitchFamily="34" charset="0"/>
              </a:rPr>
              <a:t>3</a:t>
            </a:r>
            <a:r>
              <a:rPr lang="ko-KR" altLang="en-US" sz="800" kern="0" dirty="0">
                <a:solidFill>
                  <a:srgbClr val="000000"/>
                </a:solidFill>
                <a:latin typeface="Arial" panose="020B0604020202020204" pitchFamily="34" charset="0"/>
                <a:ea typeface="+mj-ea"/>
                <a:cs typeface="Arial" panose="020B0604020202020204" pitchFamily="34" charset="0"/>
              </a:rPr>
              <a:t>월말 기준 </a:t>
            </a:r>
            <a:r>
              <a:rPr lang="en-US" altLang="ko-KR" sz="800" kern="0" dirty="0">
                <a:solidFill>
                  <a:srgbClr val="000000"/>
                </a:solidFill>
                <a:latin typeface="Arial" panose="020B0604020202020204" pitchFamily="34" charset="0"/>
                <a:ea typeface="+mj-ea"/>
                <a:cs typeface="Arial" panose="020B0604020202020204" pitchFamily="34" charset="0"/>
              </a:rPr>
              <a:t>DPO</a:t>
            </a:r>
            <a:r>
              <a:rPr lang="ko-KR" altLang="en-US" sz="800" kern="0" dirty="0">
                <a:solidFill>
                  <a:srgbClr val="000000"/>
                </a:solidFill>
                <a:latin typeface="Arial" panose="020B0604020202020204" pitchFamily="34" charset="0"/>
                <a:ea typeface="+mj-ea"/>
                <a:cs typeface="Arial" panose="020B0604020202020204" pitchFamily="34" charset="0"/>
              </a:rPr>
              <a:t>가 </a:t>
            </a:r>
            <a:r>
              <a:rPr lang="en-US" altLang="ko-KR" sz="800" kern="0" dirty="0">
                <a:solidFill>
                  <a:srgbClr val="000000"/>
                </a:solidFill>
                <a:latin typeface="Arial" panose="020B0604020202020204" pitchFamily="34" charset="0"/>
                <a:ea typeface="+mj-ea"/>
                <a:cs typeface="Arial" panose="020B0604020202020204" pitchFamily="34" charset="0"/>
              </a:rPr>
              <a:t>DSO</a:t>
            </a:r>
            <a:r>
              <a:rPr lang="ko-KR" altLang="en-US" sz="800" kern="0" dirty="0">
                <a:solidFill>
                  <a:srgbClr val="000000"/>
                </a:solidFill>
                <a:latin typeface="Arial" panose="020B0604020202020204" pitchFamily="34" charset="0"/>
                <a:ea typeface="+mj-ea"/>
                <a:cs typeface="Arial" panose="020B0604020202020204" pitchFamily="34" charset="0"/>
              </a:rPr>
              <a:t>보다 짧아지게 됨 </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미디어부문 </a:t>
            </a:r>
            <a:r>
              <a:rPr lang="en-US" altLang="ko-KR" sz="800" kern="0" dirty="0">
                <a:solidFill>
                  <a:srgbClr val="000000"/>
                </a:solidFill>
                <a:latin typeface="Arial" panose="020B0604020202020204" pitchFamily="34" charset="0"/>
                <a:ea typeface="+mj-ea"/>
                <a:cs typeface="Arial" panose="020B0604020202020204" pitchFamily="34" charset="0"/>
              </a:rPr>
              <a:t>DPO</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en-US" altLang="ko-KR" sz="800" kern="0" dirty="0">
                <a:solidFill>
                  <a:srgbClr val="000000"/>
                </a:solidFill>
                <a:latin typeface="Arial" panose="020B0604020202020204" pitchFamily="34" charset="0"/>
                <a:ea typeface="+mj-ea"/>
                <a:cs typeface="Arial" panose="020B0604020202020204" pitchFamily="34" charset="0"/>
              </a:rPr>
              <a:t>68~103</a:t>
            </a:r>
            <a:r>
              <a:rPr lang="ko-KR" altLang="en-US" sz="800" kern="0" dirty="0">
                <a:solidFill>
                  <a:srgbClr val="000000"/>
                </a:solidFill>
                <a:latin typeface="Arial" panose="020B0604020202020204" pitchFamily="34" charset="0"/>
                <a:ea typeface="+mj-ea"/>
                <a:cs typeface="Arial" panose="020B0604020202020204" pitchFamily="34" charset="0"/>
              </a:rPr>
              <a:t>일이며 </a:t>
            </a:r>
            <a:r>
              <a:rPr lang="en-US" altLang="ko-KR" sz="800" kern="0" dirty="0">
                <a:solidFill>
                  <a:srgbClr val="000000"/>
                </a:solidFill>
                <a:latin typeface="Arial" panose="020B0604020202020204" pitchFamily="34" charset="0"/>
                <a:ea typeface="+mj-ea"/>
                <a:cs typeface="Arial" panose="020B0604020202020204" pitchFamily="34" charset="0"/>
              </a:rPr>
              <a:t>Covid-19</a:t>
            </a:r>
            <a:r>
              <a:rPr lang="ko-KR" altLang="en-US" sz="800" kern="0" dirty="0">
                <a:solidFill>
                  <a:srgbClr val="000000"/>
                </a:solidFill>
                <a:latin typeface="Arial" panose="020B0604020202020204" pitchFamily="34" charset="0"/>
                <a:ea typeface="+mj-ea"/>
                <a:cs typeface="Arial" panose="020B0604020202020204" pitchFamily="34" charset="0"/>
              </a:rPr>
              <a:t>의 영향으로 영업성과가 저조하였던 </a:t>
            </a:r>
            <a:r>
              <a:rPr lang="en-US" altLang="ko-KR" sz="800" kern="0" dirty="0">
                <a:solidFill>
                  <a:srgbClr val="000000"/>
                </a:solidFill>
                <a:latin typeface="Arial" panose="020B0604020202020204" pitchFamily="34" charset="0"/>
                <a:ea typeface="+mj-ea"/>
                <a:cs typeface="Arial" panose="020B0604020202020204" pitchFamily="34" charset="0"/>
              </a:rPr>
              <a:t>2020</a:t>
            </a:r>
            <a:r>
              <a:rPr lang="ko-KR" altLang="en-US" sz="800" kern="0" dirty="0">
                <a:solidFill>
                  <a:srgbClr val="000000"/>
                </a:solidFill>
                <a:latin typeface="Arial" panose="020B0604020202020204" pitchFamily="34" charset="0"/>
                <a:ea typeface="+mj-ea"/>
                <a:cs typeface="Arial" panose="020B0604020202020204" pitchFamily="34" charset="0"/>
              </a:rPr>
              <a:t>년을 제외하면 </a:t>
            </a:r>
            <a:r>
              <a:rPr lang="en-US" altLang="ko-KR" sz="800" kern="0" dirty="0">
                <a:solidFill>
                  <a:srgbClr val="000000"/>
                </a:solidFill>
                <a:latin typeface="Arial" panose="020B0604020202020204" pitchFamily="34" charset="0"/>
                <a:ea typeface="+mj-ea"/>
                <a:cs typeface="Arial" panose="020B0604020202020204" pitchFamily="34" charset="0"/>
              </a:rPr>
              <a:t>90</a:t>
            </a:r>
            <a:r>
              <a:rPr lang="ko-KR" altLang="en-US" sz="800" kern="0" dirty="0">
                <a:solidFill>
                  <a:srgbClr val="000000"/>
                </a:solidFill>
                <a:latin typeface="Arial" panose="020B0604020202020204" pitchFamily="34" charset="0"/>
                <a:ea typeface="+mj-ea"/>
                <a:cs typeface="Arial" panose="020B0604020202020204" pitchFamily="34" charset="0"/>
              </a:rPr>
              <a:t>일 내외로 회사의 대금지급 정책과 유의적인 차이가 존재하지 않음</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87649" lvl="2" defTabSz="844083" fontAlgn="base">
              <a:spcBef>
                <a:spcPts val="277"/>
              </a:spcBef>
              <a:buClr>
                <a:srgbClr val="00338D"/>
              </a:buClr>
              <a:buSzPct val="100000"/>
              <a:defRPr/>
            </a:pPr>
            <a:r>
              <a:rPr lang="en-US" altLang="ko-KR" sz="800" b="1" u="sng" kern="0" dirty="0">
                <a:solidFill>
                  <a:srgbClr val="000000"/>
                </a:solidFill>
                <a:latin typeface="Arial" panose="020B0604020202020204" pitchFamily="34" charset="0"/>
                <a:ea typeface="+mj-ea"/>
                <a:cs typeface="Arial" panose="020B0604020202020204" pitchFamily="34" charset="0"/>
              </a:rPr>
              <a:t>Conclusion</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en-US" altLang="ko-KR" sz="800" kern="0" dirty="0">
                <a:solidFill>
                  <a:srgbClr val="000000"/>
                </a:solidFill>
                <a:latin typeface="Arial" panose="020B0604020202020204" pitchFamily="34" charset="0"/>
                <a:ea typeface="+mj-ea"/>
                <a:cs typeface="Arial" panose="020B0604020202020204" pitchFamily="34" charset="0"/>
              </a:rPr>
              <a:t>2018~2022</a:t>
            </a:r>
            <a:r>
              <a:rPr lang="ko-KR" altLang="en-US" sz="800" kern="0" dirty="0">
                <a:solidFill>
                  <a:srgbClr val="000000"/>
                </a:solidFill>
                <a:latin typeface="Arial" panose="020B0604020202020204" pitchFamily="34" charset="0"/>
                <a:ea typeface="+mj-ea"/>
                <a:cs typeface="Arial" panose="020B0604020202020204" pitchFamily="34" charset="0"/>
              </a:rPr>
              <a:t>년까지 연결기준 </a:t>
            </a:r>
            <a:r>
              <a:rPr lang="en-US" altLang="ko-KR" sz="800" kern="0" dirty="0">
                <a:solidFill>
                  <a:srgbClr val="000000"/>
                </a:solidFill>
                <a:latin typeface="Arial" panose="020B0604020202020204" pitchFamily="34" charset="0"/>
                <a:ea typeface="+mj-ea"/>
                <a:cs typeface="Arial" panose="020B0604020202020204" pitchFamily="34" charset="0"/>
              </a:rPr>
              <a:t>DSO</a:t>
            </a:r>
            <a:r>
              <a:rPr lang="ko-KR" altLang="en-US" sz="800" kern="0" dirty="0">
                <a:solidFill>
                  <a:srgbClr val="000000"/>
                </a:solidFill>
                <a:latin typeface="Arial" panose="020B0604020202020204" pitchFamily="34" charset="0"/>
                <a:ea typeface="+mj-ea"/>
                <a:cs typeface="Arial" panose="020B0604020202020204" pitchFamily="34" charset="0"/>
              </a:rPr>
              <a:t>는 약 </a:t>
            </a:r>
            <a:r>
              <a:rPr lang="en-US" altLang="ko-KR" sz="800" kern="0" dirty="0">
                <a:solidFill>
                  <a:srgbClr val="000000"/>
                </a:solidFill>
                <a:latin typeface="Arial" panose="020B0604020202020204" pitchFamily="34" charset="0"/>
                <a:ea typeface="+mj-ea"/>
                <a:cs typeface="Arial" panose="020B0604020202020204" pitchFamily="34" charset="0"/>
              </a:rPr>
              <a:t>47~58</a:t>
            </a:r>
            <a:r>
              <a:rPr lang="ko-KR" altLang="en-US" sz="800" kern="0" dirty="0">
                <a:solidFill>
                  <a:srgbClr val="000000"/>
                </a:solidFill>
                <a:latin typeface="Arial" panose="020B0604020202020204" pitchFamily="34" charset="0"/>
                <a:ea typeface="+mj-ea"/>
                <a:cs typeface="Arial" panose="020B0604020202020204" pitchFamily="34" charset="0"/>
              </a:rPr>
              <a:t>일이고 </a:t>
            </a:r>
            <a:r>
              <a:rPr lang="en-US" altLang="ko-KR" sz="800" kern="0" dirty="0">
                <a:solidFill>
                  <a:srgbClr val="000000"/>
                </a:solidFill>
                <a:latin typeface="Arial" panose="020B0604020202020204" pitchFamily="34" charset="0"/>
                <a:ea typeface="+mj-ea"/>
                <a:cs typeface="Arial" panose="020B0604020202020204" pitchFamily="34" charset="0"/>
              </a:rPr>
              <a:t>DPO</a:t>
            </a:r>
            <a:r>
              <a:rPr lang="ko-KR" altLang="en-US" sz="800" kern="0" dirty="0">
                <a:solidFill>
                  <a:srgbClr val="000000"/>
                </a:solidFill>
                <a:latin typeface="Arial" panose="020B0604020202020204" pitchFamily="34" charset="0"/>
                <a:ea typeface="+mj-ea"/>
                <a:cs typeface="Arial" panose="020B0604020202020204" pitchFamily="34" charset="0"/>
              </a:rPr>
              <a:t>는</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약 </a:t>
            </a:r>
            <a:r>
              <a:rPr lang="en-US" altLang="ko-KR" sz="800" kern="0" dirty="0">
                <a:solidFill>
                  <a:srgbClr val="000000"/>
                </a:solidFill>
                <a:latin typeface="Arial" panose="020B0604020202020204" pitchFamily="34" charset="0"/>
                <a:ea typeface="+mj-ea"/>
                <a:cs typeface="Arial" panose="020B0604020202020204" pitchFamily="34" charset="0"/>
              </a:rPr>
              <a:t>48~77</a:t>
            </a:r>
            <a:r>
              <a:rPr lang="ko-KR" altLang="en-US" sz="800" kern="0" dirty="0">
                <a:solidFill>
                  <a:srgbClr val="000000"/>
                </a:solidFill>
                <a:latin typeface="Arial" panose="020B0604020202020204" pitchFamily="34" charset="0"/>
                <a:ea typeface="+mj-ea"/>
                <a:cs typeface="Arial" panose="020B0604020202020204" pitchFamily="34" charset="0"/>
              </a:rPr>
              <a:t>일로 대금회수기간이 대금지급기간보다 짧았음</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그러나 제지부문의 원료조달이 대금지급기일이 짧은</a:t>
            </a:r>
            <a:r>
              <a:rPr lang="en-US" altLang="ko-KR" sz="800" kern="0" dirty="0">
                <a:solidFill>
                  <a:srgbClr val="000000"/>
                </a:solidFill>
                <a:latin typeface="Arial" panose="020B0604020202020204" pitchFamily="34" charset="0"/>
                <a:ea typeface="+mj-ea"/>
                <a:cs typeface="Arial" panose="020B0604020202020204" pitchFamily="34" charset="0"/>
              </a:rPr>
              <a:t>(10</a:t>
            </a:r>
            <a:r>
              <a:rPr lang="ko-KR" altLang="en-US" sz="800" kern="0" dirty="0">
                <a:solidFill>
                  <a:srgbClr val="000000"/>
                </a:solidFill>
                <a:latin typeface="Arial" panose="020B0604020202020204" pitchFamily="34" charset="0"/>
                <a:ea typeface="+mj-ea"/>
                <a:cs typeface="Arial" panose="020B0604020202020204" pitchFamily="34" charset="0"/>
              </a:rPr>
              <a:t>일</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 국내 거래처 위주로 재편됨에 따라 </a:t>
            </a:r>
            <a:r>
              <a:rPr lang="en-US" altLang="ko-KR" sz="800" kern="0" dirty="0">
                <a:solidFill>
                  <a:srgbClr val="000000"/>
                </a:solidFill>
                <a:latin typeface="Arial" panose="020B0604020202020204" pitchFamily="34" charset="0"/>
                <a:ea typeface="+mj-ea"/>
                <a:cs typeface="Arial" panose="020B0604020202020204" pitchFamily="34" charset="0"/>
              </a:rPr>
              <a:t>DPO</a:t>
            </a:r>
            <a:r>
              <a:rPr lang="ko-KR" altLang="en-US" sz="800" kern="0" dirty="0">
                <a:solidFill>
                  <a:srgbClr val="000000"/>
                </a:solidFill>
                <a:latin typeface="Arial" panose="020B0604020202020204" pitchFamily="34" charset="0"/>
                <a:ea typeface="+mj-ea"/>
                <a:cs typeface="Arial" panose="020B0604020202020204" pitchFamily="34" charset="0"/>
              </a:rPr>
              <a:t>가 점점 짧아지고 있음</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r>
              <a:rPr lang="en-US" altLang="ko-KR" sz="800" kern="0" dirty="0">
                <a:solidFill>
                  <a:srgbClr val="000000"/>
                </a:solidFill>
                <a:latin typeface="Arial" panose="020B0604020202020204" pitchFamily="34" charset="0"/>
                <a:ea typeface="+mj-ea"/>
                <a:cs typeface="Arial" panose="020B0604020202020204" pitchFamily="34" charset="0"/>
              </a:rPr>
              <a:t>2022</a:t>
            </a:r>
            <a:r>
              <a:rPr lang="ko-KR" altLang="en-US" sz="800" kern="0" dirty="0">
                <a:solidFill>
                  <a:srgbClr val="000000"/>
                </a:solidFill>
                <a:latin typeface="Arial" panose="020B0604020202020204" pitchFamily="34" charset="0"/>
                <a:ea typeface="+mj-ea"/>
                <a:cs typeface="Arial" panose="020B0604020202020204" pitchFamily="34" charset="0"/>
              </a:rPr>
              <a:t>년 </a:t>
            </a:r>
            <a:r>
              <a:rPr lang="en-US" altLang="ko-KR" sz="800" kern="0" dirty="0">
                <a:solidFill>
                  <a:srgbClr val="000000"/>
                </a:solidFill>
                <a:latin typeface="Arial" panose="020B0604020202020204" pitchFamily="34" charset="0"/>
                <a:ea typeface="+mj-ea"/>
                <a:cs typeface="Arial" panose="020B0604020202020204" pitchFamily="34" charset="0"/>
              </a:rPr>
              <a:t>3</a:t>
            </a:r>
            <a:r>
              <a:rPr lang="ko-KR" altLang="en-US" sz="800" kern="0" dirty="0">
                <a:solidFill>
                  <a:srgbClr val="000000"/>
                </a:solidFill>
                <a:latin typeface="Arial" panose="020B0604020202020204" pitchFamily="34" charset="0"/>
                <a:ea typeface="+mj-ea"/>
                <a:cs typeface="Arial" panose="020B0604020202020204" pitchFamily="34" charset="0"/>
              </a:rPr>
              <a:t>월말 기준 </a:t>
            </a:r>
            <a:r>
              <a:rPr lang="en-US" altLang="ko-KR" sz="800" kern="0" dirty="0">
                <a:solidFill>
                  <a:srgbClr val="000000"/>
                </a:solidFill>
                <a:latin typeface="Arial" panose="020B0604020202020204" pitchFamily="34" charset="0"/>
                <a:ea typeface="+mj-ea"/>
                <a:cs typeface="Arial" panose="020B0604020202020204" pitchFamily="34" charset="0"/>
              </a:rPr>
              <a:t>DSO 47</a:t>
            </a:r>
            <a:r>
              <a:rPr lang="ko-KR" altLang="en-US" sz="800" kern="0" dirty="0">
                <a:solidFill>
                  <a:srgbClr val="000000"/>
                </a:solidFill>
                <a:latin typeface="Arial" panose="020B0604020202020204" pitchFamily="34" charset="0"/>
                <a:ea typeface="+mj-ea"/>
                <a:cs typeface="Arial" panose="020B0604020202020204" pitchFamily="34" charset="0"/>
              </a:rPr>
              <a:t>일</a:t>
            </a:r>
            <a:r>
              <a:rPr lang="en-US" altLang="ko-KR" sz="800" kern="0" dirty="0">
                <a:solidFill>
                  <a:srgbClr val="000000"/>
                </a:solidFill>
                <a:latin typeface="Arial" panose="020B0604020202020204" pitchFamily="34" charset="0"/>
                <a:ea typeface="+mj-ea"/>
                <a:cs typeface="Arial" panose="020B0604020202020204" pitchFamily="34" charset="0"/>
              </a:rPr>
              <a:t>, DPO 48</a:t>
            </a:r>
            <a:r>
              <a:rPr lang="ko-KR" altLang="en-US" sz="800" kern="0" dirty="0">
                <a:solidFill>
                  <a:srgbClr val="000000"/>
                </a:solidFill>
                <a:latin typeface="Arial" panose="020B0604020202020204" pitchFamily="34" charset="0"/>
                <a:ea typeface="+mj-ea"/>
                <a:cs typeface="Arial" panose="020B0604020202020204" pitchFamily="34" charset="0"/>
              </a:rPr>
              <a:t>일로 지속적인 국내 원재료 </a:t>
            </a:r>
            <a:r>
              <a:rPr lang="ko-KR" altLang="en-US" sz="800" kern="0" dirty="0" err="1">
                <a:solidFill>
                  <a:srgbClr val="000000"/>
                </a:solidFill>
                <a:latin typeface="Arial" panose="020B0604020202020204" pitchFamily="34" charset="0"/>
                <a:ea typeface="+mj-ea"/>
                <a:cs typeface="Arial" panose="020B0604020202020204" pitchFamily="34" charset="0"/>
              </a:rPr>
              <a:t>조달처</a:t>
            </a:r>
            <a:r>
              <a:rPr lang="ko-KR" altLang="en-US" sz="800" kern="0" dirty="0">
                <a:solidFill>
                  <a:srgbClr val="000000"/>
                </a:solidFill>
                <a:latin typeface="Arial" panose="020B0604020202020204" pitchFamily="34" charset="0"/>
                <a:ea typeface="+mj-ea"/>
                <a:cs typeface="Arial" panose="020B0604020202020204" pitchFamily="34" charset="0"/>
              </a:rPr>
              <a:t> 비중 확대 시 차후 회수</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및 지급기일이 역전될 가능성이 존재함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59099" lvl="2" indent="-171450" defTabSz="844083" fontAlgn="base">
              <a:spcBef>
                <a:spcPts val="277"/>
              </a:spcBef>
              <a:buClr>
                <a:srgbClr val="00338D"/>
              </a:buClr>
              <a:buSzPct val="100000"/>
              <a:buFont typeface="Arial" panose="020B0604020202020204" pitchFamily="34" charset="0"/>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45914" lvl="1" defTabSz="844083" fontAlgn="base">
              <a:buClr>
                <a:srgbClr val="00338D"/>
              </a:buClr>
              <a:buSzPct val="100000"/>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45914" lvl="2" indent="-158265" defTabSz="844083" fontAlgn="base">
              <a:spcBef>
                <a:spcPts val="277"/>
              </a:spcBef>
              <a:buClr>
                <a:srgbClr val="00338D"/>
              </a:buClr>
              <a:buSzPct val="100000"/>
              <a:buFont typeface="맑은 고딕" panose="020B0503020000020004" pitchFamily="50" charset="-127"/>
              <a:buChar char="–"/>
              <a:defRPr/>
            </a:pPr>
            <a:endParaRPr lang="en-US" altLang="ko-KR" sz="800" b="1" kern="0" dirty="0">
              <a:solidFill>
                <a:srgbClr val="000000"/>
              </a:solidFill>
              <a:latin typeface="Arial" panose="020B0604020202020204" pitchFamily="34" charset="0"/>
              <a:ea typeface="+mj-ea"/>
              <a:cs typeface="Arial" panose="020B0604020202020204" pitchFamily="34" charset="0"/>
            </a:endParaRPr>
          </a:p>
        </p:txBody>
      </p:sp>
      <p:sp>
        <p:nvSpPr>
          <p:cNvPr id="37" name="순서도: 연결자 36">
            <a:extLst>
              <a:ext uri="{FF2B5EF4-FFF2-40B4-BE49-F238E27FC236}">
                <a16:creationId xmlns:a16="http://schemas.microsoft.com/office/drawing/2014/main" id="{FF983230-CD62-4884-9213-6766DE2F7D96}"/>
              </a:ext>
            </a:extLst>
          </p:cNvPr>
          <p:cNvSpPr/>
          <p:nvPr/>
        </p:nvSpPr>
        <p:spPr bwMode="auto">
          <a:xfrm>
            <a:off x="5902134" y="191146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graphicFrame>
        <p:nvGraphicFramePr>
          <p:cNvPr id="9" name="표 8">
            <a:extLst>
              <a:ext uri="{FF2B5EF4-FFF2-40B4-BE49-F238E27FC236}">
                <a16:creationId xmlns:a16="http://schemas.microsoft.com/office/drawing/2014/main" id="{1060021C-BDEA-494D-9D4F-B0E4EADFDF51}"/>
              </a:ext>
            </a:extLst>
          </p:cNvPr>
          <p:cNvGraphicFramePr>
            <a:graphicFrameLocks noGrp="1"/>
          </p:cNvGraphicFramePr>
          <p:nvPr/>
        </p:nvGraphicFramePr>
        <p:xfrm>
          <a:off x="2134545" y="4804402"/>
          <a:ext cx="3600000" cy="1332000"/>
        </p:xfrm>
        <a:graphic>
          <a:graphicData uri="http://schemas.openxmlformats.org/drawingml/2006/table">
            <a:tbl>
              <a:tblPr/>
              <a:tblGrid>
                <a:gridCol w="1260000">
                  <a:extLst>
                    <a:ext uri="{9D8B030D-6E8A-4147-A177-3AD203B41FA5}">
                      <a16:colId xmlns:a16="http://schemas.microsoft.com/office/drawing/2014/main" val="3824495897"/>
                    </a:ext>
                  </a:extLst>
                </a:gridCol>
                <a:gridCol w="468000">
                  <a:extLst>
                    <a:ext uri="{9D8B030D-6E8A-4147-A177-3AD203B41FA5}">
                      <a16:colId xmlns:a16="http://schemas.microsoft.com/office/drawing/2014/main" val="3882537034"/>
                    </a:ext>
                  </a:extLst>
                </a:gridCol>
                <a:gridCol w="468000">
                  <a:extLst>
                    <a:ext uri="{9D8B030D-6E8A-4147-A177-3AD203B41FA5}">
                      <a16:colId xmlns:a16="http://schemas.microsoft.com/office/drawing/2014/main" val="678120487"/>
                    </a:ext>
                  </a:extLst>
                </a:gridCol>
                <a:gridCol w="468000">
                  <a:extLst>
                    <a:ext uri="{9D8B030D-6E8A-4147-A177-3AD203B41FA5}">
                      <a16:colId xmlns:a16="http://schemas.microsoft.com/office/drawing/2014/main" val="1049549809"/>
                    </a:ext>
                  </a:extLst>
                </a:gridCol>
                <a:gridCol w="468000">
                  <a:extLst>
                    <a:ext uri="{9D8B030D-6E8A-4147-A177-3AD203B41FA5}">
                      <a16:colId xmlns:a16="http://schemas.microsoft.com/office/drawing/2014/main" val="3549595370"/>
                    </a:ext>
                  </a:extLst>
                </a:gridCol>
                <a:gridCol w="468000">
                  <a:extLst>
                    <a:ext uri="{9D8B030D-6E8A-4147-A177-3AD203B41FA5}">
                      <a16:colId xmlns:a16="http://schemas.microsoft.com/office/drawing/2014/main" val="1093878257"/>
                    </a:ext>
                  </a:extLst>
                </a:gridCol>
              </a:tblGrid>
              <a:tr h="13320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655677866"/>
                  </a:ext>
                </a:extLst>
              </a:tr>
              <a:tr h="133200">
                <a:tc>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 (</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미디어</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extLst>
                  <a:ext uri="{0D108BD9-81ED-4DB2-BD59-A6C34878D82A}">
                    <a16:rowId xmlns:a16="http://schemas.microsoft.com/office/drawing/2014/main" val="1004650680"/>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5,595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2,931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5,473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5,423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77517484"/>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3,944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3,605 </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4,308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5,916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19547931"/>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(6,612)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(5,944)</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(3,838)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(7,689)</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96463506"/>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Usance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30361344"/>
                  </a:ext>
                </a:extLst>
              </a:tr>
              <a:tr h="133200">
                <a:tc>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 Days (</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미디어</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966"/>
                    </a:solidFill>
                  </a:tcPr>
                </a:tc>
                <a:extLst>
                  <a:ext uri="{0D108BD9-81ED-4DB2-BD59-A6C34878D82A}">
                    <a16:rowId xmlns:a16="http://schemas.microsoft.com/office/drawing/2014/main" val="471124074"/>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DSO</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53767665"/>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DIO</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82.3</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67.7</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286674378"/>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DPO</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90.4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02015403"/>
                  </a:ext>
                </a:extLst>
              </a:tr>
            </a:tbl>
          </a:graphicData>
        </a:graphic>
      </p:graphicFrame>
      <p:graphicFrame>
        <p:nvGraphicFramePr>
          <p:cNvPr id="6" name="표 5">
            <a:extLst>
              <a:ext uri="{FF2B5EF4-FFF2-40B4-BE49-F238E27FC236}">
                <a16:creationId xmlns:a16="http://schemas.microsoft.com/office/drawing/2014/main" id="{3CC33B38-8A5F-481F-A52E-990A34828CFC}"/>
              </a:ext>
            </a:extLst>
          </p:cNvPr>
          <p:cNvGraphicFramePr>
            <a:graphicFrameLocks noGrp="1"/>
          </p:cNvGraphicFramePr>
          <p:nvPr/>
        </p:nvGraphicFramePr>
        <p:xfrm>
          <a:off x="2134545" y="3333937"/>
          <a:ext cx="3600000" cy="1332000"/>
        </p:xfrm>
        <a:graphic>
          <a:graphicData uri="http://schemas.openxmlformats.org/drawingml/2006/table">
            <a:tbl>
              <a:tblPr/>
              <a:tblGrid>
                <a:gridCol w="1260000">
                  <a:extLst>
                    <a:ext uri="{9D8B030D-6E8A-4147-A177-3AD203B41FA5}">
                      <a16:colId xmlns:a16="http://schemas.microsoft.com/office/drawing/2014/main" val="2186399744"/>
                    </a:ext>
                  </a:extLst>
                </a:gridCol>
                <a:gridCol w="468000">
                  <a:extLst>
                    <a:ext uri="{9D8B030D-6E8A-4147-A177-3AD203B41FA5}">
                      <a16:colId xmlns:a16="http://schemas.microsoft.com/office/drawing/2014/main" val="3636010206"/>
                    </a:ext>
                  </a:extLst>
                </a:gridCol>
                <a:gridCol w="468000">
                  <a:extLst>
                    <a:ext uri="{9D8B030D-6E8A-4147-A177-3AD203B41FA5}">
                      <a16:colId xmlns:a16="http://schemas.microsoft.com/office/drawing/2014/main" val="2490714844"/>
                    </a:ext>
                  </a:extLst>
                </a:gridCol>
                <a:gridCol w="468000">
                  <a:extLst>
                    <a:ext uri="{9D8B030D-6E8A-4147-A177-3AD203B41FA5}">
                      <a16:colId xmlns:a16="http://schemas.microsoft.com/office/drawing/2014/main" val="3213862342"/>
                    </a:ext>
                  </a:extLst>
                </a:gridCol>
                <a:gridCol w="468000">
                  <a:extLst>
                    <a:ext uri="{9D8B030D-6E8A-4147-A177-3AD203B41FA5}">
                      <a16:colId xmlns:a16="http://schemas.microsoft.com/office/drawing/2014/main" val="396154142"/>
                    </a:ext>
                  </a:extLst>
                </a:gridCol>
                <a:gridCol w="468000">
                  <a:extLst>
                    <a:ext uri="{9D8B030D-6E8A-4147-A177-3AD203B41FA5}">
                      <a16:colId xmlns:a16="http://schemas.microsoft.com/office/drawing/2014/main" val="2921806849"/>
                    </a:ext>
                  </a:extLst>
                </a:gridCol>
              </a:tblGrid>
              <a:tr h="13320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689047697"/>
                  </a:ext>
                </a:extLst>
              </a:tr>
              <a:tr h="133200">
                <a:tc>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 (</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제지</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13,070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21,990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33,464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extLst>
                  <a:ext uri="{0D108BD9-81ED-4DB2-BD59-A6C34878D82A}">
                    <a16:rowId xmlns:a16="http://schemas.microsoft.com/office/drawing/2014/main" val="3703219929"/>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25,372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26,948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30,095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34,303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042915552"/>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24,963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19,417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22,379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27,208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23,800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25778627"/>
                  </a:ext>
                </a:extLst>
              </a:tr>
              <a:tr h="1332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(12,700)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(6,578)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(7,586)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(9,500)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(9,971)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04735263"/>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Usance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(24,565)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(19,751)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(14,668)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9469081"/>
                  </a:ext>
                </a:extLst>
              </a:tr>
              <a:tr h="133200">
                <a:tc>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 Days (</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제지</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tc>
                  <a:txBody>
                    <a:bodyPr/>
                    <a:lstStyle/>
                    <a:p>
                      <a:pPr algn="l"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A9D08E"/>
                    </a:solidFill>
                  </a:tcPr>
                </a:tc>
                <a:extLst>
                  <a:ext uri="{0D108BD9-81ED-4DB2-BD59-A6C34878D82A}">
                    <a16:rowId xmlns:a16="http://schemas.microsoft.com/office/drawing/2014/main" val="4179759057"/>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DSO</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266139624"/>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DIO</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51.8</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51.6</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48.5</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44.9</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61280364"/>
                  </a:ext>
                </a:extLst>
              </a:tr>
              <a:tr h="1332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DPO</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04963477"/>
                  </a:ext>
                </a:extLst>
              </a:tr>
            </a:tbl>
          </a:graphicData>
        </a:graphic>
      </p:graphicFrame>
      <p:sp>
        <p:nvSpPr>
          <p:cNvPr id="34" name="제목 2">
            <a:extLst>
              <a:ext uri="{FF2B5EF4-FFF2-40B4-BE49-F238E27FC236}">
                <a16:creationId xmlns:a16="http://schemas.microsoft.com/office/drawing/2014/main" id="{DC6882A6-8E36-4504-879A-5646F48E972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NWC (2/2)</a:t>
            </a:r>
          </a:p>
        </p:txBody>
      </p:sp>
      <p:sp>
        <p:nvSpPr>
          <p:cNvPr id="35" name="제목 2">
            <a:extLst>
              <a:ext uri="{FF2B5EF4-FFF2-40B4-BE49-F238E27FC236}">
                <a16:creationId xmlns:a16="http://schemas.microsoft.com/office/drawing/2014/main" id="{3AA897B6-6EAF-4CCC-8698-22AB393CE717}"/>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18" name="TextBox 17">
            <a:extLst>
              <a:ext uri="{FF2B5EF4-FFF2-40B4-BE49-F238E27FC236}">
                <a16:creationId xmlns:a16="http://schemas.microsoft.com/office/drawing/2014/main" id="{1D5F8780-7624-4C5C-91D5-E2635C8FCED9}"/>
              </a:ext>
            </a:extLst>
          </p:cNvPr>
          <p:cNvSpPr txBox="1"/>
          <p:nvPr/>
        </p:nvSpPr>
        <p:spPr>
          <a:xfrm>
            <a:off x="2134544" y="6146820"/>
            <a:ext cx="6704655" cy="107722"/>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VDR 2.3.2.1.4~5 , VDR 3.3.2.1.6 , VDR </a:t>
            </a:r>
            <a:r>
              <a:rPr lang="en-US" altLang="ko-KR" sz="700" kern="0" dirty="0">
                <a:solidFill>
                  <a:srgbClr val="000000"/>
                </a:solidFill>
                <a:latin typeface="Arial" panose="020B0604020202020204" pitchFamily="34" charset="0"/>
                <a:ea typeface="+mj-ea"/>
                <a:cs typeface="Arial" panose="020B0604020202020204" pitchFamily="34" charset="0"/>
              </a:rPr>
              <a:t>6.1.1.1, </a:t>
            </a:r>
            <a:r>
              <a:rPr lang="en-US" altLang="ko-KR" sz="700" dirty="0">
                <a:solidFill>
                  <a:srgbClr val="000000"/>
                </a:solidFill>
                <a:latin typeface="Arial" panose="020B0604020202020204" pitchFamily="34" charset="0"/>
                <a:ea typeface="+mj-ea"/>
                <a:cs typeface="Arial" panose="020B0604020202020204" pitchFamily="34" charset="0"/>
              </a:rPr>
              <a:t>VDR </a:t>
            </a:r>
            <a:r>
              <a:rPr lang="en-US" altLang="ko-KR" sz="700" kern="0" dirty="0">
                <a:solidFill>
                  <a:srgbClr val="000000"/>
                </a:solidFill>
                <a:latin typeface="Arial" panose="020B0604020202020204" pitchFamily="34" charset="0"/>
                <a:ea typeface="+mj-ea"/>
                <a:cs typeface="Arial" panose="020B0604020202020204" pitchFamily="34" charset="0"/>
              </a:rPr>
              <a:t>6.1.5 , VDR 6.1.19  VDR 6.2.41, KPMG Analysis</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19" name="직사각형 18">
            <a:extLst>
              <a:ext uri="{FF2B5EF4-FFF2-40B4-BE49-F238E27FC236}">
                <a16:creationId xmlns:a16="http://schemas.microsoft.com/office/drawing/2014/main" id="{0C7BD147-18DD-466D-9E18-38BF77B9891F}"/>
              </a:ext>
            </a:extLst>
          </p:cNvPr>
          <p:cNvSpPr/>
          <p:nvPr/>
        </p:nvSpPr>
        <p:spPr>
          <a:xfrm flipV="1">
            <a:off x="2134544" y="3058775"/>
            <a:ext cx="3600000" cy="13484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20" name="순서도: 연결자 19">
            <a:extLst>
              <a:ext uri="{FF2B5EF4-FFF2-40B4-BE49-F238E27FC236}">
                <a16:creationId xmlns:a16="http://schemas.microsoft.com/office/drawing/2014/main" id="{DDC98DDC-8C56-4098-AF7E-A135D3F8A7AE}"/>
              </a:ext>
            </a:extLst>
          </p:cNvPr>
          <p:cNvSpPr/>
          <p:nvPr/>
        </p:nvSpPr>
        <p:spPr bwMode="auto">
          <a:xfrm>
            <a:off x="2045783" y="2991002"/>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21" name="직사각형 20">
            <a:extLst>
              <a:ext uri="{FF2B5EF4-FFF2-40B4-BE49-F238E27FC236}">
                <a16:creationId xmlns:a16="http://schemas.microsoft.com/office/drawing/2014/main" id="{71ED6BF0-BF71-44BF-90B0-3547E8E8E0D7}"/>
              </a:ext>
            </a:extLst>
          </p:cNvPr>
          <p:cNvSpPr/>
          <p:nvPr/>
        </p:nvSpPr>
        <p:spPr>
          <a:xfrm flipV="1">
            <a:off x="2134544" y="4531977"/>
            <a:ext cx="3600000" cy="13484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22" name="순서도: 연결자 21">
            <a:extLst>
              <a:ext uri="{FF2B5EF4-FFF2-40B4-BE49-F238E27FC236}">
                <a16:creationId xmlns:a16="http://schemas.microsoft.com/office/drawing/2014/main" id="{530FDA64-5AEF-49BA-B287-2FD116F2619D}"/>
              </a:ext>
            </a:extLst>
          </p:cNvPr>
          <p:cNvSpPr/>
          <p:nvPr/>
        </p:nvSpPr>
        <p:spPr bwMode="auto">
          <a:xfrm>
            <a:off x="2045783" y="4464204"/>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23" name="직사각형 22">
            <a:extLst>
              <a:ext uri="{FF2B5EF4-FFF2-40B4-BE49-F238E27FC236}">
                <a16:creationId xmlns:a16="http://schemas.microsoft.com/office/drawing/2014/main" id="{1DB9ABC7-DC7D-469B-89E0-9794A4A8CBCA}"/>
              </a:ext>
            </a:extLst>
          </p:cNvPr>
          <p:cNvSpPr/>
          <p:nvPr/>
        </p:nvSpPr>
        <p:spPr>
          <a:xfrm flipV="1">
            <a:off x="2128186" y="5998828"/>
            <a:ext cx="3600000" cy="13484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24" name="순서도: 연결자 23">
            <a:extLst>
              <a:ext uri="{FF2B5EF4-FFF2-40B4-BE49-F238E27FC236}">
                <a16:creationId xmlns:a16="http://schemas.microsoft.com/office/drawing/2014/main" id="{11D26723-580A-4267-ABE3-312EBE6F87F4}"/>
              </a:ext>
            </a:extLst>
          </p:cNvPr>
          <p:cNvSpPr/>
          <p:nvPr/>
        </p:nvSpPr>
        <p:spPr bwMode="auto">
          <a:xfrm>
            <a:off x="2039425" y="593105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Tree>
    <p:extLst>
      <p:ext uri="{BB962C8B-B14F-4D97-AF65-F5344CB8AC3E}">
        <p14:creationId xmlns:p14="http://schemas.microsoft.com/office/powerpoint/2010/main" val="2041686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Group 3">
            <a:extLst>
              <a:ext uri="{FF2B5EF4-FFF2-40B4-BE49-F238E27FC236}">
                <a16:creationId xmlns:a16="http://schemas.microsoft.com/office/drawing/2014/main" id="{2F2D56B6-EA15-47DE-A459-FF5417B4E7B7}"/>
              </a:ext>
            </a:extLst>
          </p:cNvPr>
          <p:cNvGraphicFramePr>
            <a:graphicFrameLocks noGrp="1"/>
          </p:cNvGraphicFramePr>
          <p:nvPr/>
        </p:nvGraphicFramePr>
        <p:xfrm>
          <a:off x="468001" y="1191600"/>
          <a:ext cx="9038334" cy="508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계열사 간 내부거래 현황</a:t>
                      </a: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lang="ko-KR" altLang="en-US" sz="800" dirty="0">
                          <a:latin typeface="+mn-ea"/>
                          <a:cs typeface="Arial" panose="020B0604020202020204" pitchFamily="34" charset="0"/>
                        </a:rPr>
                        <a:t>회사의 연결범위와 주요 계열사 간 내부거래 현황은 다음과 같음</a:t>
                      </a:r>
                      <a:endParaRPr lang="en-US" altLang="ko-KR" sz="800" dirty="0">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기타 연결대상이 아닌 특수관계자는 다음과 같음</a:t>
                      </a: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1" name="제목 2">
            <a:extLst>
              <a:ext uri="{FF2B5EF4-FFF2-40B4-BE49-F238E27FC236}">
                <a16:creationId xmlns:a16="http://schemas.microsoft.com/office/drawing/2014/main" id="{DCBEC59F-2458-4CB7-9056-D7A2FB6D4916}"/>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Related Party Transactions (1/6)</a:t>
            </a:r>
          </a:p>
        </p:txBody>
      </p:sp>
      <p:sp>
        <p:nvSpPr>
          <p:cNvPr id="82" name="제목 2">
            <a:extLst>
              <a:ext uri="{FF2B5EF4-FFF2-40B4-BE49-F238E27FC236}">
                <a16:creationId xmlns:a16="http://schemas.microsoft.com/office/drawing/2014/main" id="{E99325CD-F090-4D9A-B4FA-35563A5BC77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8" name="표 7">
            <a:extLst>
              <a:ext uri="{FF2B5EF4-FFF2-40B4-BE49-F238E27FC236}">
                <a16:creationId xmlns:a16="http://schemas.microsoft.com/office/drawing/2014/main" id="{D6351607-3159-4B29-A053-BBE958548B2F}"/>
              </a:ext>
            </a:extLst>
          </p:cNvPr>
          <p:cNvGraphicFramePr>
            <a:graphicFrameLocks noGrp="1"/>
          </p:cNvGraphicFramePr>
          <p:nvPr>
            <p:extLst>
              <p:ext uri="{D42A27DB-BD31-4B8C-83A1-F6EECF244321}">
                <p14:modId xmlns:p14="http://schemas.microsoft.com/office/powerpoint/2010/main" val="396371140"/>
              </p:ext>
            </p:extLst>
          </p:nvPr>
        </p:nvGraphicFramePr>
        <p:xfrm>
          <a:off x="2294462" y="1782236"/>
          <a:ext cx="7080998" cy="2561468"/>
        </p:xfrm>
        <a:graphic>
          <a:graphicData uri="http://schemas.openxmlformats.org/drawingml/2006/table">
            <a:tbl>
              <a:tblPr/>
              <a:tblGrid>
                <a:gridCol w="1421338">
                  <a:extLst>
                    <a:ext uri="{9D8B030D-6E8A-4147-A177-3AD203B41FA5}">
                      <a16:colId xmlns:a16="http://schemas.microsoft.com/office/drawing/2014/main" val="2944865663"/>
                    </a:ext>
                  </a:extLst>
                </a:gridCol>
                <a:gridCol w="1029253">
                  <a:extLst>
                    <a:ext uri="{9D8B030D-6E8A-4147-A177-3AD203B41FA5}">
                      <a16:colId xmlns:a16="http://schemas.microsoft.com/office/drawing/2014/main" val="2345487852"/>
                    </a:ext>
                  </a:extLst>
                </a:gridCol>
                <a:gridCol w="530352">
                  <a:extLst>
                    <a:ext uri="{9D8B030D-6E8A-4147-A177-3AD203B41FA5}">
                      <a16:colId xmlns:a16="http://schemas.microsoft.com/office/drawing/2014/main" val="877627587"/>
                    </a:ext>
                  </a:extLst>
                </a:gridCol>
                <a:gridCol w="530352">
                  <a:extLst>
                    <a:ext uri="{9D8B030D-6E8A-4147-A177-3AD203B41FA5}">
                      <a16:colId xmlns:a16="http://schemas.microsoft.com/office/drawing/2014/main" val="801018310"/>
                    </a:ext>
                  </a:extLst>
                </a:gridCol>
                <a:gridCol w="530352">
                  <a:extLst>
                    <a:ext uri="{9D8B030D-6E8A-4147-A177-3AD203B41FA5}">
                      <a16:colId xmlns:a16="http://schemas.microsoft.com/office/drawing/2014/main" val="197339008"/>
                    </a:ext>
                  </a:extLst>
                </a:gridCol>
                <a:gridCol w="530352">
                  <a:extLst>
                    <a:ext uri="{9D8B030D-6E8A-4147-A177-3AD203B41FA5}">
                      <a16:colId xmlns:a16="http://schemas.microsoft.com/office/drawing/2014/main" val="1324687757"/>
                    </a:ext>
                  </a:extLst>
                </a:gridCol>
                <a:gridCol w="530352">
                  <a:extLst>
                    <a:ext uri="{9D8B030D-6E8A-4147-A177-3AD203B41FA5}">
                      <a16:colId xmlns:a16="http://schemas.microsoft.com/office/drawing/2014/main" val="2878565337"/>
                    </a:ext>
                  </a:extLst>
                </a:gridCol>
                <a:gridCol w="659549">
                  <a:extLst>
                    <a:ext uri="{9D8B030D-6E8A-4147-A177-3AD203B41FA5}">
                      <a16:colId xmlns:a16="http://schemas.microsoft.com/office/drawing/2014/main" val="1339695858"/>
                    </a:ext>
                  </a:extLst>
                </a:gridCol>
                <a:gridCol w="659549">
                  <a:extLst>
                    <a:ext uri="{9D8B030D-6E8A-4147-A177-3AD203B41FA5}">
                      <a16:colId xmlns:a16="http://schemas.microsoft.com/office/drawing/2014/main" val="2220825635"/>
                    </a:ext>
                  </a:extLst>
                </a:gridCol>
                <a:gridCol w="659549">
                  <a:extLst>
                    <a:ext uri="{9D8B030D-6E8A-4147-A177-3AD203B41FA5}">
                      <a16:colId xmlns:a16="http://schemas.microsoft.com/office/drawing/2014/main" val="3947115021"/>
                    </a:ext>
                  </a:extLst>
                </a:gridCol>
              </a:tblGrid>
              <a:tr h="192582">
                <a:tc gridSpan="7">
                  <a:txBody>
                    <a:bodyPr/>
                    <a:lstStyle/>
                    <a:p>
                      <a:pPr algn="ctr"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연결범위 포함여부</a:t>
                      </a:r>
                      <a:endParaRPr lang="ko-KR" altLang="en-US" sz="800" b="1" i="0" u="none" strike="noStrike" baseline="30000" dirty="0">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9999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fontAlgn="ctr"/>
                      <a:r>
                        <a:rPr lang="en-US" altLang="ko-KR" sz="800" b="1" i="0" u="none" strike="noStrike" dirty="0">
                          <a:solidFill>
                            <a:srgbClr val="FFFFFF"/>
                          </a:solidFill>
                          <a:effectLst/>
                          <a:latin typeface="Arial" panose="020B0604020202020204" pitchFamily="34" charset="0"/>
                          <a:ea typeface="+mj-ea"/>
                          <a:cs typeface="Arial" panose="020B0604020202020204" pitchFamily="34" charset="0"/>
                        </a:rPr>
                        <a:t>FY21 </a:t>
                      </a: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기준 </a:t>
                      </a:r>
                      <a:r>
                        <a:rPr lang="en-US" altLang="ko-KR" sz="800" b="1" i="0" u="none" strike="noStrike" dirty="0">
                          <a:solidFill>
                            <a:srgbClr val="FFFFFF"/>
                          </a:solidFill>
                          <a:effectLst/>
                          <a:latin typeface="Arial" panose="020B0604020202020204" pitchFamily="34" charset="0"/>
                          <a:ea typeface="+mj-ea"/>
                          <a:cs typeface="Arial" panose="020B0604020202020204" pitchFamily="34" charset="0"/>
                        </a:rPr>
                        <a:t>PCI </a:t>
                      </a: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와 주요내부거래</a:t>
                      </a:r>
                      <a:r>
                        <a:rPr lang="en-US" altLang="ko-KR" sz="800" b="1" i="0" u="none" strike="noStrike" baseline="30000" dirty="0">
                          <a:solidFill>
                            <a:srgbClr val="FFFFFF"/>
                          </a:solidFill>
                          <a:effectLst/>
                          <a:latin typeface="Arial" panose="020B0604020202020204" pitchFamily="34" charset="0"/>
                          <a:ea typeface="+mj-ea"/>
                          <a:cs typeface="Arial" panose="020B0604020202020204" pitchFamily="34" charset="0"/>
                        </a:rPr>
                        <a:t>3</a:t>
                      </a:r>
                      <a:endParaRPr lang="ko-KR" altLang="en-US" sz="800" b="1" i="0" u="none" strike="noStrike" baseline="30000" dirty="0">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9999FF"/>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lnL w="6350" cap="flat" cmpd="sng" algn="ctr">
                      <a:solidFill>
                        <a:srgbClr val="00338D"/>
                      </a:solidFill>
                      <a:prstDash val="solid"/>
                      <a:round/>
                      <a:headEnd type="none" w="med" len="med"/>
                      <a:tailEnd type="none" w="med" len="med"/>
                    </a:lnL>
                  </a:tcPr>
                </a:tc>
                <a:extLst>
                  <a:ext uri="{0D108BD9-81ED-4DB2-BD59-A6C34878D82A}">
                    <a16:rowId xmlns:a16="http://schemas.microsoft.com/office/drawing/2014/main" val="571386265"/>
                  </a:ext>
                </a:extLst>
              </a:tr>
              <a:tr h="212505">
                <a:tc>
                  <a:txBody>
                    <a:bodyPr/>
                    <a:lstStyle/>
                    <a:p>
                      <a:pPr algn="ctr"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자회사구분</a:t>
                      </a:r>
                      <a:endParaRPr lang="ko-KR" altLang="en-US" sz="800" b="1" i="0" u="none" strike="noStrike" dirty="0">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주요사업</a:t>
                      </a:r>
                    </a:p>
                  </a:txBody>
                  <a:tcPr marL="36000" marR="3600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FY18</a:t>
                      </a:r>
                    </a:p>
                  </a:txBody>
                  <a:tcPr marL="36000" marR="3600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FY21</a:t>
                      </a:r>
                    </a:p>
                  </a:txBody>
                  <a:tcPr marL="36000" marR="3600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FY22.1Q</a:t>
                      </a:r>
                    </a:p>
                  </a:txBody>
                  <a:tcPr marL="36000" marR="3600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상거래 </a:t>
                      </a:r>
                      <a:endParaRPr lang="en-US" altLang="ko-KR" sz="800" b="1" i="0" u="none" strike="noStrike" dirty="0">
                        <a:solidFill>
                          <a:srgbClr val="FFFFFF"/>
                        </a:solidFill>
                        <a:effectLst/>
                        <a:latin typeface="Arial" panose="020B0604020202020204" pitchFamily="34" charset="0"/>
                        <a:ea typeface="+mj-ea"/>
                        <a:cs typeface="Arial" panose="020B0604020202020204" pitchFamily="34" charset="0"/>
                      </a:endParaRPr>
                    </a:p>
                    <a:p>
                      <a:pPr algn="ctr"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매출거래</a:t>
                      </a:r>
                    </a:p>
                  </a:txBody>
                  <a:tcPr marL="36000" marR="36000" marT="0" marB="0" anchor="ctr">
                    <a:lnL w="6350" cap="flat" cmpd="sng" algn="ctr">
                      <a:solidFill>
                        <a:srgbClr val="FFFFFF"/>
                      </a:solidFill>
                      <a:prstDash val="solid"/>
                      <a:round/>
                      <a:headEnd type="none" w="med" len="med"/>
                      <a:tailEnd type="none" w="med" len="med"/>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대여관계</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보증관계</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724824783"/>
                  </a:ext>
                </a:extLst>
              </a:tr>
              <a:tr h="193186">
                <a:tc>
                  <a:txBody>
                    <a:bodyPr/>
                    <a:lstStyle/>
                    <a:p>
                      <a:pPr algn="l"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나투라개발</a:t>
                      </a:r>
                      <a:r>
                        <a:rPr lang="en-US" altLang="ko-KR" sz="800" b="0" i="0" u="none" strike="noStrike" baseline="30000" dirty="0">
                          <a:solidFill>
                            <a:srgbClr val="000000"/>
                          </a:solidFill>
                          <a:effectLst/>
                          <a:latin typeface="Arial" panose="020B0604020202020204" pitchFamily="34" charset="0"/>
                          <a:ea typeface="+mj-ea"/>
                          <a:cs typeface="Arial" panose="020B0604020202020204" pitchFamily="34" charset="0"/>
                        </a:rPr>
                        <a:t>1</a:t>
                      </a:r>
                      <a:endParaRPr lang="ko-KR" altLang="en-US" sz="8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9999FF"/>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l" fontAlgn="ctr"/>
                      <a:r>
                        <a:rPr lang="ko-KR" altLang="en-US" sz="800" b="0" i="0" u="none" strike="noStrike" dirty="0">
                          <a:solidFill>
                            <a:srgbClr val="808080"/>
                          </a:solidFill>
                          <a:effectLst/>
                          <a:latin typeface="Arial" panose="020B0604020202020204" pitchFamily="34" charset="0"/>
                          <a:ea typeface="+mj-ea"/>
                          <a:cs typeface="Arial" panose="020B0604020202020204" pitchFamily="34" charset="0"/>
                        </a:rPr>
                        <a:t>플랜트</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en-US" sz="800" b="0" i="0" u="none" strike="noStrike" dirty="0">
                          <a:solidFill>
                            <a:srgbClr val="808080"/>
                          </a:solidFill>
                          <a:effectLst/>
                          <a:latin typeface="Arial" panose="020B0604020202020204" pitchFamily="34" charset="0"/>
                          <a:ea typeface="+mj-ea"/>
                          <a:cs typeface="Arial" panose="020B0604020202020204" pitchFamily="34" charset="0"/>
                        </a:rPr>
                        <a:t>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en-US" sz="800" b="0" i="0" u="none" strike="noStrike">
                          <a:solidFill>
                            <a:srgbClr val="808080"/>
                          </a:solidFill>
                          <a:effectLst/>
                          <a:latin typeface="Arial" panose="020B0604020202020204" pitchFamily="34" charset="0"/>
                          <a:ea typeface="+mj-ea"/>
                          <a:cs typeface="Arial" panose="020B0604020202020204" pitchFamily="34" charset="0"/>
                        </a:rPr>
                        <a:t>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en-US" sz="800" b="0" i="0" u="none" strike="noStrike">
                          <a:solidFill>
                            <a:srgbClr val="808080"/>
                          </a:solidFill>
                          <a:effectLst/>
                          <a:latin typeface="Arial" panose="020B0604020202020204" pitchFamily="34" charset="0"/>
                          <a:ea typeface="+mj-ea"/>
                          <a:cs typeface="Arial" panose="020B0604020202020204" pitchFamily="34" charset="0"/>
                        </a:rPr>
                        <a:t>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en-US" sz="800" b="0" i="0" u="none" strike="noStrike">
                          <a:solidFill>
                            <a:srgbClr val="808080"/>
                          </a:solidFill>
                          <a:effectLst/>
                          <a:latin typeface="Arial" panose="020B0604020202020204" pitchFamily="34" charset="0"/>
                          <a:ea typeface="+mj-ea"/>
                          <a:cs typeface="Arial" panose="020B0604020202020204" pitchFamily="34" charset="0"/>
                        </a:rPr>
                        <a:t>X</a:t>
                      </a:r>
                    </a:p>
                  </a:txBody>
                  <a:tcPr marL="36000" marR="36000" marT="0" marB="0" anchor="ctr">
                    <a:lnL>
                      <a:noFill/>
                    </a:lnL>
                    <a:lnR w="6350" cap="flat" cmpd="sng" algn="ctr">
                      <a:solidFill>
                        <a:srgbClr val="9999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9999FF"/>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0CECE"/>
                    </a:solidFill>
                  </a:tcPr>
                </a:tc>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0CECE"/>
                    </a:solidFill>
                  </a:tcPr>
                </a:tc>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9999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0CECE"/>
                    </a:solidFill>
                  </a:tcPr>
                </a:tc>
                <a:extLst>
                  <a:ext uri="{0D108BD9-81ED-4DB2-BD59-A6C34878D82A}">
                    <a16:rowId xmlns:a16="http://schemas.microsoft.com/office/drawing/2014/main" val="2869514822"/>
                  </a:ext>
                </a:extLst>
              </a:tr>
              <a:tr h="193186">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나투라미디어</a:t>
                      </a:r>
                      <a:r>
                        <a:rPr lang="en-US" altLang="ko-KR" sz="800" b="0" i="0" u="none" strike="noStrike" baseline="30000">
                          <a:solidFill>
                            <a:srgbClr val="000000"/>
                          </a:solidFill>
                          <a:effectLst/>
                          <a:latin typeface="Arial" panose="020B0604020202020204" pitchFamily="34" charset="0"/>
                          <a:ea typeface="+mj-ea"/>
                          <a:cs typeface="Arial" panose="020B0604020202020204" pitchFamily="34" charset="0"/>
                        </a:rPr>
                        <a:t>2</a:t>
                      </a:r>
                      <a:endParaRPr lang="en-US" altLang="ko-KR" sz="8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808080"/>
                          </a:solidFill>
                          <a:effectLst/>
                          <a:latin typeface="Arial" panose="020B0604020202020204" pitchFamily="34" charset="0"/>
                          <a:ea typeface="+mj-ea"/>
                          <a:cs typeface="Arial" panose="020B0604020202020204" pitchFamily="34" charset="0"/>
                        </a:rPr>
                        <a:t>특수용지</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D0CECE"/>
                    </a:solidFill>
                  </a:tcPr>
                </a:tc>
                <a:tc>
                  <a:txBody>
                    <a:bodyPr/>
                    <a:lstStyle/>
                    <a:p>
                      <a:pPr algn="ctr" fontAlgn="ctr"/>
                      <a:r>
                        <a:rPr lang="ko-KR" altLang="en-US" sz="800" b="0" i="0" u="none" strike="noStrike" dirty="0">
                          <a:solidFill>
                            <a:srgbClr val="006100"/>
                          </a:solidFill>
                          <a:effectLst/>
                          <a:latin typeface="Arial" panose="020B0604020202020204" pitchFamily="34" charset="0"/>
                          <a:ea typeface="+mj-ea"/>
                          <a:cs typeface="Arial" panose="020B0604020202020204" pitchFamily="34" charset="0"/>
                        </a:rPr>
                        <a:t>하향</a:t>
                      </a:r>
                    </a:p>
                  </a:txBody>
                  <a:tcPr marL="36000" marR="36000" marT="0" marB="0" anchor="ctr">
                    <a:lnL>
                      <a:noFill/>
                    </a:lnL>
                    <a:lnR>
                      <a:noFill/>
                    </a:lnR>
                    <a:lnT>
                      <a:noFill/>
                    </a:lnT>
                    <a:lnB>
                      <a:noFill/>
                    </a:lnB>
                    <a:solidFill>
                      <a:srgbClr val="C6EFCE"/>
                    </a:solidFill>
                  </a:tcPr>
                </a:tc>
                <a:tc>
                  <a:txBody>
                    <a:bodyPr/>
                    <a:lstStyle/>
                    <a:p>
                      <a:pPr algn="ctr" fontAlgn="ctr"/>
                      <a:r>
                        <a:rPr lang="ko-KR" altLang="en-US" sz="800" b="0" i="0" u="none" strike="noStrike">
                          <a:solidFill>
                            <a:srgbClr val="006100"/>
                          </a:solidFill>
                          <a:effectLst/>
                          <a:latin typeface="Arial" panose="020B0604020202020204" pitchFamily="34" charset="0"/>
                          <a:ea typeface="+mj-ea"/>
                          <a:cs typeface="Arial" panose="020B0604020202020204" pitchFamily="34" charset="0"/>
                        </a:rPr>
                        <a:t>하향</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C6EFCE"/>
                    </a:solidFill>
                  </a:tcPr>
                </a:tc>
                <a:extLst>
                  <a:ext uri="{0D108BD9-81ED-4DB2-BD59-A6C34878D82A}">
                    <a16:rowId xmlns:a16="http://schemas.microsoft.com/office/drawing/2014/main" val="3212853184"/>
                  </a:ext>
                </a:extLst>
              </a:tr>
              <a:tr h="193186">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NATURA MEDIA EUROPE</a:t>
                      </a:r>
                      <a:endParaRPr 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808080"/>
                          </a:solidFill>
                          <a:effectLst/>
                          <a:latin typeface="Arial" panose="020B0604020202020204" pitchFamily="34" charset="0"/>
                          <a:ea typeface="+mj-ea"/>
                          <a:cs typeface="Arial" panose="020B0604020202020204" pitchFamily="34" charset="0"/>
                        </a:rPr>
                        <a:t>특수용지</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D0CE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solidFill>
                      <a:srgbClr val="D0CE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D0CECE"/>
                    </a:solidFill>
                  </a:tcPr>
                </a:tc>
                <a:extLst>
                  <a:ext uri="{0D108BD9-81ED-4DB2-BD59-A6C34878D82A}">
                    <a16:rowId xmlns:a16="http://schemas.microsoft.com/office/drawing/2014/main" val="2116035"/>
                  </a:ext>
                </a:extLst>
              </a:tr>
              <a:tr h="193186">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나투라페이퍼</a:t>
                      </a:r>
                      <a:endParaRPr lang="en-US" altLang="ko-KR"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808080"/>
                          </a:solidFill>
                          <a:effectLst/>
                          <a:latin typeface="Arial" panose="020B0604020202020204" pitchFamily="34" charset="0"/>
                          <a:ea typeface="+mj-ea"/>
                          <a:cs typeface="Arial" panose="020B0604020202020204" pitchFamily="34" charset="0"/>
                        </a:rPr>
                        <a:t>신문용지</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FFFFFF"/>
                    </a:solidFill>
                  </a:tcPr>
                </a:tc>
                <a:tc>
                  <a:txBody>
                    <a:bodyPr/>
                    <a:lstStyle/>
                    <a:p>
                      <a:pPr algn="ctr" fontAlgn="ctr"/>
                      <a:r>
                        <a:rPr lang="ko-KR" altLang="en-US" sz="800" b="0" i="0" u="none" strike="noStrike" dirty="0">
                          <a:solidFill>
                            <a:srgbClr val="9C0006"/>
                          </a:solidFill>
                          <a:effectLst/>
                          <a:latin typeface="Arial" panose="020B0604020202020204" pitchFamily="34" charset="0"/>
                          <a:ea typeface="+mj-ea"/>
                          <a:cs typeface="Arial" panose="020B0604020202020204" pitchFamily="34" charset="0"/>
                        </a:rPr>
                        <a:t>상향</a:t>
                      </a: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FFC7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solidFill>
                      <a:srgbClr val="D0CECE"/>
                    </a:solidFill>
                  </a:tcPr>
                </a:tc>
                <a:tc>
                  <a:txBody>
                    <a:bodyPr/>
                    <a:lstStyle/>
                    <a:p>
                      <a:pPr algn="ctr" fontAlgn="ctr"/>
                      <a:r>
                        <a:rPr lang="ko-KR" altLang="en-US" sz="800" b="0" i="0" u="none" strike="noStrike" dirty="0">
                          <a:solidFill>
                            <a:srgbClr val="9C5700"/>
                          </a:solidFill>
                          <a:effectLst/>
                          <a:latin typeface="Arial" panose="020B0604020202020204" pitchFamily="34" charset="0"/>
                          <a:ea typeface="+mj-ea"/>
                          <a:cs typeface="Arial" panose="020B0604020202020204" pitchFamily="34" charset="0"/>
                        </a:rPr>
                        <a:t>하향</a:t>
                      </a:r>
                      <a:r>
                        <a:rPr lang="en-US" altLang="ko-KR" sz="800" b="0" i="0" u="none" strike="noStrike" dirty="0">
                          <a:solidFill>
                            <a:srgbClr val="9C5700"/>
                          </a:solidFill>
                          <a:effectLst/>
                          <a:latin typeface="Arial" panose="020B0604020202020204" pitchFamily="34" charset="0"/>
                          <a:ea typeface="+mj-ea"/>
                          <a:cs typeface="Arial" panose="020B0604020202020204" pitchFamily="34" charset="0"/>
                        </a:rPr>
                        <a:t>/</a:t>
                      </a:r>
                      <a:r>
                        <a:rPr lang="ko-KR" altLang="en-US" sz="800" b="0" i="0" u="none" strike="noStrike" dirty="0">
                          <a:solidFill>
                            <a:srgbClr val="9C5700"/>
                          </a:solidFill>
                          <a:effectLst/>
                          <a:latin typeface="Arial" panose="020B0604020202020204" pitchFamily="34" charset="0"/>
                          <a:ea typeface="+mj-ea"/>
                          <a:cs typeface="Arial" panose="020B0604020202020204" pitchFamily="34" charset="0"/>
                        </a:rPr>
                        <a:t>상향</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FFEB9C"/>
                    </a:solidFill>
                  </a:tcPr>
                </a:tc>
                <a:extLst>
                  <a:ext uri="{0D108BD9-81ED-4DB2-BD59-A6C34878D82A}">
                    <a16:rowId xmlns:a16="http://schemas.microsoft.com/office/drawing/2014/main" val="929679043"/>
                  </a:ext>
                </a:extLst>
              </a:tr>
              <a:tr h="193186">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디오션시티퍼스트</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808080"/>
                          </a:solidFill>
                          <a:effectLst/>
                          <a:latin typeface="Arial" panose="020B0604020202020204" pitchFamily="34" charset="0"/>
                          <a:ea typeface="+mj-ea"/>
                          <a:cs typeface="Arial" panose="020B0604020202020204" pitchFamily="34" charset="0"/>
                        </a:rPr>
                        <a:t>부동산분양 및 개발</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FFFFFF"/>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D0CECE"/>
                    </a:solidFill>
                  </a:tcPr>
                </a:tc>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solidFill>
                      <a:srgbClr val="D0CE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D0CECE"/>
                    </a:solidFill>
                  </a:tcPr>
                </a:tc>
                <a:extLst>
                  <a:ext uri="{0D108BD9-81ED-4DB2-BD59-A6C34878D82A}">
                    <a16:rowId xmlns:a16="http://schemas.microsoft.com/office/drawing/2014/main" val="3297931941"/>
                  </a:ext>
                </a:extLst>
              </a:tr>
              <a:tr h="193186">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디오션시티투</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808080"/>
                          </a:solidFill>
                          <a:effectLst/>
                          <a:latin typeface="Arial" panose="020B0604020202020204" pitchFamily="34" charset="0"/>
                          <a:ea typeface="+mj-ea"/>
                          <a:cs typeface="Arial" panose="020B0604020202020204" pitchFamily="34" charset="0"/>
                        </a:rPr>
                        <a:t>부동산분양 및 개발</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D0CE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solidFill>
                      <a:srgbClr val="D0CE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D0CECE"/>
                    </a:solidFill>
                  </a:tcPr>
                </a:tc>
                <a:extLst>
                  <a:ext uri="{0D108BD9-81ED-4DB2-BD59-A6C34878D82A}">
                    <a16:rowId xmlns:a16="http://schemas.microsoft.com/office/drawing/2014/main" val="285483373"/>
                  </a:ext>
                </a:extLst>
              </a:tr>
              <a:tr h="193186">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디오션시티쓰리</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dirty="0">
                          <a:solidFill>
                            <a:srgbClr val="808080"/>
                          </a:solidFill>
                          <a:effectLst/>
                          <a:latin typeface="Arial" panose="020B0604020202020204" pitchFamily="34" charset="0"/>
                          <a:ea typeface="+mj-ea"/>
                          <a:cs typeface="Arial" panose="020B0604020202020204" pitchFamily="34" charset="0"/>
                        </a:rPr>
                        <a:t>부동산분양 및 개발</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D0CECE"/>
                    </a:solidFill>
                  </a:tcPr>
                </a:tc>
                <a:tc>
                  <a:txBody>
                    <a:bodyPr/>
                    <a:lstStyle/>
                    <a:p>
                      <a:pPr algn="ctr"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a:noFill/>
                    </a:lnT>
                    <a:lnB>
                      <a:noFill/>
                    </a:lnB>
                    <a:solidFill>
                      <a:srgbClr val="D0CE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D0CECE"/>
                    </a:solidFill>
                  </a:tcPr>
                </a:tc>
                <a:extLst>
                  <a:ext uri="{0D108BD9-81ED-4DB2-BD59-A6C34878D82A}">
                    <a16:rowId xmlns:a16="http://schemas.microsoft.com/office/drawing/2014/main" val="385396833"/>
                  </a:ext>
                </a:extLst>
              </a:tr>
              <a:tr h="193186">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디오션시티포</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dirty="0">
                          <a:solidFill>
                            <a:srgbClr val="808080"/>
                          </a:solidFill>
                          <a:effectLst/>
                          <a:latin typeface="Arial" panose="020B0604020202020204" pitchFamily="34" charset="0"/>
                          <a:ea typeface="+mj-ea"/>
                          <a:cs typeface="Arial" panose="020B0604020202020204" pitchFamily="34" charset="0"/>
                        </a:rPr>
                        <a:t>부동산분양 및 개발</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D0CECE"/>
                    </a:solidFill>
                  </a:tcPr>
                </a:tc>
                <a:tc>
                  <a:txBody>
                    <a:bodyPr/>
                    <a:lstStyle/>
                    <a:p>
                      <a:pPr algn="ctr" fontAlgn="ctr"/>
                      <a:r>
                        <a:rPr lang="ko-KR" altLang="en-US" sz="800" b="0" i="0" u="none" strike="noStrike">
                          <a:solidFill>
                            <a:srgbClr val="9C0006"/>
                          </a:solidFill>
                          <a:effectLst/>
                          <a:latin typeface="Arial" panose="020B0604020202020204" pitchFamily="34" charset="0"/>
                          <a:ea typeface="+mj-ea"/>
                          <a:cs typeface="Arial" panose="020B0604020202020204" pitchFamily="34" charset="0"/>
                        </a:rPr>
                        <a:t>상향</a:t>
                      </a:r>
                    </a:p>
                  </a:txBody>
                  <a:tcPr marL="36000" marR="36000" marT="0" marB="0" anchor="ctr">
                    <a:lnL>
                      <a:noFill/>
                    </a:lnL>
                    <a:lnR>
                      <a:noFill/>
                    </a:lnR>
                    <a:lnT>
                      <a:noFill/>
                    </a:lnT>
                    <a:lnB>
                      <a:noFill/>
                    </a:lnB>
                    <a:solidFill>
                      <a:srgbClr val="FFC7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D0CECE"/>
                    </a:solidFill>
                  </a:tcPr>
                </a:tc>
                <a:extLst>
                  <a:ext uri="{0D108BD9-81ED-4DB2-BD59-A6C34878D82A}">
                    <a16:rowId xmlns:a16="http://schemas.microsoft.com/office/drawing/2014/main" val="2914991173"/>
                  </a:ext>
                </a:extLst>
              </a:tr>
              <a:tr h="193186">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디오션시티</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808080"/>
                          </a:solidFill>
                          <a:effectLst/>
                          <a:latin typeface="Arial" panose="020B0604020202020204" pitchFamily="34" charset="0"/>
                          <a:ea typeface="+mj-ea"/>
                          <a:cs typeface="Arial" panose="020B0604020202020204" pitchFamily="34" charset="0"/>
                        </a:rPr>
                        <a:t>부동산분양 및 개발</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D0CECE"/>
                    </a:solidFill>
                  </a:tcPr>
                </a:tc>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solidFill>
                      <a:srgbClr val="D0CE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D0CECE"/>
                    </a:solidFill>
                  </a:tcPr>
                </a:tc>
                <a:extLst>
                  <a:ext uri="{0D108BD9-81ED-4DB2-BD59-A6C34878D82A}">
                    <a16:rowId xmlns:a16="http://schemas.microsoft.com/office/drawing/2014/main" val="2089125206"/>
                  </a:ext>
                </a:extLst>
              </a:tr>
              <a:tr h="193186">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아젤리아제일차유한회사</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808080"/>
                          </a:solidFill>
                          <a:effectLst/>
                          <a:latin typeface="Arial" panose="020B0604020202020204" pitchFamily="34" charset="0"/>
                          <a:ea typeface="+mj-ea"/>
                          <a:cs typeface="Arial" panose="020B0604020202020204" pitchFamily="34" charset="0"/>
                        </a:rPr>
                        <a:t>매출채권유동화</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a:noFill/>
                    </a:lnB>
                    <a:solidFill>
                      <a:srgbClr val="FFFFFF"/>
                    </a:solidFill>
                  </a:tcPr>
                </a:tc>
                <a:tc>
                  <a:txBody>
                    <a:bodyPr/>
                    <a:lstStyle/>
                    <a:p>
                      <a:pPr algn="ctr" fontAlgn="ctr"/>
                      <a:r>
                        <a:rPr lang="en-US" sz="800" b="0" i="0" u="none" strike="noStrike" dirty="0">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FFFFFF"/>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9999FF"/>
                      </a:solidFill>
                      <a:prstDash val="solid"/>
                      <a:round/>
                      <a:headEnd type="none" w="med" len="med"/>
                      <a:tailEnd type="none" w="med" len="med"/>
                    </a:lnL>
                    <a:lnR>
                      <a:noFill/>
                    </a:lnR>
                    <a:lnT>
                      <a:noFill/>
                    </a:lnT>
                    <a:lnB>
                      <a:noFill/>
                    </a:lnB>
                    <a:solidFill>
                      <a:srgbClr val="D0CECE"/>
                    </a:solidFill>
                  </a:tcPr>
                </a:tc>
                <a:tc>
                  <a:txBody>
                    <a:bodyPr/>
                    <a:lstStyle/>
                    <a:p>
                      <a:pPr algn="ctr" fontAlgn="ctr"/>
                      <a:r>
                        <a:rPr lang="ko-KR" altLang="en-US" sz="800" b="0" i="0" u="none" strike="noStrike" dirty="0">
                          <a:solidFill>
                            <a:srgbClr val="9C0006"/>
                          </a:solidFill>
                          <a:effectLst/>
                          <a:latin typeface="Arial" panose="020B0604020202020204" pitchFamily="34" charset="0"/>
                          <a:ea typeface="+mj-ea"/>
                          <a:cs typeface="Arial" panose="020B0604020202020204" pitchFamily="34" charset="0"/>
                        </a:rPr>
                        <a:t>상향</a:t>
                      </a:r>
                    </a:p>
                  </a:txBody>
                  <a:tcPr marL="36000" marR="36000" marT="0" marB="0" anchor="ctr">
                    <a:lnL>
                      <a:noFill/>
                    </a:lnL>
                    <a:lnR>
                      <a:noFill/>
                    </a:lnR>
                    <a:lnT>
                      <a:noFill/>
                    </a:lnT>
                    <a:lnB>
                      <a:noFill/>
                    </a:lnB>
                    <a:solidFill>
                      <a:srgbClr val="FFC7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9999FF"/>
                      </a:solidFill>
                      <a:prstDash val="solid"/>
                      <a:round/>
                      <a:headEnd type="none" w="med" len="med"/>
                      <a:tailEnd type="none" w="med" len="med"/>
                    </a:lnR>
                    <a:lnT>
                      <a:noFill/>
                    </a:lnT>
                    <a:lnB>
                      <a:noFill/>
                    </a:lnB>
                    <a:solidFill>
                      <a:srgbClr val="D0CECE"/>
                    </a:solidFill>
                  </a:tcPr>
                </a:tc>
                <a:extLst>
                  <a:ext uri="{0D108BD9-81ED-4DB2-BD59-A6C34878D82A}">
                    <a16:rowId xmlns:a16="http://schemas.microsoft.com/office/drawing/2014/main" val="1749430849"/>
                  </a:ext>
                </a:extLst>
              </a:tr>
              <a:tr h="193186">
                <a:tc>
                  <a:txBody>
                    <a:bodyPr/>
                    <a:lstStyle/>
                    <a:p>
                      <a:pPr algn="l"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페이퍼제이차유한회사</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9999FF"/>
                      </a:solidFill>
                      <a:prstDash val="solid"/>
                      <a:round/>
                      <a:headEnd type="none" w="med" len="med"/>
                      <a:tailEnd type="none" w="med" len="med"/>
                    </a:lnL>
                    <a:lnR>
                      <a:noFill/>
                    </a:lnR>
                    <a:lnT>
                      <a:noFill/>
                    </a:lnT>
                    <a:lnB w="12700" cap="flat" cmpd="sng" algn="ctr">
                      <a:solidFill>
                        <a:srgbClr val="9999FF"/>
                      </a:solidFill>
                      <a:prstDash val="solid"/>
                      <a:round/>
                      <a:headEnd type="none" w="med" len="med"/>
                      <a:tailEnd type="none" w="med" len="med"/>
                    </a:lnB>
                    <a:solidFill>
                      <a:srgbClr val="FFFFFF"/>
                    </a:solidFill>
                  </a:tcPr>
                </a:tc>
                <a:tc>
                  <a:txBody>
                    <a:bodyPr/>
                    <a:lstStyle/>
                    <a:p>
                      <a:pPr algn="l" fontAlgn="ctr"/>
                      <a:r>
                        <a:rPr lang="ko-KR" altLang="en-US" sz="800" b="0" i="0" u="none" strike="noStrike" dirty="0" err="1">
                          <a:solidFill>
                            <a:srgbClr val="808080"/>
                          </a:solidFill>
                          <a:effectLst/>
                          <a:latin typeface="Arial" panose="020B0604020202020204" pitchFamily="34" charset="0"/>
                          <a:ea typeface="+mj-ea"/>
                          <a:cs typeface="Arial" panose="020B0604020202020204" pitchFamily="34" charset="0"/>
                        </a:rPr>
                        <a:t>매출채권유동화</a:t>
                      </a:r>
                      <a:endParaRPr lang="ko-KR" altLang="en-US" sz="800" b="0" i="0" u="none" strike="noStrike" dirty="0">
                        <a:solidFill>
                          <a:srgbClr val="80808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a:noFill/>
                    </a:lnT>
                    <a:lnB w="12700" cap="flat" cmpd="sng" algn="ctr">
                      <a:solidFill>
                        <a:srgbClr val="9999FF"/>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338D"/>
                          </a:solidFill>
                          <a:effectLst/>
                          <a:latin typeface="Arial" panose="020B0604020202020204" pitchFamily="34" charset="0"/>
                          <a:ea typeface="+mj-ea"/>
                          <a:cs typeface="Arial" panose="020B0604020202020204" pitchFamily="34" charset="0"/>
                        </a:rPr>
                        <a:t>O</a:t>
                      </a:r>
                    </a:p>
                  </a:txBody>
                  <a:tcPr marL="36000" marR="36000" marT="0" marB="0" anchor="ctr">
                    <a:lnL>
                      <a:noFill/>
                    </a:lnL>
                    <a:lnR>
                      <a:noFill/>
                    </a:lnR>
                    <a:lnT>
                      <a:noFill/>
                    </a:lnT>
                    <a:lnB w="12700" cap="flat" cmpd="sng" algn="ctr">
                      <a:solidFill>
                        <a:srgbClr val="9999FF"/>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808080"/>
                          </a:solidFill>
                          <a:effectLst/>
                          <a:latin typeface="Arial" panose="020B0604020202020204" pitchFamily="34" charset="0"/>
                          <a:ea typeface="+mj-ea"/>
                          <a:cs typeface="Arial" panose="020B0604020202020204" pitchFamily="34" charset="0"/>
                        </a:rPr>
                        <a:t>X</a:t>
                      </a:r>
                    </a:p>
                  </a:txBody>
                  <a:tcPr marL="36000" marR="36000" marT="0" marB="0" anchor="ctr">
                    <a:lnL>
                      <a:noFill/>
                    </a:lnL>
                    <a:lnR>
                      <a:noFill/>
                    </a:lnR>
                    <a:lnT>
                      <a:noFill/>
                    </a:lnT>
                    <a:lnB w="12700" cap="flat" cmpd="sng" algn="ctr">
                      <a:solidFill>
                        <a:srgbClr val="9999FF"/>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808080"/>
                          </a:solidFill>
                          <a:effectLst/>
                          <a:latin typeface="Arial" panose="020B0604020202020204" pitchFamily="34" charset="0"/>
                          <a:ea typeface="+mj-ea"/>
                          <a:cs typeface="Arial" panose="020B0604020202020204" pitchFamily="34" charset="0"/>
                        </a:rPr>
                        <a:t>X</a:t>
                      </a:r>
                    </a:p>
                  </a:txBody>
                  <a:tcPr marL="36000" marR="36000" marT="0" marB="0" anchor="ctr">
                    <a:lnL>
                      <a:noFill/>
                    </a:lnL>
                    <a:lnR>
                      <a:noFill/>
                    </a:lnR>
                    <a:lnT>
                      <a:noFill/>
                    </a:lnT>
                    <a:lnB w="12700" cap="flat" cmpd="sng" algn="ctr">
                      <a:solidFill>
                        <a:srgbClr val="9999FF"/>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808080"/>
                          </a:solidFill>
                          <a:effectLst/>
                          <a:latin typeface="Arial" panose="020B0604020202020204" pitchFamily="34" charset="0"/>
                          <a:ea typeface="+mj-ea"/>
                          <a:cs typeface="Arial" panose="020B0604020202020204" pitchFamily="34" charset="0"/>
                        </a:rPr>
                        <a:t>X</a:t>
                      </a:r>
                    </a:p>
                  </a:txBody>
                  <a:tcPr marL="36000" marR="36000" marT="0" marB="0" anchor="ctr">
                    <a:lnL>
                      <a:noFill/>
                    </a:lnL>
                    <a:lnR>
                      <a:noFill/>
                    </a:lnR>
                    <a:lnT>
                      <a:noFill/>
                    </a:lnT>
                    <a:lnB w="12700" cap="flat" cmpd="sng" algn="ctr">
                      <a:solidFill>
                        <a:srgbClr val="9999FF"/>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808080"/>
                          </a:solidFill>
                          <a:effectLst/>
                          <a:latin typeface="Arial" panose="020B0604020202020204" pitchFamily="34" charset="0"/>
                          <a:ea typeface="+mj-ea"/>
                          <a:cs typeface="Arial" panose="020B0604020202020204" pitchFamily="34" charset="0"/>
                        </a:rPr>
                        <a:t>X</a:t>
                      </a:r>
                    </a:p>
                  </a:txBody>
                  <a:tcPr marL="36000" marR="36000" marT="0" marB="0" anchor="ctr">
                    <a:lnL>
                      <a:noFill/>
                    </a:lnL>
                    <a:lnR w="6350" cap="flat" cmpd="sng" algn="ctr">
                      <a:solidFill>
                        <a:srgbClr val="9999FF"/>
                      </a:solidFill>
                      <a:prstDash val="solid"/>
                      <a:round/>
                      <a:headEnd type="none" w="med" len="med"/>
                      <a:tailEnd type="none" w="med" len="med"/>
                    </a:lnR>
                    <a:lnT>
                      <a:noFill/>
                    </a:lnT>
                    <a:lnB w="12700" cap="flat" cmpd="sng" algn="ctr">
                      <a:solidFill>
                        <a:srgbClr val="9999FF"/>
                      </a:solidFill>
                      <a:prstDash val="solid"/>
                      <a:round/>
                      <a:headEnd type="none" w="med" len="med"/>
                      <a:tailEnd type="none" w="med" len="med"/>
                    </a:lnB>
                    <a:solidFill>
                      <a:srgbClr val="FFFFFF"/>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9999FF"/>
                      </a:solidFill>
                      <a:prstDash val="solid"/>
                      <a:round/>
                      <a:headEnd type="none" w="med" len="med"/>
                      <a:tailEnd type="none" w="med" len="med"/>
                    </a:lnL>
                    <a:lnR>
                      <a:noFill/>
                    </a:lnR>
                    <a:lnT>
                      <a:noFill/>
                    </a:lnT>
                    <a:lnB w="12700" cap="flat" cmpd="sng" algn="ctr">
                      <a:solidFill>
                        <a:srgbClr val="9999FF"/>
                      </a:solidFill>
                      <a:prstDash val="solid"/>
                      <a:round/>
                      <a:headEnd type="none" w="med" len="med"/>
                      <a:tailEnd type="none" w="med" len="med"/>
                    </a:lnB>
                    <a:solidFill>
                      <a:srgbClr val="D0CE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12700" cap="flat" cmpd="sng" algn="ctr">
                      <a:solidFill>
                        <a:srgbClr val="9999FF"/>
                      </a:solidFill>
                      <a:prstDash val="solid"/>
                      <a:round/>
                      <a:headEnd type="none" w="med" len="med"/>
                      <a:tailEnd type="none" w="med" len="med"/>
                    </a:lnB>
                    <a:solidFill>
                      <a:srgbClr val="D0CECE"/>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9999FF"/>
                      </a:solidFill>
                      <a:prstDash val="solid"/>
                      <a:round/>
                      <a:headEnd type="none" w="med" len="med"/>
                      <a:tailEnd type="none" w="med" len="med"/>
                    </a:lnR>
                    <a:lnT>
                      <a:noFill/>
                    </a:lnT>
                    <a:lnB w="12700" cap="flat" cmpd="sng" algn="ctr">
                      <a:solidFill>
                        <a:srgbClr val="9999FF"/>
                      </a:solidFill>
                      <a:prstDash val="solid"/>
                      <a:round/>
                      <a:headEnd type="none" w="med" len="med"/>
                      <a:tailEnd type="none" w="med" len="med"/>
                    </a:lnB>
                    <a:solidFill>
                      <a:srgbClr val="D0CECE"/>
                    </a:solidFill>
                  </a:tcPr>
                </a:tc>
                <a:extLst>
                  <a:ext uri="{0D108BD9-81ED-4DB2-BD59-A6C34878D82A}">
                    <a16:rowId xmlns:a16="http://schemas.microsoft.com/office/drawing/2014/main" val="903079834"/>
                  </a:ext>
                </a:extLst>
              </a:tr>
            </a:tbl>
          </a:graphicData>
        </a:graphic>
      </p:graphicFrame>
      <p:sp>
        <p:nvSpPr>
          <p:cNvPr id="9" name="TextBox 8">
            <a:extLst>
              <a:ext uri="{FF2B5EF4-FFF2-40B4-BE49-F238E27FC236}">
                <a16:creationId xmlns:a16="http://schemas.microsoft.com/office/drawing/2014/main" id="{1D865D3B-217D-4649-B171-CA11D8313597}"/>
              </a:ext>
            </a:extLst>
          </p:cNvPr>
          <p:cNvSpPr txBox="1"/>
          <p:nvPr/>
        </p:nvSpPr>
        <p:spPr>
          <a:xfrm>
            <a:off x="3196590" y="2964180"/>
            <a:ext cx="914400" cy="914400"/>
          </a:xfrm>
          <a:prstGeom prst="rect">
            <a:avLst/>
          </a:prstGeom>
          <a:noFill/>
        </p:spPr>
        <p:txBody>
          <a:bodyPr vert="eaVert" wrap="square" lIns="54610" tIns="54610" rIns="54610" bIns="54610" rtlCol="0">
            <a:noAutofit/>
          </a:bodyPr>
          <a:lstStyle/>
          <a:p>
            <a:pPr>
              <a:spcAft>
                <a:spcPts val="600"/>
              </a:spcAft>
            </a:pPr>
            <a:endParaRPr lang="ko-KR" altLang="en-US" sz="1000" dirty="0" err="1">
              <a:solidFill>
                <a:schemeClr val="tx2"/>
              </a:solidFill>
            </a:endParaRPr>
          </a:p>
        </p:txBody>
      </p:sp>
      <p:graphicFrame>
        <p:nvGraphicFramePr>
          <p:cNvPr id="11" name="표 10">
            <a:extLst>
              <a:ext uri="{FF2B5EF4-FFF2-40B4-BE49-F238E27FC236}">
                <a16:creationId xmlns:a16="http://schemas.microsoft.com/office/drawing/2014/main" id="{201BCDAB-6CF8-4D47-BE8E-98E8AD3BF5FF}"/>
              </a:ext>
            </a:extLst>
          </p:cNvPr>
          <p:cNvGraphicFramePr>
            <a:graphicFrameLocks noGrp="1"/>
          </p:cNvGraphicFramePr>
          <p:nvPr/>
        </p:nvGraphicFramePr>
        <p:xfrm>
          <a:off x="2294462" y="5169245"/>
          <a:ext cx="2641600" cy="489404"/>
        </p:xfrm>
        <a:graphic>
          <a:graphicData uri="http://schemas.openxmlformats.org/drawingml/2006/table">
            <a:tbl>
              <a:tblPr/>
              <a:tblGrid>
                <a:gridCol w="1574800">
                  <a:extLst>
                    <a:ext uri="{9D8B030D-6E8A-4147-A177-3AD203B41FA5}">
                      <a16:colId xmlns:a16="http://schemas.microsoft.com/office/drawing/2014/main" val="2484989900"/>
                    </a:ext>
                  </a:extLst>
                </a:gridCol>
                <a:gridCol w="1066800">
                  <a:extLst>
                    <a:ext uri="{9D8B030D-6E8A-4147-A177-3AD203B41FA5}">
                      <a16:colId xmlns:a16="http://schemas.microsoft.com/office/drawing/2014/main" val="3645409415"/>
                    </a:ext>
                  </a:extLst>
                </a:gridCol>
              </a:tblGrid>
              <a:tr h="122351">
                <a:tc>
                  <a:txBody>
                    <a:bodyPr/>
                    <a:lstStyle/>
                    <a:p>
                      <a:pPr algn="ct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기타특수관계</a:t>
                      </a:r>
                      <a:r>
                        <a:rPr lang="en-US" altLang="ko-KR" sz="800" b="1" i="0" u="none" strike="noStrike" baseline="30000" dirty="0">
                          <a:solidFill>
                            <a:srgbClr val="FFFFFF"/>
                          </a:solidFill>
                          <a:effectLst/>
                          <a:latin typeface="맑은 고딕" panose="020B0503020000020004" pitchFamily="50" charset="-127"/>
                          <a:ea typeface="맑은 고딕" panose="020B0503020000020004" pitchFamily="50" charset="-127"/>
                        </a:rPr>
                        <a:t>1</a:t>
                      </a:r>
                      <a:endParaRPr lang="ko-KR" altLang="en-US" sz="800" b="1" i="0" u="none" strike="noStrike" baseline="30000"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dirty="0" err="1">
                          <a:solidFill>
                            <a:srgbClr val="FFFFFF"/>
                          </a:solidFill>
                          <a:effectLst/>
                          <a:latin typeface="맑은 고딕" panose="020B0503020000020004" pitchFamily="50" charset="-127"/>
                          <a:ea typeface="맑은 고딕" panose="020B0503020000020004" pitchFamily="50" charset="-127"/>
                        </a:rPr>
                        <a:t>특관자</a:t>
                      </a:r>
                      <a:r>
                        <a:rPr lang="en-US" altLang="ko-KR" sz="800" b="1" i="0" u="none" strike="noStrike" baseline="30000" dirty="0">
                          <a:solidFill>
                            <a:srgbClr val="FFFFFF"/>
                          </a:solidFill>
                          <a:effectLst/>
                          <a:latin typeface="맑은 고딕" panose="020B0503020000020004" pitchFamily="50" charset="-127"/>
                          <a:ea typeface="맑은 고딕" panose="020B0503020000020004" pitchFamily="50" charset="-127"/>
                        </a:rPr>
                        <a:t>2</a:t>
                      </a:r>
                      <a:endParaRPr lang="ko-KR" altLang="en-US" sz="800" b="1" i="0" u="none" strike="noStrike" baseline="30000"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875543843"/>
                  </a:ext>
                </a:extLst>
              </a:tr>
              <a:tr h="12235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최상위지배기업</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연합자산관리</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26463305"/>
                  </a:ext>
                </a:extLst>
              </a:tr>
              <a:tr h="12235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지배기업</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유암코</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r>
                        <a:rPr lang="en-US" sz="800" b="0" i="0" u="none" strike="noStrike" dirty="0">
                          <a:solidFill>
                            <a:srgbClr val="000000"/>
                          </a:solidFill>
                          <a:effectLst/>
                          <a:latin typeface="맑은 고딕" panose="020B0503020000020004" pitchFamily="50" charset="-127"/>
                          <a:ea typeface="맑은 고딕" panose="020B0503020000020004" pitchFamily="50" charset="-127"/>
                        </a:rPr>
                        <a:t>PEF-7</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차</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2076904"/>
                  </a:ext>
                </a:extLst>
              </a:tr>
              <a:tr h="122351">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유앤아이대부</a:t>
                      </a: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유</a:t>
                      </a: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86725003"/>
                  </a:ext>
                </a:extLst>
              </a:tr>
            </a:tbl>
          </a:graphicData>
        </a:graphic>
      </p:graphicFrame>
      <p:sp>
        <p:nvSpPr>
          <p:cNvPr id="10" name="TextBox 9">
            <a:extLst>
              <a:ext uri="{FF2B5EF4-FFF2-40B4-BE49-F238E27FC236}">
                <a16:creationId xmlns:a16="http://schemas.microsoft.com/office/drawing/2014/main" id="{D59AA28E-C961-462C-9E2F-AC53C4019CCC}"/>
              </a:ext>
            </a:extLst>
          </p:cNvPr>
          <p:cNvSpPr txBox="1"/>
          <p:nvPr/>
        </p:nvSpPr>
        <p:spPr>
          <a:xfrm>
            <a:off x="2294462" y="5666400"/>
            <a:ext cx="7080996" cy="430887"/>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VDR</a:t>
            </a:r>
            <a:r>
              <a:rPr lang="ko-KR" altLang="en-US" sz="700" dirty="0">
                <a:solidFill>
                  <a:srgbClr val="000000"/>
                </a:solidFill>
                <a:latin typeface="Arial" panose="020B0604020202020204" pitchFamily="34" charset="0"/>
                <a:ea typeface="+mj-ea"/>
                <a:cs typeface="Arial" panose="020B0604020202020204" pitchFamily="34" charset="0"/>
              </a:rPr>
              <a:t> </a:t>
            </a:r>
            <a:r>
              <a:rPr lang="en-US" altLang="ko-KR" sz="700" dirty="0">
                <a:solidFill>
                  <a:srgbClr val="000000"/>
                </a:solidFill>
                <a:latin typeface="Arial" panose="020B0604020202020204" pitchFamily="34" charset="0"/>
                <a:ea typeface="+mj-ea"/>
                <a:cs typeface="Arial" panose="020B0604020202020204" pitchFamily="34" charset="0"/>
              </a:rPr>
              <a:t>1.3.5,</a:t>
            </a:r>
            <a:r>
              <a:rPr lang="ko-KR" altLang="en-US" sz="700" dirty="0">
                <a:solidFill>
                  <a:srgbClr val="000000"/>
                </a:solidFill>
                <a:latin typeface="Arial" panose="020B0604020202020204" pitchFamily="34" charset="0"/>
                <a:ea typeface="+mj-ea"/>
                <a:cs typeface="Arial" panose="020B0604020202020204" pitchFamily="34" charset="0"/>
              </a:rPr>
              <a:t> </a:t>
            </a:r>
            <a:r>
              <a:rPr lang="en-US" altLang="ko-KR" sz="700" dirty="0">
                <a:solidFill>
                  <a:srgbClr val="000000"/>
                </a:solidFill>
                <a:latin typeface="Arial" panose="020B0604020202020204" pitchFamily="34" charset="0"/>
                <a:ea typeface="+mj-ea"/>
                <a:cs typeface="Arial" panose="020B0604020202020204" pitchFamily="34" charset="0"/>
              </a:rPr>
              <a:t>Dart</a:t>
            </a:r>
          </a:p>
          <a:p>
            <a:r>
              <a:rPr lang="en-US" altLang="ko-KR" sz="700" dirty="0">
                <a:solidFill>
                  <a:srgbClr val="000000"/>
                </a:solidFill>
                <a:latin typeface="Arial" panose="020B0604020202020204" pitchFamily="34" charset="0"/>
                <a:ea typeface="+mj-ea"/>
                <a:cs typeface="Arial" panose="020B0604020202020204" pitchFamily="34" charset="0"/>
              </a:rPr>
              <a:t>Note 1: </a:t>
            </a:r>
            <a:r>
              <a:rPr lang="ko-KR" altLang="en-US" sz="700" dirty="0">
                <a:solidFill>
                  <a:srgbClr val="000000"/>
                </a:solidFill>
                <a:latin typeface="Arial" panose="020B0604020202020204" pitchFamily="34" charset="0"/>
                <a:ea typeface="+mj-ea"/>
                <a:cs typeface="Arial" panose="020B0604020202020204" pitchFamily="34" charset="0"/>
              </a:rPr>
              <a:t>진선기업은 연결실체에게 제품 운송용역을 제공하는 회사로 </a:t>
            </a:r>
            <a:r>
              <a:rPr lang="ko-KR" altLang="en-US" sz="700" dirty="0" err="1">
                <a:solidFill>
                  <a:srgbClr val="000000"/>
                </a:solidFill>
                <a:latin typeface="Arial" panose="020B0604020202020204" pitchFamily="34" charset="0"/>
                <a:ea typeface="+mj-ea"/>
                <a:cs typeface="Arial" panose="020B0604020202020204" pitchFamily="34" charset="0"/>
              </a:rPr>
              <a:t>나투라미디어가</a:t>
            </a:r>
            <a:r>
              <a:rPr lang="ko-KR" altLang="en-US" sz="700" dirty="0">
                <a:solidFill>
                  <a:srgbClr val="000000"/>
                </a:solidFill>
                <a:latin typeface="Arial" panose="020B0604020202020204" pitchFamily="34" charset="0"/>
                <a:ea typeface="+mj-ea"/>
                <a:cs typeface="Arial" panose="020B0604020202020204" pitchFamily="34" charset="0"/>
              </a:rPr>
              <a:t> 약 </a:t>
            </a:r>
            <a:r>
              <a:rPr lang="en-US" altLang="ko-KR" sz="700" dirty="0">
                <a:solidFill>
                  <a:srgbClr val="000000"/>
                </a:solidFill>
                <a:latin typeface="Arial" panose="020B0604020202020204" pitchFamily="34" charset="0"/>
                <a:ea typeface="+mj-ea"/>
                <a:cs typeface="Arial" panose="020B0604020202020204" pitchFamily="34" charset="0"/>
              </a:rPr>
              <a:t>88</a:t>
            </a:r>
            <a:r>
              <a:rPr lang="ko-KR" altLang="en-US" sz="700" dirty="0">
                <a:solidFill>
                  <a:srgbClr val="000000"/>
                </a:solidFill>
                <a:latin typeface="Arial" panose="020B0604020202020204" pitchFamily="34" charset="0"/>
                <a:ea typeface="+mj-ea"/>
                <a:cs typeface="Arial" panose="020B0604020202020204" pitchFamily="34" charset="0"/>
              </a:rPr>
              <a:t>만주를 소유함에 따라 </a:t>
            </a:r>
            <a:r>
              <a:rPr lang="ko-KR" altLang="en-US" sz="700" dirty="0" err="1">
                <a:solidFill>
                  <a:srgbClr val="000000"/>
                </a:solidFill>
                <a:latin typeface="Arial" panose="020B0604020202020204" pitchFamily="34" charset="0"/>
                <a:ea typeface="+mj-ea"/>
                <a:cs typeface="Arial" panose="020B0604020202020204" pitchFamily="34" charset="0"/>
              </a:rPr>
              <a:t>특관자로</a:t>
            </a:r>
            <a:r>
              <a:rPr lang="ko-KR" altLang="en-US" sz="700" dirty="0">
                <a:solidFill>
                  <a:srgbClr val="000000"/>
                </a:solidFill>
                <a:latin typeface="Arial" panose="020B0604020202020204" pitchFamily="34" charset="0"/>
                <a:ea typeface="+mj-ea"/>
                <a:cs typeface="Arial" panose="020B0604020202020204" pitchFamily="34" charset="0"/>
              </a:rPr>
              <a:t> 분류되었으나</a:t>
            </a:r>
            <a:r>
              <a:rPr lang="en-US" altLang="ko-KR" sz="700" dirty="0">
                <a:solidFill>
                  <a:srgbClr val="000000"/>
                </a:solidFill>
                <a:latin typeface="Arial" panose="020B0604020202020204" pitchFamily="34" charset="0"/>
                <a:ea typeface="+mj-ea"/>
                <a:cs typeface="Arial" panose="020B0604020202020204" pitchFamily="34" charset="0"/>
              </a:rPr>
              <a:t>, 2021</a:t>
            </a:r>
            <a:r>
              <a:rPr lang="ko-KR" altLang="en-US" sz="700" dirty="0">
                <a:solidFill>
                  <a:srgbClr val="000000"/>
                </a:solidFill>
                <a:latin typeface="Arial" panose="020B0604020202020204" pitchFamily="34" charset="0"/>
                <a:ea typeface="+mj-ea"/>
                <a:cs typeface="Arial" panose="020B0604020202020204" pitchFamily="34" charset="0"/>
              </a:rPr>
              <a:t>년말 해당 주식을 전부 처분함에 따라 </a:t>
            </a:r>
            <a:r>
              <a:rPr lang="en-US" altLang="ko-KR" sz="700" dirty="0">
                <a:solidFill>
                  <a:srgbClr val="000000"/>
                </a:solidFill>
                <a:latin typeface="Arial" panose="020B0604020202020204" pitchFamily="34" charset="0"/>
                <a:ea typeface="+mj-ea"/>
                <a:cs typeface="Arial" panose="020B0604020202020204" pitchFamily="34" charset="0"/>
              </a:rPr>
              <a:t>2022</a:t>
            </a:r>
            <a:r>
              <a:rPr lang="ko-KR" altLang="en-US" sz="700" dirty="0">
                <a:solidFill>
                  <a:srgbClr val="000000"/>
                </a:solidFill>
                <a:latin typeface="Arial" panose="020B0604020202020204" pitchFamily="34" charset="0"/>
                <a:ea typeface="+mj-ea"/>
                <a:cs typeface="Arial" panose="020B0604020202020204" pitchFamily="34" charset="0"/>
              </a:rPr>
              <a:t>년 </a:t>
            </a:r>
            <a:r>
              <a:rPr lang="en-US" altLang="ko-KR" sz="700" dirty="0">
                <a:solidFill>
                  <a:srgbClr val="000000"/>
                </a:solidFill>
                <a:latin typeface="Arial" panose="020B0604020202020204" pitchFamily="34" charset="0"/>
                <a:ea typeface="+mj-ea"/>
                <a:cs typeface="Arial" panose="020B0604020202020204" pitchFamily="34" charset="0"/>
              </a:rPr>
              <a:t>3</a:t>
            </a:r>
            <a:r>
              <a:rPr lang="ko-KR" altLang="en-US" sz="700" dirty="0">
                <a:solidFill>
                  <a:srgbClr val="000000"/>
                </a:solidFill>
                <a:latin typeface="Arial" panose="020B0604020202020204" pitchFamily="34" charset="0"/>
                <a:ea typeface="+mj-ea"/>
                <a:cs typeface="Arial" panose="020B0604020202020204" pitchFamily="34" charset="0"/>
              </a:rPr>
              <a:t>월말 현재 특수관계가 해소됨</a:t>
            </a:r>
            <a:endParaRPr lang="en-US" altLang="ko-KR" sz="700" dirty="0">
              <a:solidFill>
                <a:srgbClr val="000000"/>
              </a:solidFill>
              <a:latin typeface="Arial" panose="020B0604020202020204" pitchFamily="34" charset="0"/>
              <a:ea typeface="+mj-ea"/>
              <a:cs typeface="Arial" panose="020B0604020202020204" pitchFamily="34" charset="0"/>
            </a:endParaRPr>
          </a:p>
          <a:p>
            <a:r>
              <a:rPr lang="en-US" altLang="ko-KR" sz="700" dirty="0">
                <a:solidFill>
                  <a:srgbClr val="000000"/>
                </a:solidFill>
                <a:latin typeface="Arial" panose="020B0604020202020204" pitchFamily="34" charset="0"/>
                <a:ea typeface="+mj-ea"/>
                <a:cs typeface="Arial" panose="020B0604020202020204" pitchFamily="34" charset="0"/>
              </a:rPr>
              <a:t>Note</a:t>
            </a:r>
            <a:r>
              <a:rPr lang="ko-KR" altLang="en-US" sz="700" dirty="0">
                <a:solidFill>
                  <a:srgbClr val="000000"/>
                </a:solidFill>
                <a:latin typeface="Arial" panose="020B0604020202020204" pitchFamily="34" charset="0"/>
                <a:ea typeface="+mj-ea"/>
                <a:cs typeface="Arial" panose="020B0604020202020204" pitchFamily="34" charset="0"/>
              </a:rPr>
              <a:t> </a:t>
            </a:r>
            <a:r>
              <a:rPr lang="en-US" altLang="ko-KR" sz="700" dirty="0">
                <a:solidFill>
                  <a:srgbClr val="000000"/>
                </a:solidFill>
                <a:latin typeface="Arial" panose="020B0604020202020204" pitchFamily="34" charset="0"/>
                <a:ea typeface="+mj-ea"/>
                <a:cs typeface="Arial" panose="020B0604020202020204" pitchFamily="34" charset="0"/>
              </a:rPr>
              <a:t>2:</a:t>
            </a:r>
            <a:r>
              <a:rPr lang="ko-KR" altLang="en-US" sz="700" dirty="0">
                <a:solidFill>
                  <a:srgbClr val="000000"/>
                </a:solidFill>
                <a:latin typeface="Arial" panose="020B0604020202020204" pitchFamily="34" charset="0"/>
                <a:ea typeface="+mj-ea"/>
                <a:cs typeface="Arial" panose="020B0604020202020204" pitchFamily="34" charset="0"/>
              </a:rPr>
              <a:t> 연합자산관리는 </a:t>
            </a:r>
            <a:r>
              <a:rPr lang="ko-KR" altLang="en-US" sz="700" dirty="0" err="1">
                <a:solidFill>
                  <a:srgbClr val="000000"/>
                </a:solidFill>
                <a:latin typeface="Arial" panose="020B0604020202020204" pitchFamily="34" charset="0"/>
                <a:ea typeface="+mj-ea"/>
                <a:cs typeface="Arial" panose="020B0604020202020204" pitchFamily="34" charset="0"/>
              </a:rPr>
              <a:t>유암코</a:t>
            </a:r>
            <a:r>
              <a:rPr lang="ko-KR" altLang="en-US" sz="700" dirty="0">
                <a:solidFill>
                  <a:srgbClr val="000000"/>
                </a:solidFill>
                <a:latin typeface="Arial" panose="020B0604020202020204" pitchFamily="34" charset="0"/>
                <a:ea typeface="+mj-ea"/>
                <a:cs typeface="Arial" panose="020B0604020202020204" pitchFamily="34" charset="0"/>
              </a:rPr>
              <a:t> </a:t>
            </a:r>
            <a:r>
              <a:rPr lang="en-US" altLang="ko-KR" sz="700" dirty="0">
                <a:solidFill>
                  <a:srgbClr val="000000"/>
                </a:solidFill>
                <a:latin typeface="Arial" panose="020B0604020202020204" pitchFamily="34" charset="0"/>
                <a:ea typeface="+mj-ea"/>
                <a:cs typeface="Arial" panose="020B0604020202020204" pitchFamily="34" charset="0"/>
              </a:rPr>
              <a:t>PEF-7</a:t>
            </a:r>
            <a:r>
              <a:rPr lang="ko-KR" altLang="en-US" sz="700" dirty="0">
                <a:solidFill>
                  <a:srgbClr val="000000"/>
                </a:solidFill>
                <a:latin typeface="Arial" panose="020B0604020202020204" pitchFamily="34" charset="0"/>
                <a:ea typeface="+mj-ea"/>
                <a:cs typeface="Arial" panose="020B0604020202020204" pitchFamily="34" charset="0"/>
              </a:rPr>
              <a:t>차</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err="1">
                <a:solidFill>
                  <a:srgbClr val="000000"/>
                </a:solidFill>
                <a:latin typeface="Arial" panose="020B0604020202020204" pitchFamily="34" charset="0"/>
                <a:ea typeface="+mj-ea"/>
                <a:cs typeface="Arial" panose="020B0604020202020204" pitchFamily="34" charset="0"/>
              </a:rPr>
              <a:t>유암코기업리바운스제칠차</a:t>
            </a:r>
            <a:r>
              <a:rPr lang="ko-KR" altLang="en-US" sz="700" dirty="0">
                <a:solidFill>
                  <a:srgbClr val="000000"/>
                </a:solidFill>
                <a:latin typeface="Arial" panose="020B0604020202020204" pitchFamily="34" charset="0"/>
                <a:ea typeface="+mj-ea"/>
                <a:cs typeface="Arial" panose="020B0604020202020204" pitchFamily="34" charset="0"/>
              </a:rPr>
              <a:t> 기업재무안정 </a:t>
            </a:r>
            <a:r>
              <a:rPr lang="ko-KR" altLang="en-US" sz="700" dirty="0" err="1">
                <a:solidFill>
                  <a:srgbClr val="000000"/>
                </a:solidFill>
                <a:latin typeface="Arial" panose="020B0604020202020204" pitchFamily="34" charset="0"/>
                <a:ea typeface="+mj-ea"/>
                <a:cs typeface="Arial" panose="020B0604020202020204" pitchFamily="34" charset="0"/>
              </a:rPr>
              <a:t>사모투자합자회사</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와 </a:t>
            </a:r>
            <a:r>
              <a:rPr lang="ko-KR" altLang="en-US" sz="700" dirty="0" err="1">
                <a:solidFill>
                  <a:srgbClr val="000000"/>
                </a:solidFill>
                <a:latin typeface="Arial" panose="020B0604020202020204" pitchFamily="34" charset="0"/>
                <a:ea typeface="+mj-ea"/>
                <a:cs typeface="Arial" panose="020B0604020202020204" pitchFamily="34" charset="0"/>
              </a:rPr>
              <a:t>유앤아이대부</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유</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의 지분율 </a:t>
            </a:r>
            <a:r>
              <a:rPr lang="en-US" altLang="ko-KR" sz="700" dirty="0">
                <a:solidFill>
                  <a:srgbClr val="000000"/>
                </a:solidFill>
                <a:latin typeface="Arial" panose="020B0604020202020204" pitchFamily="34" charset="0"/>
                <a:ea typeface="+mj-ea"/>
                <a:cs typeface="Arial" panose="020B0604020202020204" pitchFamily="34" charset="0"/>
              </a:rPr>
              <a:t>100%</a:t>
            </a:r>
            <a:r>
              <a:rPr lang="ko-KR" altLang="en-US" sz="700" dirty="0">
                <a:solidFill>
                  <a:srgbClr val="000000"/>
                </a:solidFill>
                <a:latin typeface="Arial" panose="020B0604020202020204" pitchFamily="34" charset="0"/>
                <a:ea typeface="+mj-ea"/>
                <a:cs typeface="Arial" panose="020B0604020202020204" pitchFamily="34" charset="0"/>
              </a:rPr>
              <a:t>를 소유함</a:t>
            </a:r>
          </a:p>
        </p:txBody>
      </p:sp>
      <p:sp>
        <p:nvSpPr>
          <p:cNvPr id="13" name="TextBox 12">
            <a:extLst>
              <a:ext uri="{FF2B5EF4-FFF2-40B4-BE49-F238E27FC236}">
                <a16:creationId xmlns:a16="http://schemas.microsoft.com/office/drawing/2014/main" id="{DE011C29-E859-4FBE-9FFB-BD110FF926D2}"/>
              </a:ext>
            </a:extLst>
          </p:cNvPr>
          <p:cNvSpPr txBox="1"/>
          <p:nvPr/>
        </p:nvSpPr>
        <p:spPr>
          <a:xfrm>
            <a:off x="2294461" y="4357456"/>
            <a:ext cx="7080997" cy="430887"/>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VDR 1.3.5, Dart</a:t>
            </a:r>
          </a:p>
          <a:p>
            <a:r>
              <a:rPr lang="en-US" altLang="ko-KR" sz="700" dirty="0">
                <a:solidFill>
                  <a:srgbClr val="000000"/>
                </a:solidFill>
                <a:latin typeface="Arial" panose="020B0604020202020204" pitchFamily="34" charset="0"/>
                <a:ea typeface="+mj-ea"/>
                <a:cs typeface="Arial" panose="020B0604020202020204" pitchFamily="34" charset="0"/>
              </a:rPr>
              <a:t>Note 1: 2018</a:t>
            </a:r>
            <a:r>
              <a:rPr lang="ko-KR" altLang="en-US" sz="700" dirty="0">
                <a:solidFill>
                  <a:srgbClr val="000000"/>
                </a:solidFill>
                <a:latin typeface="Arial" panose="020B0604020202020204" pitchFamily="34" charset="0"/>
                <a:ea typeface="+mj-ea"/>
                <a:cs typeface="Arial" panose="020B0604020202020204" pitchFamily="34" charset="0"/>
              </a:rPr>
              <a:t>년 중 흡수합병</a:t>
            </a:r>
          </a:p>
          <a:p>
            <a:r>
              <a:rPr lang="en-US" altLang="ko-KR" sz="700" dirty="0">
                <a:solidFill>
                  <a:srgbClr val="000000"/>
                </a:solidFill>
                <a:latin typeface="Arial" panose="020B0604020202020204" pitchFamily="34" charset="0"/>
                <a:ea typeface="+mj-ea"/>
                <a:cs typeface="Arial" panose="020B0604020202020204" pitchFamily="34" charset="0"/>
              </a:rPr>
              <a:t>Note 2: </a:t>
            </a:r>
            <a:r>
              <a:rPr lang="ko-KR" altLang="en-US" sz="700" dirty="0" err="1">
                <a:solidFill>
                  <a:srgbClr val="000000"/>
                </a:solidFill>
                <a:latin typeface="Arial" panose="020B0604020202020204" pitchFamily="34" charset="0"/>
                <a:ea typeface="+mj-ea"/>
                <a:cs typeface="Arial" panose="020B0604020202020204" pitchFamily="34" charset="0"/>
              </a:rPr>
              <a:t>나투라미디어에</a:t>
            </a:r>
            <a:r>
              <a:rPr lang="ko-KR" altLang="en-US" sz="700" dirty="0">
                <a:solidFill>
                  <a:srgbClr val="000000"/>
                </a:solidFill>
                <a:latin typeface="Arial" panose="020B0604020202020204" pitchFamily="34" charset="0"/>
                <a:ea typeface="+mj-ea"/>
                <a:cs typeface="Arial" panose="020B0604020202020204" pitchFamily="34" charset="0"/>
              </a:rPr>
              <a:t> 대한 지분율은 </a:t>
            </a:r>
            <a:r>
              <a:rPr lang="en-US" altLang="ko-KR" sz="700" dirty="0">
                <a:solidFill>
                  <a:srgbClr val="000000"/>
                </a:solidFill>
                <a:latin typeface="Arial" panose="020B0604020202020204" pitchFamily="34" charset="0"/>
                <a:ea typeface="+mj-ea"/>
                <a:cs typeface="Arial" panose="020B0604020202020204" pitchFamily="34" charset="0"/>
              </a:rPr>
              <a:t>99.5% </a:t>
            </a:r>
            <a:r>
              <a:rPr lang="ko-KR" altLang="en-US" sz="700" dirty="0">
                <a:solidFill>
                  <a:srgbClr val="000000"/>
                </a:solidFill>
                <a:latin typeface="Arial" panose="020B0604020202020204" pitchFamily="34" charset="0"/>
                <a:ea typeface="+mj-ea"/>
                <a:cs typeface="Arial" panose="020B0604020202020204" pitchFamily="34" charset="0"/>
              </a:rPr>
              <a:t>이며 기타 자회사에 대한 지분율은 </a:t>
            </a:r>
            <a:r>
              <a:rPr lang="en-US" altLang="ko-KR" sz="700" dirty="0">
                <a:solidFill>
                  <a:srgbClr val="000000"/>
                </a:solidFill>
                <a:latin typeface="Arial" panose="020B0604020202020204" pitchFamily="34" charset="0"/>
                <a:ea typeface="+mj-ea"/>
                <a:cs typeface="Arial" panose="020B0604020202020204" pitchFamily="34" charset="0"/>
              </a:rPr>
              <a:t>100%</a:t>
            </a:r>
            <a:r>
              <a:rPr lang="ko-KR" altLang="en-US" sz="700" dirty="0">
                <a:solidFill>
                  <a:srgbClr val="000000"/>
                </a:solidFill>
                <a:latin typeface="Arial" panose="020B0604020202020204" pitchFamily="34" charset="0"/>
                <a:ea typeface="+mj-ea"/>
                <a:cs typeface="Arial" panose="020B0604020202020204" pitchFamily="34" charset="0"/>
              </a:rPr>
              <a:t>임</a:t>
            </a:r>
          </a:p>
          <a:p>
            <a:r>
              <a:rPr lang="en-US" altLang="ko-KR" sz="700" dirty="0">
                <a:solidFill>
                  <a:srgbClr val="000000"/>
                </a:solidFill>
                <a:latin typeface="Arial" panose="020B0604020202020204" pitchFamily="34" charset="0"/>
                <a:ea typeface="+mj-ea"/>
                <a:cs typeface="Arial" panose="020B0604020202020204" pitchFamily="34" charset="0"/>
              </a:rPr>
              <a:t>Note 3: </a:t>
            </a:r>
            <a:r>
              <a:rPr lang="ko-KR" altLang="en-US" sz="700" dirty="0">
                <a:solidFill>
                  <a:srgbClr val="000000"/>
                </a:solidFill>
                <a:latin typeface="Arial" panose="020B0604020202020204" pitchFamily="34" charset="0"/>
                <a:ea typeface="+mj-ea"/>
                <a:cs typeface="Arial" panose="020B0604020202020204" pitchFamily="34" charset="0"/>
              </a:rPr>
              <a:t>기타거래로는 </a:t>
            </a:r>
            <a:r>
              <a:rPr lang="en-US" altLang="ko-KR" sz="700" dirty="0">
                <a:solidFill>
                  <a:srgbClr val="000000"/>
                </a:solidFill>
                <a:latin typeface="Arial" panose="020B0604020202020204" pitchFamily="34" charset="0"/>
                <a:ea typeface="+mj-ea"/>
                <a:cs typeface="Arial" panose="020B0604020202020204" pitchFamily="34" charset="0"/>
              </a:rPr>
              <a:t>PCI</a:t>
            </a:r>
            <a:r>
              <a:rPr lang="ko-KR" altLang="en-US" sz="700" dirty="0">
                <a:solidFill>
                  <a:srgbClr val="000000"/>
                </a:solidFill>
                <a:latin typeface="Arial" panose="020B0604020202020204" pitchFamily="34" charset="0"/>
                <a:ea typeface="+mj-ea"/>
                <a:cs typeface="Arial" panose="020B0604020202020204" pitchFamily="34" charset="0"/>
              </a:rPr>
              <a:t>와 </a:t>
            </a:r>
            <a:r>
              <a:rPr lang="en-US" altLang="ko-KR" sz="700" dirty="0">
                <a:solidFill>
                  <a:srgbClr val="000000"/>
                </a:solidFill>
                <a:latin typeface="Arial" panose="020B0604020202020204" pitchFamily="34" charset="0"/>
                <a:ea typeface="+mj-ea"/>
                <a:cs typeface="Arial" panose="020B0604020202020204" pitchFamily="34" charset="0"/>
              </a:rPr>
              <a:t>TOC4</a:t>
            </a:r>
            <a:r>
              <a:rPr lang="ko-KR" altLang="en-US" sz="700" dirty="0">
                <a:solidFill>
                  <a:srgbClr val="000000"/>
                </a:solidFill>
                <a:latin typeface="Arial" panose="020B0604020202020204" pitchFamily="34" charset="0"/>
                <a:ea typeface="+mj-ea"/>
                <a:cs typeface="Arial" panose="020B0604020202020204" pitchFamily="34" charset="0"/>
              </a:rPr>
              <a:t>와의 임대차 거래</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자회사간 거래인 </a:t>
            </a:r>
            <a:r>
              <a:rPr lang="en-US" altLang="ko-KR" sz="700" dirty="0">
                <a:solidFill>
                  <a:srgbClr val="000000"/>
                </a:solidFill>
                <a:latin typeface="Arial" panose="020B0604020202020204" pitchFamily="34" charset="0"/>
                <a:ea typeface="+mj-ea"/>
                <a:cs typeface="Arial" panose="020B0604020202020204" pitchFamily="34" charset="0"/>
              </a:rPr>
              <a:t>NM</a:t>
            </a:r>
            <a:r>
              <a:rPr lang="ko-KR" altLang="en-US" sz="700" dirty="0">
                <a:solidFill>
                  <a:srgbClr val="000000"/>
                </a:solidFill>
                <a:latin typeface="Arial" panose="020B0604020202020204" pitchFamily="34" charset="0"/>
                <a:ea typeface="+mj-ea"/>
                <a:cs typeface="Arial" panose="020B0604020202020204" pitchFamily="34" charset="0"/>
              </a:rPr>
              <a:t>과 </a:t>
            </a:r>
            <a:r>
              <a:rPr lang="en-US" altLang="ko-KR" sz="700" dirty="0">
                <a:solidFill>
                  <a:srgbClr val="000000"/>
                </a:solidFill>
                <a:latin typeface="Arial" panose="020B0604020202020204" pitchFamily="34" charset="0"/>
                <a:ea typeface="+mj-ea"/>
                <a:cs typeface="Arial" panose="020B0604020202020204" pitchFamily="34" charset="0"/>
              </a:rPr>
              <a:t>NME </a:t>
            </a:r>
            <a:r>
              <a:rPr lang="ko-KR" altLang="en-US" sz="700" dirty="0">
                <a:solidFill>
                  <a:srgbClr val="000000"/>
                </a:solidFill>
                <a:latin typeface="Arial" panose="020B0604020202020204" pitchFamily="34" charset="0"/>
                <a:ea typeface="+mj-ea"/>
                <a:cs typeface="Arial" panose="020B0604020202020204" pitchFamily="34" charset="0"/>
              </a:rPr>
              <a:t>간의 제품거래 등이 있음 </a:t>
            </a:r>
          </a:p>
        </p:txBody>
      </p:sp>
    </p:spTree>
    <p:extLst>
      <p:ext uri="{BB962C8B-B14F-4D97-AF65-F5344CB8AC3E}">
        <p14:creationId xmlns:p14="http://schemas.microsoft.com/office/powerpoint/2010/main" val="2388236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 name="Group 3">
            <a:extLst>
              <a:ext uri="{FF2B5EF4-FFF2-40B4-BE49-F238E27FC236}">
                <a16:creationId xmlns:a16="http://schemas.microsoft.com/office/drawing/2014/main" id="{FB3C93DC-8743-459F-AA5A-5DD45EC54C0D}"/>
              </a:ext>
            </a:extLst>
          </p:cNvPr>
          <p:cNvGraphicFramePr>
            <a:graphicFrameLocks noGrp="1"/>
          </p:cNvGraphicFramePr>
          <p:nvPr>
            <p:extLst>
              <p:ext uri="{D42A27DB-BD31-4B8C-83A1-F6EECF244321}">
                <p14:modId xmlns:p14="http://schemas.microsoft.com/office/powerpoint/2010/main" val="29004272"/>
              </p:ext>
            </p:extLst>
          </p:nvPr>
        </p:nvGraphicFramePr>
        <p:xfrm>
          <a:off x="468001" y="1191600"/>
          <a:ext cx="9038334" cy="508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계열사 간 제품</a:t>
                      </a:r>
                      <a:r>
                        <a:rPr kumimoji="0" lang="en-US" altLang="ko-KR" sz="9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상품 매출</a:t>
                      </a: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lang="en-US" altLang="ko-KR" sz="800" dirty="0">
                          <a:latin typeface="+mn-ea"/>
                          <a:cs typeface="Arial" panose="020B0604020202020204" pitchFamily="34" charset="0"/>
                        </a:rPr>
                        <a:t>2021</a:t>
                      </a:r>
                      <a:r>
                        <a:rPr lang="ko-KR" altLang="en-US" sz="800" dirty="0">
                          <a:latin typeface="+mn-ea"/>
                          <a:cs typeface="Arial" panose="020B0604020202020204" pitchFamily="34" charset="0"/>
                        </a:rPr>
                        <a:t>년 발생한 계열사 간 내부거래 상거래매출은 다음과 같음</a:t>
                      </a: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1" name="제목 2">
            <a:extLst>
              <a:ext uri="{FF2B5EF4-FFF2-40B4-BE49-F238E27FC236}">
                <a16:creationId xmlns:a16="http://schemas.microsoft.com/office/drawing/2014/main" id="{DCBEC59F-2458-4CB7-9056-D7A2FB6D4916}"/>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Related Party Transactions (2/6)</a:t>
            </a:r>
          </a:p>
        </p:txBody>
      </p:sp>
      <p:sp>
        <p:nvSpPr>
          <p:cNvPr id="82" name="제목 2">
            <a:extLst>
              <a:ext uri="{FF2B5EF4-FFF2-40B4-BE49-F238E27FC236}">
                <a16:creationId xmlns:a16="http://schemas.microsoft.com/office/drawing/2014/main" id="{E99325CD-F090-4D9A-B4FA-35563A5BC77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2" name="TextBox 1">
            <a:extLst>
              <a:ext uri="{FF2B5EF4-FFF2-40B4-BE49-F238E27FC236}">
                <a16:creationId xmlns:a16="http://schemas.microsoft.com/office/drawing/2014/main" id="{DC7D0742-CD96-47EB-AD8E-A1E36B6111D7}"/>
              </a:ext>
            </a:extLst>
          </p:cNvPr>
          <p:cNvSpPr txBox="1"/>
          <p:nvPr/>
        </p:nvSpPr>
        <p:spPr>
          <a:xfrm>
            <a:off x="7038545" y="2410558"/>
            <a:ext cx="1331651" cy="252000"/>
          </a:xfrm>
          <a:prstGeom prst="rect">
            <a:avLst/>
          </a:prstGeom>
          <a:noFill/>
        </p:spPr>
        <p:txBody>
          <a:bodyPr wrap="square" lIns="54610" tIns="54610" rIns="54610" bIns="54610" rtlCol="0">
            <a:noAutofit/>
          </a:bodyPr>
          <a:lstStyle/>
          <a:p>
            <a:pPr>
              <a:spcAft>
                <a:spcPts val="600"/>
              </a:spcAft>
            </a:pPr>
            <a:r>
              <a:rPr lang="en-US" altLang="ko-KR" sz="800" b="1" dirty="0">
                <a:solidFill>
                  <a:schemeClr val="tx2"/>
                </a:solidFill>
              </a:rPr>
              <a:t>[</a:t>
            </a:r>
            <a:r>
              <a:rPr lang="ko-KR" altLang="en-US" sz="800" b="1" dirty="0">
                <a:solidFill>
                  <a:schemeClr val="tx2"/>
                </a:solidFill>
              </a:rPr>
              <a:t>제품매출 상세</a:t>
            </a:r>
            <a:r>
              <a:rPr lang="en-US" altLang="ko-KR" sz="800" b="1" dirty="0">
                <a:solidFill>
                  <a:schemeClr val="tx2"/>
                </a:solidFill>
              </a:rPr>
              <a:t>]</a:t>
            </a:r>
            <a:endParaRPr lang="ko-KR" altLang="en-US" sz="800" b="1" dirty="0">
              <a:solidFill>
                <a:schemeClr val="tx2"/>
              </a:solidFill>
            </a:endParaRPr>
          </a:p>
        </p:txBody>
      </p:sp>
      <p:sp>
        <p:nvSpPr>
          <p:cNvPr id="117" name="TextBox 116">
            <a:extLst>
              <a:ext uri="{FF2B5EF4-FFF2-40B4-BE49-F238E27FC236}">
                <a16:creationId xmlns:a16="http://schemas.microsoft.com/office/drawing/2014/main" id="{77000F5F-BF64-443F-BCF1-A8BCE03313CF}"/>
              </a:ext>
            </a:extLst>
          </p:cNvPr>
          <p:cNvSpPr txBox="1">
            <a:spLocks/>
          </p:cNvSpPr>
          <p:nvPr/>
        </p:nvSpPr>
        <p:spPr>
          <a:xfrm>
            <a:off x="2130552" y="2036604"/>
            <a:ext cx="4524830" cy="2023668"/>
          </a:xfrm>
          <a:prstGeom prst="rect">
            <a:avLst/>
          </a:prstGeom>
          <a:noFill/>
          <a:ln w="6350">
            <a:noFill/>
          </a:ln>
        </p:spPr>
        <p:txBody>
          <a:bodyPr wrap="square" lIns="50409" tIns="50409" rIns="50409" bIns="50409" rtlCol="0" anchor="t" anchorCtr="0">
            <a:noAutofit/>
          </a:bodyPr>
          <a:lstStyle/>
          <a:p>
            <a:pPr marL="94950" lvl="2" fontAlgn="base">
              <a:lnSpc>
                <a:spcPts val="1200"/>
              </a:lnSpc>
              <a:spcBef>
                <a:spcPts val="300"/>
              </a:spcBef>
              <a:buClr>
                <a:srgbClr val="00338D"/>
              </a:buClr>
              <a:buSzPct val="100000"/>
              <a:defRPr/>
            </a:pPr>
            <a:r>
              <a:rPr lang="ko-KR" altLang="en-US" sz="800" b="1" u="sng" kern="0" dirty="0" err="1">
                <a:latin typeface="Arial" panose="020B0604020202020204" pitchFamily="34" charset="0"/>
                <a:cs typeface="Arial" panose="020B0604020202020204" pitchFamily="34" charset="0"/>
              </a:rPr>
              <a:t>나투라페이퍼의</a:t>
            </a:r>
            <a:r>
              <a:rPr lang="ko-KR" altLang="en-US" sz="800" b="1" u="sng" kern="0" dirty="0">
                <a:latin typeface="Arial" panose="020B0604020202020204" pitchFamily="34" charset="0"/>
                <a:cs typeface="Arial" panose="020B0604020202020204" pitchFamily="34" charset="0"/>
              </a:rPr>
              <a:t> </a:t>
            </a:r>
            <a:r>
              <a:rPr lang="ko-KR" altLang="en-US" sz="800" b="1" u="sng" kern="0" dirty="0" err="1">
                <a:latin typeface="Arial" panose="020B0604020202020204" pitchFamily="34" charset="0"/>
                <a:cs typeface="Arial" panose="020B0604020202020204" pitchFamily="34" charset="0"/>
              </a:rPr>
              <a:t>페이퍼코리아에</a:t>
            </a:r>
            <a:r>
              <a:rPr lang="ko-KR" altLang="en-US" sz="800" b="1" u="sng" kern="0" dirty="0">
                <a:latin typeface="Arial" panose="020B0604020202020204" pitchFamily="34" charset="0"/>
                <a:cs typeface="Arial" panose="020B0604020202020204" pitchFamily="34" charset="0"/>
              </a:rPr>
              <a:t> 대한 상향 제품매출</a:t>
            </a:r>
            <a:endParaRPr lang="en-US" altLang="ko-KR" sz="800" b="1" u="sng" kern="0" dirty="0">
              <a:latin typeface="Arial" panose="020B0604020202020204" pitchFamily="34" charset="0"/>
              <a:cs typeface="Arial" panose="020B0604020202020204" pitchFamily="34" charset="0"/>
            </a:endParaRPr>
          </a:p>
          <a:p>
            <a:pPr marL="94950" lvl="2" fontAlgn="base">
              <a:lnSpc>
                <a:spcPts val="1200"/>
              </a:lnSpc>
              <a:spcBef>
                <a:spcPts val="300"/>
              </a:spcBef>
              <a:buClr>
                <a:srgbClr val="00338D"/>
              </a:buClr>
              <a:buSzPct val="100000"/>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lnSpc>
                <a:spcPts val="1200"/>
              </a:lnSpc>
              <a:spcBef>
                <a:spcPts val="300"/>
              </a:spcBef>
              <a:buClr>
                <a:srgbClr val="00338D"/>
              </a:buClr>
              <a:buSzPct val="100000"/>
              <a:buFont typeface="Arial" panose="020B0604020202020204" pitchFamily="34" charset="0"/>
              <a:buChar char="•"/>
              <a:defRPr/>
            </a:pPr>
            <a:r>
              <a:rPr lang="ko-KR" altLang="en-US" sz="800" kern="0" dirty="0" err="1">
                <a:solidFill>
                  <a:srgbClr val="000000"/>
                </a:solidFill>
                <a:latin typeface="Arial" panose="020B0604020202020204" pitchFamily="34" charset="0"/>
                <a:ea typeface="+mj-ea"/>
                <a:cs typeface="Arial" panose="020B0604020202020204" pitchFamily="34" charset="0"/>
              </a:rPr>
              <a:t>나투라페이퍼는</a:t>
            </a:r>
            <a:r>
              <a:rPr lang="ko-KR" altLang="en-US" sz="800" kern="0" dirty="0">
                <a:solidFill>
                  <a:srgbClr val="000000"/>
                </a:solidFill>
                <a:latin typeface="Arial" panose="020B0604020202020204" pitchFamily="34" charset="0"/>
                <a:ea typeface="+mj-ea"/>
                <a:cs typeface="Arial" panose="020B0604020202020204" pitchFamily="34" charset="0"/>
              </a:rPr>
              <a:t> 생산하고 있는 제품의 </a:t>
            </a:r>
            <a:r>
              <a:rPr lang="en-US" altLang="ko-KR" sz="800" kern="0" dirty="0">
                <a:solidFill>
                  <a:srgbClr val="000000"/>
                </a:solidFill>
                <a:latin typeface="Arial" panose="020B0604020202020204" pitchFamily="34" charset="0"/>
                <a:ea typeface="+mj-ea"/>
                <a:cs typeface="Arial" panose="020B0604020202020204" pitchFamily="34" charset="0"/>
              </a:rPr>
              <a:t>100%</a:t>
            </a:r>
            <a:r>
              <a:rPr lang="ko-KR" altLang="en-US" sz="800" kern="0" dirty="0">
                <a:solidFill>
                  <a:srgbClr val="000000"/>
                </a:solidFill>
                <a:latin typeface="Arial" panose="020B0604020202020204" pitchFamily="34" charset="0"/>
                <a:ea typeface="+mj-ea"/>
                <a:cs typeface="Arial" panose="020B0604020202020204" pitchFamily="34" charset="0"/>
              </a:rPr>
              <a:t>를 </a:t>
            </a:r>
            <a:r>
              <a:rPr lang="ko-KR" altLang="en-US" sz="800" kern="0" dirty="0" err="1">
                <a:solidFill>
                  <a:srgbClr val="000000"/>
                </a:solidFill>
                <a:latin typeface="Arial" panose="020B0604020202020204" pitchFamily="34" charset="0"/>
                <a:ea typeface="+mj-ea"/>
                <a:cs typeface="Arial" panose="020B0604020202020204" pitchFamily="34" charset="0"/>
              </a:rPr>
              <a:t>페이퍼코리아에</a:t>
            </a:r>
            <a:r>
              <a:rPr lang="ko-KR" altLang="en-US" sz="800" kern="0" dirty="0">
                <a:solidFill>
                  <a:srgbClr val="000000"/>
                </a:solidFill>
                <a:latin typeface="Arial" panose="020B0604020202020204" pitchFamily="34" charset="0"/>
                <a:ea typeface="+mj-ea"/>
                <a:cs typeface="Arial" panose="020B0604020202020204" pitchFamily="34" charset="0"/>
              </a:rPr>
              <a:t> </a:t>
            </a:r>
            <a:r>
              <a:rPr lang="ko-KR" altLang="en-US" sz="800" kern="0" dirty="0" err="1">
                <a:solidFill>
                  <a:srgbClr val="000000"/>
                </a:solidFill>
                <a:latin typeface="Arial" panose="020B0604020202020204" pitchFamily="34" charset="0"/>
                <a:ea typeface="+mj-ea"/>
                <a:cs typeface="Arial" panose="020B0604020202020204" pitchFamily="34" charset="0"/>
              </a:rPr>
              <a:t>상향매출하는</a:t>
            </a:r>
            <a:r>
              <a:rPr lang="ko-KR" altLang="en-US" sz="800" kern="0" dirty="0">
                <a:solidFill>
                  <a:srgbClr val="000000"/>
                </a:solidFill>
                <a:latin typeface="Arial" panose="020B0604020202020204" pitchFamily="34" charset="0"/>
                <a:ea typeface="+mj-ea"/>
                <a:cs typeface="Arial" panose="020B0604020202020204" pitchFamily="34" charset="0"/>
              </a:rPr>
              <a:t> 구조이며</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err="1">
                <a:solidFill>
                  <a:srgbClr val="000000"/>
                </a:solidFill>
                <a:latin typeface="Arial" panose="020B0604020202020204" pitchFamily="34" charset="0"/>
                <a:ea typeface="+mj-ea"/>
                <a:cs typeface="Arial" panose="020B0604020202020204" pitchFamily="34" charset="0"/>
              </a:rPr>
              <a:t>페이퍼코리아는</a:t>
            </a:r>
            <a:r>
              <a:rPr lang="ko-KR" altLang="en-US" sz="800" kern="0" dirty="0">
                <a:solidFill>
                  <a:srgbClr val="000000"/>
                </a:solidFill>
                <a:latin typeface="Arial" panose="020B0604020202020204" pitchFamily="34" charset="0"/>
                <a:ea typeface="+mj-ea"/>
                <a:cs typeface="Arial" panose="020B0604020202020204" pitchFamily="34" charset="0"/>
              </a:rPr>
              <a:t> 이를 추가적인 가공 없이 외부 거래처에 판매하고</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err="1">
                <a:solidFill>
                  <a:srgbClr val="000000"/>
                </a:solidFill>
                <a:latin typeface="Arial" panose="020B0604020202020204" pitchFamily="34" charset="0"/>
                <a:ea typeface="+mj-ea"/>
                <a:cs typeface="Arial" panose="020B0604020202020204" pitchFamily="34" charset="0"/>
              </a:rPr>
              <a:t>페이퍼코리아의</a:t>
            </a:r>
            <a:r>
              <a:rPr lang="ko-KR" altLang="en-US" sz="800" kern="0" dirty="0">
                <a:solidFill>
                  <a:srgbClr val="000000"/>
                </a:solidFill>
                <a:latin typeface="Arial" panose="020B0604020202020204" pitchFamily="34" charset="0"/>
                <a:ea typeface="+mj-ea"/>
                <a:cs typeface="Arial" panose="020B0604020202020204" pitchFamily="34" charset="0"/>
              </a:rPr>
              <a:t> 개별재무제표 상 상품매출로 분류됨 </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lnSpc>
                <a:spcPts val="1200"/>
              </a:lnSpc>
              <a:spcBef>
                <a:spcPts val="300"/>
              </a:spcBef>
              <a:buClr>
                <a:srgbClr val="00338D"/>
              </a:buClr>
              <a:buSzPct val="100000"/>
              <a:buFont typeface="Arial" panose="020B0604020202020204" pitchFamily="34" charset="0"/>
              <a:buChar char="•"/>
              <a:defRPr/>
            </a:pPr>
            <a:r>
              <a:rPr lang="ko-KR" altLang="en-US" sz="800" kern="0" dirty="0" err="1">
                <a:solidFill>
                  <a:srgbClr val="000000"/>
                </a:solidFill>
                <a:latin typeface="Arial" panose="020B0604020202020204" pitchFamily="34" charset="0"/>
                <a:ea typeface="+mj-ea"/>
                <a:cs typeface="Arial" panose="020B0604020202020204" pitchFamily="34" charset="0"/>
              </a:rPr>
              <a:t>나투라페이퍼의</a:t>
            </a:r>
            <a:r>
              <a:rPr lang="ko-KR" altLang="en-US" sz="800" kern="0" dirty="0">
                <a:solidFill>
                  <a:srgbClr val="000000"/>
                </a:solidFill>
                <a:latin typeface="Arial" panose="020B0604020202020204" pitchFamily="34" charset="0"/>
                <a:ea typeface="+mj-ea"/>
                <a:cs typeface="Arial" panose="020B0604020202020204" pitchFamily="34" charset="0"/>
              </a:rPr>
              <a:t> 상향판매 제품은 연결실체 외의 대상에게 판매 시 </a:t>
            </a:r>
            <a:r>
              <a:rPr lang="ko-KR" altLang="en-US" sz="800" kern="0" dirty="0" err="1">
                <a:solidFill>
                  <a:srgbClr val="000000"/>
                </a:solidFill>
                <a:latin typeface="Arial" panose="020B0604020202020204" pitchFamily="34" charset="0"/>
                <a:ea typeface="+mj-ea"/>
                <a:cs typeface="Arial" panose="020B0604020202020204" pitchFamily="34" charset="0"/>
              </a:rPr>
              <a:t>페이퍼코리아</a:t>
            </a:r>
            <a:r>
              <a:rPr lang="ko-KR" altLang="en-US" sz="800" kern="0" dirty="0">
                <a:solidFill>
                  <a:srgbClr val="000000"/>
                </a:solidFill>
                <a:latin typeface="Arial" panose="020B0604020202020204" pitchFamily="34" charset="0"/>
                <a:ea typeface="+mj-ea"/>
                <a:cs typeface="Arial" panose="020B0604020202020204" pitchFamily="34" charset="0"/>
              </a:rPr>
              <a:t> 개별 재무제표상 상품매출로 표시되나</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 연결재무제표 상 제품매출에 해당함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lnSpc>
                <a:spcPts val="1200"/>
              </a:lnSpc>
              <a:spcBef>
                <a:spcPts val="300"/>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과거 전주페이퍼 산하에서 주로 수출 신문용지를 생산하던 </a:t>
            </a:r>
            <a:r>
              <a:rPr lang="ko-KR" altLang="en-US" sz="800" kern="0" dirty="0" err="1">
                <a:solidFill>
                  <a:srgbClr val="000000"/>
                </a:solidFill>
                <a:latin typeface="Arial" panose="020B0604020202020204" pitchFamily="34" charset="0"/>
                <a:ea typeface="+mj-ea"/>
                <a:cs typeface="Arial" panose="020B0604020202020204" pitchFamily="34" charset="0"/>
              </a:rPr>
              <a:t>나투라페이퍼를</a:t>
            </a:r>
            <a:r>
              <a:rPr lang="ko-KR" altLang="en-US" sz="800" kern="0" dirty="0">
                <a:solidFill>
                  <a:srgbClr val="000000"/>
                </a:solidFill>
                <a:latin typeface="Arial" panose="020B0604020202020204" pitchFamily="34" charset="0"/>
                <a:ea typeface="+mj-ea"/>
                <a:cs typeface="Arial" panose="020B0604020202020204" pitchFamily="34" charset="0"/>
              </a:rPr>
              <a:t> </a:t>
            </a:r>
            <a:r>
              <a:rPr lang="ko-KR" altLang="en-US" sz="800" kern="0" dirty="0" err="1">
                <a:solidFill>
                  <a:srgbClr val="000000"/>
                </a:solidFill>
                <a:latin typeface="Arial" panose="020B0604020202020204" pitchFamily="34" charset="0"/>
                <a:ea typeface="+mj-ea"/>
                <a:cs typeface="Arial" panose="020B0604020202020204" pitchFamily="34" charset="0"/>
              </a:rPr>
              <a:t>페이퍼코리아가</a:t>
            </a:r>
            <a:r>
              <a:rPr lang="ko-KR" altLang="en-US" sz="800" kern="0" dirty="0">
                <a:solidFill>
                  <a:srgbClr val="000000"/>
                </a:solidFill>
                <a:latin typeface="Arial" panose="020B0604020202020204" pitchFamily="34" charset="0"/>
                <a:ea typeface="+mj-ea"/>
                <a:cs typeface="Arial" panose="020B0604020202020204" pitchFamily="34" charset="0"/>
              </a:rPr>
              <a:t> 인수하면서</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 기존의 군산공장에서 신문생산을 중단하고 청주공장에서 신문생산을 전담하도록 생산법인화 함</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 인수 전부터 영업권은 </a:t>
            </a:r>
            <a:r>
              <a:rPr lang="ko-KR" altLang="en-US" sz="800" kern="0" dirty="0" err="1">
                <a:solidFill>
                  <a:srgbClr val="000000"/>
                </a:solidFill>
                <a:latin typeface="Arial" panose="020B0604020202020204" pitchFamily="34" charset="0"/>
                <a:ea typeface="+mj-ea"/>
                <a:cs typeface="Arial" panose="020B0604020202020204" pitchFamily="34" charset="0"/>
              </a:rPr>
              <a:t>페이퍼코리아에</a:t>
            </a:r>
            <a:r>
              <a:rPr lang="ko-KR" altLang="en-US" sz="800" kern="0" dirty="0">
                <a:solidFill>
                  <a:srgbClr val="000000"/>
                </a:solidFill>
                <a:latin typeface="Arial" panose="020B0604020202020204" pitchFamily="34" charset="0"/>
                <a:ea typeface="+mj-ea"/>
                <a:cs typeface="Arial" panose="020B0604020202020204" pitchFamily="34" charset="0"/>
              </a:rPr>
              <a:t> 있었던 관계로 </a:t>
            </a:r>
            <a:r>
              <a:rPr lang="ko-KR" altLang="en-US" sz="800" kern="0" dirty="0" err="1">
                <a:solidFill>
                  <a:srgbClr val="000000"/>
                </a:solidFill>
                <a:latin typeface="Arial" panose="020B0604020202020204" pitchFamily="34" charset="0"/>
                <a:ea typeface="+mj-ea"/>
                <a:cs typeface="Arial" panose="020B0604020202020204" pitchFamily="34" charset="0"/>
              </a:rPr>
              <a:t>페이퍼코리아가</a:t>
            </a:r>
            <a:r>
              <a:rPr lang="ko-KR" altLang="en-US" sz="800" kern="0" dirty="0">
                <a:solidFill>
                  <a:srgbClr val="000000"/>
                </a:solidFill>
                <a:latin typeface="Arial" panose="020B0604020202020204" pitchFamily="34" charset="0"/>
                <a:ea typeface="+mj-ea"/>
                <a:cs typeface="Arial" panose="020B0604020202020204" pitchFamily="34" charset="0"/>
              </a:rPr>
              <a:t> 판매를 담당하고 있으며</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관련 세무 이슈를 방지하기 위해 마진을 동일하게 공유하는 수준에서 거래가격을 조정하고 있음</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회사에 따르면 직접 매출하는 구조와 대비하여도 전체 수익과 수익률 차이는 유의적이지 않을 것으로 파악됨</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lnSpc>
                <a:spcPts val="1200"/>
              </a:lnSpc>
              <a:spcBef>
                <a:spcPts val="300"/>
              </a:spcBef>
              <a:buClr>
                <a:srgbClr val="00338D"/>
              </a:buClr>
              <a:buSzPct val="100000"/>
              <a:buFont typeface="Arial" panose="020B0604020202020204" pitchFamily="34" charset="0"/>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94950" lvl="2" fontAlgn="base">
              <a:lnSpc>
                <a:spcPts val="1200"/>
              </a:lnSpc>
              <a:spcBef>
                <a:spcPts val="300"/>
              </a:spcBef>
              <a:buClr>
                <a:srgbClr val="00338D"/>
              </a:buClr>
              <a:buSzPct val="100000"/>
              <a:defRPr/>
            </a:pPr>
            <a:r>
              <a:rPr lang="ko-KR" altLang="en-US" sz="800" b="1" u="sng" kern="0" dirty="0" err="1">
                <a:latin typeface="Arial" panose="020B0604020202020204" pitchFamily="34" charset="0"/>
                <a:cs typeface="Arial" panose="020B0604020202020204" pitchFamily="34" charset="0"/>
              </a:rPr>
              <a:t>나투라페이퍼의</a:t>
            </a:r>
            <a:r>
              <a:rPr lang="ko-KR" altLang="en-US" sz="800" b="1" u="sng" kern="0" dirty="0">
                <a:latin typeface="Arial" panose="020B0604020202020204" pitchFamily="34" charset="0"/>
                <a:cs typeface="Arial" panose="020B0604020202020204" pitchFamily="34" charset="0"/>
              </a:rPr>
              <a:t> </a:t>
            </a:r>
            <a:r>
              <a:rPr lang="ko-KR" altLang="en-US" sz="800" b="1" u="sng" kern="0" dirty="0" err="1">
                <a:latin typeface="Arial" panose="020B0604020202020204" pitchFamily="34" charset="0"/>
                <a:cs typeface="Arial" panose="020B0604020202020204" pitchFamily="34" charset="0"/>
              </a:rPr>
              <a:t>페이퍼코리아에</a:t>
            </a:r>
            <a:r>
              <a:rPr lang="ko-KR" altLang="en-US" sz="800" b="1" u="sng" kern="0" dirty="0">
                <a:latin typeface="Arial" panose="020B0604020202020204" pitchFamily="34" charset="0"/>
                <a:cs typeface="Arial" panose="020B0604020202020204" pitchFamily="34" charset="0"/>
              </a:rPr>
              <a:t> 대한 상향 상품매출</a:t>
            </a:r>
            <a:endParaRPr lang="en-US" altLang="ko-KR" sz="800" b="1" u="sng" kern="0" dirty="0">
              <a:latin typeface="Arial" panose="020B0604020202020204" pitchFamily="34" charset="0"/>
              <a:cs typeface="Arial" panose="020B0604020202020204" pitchFamily="34" charset="0"/>
            </a:endParaRPr>
          </a:p>
          <a:p>
            <a:pPr marL="266400" lvl="2" indent="-171450" fontAlgn="base">
              <a:lnSpc>
                <a:spcPts val="1200"/>
              </a:lnSpc>
              <a:spcBef>
                <a:spcPts val="300"/>
              </a:spcBef>
              <a:buClr>
                <a:srgbClr val="00338D"/>
              </a:buClr>
              <a:buSzPct val="100000"/>
              <a:buFont typeface="Arial" panose="020B0604020202020204" pitchFamily="34" charset="0"/>
              <a:buChar char="•"/>
              <a:defRPr/>
            </a:pPr>
            <a:r>
              <a:rPr lang="ko-KR" altLang="en-US" sz="800" kern="0" dirty="0" err="1">
                <a:latin typeface="Arial" panose="020B0604020202020204" pitchFamily="34" charset="0"/>
                <a:cs typeface="Arial" panose="020B0604020202020204" pitchFamily="34" charset="0"/>
              </a:rPr>
              <a:t>페이퍼코리아와</a:t>
            </a:r>
            <a:r>
              <a:rPr lang="ko-KR" altLang="en-US" sz="800" kern="0" dirty="0">
                <a:latin typeface="Arial" panose="020B0604020202020204" pitchFamily="34" charset="0"/>
                <a:cs typeface="Arial" panose="020B0604020202020204" pitchFamily="34" charset="0"/>
              </a:rPr>
              <a:t> </a:t>
            </a:r>
            <a:r>
              <a:rPr lang="ko-KR" altLang="en-US" sz="800" kern="0" dirty="0" err="1">
                <a:latin typeface="Arial" panose="020B0604020202020204" pitchFamily="34" charset="0"/>
                <a:cs typeface="Arial" panose="020B0604020202020204" pitchFamily="34" charset="0"/>
              </a:rPr>
              <a:t>나투라페이퍼간에</a:t>
            </a:r>
            <a:r>
              <a:rPr lang="ko-KR" altLang="en-US" sz="800" kern="0" dirty="0">
                <a:latin typeface="Arial" panose="020B0604020202020204" pitchFamily="34" charset="0"/>
                <a:cs typeface="Arial" panose="020B0604020202020204" pitchFamily="34" charset="0"/>
              </a:rPr>
              <a:t> 사용하지 않는 원재료나 일시적으로 부족한 원재료를 상호 매각을 통해서 소진하는 거래가 현재에도 간혹 발생하나</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거래규모는 크지 않은 것으로 파악됨</a:t>
            </a:r>
            <a:endParaRPr lang="en-US" altLang="ko-KR" sz="800" kern="0" dirty="0">
              <a:solidFill>
                <a:srgbClr val="000000"/>
              </a:solidFill>
              <a:latin typeface="Arial" panose="020B0604020202020204" pitchFamily="34" charset="0"/>
              <a:cs typeface="Arial" panose="020B0604020202020204" pitchFamily="34" charset="0"/>
            </a:endParaRPr>
          </a:p>
        </p:txBody>
      </p:sp>
      <p:grpSp>
        <p:nvGrpSpPr>
          <p:cNvPr id="38" name="그룹 37">
            <a:extLst>
              <a:ext uri="{FF2B5EF4-FFF2-40B4-BE49-F238E27FC236}">
                <a16:creationId xmlns:a16="http://schemas.microsoft.com/office/drawing/2014/main" id="{0FDF0339-FDDB-4B4C-9177-5574BE3D7D5F}"/>
              </a:ext>
            </a:extLst>
          </p:cNvPr>
          <p:cNvGrpSpPr/>
          <p:nvPr/>
        </p:nvGrpSpPr>
        <p:grpSpPr>
          <a:xfrm>
            <a:off x="7102804" y="2797652"/>
            <a:ext cx="1838909" cy="1282019"/>
            <a:chOff x="3299060" y="2272981"/>
            <a:chExt cx="1838909" cy="1282019"/>
          </a:xfrm>
        </p:grpSpPr>
        <p:sp>
          <p:nvSpPr>
            <p:cNvPr id="37" name="화살표: 아래쪽 36">
              <a:extLst>
                <a:ext uri="{FF2B5EF4-FFF2-40B4-BE49-F238E27FC236}">
                  <a16:creationId xmlns:a16="http://schemas.microsoft.com/office/drawing/2014/main" id="{82F8F13E-040F-4EED-B6F8-CB8FBCA13E1E}"/>
                </a:ext>
              </a:extLst>
            </p:cNvPr>
            <p:cNvSpPr/>
            <p:nvPr/>
          </p:nvSpPr>
          <p:spPr>
            <a:xfrm rot="10800000">
              <a:off x="3619259" y="2582426"/>
              <a:ext cx="586400" cy="644623"/>
            </a:xfrm>
            <a:prstGeom prst="downArrow">
              <a:avLst/>
            </a:prstGeom>
            <a:solidFill>
              <a:srgbClr val="FFDBD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3" name="모서리가 둥근 직사각형 97">
              <a:extLst>
                <a:ext uri="{FF2B5EF4-FFF2-40B4-BE49-F238E27FC236}">
                  <a16:creationId xmlns:a16="http://schemas.microsoft.com/office/drawing/2014/main" id="{C3F48D8B-8B8D-48EC-AED1-DA23CF48D3B8}"/>
                </a:ext>
              </a:extLst>
            </p:cNvPr>
            <p:cNvSpPr/>
            <p:nvPr/>
          </p:nvSpPr>
          <p:spPr>
            <a:xfrm>
              <a:off x="3299060" y="2272981"/>
              <a:ext cx="1080000" cy="252000"/>
            </a:xfrm>
            <a:prstGeom prst="roundRect">
              <a:avLst>
                <a:gd name="adj" fmla="val 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31" b="1" dirty="0" err="1">
                  <a:solidFill>
                    <a:srgbClr val="FFFFFF"/>
                  </a:solidFill>
                  <a:latin typeface="맑은 고딕"/>
                  <a:ea typeface="맑은 고딕"/>
                </a:rPr>
                <a:t>페이퍼코리아</a:t>
              </a:r>
              <a:endParaRPr lang="ko-KR" altLang="en-US" sz="831" b="1" dirty="0">
                <a:solidFill>
                  <a:srgbClr val="FFFFFF"/>
                </a:solidFill>
                <a:latin typeface="맑은 고딕"/>
                <a:ea typeface="맑은 고딕"/>
              </a:endParaRPr>
            </a:p>
          </p:txBody>
        </p:sp>
        <p:sp>
          <p:nvSpPr>
            <p:cNvPr id="85" name="모서리가 둥근 직사각형 97">
              <a:extLst>
                <a:ext uri="{FF2B5EF4-FFF2-40B4-BE49-F238E27FC236}">
                  <a16:creationId xmlns:a16="http://schemas.microsoft.com/office/drawing/2014/main" id="{D3DE1DF8-5ED7-4DE9-A933-28AEEC1E711E}"/>
                </a:ext>
              </a:extLst>
            </p:cNvPr>
            <p:cNvSpPr/>
            <p:nvPr/>
          </p:nvSpPr>
          <p:spPr>
            <a:xfrm>
              <a:off x="3299060" y="3303000"/>
              <a:ext cx="1080000" cy="252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r>
                <a:rPr lang="ko-KR" altLang="en-US" sz="831" b="1" dirty="0" err="1">
                  <a:solidFill>
                    <a:srgbClr val="FFFFFF"/>
                  </a:solidFill>
                  <a:latin typeface="맑은 고딕"/>
                  <a:ea typeface="맑은 고딕"/>
                </a:rPr>
                <a:t>나투라페이퍼</a:t>
              </a:r>
              <a:endParaRPr lang="ko-KR" altLang="en-US" sz="831" b="1" dirty="0">
                <a:solidFill>
                  <a:srgbClr val="FFFFFF"/>
                </a:solidFill>
                <a:latin typeface="맑은 고딕"/>
                <a:ea typeface="맑은 고딕"/>
              </a:endParaRPr>
            </a:p>
          </p:txBody>
        </p:sp>
        <p:cxnSp>
          <p:nvCxnSpPr>
            <p:cNvPr id="115" name="직선 화살표 연결선 31">
              <a:extLst>
                <a:ext uri="{FF2B5EF4-FFF2-40B4-BE49-F238E27FC236}">
                  <a16:creationId xmlns:a16="http://schemas.microsoft.com/office/drawing/2014/main" id="{DE4FD164-3888-4B18-ADFA-94F22527558A}"/>
                </a:ext>
              </a:extLst>
            </p:cNvPr>
            <p:cNvCxnSpPr>
              <a:cxnSpLocks/>
              <a:stCxn id="85" idx="0"/>
              <a:endCxn id="83" idx="2"/>
            </p:cNvCxnSpPr>
            <p:nvPr/>
          </p:nvCxnSpPr>
          <p:spPr>
            <a:xfrm flipV="1">
              <a:off x="3839060" y="2524981"/>
              <a:ext cx="0" cy="778019"/>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09E69FAD-D669-4ED6-B859-D726F5BB9C2D}"/>
                </a:ext>
              </a:extLst>
            </p:cNvPr>
            <p:cNvSpPr txBox="1"/>
            <p:nvPr/>
          </p:nvSpPr>
          <p:spPr>
            <a:xfrm>
              <a:off x="3869476" y="2786946"/>
              <a:ext cx="1268493" cy="179088"/>
            </a:xfrm>
            <a:prstGeom prst="rect">
              <a:avLst/>
            </a:prstGeom>
            <a:noFill/>
          </p:spPr>
          <p:txBody>
            <a:bodyPr wrap="square" lIns="50409" tIns="50409" rIns="50409" bIns="50409" rtlCol="0">
              <a:noAutofit/>
            </a:bodyPr>
            <a:lstStyle/>
            <a:p>
              <a:pPr algn="ctr">
                <a:spcAft>
                  <a:spcPts val="554"/>
                </a:spcAft>
              </a:pPr>
              <a:r>
                <a:rPr lang="ko-KR" altLang="en-US" sz="738" b="1" dirty="0">
                  <a:solidFill>
                    <a:schemeClr val="tx2"/>
                  </a:solidFill>
                  <a:latin typeface="Arial" panose="020B0604020202020204" pitchFamily="34" charset="0"/>
                  <a:cs typeface="Arial" panose="020B0604020202020204" pitchFamily="34" charset="0"/>
                </a:rPr>
                <a:t>제품매출 </a:t>
              </a:r>
              <a:r>
                <a:rPr lang="en-US" altLang="ko-KR" sz="738" b="1" dirty="0">
                  <a:solidFill>
                    <a:schemeClr val="tx2"/>
                  </a:solidFill>
                  <a:latin typeface="Arial" panose="020B0604020202020204" pitchFamily="34" charset="0"/>
                  <a:cs typeface="Arial" panose="020B0604020202020204" pitchFamily="34" charset="0"/>
                </a:rPr>
                <a:t>106,353</a:t>
              </a:r>
              <a:r>
                <a:rPr lang="ko-KR" altLang="en-US" sz="738" b="1" dirty="0">
                  <a:solidFill>
                    <a:schemeClr val="tx2"/>
                  </a:solidFill>
                  <a:latin typeface="Arial" panose="020B0604020202020204" pitchFamily="34" charset="0"/>
                  <a:cs typeface="Arial" panose="020B0604020202020204" pitchFamily="34" charset="0"/>
                </a:rPr>
                <a:t>백만원 </a:t>
              </a:r>
              <a:r>
                <a:rPr lang="en-US" altLang="ko-KR" sz="738" b="1" dirty="0">
                  <a:solidFill>
                    <a:schemeClr val="tx2"/>
                  </a:solidFill>
                  <a:latin typeface="Arial" panose="020B0604020202020204" pitchFamily="34" charset="0"/>
                  <a:cs typeface="Arial" panose="020B0604020202020204" pitchFamily="34" charset="0"/>
                </a:rPr>
                <a:t>(100%)</a:t>
              </a:r>
            </a:p>
          </p:txBody>
        </p:sp>
      </p:grpSp>
      <p:cxnSp>
        <p:nvCxnSpPr>
          <p:cNvPr id="151" name="직선 화살표 연결선 31">
            <a:extLst>
              <a:ext uri="{FF2B5EF4-FFF2-40B4-BE49-F238E27FC236}">
                <a16:creationId xmlns:a16="http://schemas.microsoft.com/office/drawing/2014/main" id="{E9EDD9AA-D6EF-44B0-9BFB-6E6094DA611A}"/>
              </a:ext>
            </a:extLst>
          </p:cNvPr>
          <p:cNvCxnSpPr>
            <a:cxnSpLocks/>
          </p:cNvCxnSpPr>
          <p:nvPr/>
        </p:nvCxnSpPr>
        <p:spPr>
          <a:xfrm flipV="1">
            <a:off x="8216680" y="2923652"/>
            <a:ext cx="802801" cy="1"/>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0C2A888-D9C0-4140-9D51-C2D769BD293A}"/>
              </a:ext>
            </a:extLst>
          </p:cNvPr>
          <p:cNvSpPr txBox="1"/>
          <p:nvPr/>
        </p:nvSpPr>
        <p:spPr>
          <a:xfrm>
            <a:off x="8042766" y="2710089"/>
            <a:ext cx="1268493" cy="179088"/>
          </a:xfrm>
          <a:prstGeom prst="rect">
            <a:avLst/>
          </a:prstGeom>
          <a:noFill/>
        </p:spPr>
        <p:txBody>
          <a:bodyPr wrap="square" lIns="50409" tIns="50409" rIns="50409" bIns="50409" rtlCol="0">
            <a:noAutofit/>
          </a:bodyPr>
          <a:lstStyle/>
          <a:p>
            <a:pPr algn="ctr">
              <a:spcAft>
                <a:spcPts val="554"/>
              </a:spcAft>
            </a:pPr>
            <a:r>
              <a:rPr lang="ko-KR" altLang="en-US" sz="738" b="1" dirty="0">
                <a:solidFill>
                  <a:schemeClr val="tx2"/>
                </a:solidFill>
                <a:latin typeface="Arial" panose="020B0604020202020204" pitchFamily="34" charset="0"/>
                <a:cs typeface="Arial" panose="020B0604020202020204" pitchFamily="34" charset="0"/>
              </a:rPr>
              <a:t>상품 매출 </a:t>
            </a:r>
            <a:r>
              <a:rPr lang="en-US" altLang="ko-KR" sz="738" b="1" dirty="0">
                <a:solidFill>
                  <a:schemeClr val="tx2"/>
                </a:solidFill>
                <a:latin typeface="Arial" panose="020B0604020202020204" pitchFamily="34" charset="0"/>
                <a:cs typeface="Arial" panose="020B0604020202020204" pitchFamily="34" charset="0"/>
              </a:rPr>
              <a:t>100%</a:t>
            </a:r>
          </a:p>
        </p:txBody>
      </p:sp>
      <p:sp>
        <p:nvSpPr>
          <p:cNvPr id="28" name="직사각형 119">
            <a:extLst>
              <a:ext uri="{FF2B5EF4-FFF2-40B4-BE49-F238E27FC236}">
                <a16:creationId xmlns:a16="http://schemas.microsoft.com/office/drawing/2014/main" id="{77E9851E-F5C4-41FC-84DE-07C54F52A7A1}"/>
              </a:ext>
            </a:extLst>
          </p:cNvPr>
          <p:cNvSpPr/>
          <p:nvPr/>
        </p:nvSpPr>
        <p:spPr bwMode="auto">
          <a:xfrm>
            <a:off x="6466516" y="1558661"/>
            <a:ext cx="2860953"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Dart,</a:t>
            </a:r>
            <a:r>
              <a:rPr lang="ko-KR" altLang="en-US" sz="800" dirty="0">
                <a:solidFill>
                  <a:prstClr val="black"/>
                </a:solidFill>
                <a:latin typeface="Arial" panose="020B0604020202020204" pitchFamily="34" charset="0"/>
                <a:ea typeface="+mj-ea"/>
                <a:cs typeface="Arial" panose="020B0604020202020204" pitchFamily="34" charset="0"/>
              </a:rPr>
              <a:t> </a:t>
            </a:r>
            <a:r>
              <a:rPr lang="en-US" altLang="ko-KR" sz="800" dirty="0">
                <a:solidFill>
                  <a:prstClr val="black"/>
                </a:solidFill>
                <a:latin typeface="Arial" panose="020B0604020202020204" pitchFamily="34" charset="0"/>
                <a:ea typeface="+mj-ea"/>
                <a:cs typeface="Arial" panose="020B0604020202020204" pitchFamily="34" charset="0"/>
              </a:rPr>
              <a:t>VDR</a:t>
            </a:r>
            <a:r>
              <a:rPr lang="ko-KR" altLang="en-US" sz="800" dirty="0">
                <a:solidFill>
                  <a:prstClr val="black"/>
                </a:solidFill>
                <a:latin typeface="Arial" panose="020B0604020202020204" pitchFamily="34" charset="0"/>
                <a:ea typeface="+mj-ea"/>
                <a:cs typeface="Arial" panose="020B0604020202020204" pitchFamily="34" charset="0"/>
              </a:rPr>
              <a:t> </a:t>
            </a:r>
            <a:r>
              <a:rPr lang="en-US" altLang="ko-KR" sz="800" dirty="0">
                <a:solidFill>
                  <a:prstClr val="black"/>
                </a:solidFill>
                <a:latin typeface="Arial" panose="020B0604020202020204" pitchFamily="34" charset="0"/>
                <a:ea typeface="+mj-ea"/>
                <a:cs typeface="Arial" panose="020B0604020202020204" pitchFamily="34" charset="0"/>
              </a:rPr>
              <a:t>1.3.5, VDR 1.3.1.1.2, VDR 6.4.54) </a:t>
            </a:r>
          </a:p>
        </p:txBody>
      </p:sp>
      <p:sp>
        <p:nvSpPr>
          <p:cNvPr id="29" name="TextBox 28">
            <a:extLst>
              <a:ext uri="{FF2B5EF4-FFF2-40B4-BE49-F238E27FC236}">
                <a16:creationId xmlns:a16="http://schemas.microsoft.com/office/drawing/2014/main" id="{27B4B7AC-76D1-4E15-8DD2-A606C83A6DA8}"/>
              </a:ext>
            </a:extLst>
          </p:cNvPr>
          <p:cNvSpPr txBox="1">
            <a:spLocks/>
          </p:cNvSpPr>
          <p:nvPr/>
        </p:nvSpPr>
        <p:spPr>
          <a:xfrm>
            <a:off x="2138941" y="5452345"/>
            <a:ext cx="7104888" cy="716462"/>
          </a:xfrm>
          <a:prstGeom prst="rect">
            <a:avLst/>
          </a:prstGeom>
          <a:noFill/>
          <a:ln w="6350">
            <a:noFill/>
          </a:ln>
        </p:spPr>
        <p:txBody>
          <a:bodyPr wrap="square" lIns="50409" tIns="50409" rIns="50409" bIns="50409" rtlCol="0" anchor="t" anchorCtr="0">
            <a:noAutofit/>
          </a:bodyPr>
          <a:lstStyle/>
          <a:p>
            <a:pPr marL="266400" lvl="2" indent="-171450" fontAlgn="base">
              <a:lnSpc>
                <a:spcPts val="1200"/>
              </a:lnSpc>
              <a:spcBef>
                <a:spcPts val="300"/>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회사에 따르면 </a:t>
            </a:r>
            <a:r>
              <a:rPr lang="ko-KR" altLang="en-US" sz="800" kern="0" dirty="0" err="1">
                <a:solidFill>
                  <a:srgbClr val="000000"/>
                </a:solidFill>
                <a:latin typeface="Arial" panose="020B0604020202020204" pitchFamily="34" charset="0"/>
                <a:ea typeface="+mj-ea"/>
                <a:cs typeface="Arial" panose="020B0604020202020204" pitchFamily="34" charset="0"/>
              </a:rPr>
              <a:t>나투라미디어유럽은</a:t>
            </a:r>
            <a:r>
              <a:rPr lang="ko-KR" altLang="en-US" sz="800" kern="0" dirty="0">
                <a:solidFill>
                  <a:srgbClr val="000000"/>
                </a:solidFill>
                <a:latin typeface="Arial" panose="020B0604020202020204" pitchFamily="34" charset="0"/>
                <a:ea typeface="+mj-ea"/>
                <a:cs typeface="Arial" panose="020B0604020202020204" pitchFamily="34" charset="0"/>
              </a:rPr>
              <a:t> 벨기에에 기반을 둔 </a:t>
            </a:r>
            <a:r>
              <a:rPr lang="ko-KR" altLang="en-US" sz="800" kern="0" dirty="0" err="1">
                <a:solidFill>
                  <a:srgbClr val="000000"/>
                </a:solidFill>
                <a:latin typeface="Arial" panose="020B0604020202020204" pitchFamily="34" charset="0"/>
                <a:ea typeface="+mj-ea"/>
                <a:cs typeface="Arial" panose="020B0604020202020204" pitchFamily="34" charset="0"/>
              </a:rPr>
              <a:t>나투라미디어의</a:t>
            </a:r>
            <a:r>
              <a:rPr lang="ko-KR" altLang="en-US" sz="800" kern="0" dirty="0">
                <a:solidFill>
                  <a:srgbClr val="000000"/>
                </a:solidFill>
                <a:latin typeface="Arial" panose="020B0604020202020204" pitchFamily="34" charset="0"/>
                <a:ea typeface="+mj-ea"/>
                <a:cs typeface="Arial" panose="020B0604020202020204" pitchFamily="34" charset="0"/>
              </a:rPr>
              <a:t> 투자 법인으로</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err="1">
                <a:solidFill>
                  <a:srgbClr val="000000"/>
                </a:solidFill>
                <a:latin typeface="Arial" panose="020B0604020202020204" pitchFamily="34" charset="0"/>
                <a:ea typeface="+mj-ea"/>
                <a:cs typeface="Arial" panose="020B0604020202020204" pitchFamily="34" charset="0"/>
              </a:rPr>
              <a:t>나투라미디어</a:t>
            </a:r>
            <a:r>
              <a:rPr lang="ko-KR" altLang="en-US" sz="800" kern="0" dirty="0">
                <a:solidFill>
                  <a:srgbClr val="000000"/>
                </a:solidFill>
                <a:latin typeface="Arial" panose="020B0604020202020204" pitchFamily="34" charset="0"/>
                <a:ea typeface="+mj-ea"/>
                <a:cs typeface="Arial" panose="020B0604020202020204" pitchFamily="34" charset="0"/>
              </a:rPr>
              <a:t> 본사와 직접 거래하는 유럽 대형 거래처 외에 각 나라별 </a:t>
            </a:r>
            <a:r>
              <a:rPr lang="en-US" altLang="ko-KR" sz="800" kern="0" dirty="0">
                <a:solidFill>
                  <a:srgbClr val="000000"/>
                </a:solidFill>
                <a:latin typeface="Arial" panose="020B0604020202020204" pitchFamily="34" charset="0"/>
                <a:ea typeface="+mj-ea"/>
                <a:cs typeface="Arial" panose="020B0604020202020204" pitchFamily="34" charset="0"/>
              </a:rPr>
              <a:t>End-user,</a:t>
            </a:r>
            <a:r>
              <a:rPr lang="ko-KR" altLang="en-US" sz="800" kern="0" dirty="0">
                <a:solidFill>
                  <a:srgbClr val="000000"/>
                </a:solidFill>
                <a:latin typeface="Arial" panose="020B0604020202020204" pitchFamily="34" charset="0"/>
                <a:ea typeface="+mj-ea"/>
                <a:cs typeface="Arial" panose="020B0604020202020204" pitchFamily="34" charset="0"/>
              </a:rPr>
              <a:t> 소규모 딜러 및 본사가 언어적</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지리적 사유로 인해 직접 거래하기 어려운 대형업체 등에 직접 제품을 공급하는 역할을 수행함</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이는 </a:t>
            </a:r>
            <a:r>
              <a:rPr lang="ko-KR" altLang="en-US" sz="800" kern="0" dirty="0" err="1">
                <a:solidFill>
                  <a:srgbClr val="000000"/>
                </a:solidFill>
                <a:latin typeface="Arial" panose="020B0604020202020204" pitchFamily="34" charset="0"/>
                <a:ea typeface="+mj-ea"/>
                <a:cs typeface="Arial" panose="020B0604020202020204" pitchFamily="34" charset="0"/>
              </a:rPr>
              <a:t>나투라제품을</a:t>
            </a:r>
            <a:r>
              <a:rPr lang="ko-KR" altLang="en-US" sz="800" kern="0" dirty="0">
                <a:solidFill>
                  <a:srgbClr val="000000"/>
                </a:solidFill>
                <a:latin typeface="Arial" panose="020B0604020202020204" pitchFamily="34" charset="0"/>
                <a:ea typeface="+mj-ea"/>
                <a:cs typeface="Arial" panose="020B0604020202020204" pitchFamily="34" charset="0"/>
              </a:rPr>
              <a:t> </a:t>
            </a:r>
            <a:r>
              <a:rPr lang="ko-KR" altLang="en-US" sz="800" kern="0" dirty="0" err="1">
                <a:solidFill>
                  <a:srgbClr val="000000"/>
                </a:solidFill>
                <a:latin typeface="Arial" panose="020B0604020202020204" pitchFamily="34" charset="0"/>
                <a:ea typeface="+mj-ea"/>
                <a:cs typeface="Arial" panose="020B0604020202020204" pitchFamily="34" charset="0"/>
              </a:rPr>
              <a:t>대형화하는</a:t>
            </a:r>
            <a:r>
              <a:rPr lang="ko-KR" altLang="en-US" sz="800" kern="0" dirty="0">
                <a:solidFill>
                  <a:srgbClr val="000000"/>
                </a:solidFill>
                <a:latin typeface="Arial" panose="020B0604020202020204" pitchFamily="34" charset="0"/>
                <a:ea typeface="+mj-ea"/>
                <a:cs typeface="Arial" panose="020B0604020202020204" pitchFamily="34" charset="0"/>
              </a:rPr>
              <a:t> 초석작업에 해당하며</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향후 직거래 전환의 기반이 되기도 하며</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이와 관련한 상품매입 거래가 일부 발생함</a:t>
            </a:r>
            <a:endParaRPr lang="en-US" altLang="ko-KR" sz="800" kern="0" dirty="0">
              <a:solidFill>
                <a:srgbClr val="000000"/>
              </a:solidFill>
              <a:latin typeface="Arial" panose="020B0604020202020204" pitchFamily="34" charset="0"/>
              <a:ea typeface="+mj-ea"/>
              <a:cs typeface="Arial" panose="020B0604020202020204" pitchFamily="34" charset="0"/>
            </a:endParaRPr>
          </a:p>
        </p:txBody>
      </p:sp>
      <p:sp>
        <p:nvSpPr>
          <p:cNvPr id="31" name="직사각형 30">
            <a:extLst>
              <a:ext uri="{FF2B5EF4-FFF2-40B4-BE49-F238E27FC236}">
                <a16:creationId xmlns:a16="http://schemas.microsoft.com/office/drawing/2014/main" id="{E779BD92-4521-4E79-979F-A98059592712}"/>
              </a:ext>
            </a:extLst>
          </p:cNvPr>
          <p:cNvSpPr/>
          <p:nvPr/>
        </p:nvSpPr>
        <p:spPr>
          <a:xfrm>
            <a:off x="2200835" y="1759021"/>
            <a:ext cx="7104888" cy="3411763"/>
          </a:xfrm>
          <a:prstGeom prst="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US" altLang="ko-KR" sz="831" dirty="0">
              <a:solidFill>
                <a:schemeClr val="bg1"/>
              </a:solidFill>
              <a:latin typeface="Arial" panose="020B0604020202020204" pitchFamily="34" charset="0"/>
              <a:ea typeface="+mj-ea"/>
              <a:cs typeface="Arial" panose="020B0604020202020204" pitchFamily="34" charset="0"/>
            </a:endParaRPr>
          </a:p>
        </p:txBody>
      </p:sp>
      <p:sp>
        <p:nvSpPr>
          <p:cNvPr id="32" name="TextBox 31">
            <a:extLst>
              <a:ext uri="{FF2B5EF4-FFF2-40B4-BE49-F238E27FC236}">
                <a16:creationId xmlns:a16="http://schemas.microsoft.com/office/drawing/2014/main" id="{C29B962E-D04A-4614-B375-DCEA42DE49E2}"/>
              </a:ext>
            </a:extLst>
          </p:cNvPr>
          <p:cNvSpPr txBox="1"/>
          <p:nvPr/>
        </p:nvSpPr>
        <p:spPr>
          <a:xfrm>
            <a:off x="2343289" y="1658013"/>
            <a:ext cx="1096197" cy="248337"/>
          </a:xfrm>
          <a:prstGeom prst="rect">
            <a:avLst/>
          </a:prstGeom>
          <a:solidFill>
            <a:schemeClr val="bg1"/>
          </a:solidFill>
        </p:spPr>
        <p:txBody>
          <a:bodyPr wrap="square" lIns="36000" tIns="50409" rIns="36000" bIns="50409" rtlCol="0">
            <a:noAutofit/>
          </a:bodyPr>
          <a:lstStyle/>
          <a:p>
            <a:pPr algn="ctr">
              <a:spcAft>
                <a:spcPts val="554"/>
              </a:spcAft>
            </a:pPr>
            <a:r>
              <a:rPr lang="en-US" altLang="ko-KR" sz="800" b="1" dirty="0">
                <a:solidFill>
                  <a:schemeClr val="tx2"/>
                </a:solidFill>
                <a:latin typeface="Arial" panose="020B0604020202020204" pitchFamily="34" charset="0"/>
                <a:ea typeface="+mj-ea"/>
                <a:cs typeface="Arial" panose="020B0604020202020204" pitchFamily="34" charset="0"/>
              </a:rPr>
              <a:t>PCI</a:t>
            </a:r>
            <a:r>
              <a:rPr lang="ko-KR" altLang="en-US" sz="800" b="1" dirty="0">
                <a:solidFill>
                  <a:schemeClr val="tx2"/>
                </a:solidFill>
                <a:latin typeface="Arial" panose="020B0604020202020204" pitchFamily="34" charset="0"/>
                <a:ea typeface="+mj-ea"/>
                <a:cs typeface="Arial" panose="020B0604020202020204" pitchFamily="34" charset="0"/>
              </a:rPr>
              <a:t>와 </a:t>
            </a:r>
            <a:r>
              <a:rPr lang="en-US" altLang="ko-KR" sz="800" b="1" dirty="0">
                <a:solidFill>
                  <a:schemeClr val="tx2"/>
                </a:solidFill>
                <a:latin typeface="Arial" panose="020B0604020202020204" pitchFamily="34" charset="0"/>
                <a:ea typeface="+mj-ea"/>
                <a:cs typeface="Arial" panose="020B0604020202020204" pitchFamily="34" charset="0"/>
              </a:rPr>
              <a:t>NP</a:t>
            </a:r>
            <a:r>
              <a:rPr lang="ko-KR" altLang="en-US" sz="800" b="1" dirty="0">
                <a:solidFill>
                  <a:schemeClr val="tx2"/>
                </a:solidFill>
                <a:latin typeface="Arial" panose="020B0604020202020204" pitchFamily="34" charset="0"/>
                <a:ea typeface="+mj-ea"/>
                <a:cs typeface="Arial" panose="020B0604020202020204" pitchFamily="34" charset="0"/>
              </a:rPr>
              <a:t>간 내부거래</a:t>
            </a:r>
          </a:p>
        </p:txBody>
      </p:sp>
      <p:sp>
        <p:nvSpPr>
          <p:cNvPr id="33" name="직사각형 32">
            <a:extLst>
              <a:ext uri="{FF2B5EF4-FFF2-40B4-BE49-F238E27FC236}">
                <a16:creationId xmlns:a16="http://schemas.microsoft.com/office/drawing/2014/main" id="{021D6AE2-87CB-4981-B8B0-5850D15EA7EF}"/>
              </a:ext>
            </a:extLst>
          </p:cNvPr>
          <p:cNvSpPr/>
          <p:nvPr/>
        </p:nvSpPr>
        <p:spPr>
          <a:xfrm>
            <a:off x="2200835" y="5338890"/>
            <a:ext cx="7104888" cy="716462"/>
          </a:xfrm>
          <a:prstGeom prst="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US" altLang="ko-KR" sz="831" dirty="0">
              <a:solidFill>
                <a:schemeClr val="bg1"/>
              </a:solidFill>
              <a:latin typeface="Arial" panose="020B0604020202020204" pitchFamily="34" charset="0"/>
              <a:ea typeface="+mj-ea"/>
              <a:cs typeface="Arial" panose="020B0604020202020204" pitchFamily="34" charset="0"/>
            </a:endParaRPr>
          </a:p>
        </p:txBody>
      </p:sp>
      <p:sp>
        <p:nvSpPr>
          <p:cNvPr id="34" name="TextBox 33">
            <a:extLst>
              <a:ext uri="{FF2B5EF4-FFF2-40B4-BE49-F238E27FC236}">
                <a16:creationId xmlns:a16="http://schemas.microsoft.com/office/drawing/2014/main" id="{142A0768-8D0E-4141-AC83-E0D1EB919F90}"/>
              </a:ext>
            </a:extLst>
          </p:cNvPr>
          <p:cNvSpPr txBox="1"/>
          <p:nvPr/>
        </p:nvSpPr>
        <p:spPr>
          <a:xfrm>
            <a:off x="2343289" y="5237880"/>
            <a:ext cx="1171698" cy="248337"/>
          </a:xfrm>
          <a:prstGeom prst="rect">
            <a:avLst/>
          </a:prstGeom>
          <a:solidFill>
            <a:schemeClr val="bg1"/>
          </a:solidFill>
        </p:spPr>
        <p:txBody>
          <a:bodyPr wrap="square" lIns="36000" tIns="50409" rIns="36000" bIns="50409" rtlCol="0">
            <a:noAutofit/>
          </a:bodyPr>
          <a:lstStyle/>
          <a:p>
            <a:pPr algn="ctr">
              <a:spcAft>
                <a:spcPts val="554"/>
              </a:spcAft>
            </a:pPr>
            <a:r>
              <a:rPr lang="en-US" altLang="ko-KR" sz="800" b="1" dirty="0">
                <a:solidFill>
                  <a:schemeClr val="tx2"/>
                </a:solidFill>
                <a:latin typeface="Arial" panose="020B0604020202020204" pitchFamily="34" charset="0"/>
                <a:ea typeface="+mj-ea"/>
                <a:cs typeface="Arial" panose="020B0604020202020204" pitchFamily="34" charset="0"/>
              </a:rPr>
              <a:t>NM</a:t>
            </a:r>
            <a:r>
              <a:rPr lang="ko-KR" altLang="en-US" sz="800" b="1" dirty="0">
                <a:solidFill>
                  <a:schemeClr val="tx2"/>
                </a:solidFill>
                <a:latin typeface="Arial" panose="020B0604020202020204" pitchFamily="34" charset="0"/>
                <a:ea typeface="+mj-ea"/>
                <a:cs typeface="Arial" panose="020B0604020202020204" pitchFamily="34" charset="0"/>
              </a:rPr>
              <a:t>와 </a:t>
            </a:r>
            <a:r>
              <a:rPr lang="en-US" altLang="ko-KR" sz="800" b="1" dirty="0">
                <a:solidFill>
                  <a:schemeClr val="tx2"/>
                </a:solidFill>
                <a:latin typeface="Arial" panose="020B0604020202020204" pitchFamily="34" charset="0"/>
                <a:ea typeface="+mj-ea"/>
                <a:cs typeface="Arial" panose="020B0604020202020204" pitchFamily="34" charset="0"/>
              </a:rPr>
              <a:t>NME </a:t>
            </a:r>
            <a:r>
              <a:rPr lang="ko-KR" altLang="en-US" sz="800" b="1" dirty="0">
                <a:solidFill>
                  <a:schemeClr val="tx2"/>
                </a:solidFill>
                <a:latin typeface="Arial" panose="020B0604020202020204" pitchFamily="34" charset="0"/>
                <a:ea typeface="+mj-ea"/>
                <a:cs typeface="Arial" panose="020B0604020202020204" pitchFamily="34" charset="0"/>
              </a:rPr>
              <a:t>간 내부거래</a:t>
            </a:r>
          </a:p>
        </p:txBody>
      </p:sp>
    </p:spTree>
    <p:extLst>
      <p:ext uri="{BB962C8B-B14F-4D97-AF65-F5344CB8AC3E}">
        <p14:creationId xmlns:p14="http://schemas.microsoft.com/office/powerpoint/2010/main" val="3086466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2">
            <a:extLst>
              <a:ext uri="{FF2B5EF4-FFF2-40B4-BE49-F238E27FC236}">
                <a16:creationId xmlns:a16="http://schemas.microsoft.com/office/drawing/2014/main" id="{CBDD2B04-EE30-4621-B381-6AF8832C2143}"/>
              </a:ext>
            </a:extLst>
          </p:cNvPr>
          <p:cNvSpPr txBox="1">
            <a:spLocks/>
          </p:cNvSpPr>
          <p:nvPr/>
        </p:nvSpPr>
        <p:spPr>
          <a:xfrm>
            <a:off x="468000" y="432000"/>
            <a:ext cx="8591450" cy="723600"/>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Naming Convention</a:t>
            </a:r>
          </a:p>
        </p:txBody>
      </p:sp>
      <p:graphicFrame>
        <p:nvGraphicFramePr>
          <p:cNvPr id="11" name="표 10">
            <a:extLst>
              <a:ext uri="{FF2B5EF4-FFF2-40B4-BE49-F238E27FC236}">
                <a16:creationId xmlns:a16="http://schemas.microsoft.com/office/drawing/2014/main" id="{D1FFE726-0EB7-4C3F-9E4F-F0CE49A4B9C2}"/>
              </a:ext>
            </a:extLst>
          </p:cNvPr>
          <p:cNvGraphicFramePr>
            <a:graphicFrameLocks noGrp="1"/>
          </p:cNvGraphicFramePr>
          <p:nvPr>
            <p:extLst>
              <p:ext uri="{D42A27DB-BD31-4B8C-83A1-F6EECF244321}">
                <p14:modId xmlns:p14="http://schemas.microsoft.com/office/powerpoint/2010/main" val="1097938160"/>
              </p:ext>
            </p:extLst>
          </p:nvPr>
        </p:nvGraphicFramePr>
        <p:xfrm>
          <a:off x="586447" y="1062001"/>
          <a:ext cx="8851552" cy="5121055"/>
        </p:xfrm>
        <a:graphic>
          <a:graphicData uri="http://schemas.openxmlformats.org/drawingml/2006/table">
            <a:tbl>
              <a:tblPr/>
              <a:tblGrid>
                <a:gridCol w="1056442">
                  <a:extLst>
                    <a:ext uri="{9D8B030D-6E8A-4147-A177-3AD203B41FA5}">
                      <a16:colId xmlns:a16="http://schemas.microsoft.com/office/drawing/2014/main" val="20000"/>
                    </a:ext>
                  </a:extLst>
                </a:gridCol>
                <a:gridCol w="3302665">
                  <a:extLst>
                    <a:ext uri="{9D8B030D-6E8A-4147-A177-3AD203B41FA5}">
                      <a16:colId xmlns:a16="http://schemas.microsoft.com/office/drawing/2014/main" val="20001"/>
                    </a:ext>
                  </a:extLst>
                </a:gridCol>
                <a:gridCol w="133338">
                  <a:extLst>
                    <a:ext uri="{9D8B030D-6E8A-4147-A177-3AD203B41FA5}">
                      <a16:colId xmlns:a16="http://schemas.microsoft.com/office/drawing/2014/main" val="20002"/>
                    </a:ext>
                  </a:extLst>
                </a:gridCol>
                <a:gridCol w="1056442">
                  <a:extLst>
                    <a:ext uri="{9D8B030D-6E8A-4147-A177-3AD203B41FA5}">
                      <a16:colId xmlns:a16="http://schemas.microsoft.com/office/drawing/2014/main" val="20003"/>
                    </a:ext>
                  </a:extLst>
                </a:gridCol>
                <a:gridCol w="3302665">
                  <a:extLst>
                    <a:ext uri="{9D8B030D-6E8A-4147-A177-3AD203B41FA5}">
                      <a16:colId xmlns:a16="http://schemas.microsoft.com/office/drawing/2014/main" val="20004"/>
                    </a:ext>
                  </a:extLst>
                </a:gridCol>
              </a:tblGrid>
              <a:tr h="198055">
                <a:tc>
                  <a:txBody>
                    <a:bodyPr/>
                    <a:lstStyle/>
                    <a:p>
                      <a:pPr algn="l" fontAlgn="ctr"/>
                      <a:r>
                        <a:rPr lang="en-US" sz="1000" b="1" i="0" u="none" strike="noStrike" dirty="0">
                          <a:solidFill>
                            <a:srgbClr val="000000"/>
                          </a:solidFill>
                          <a:effectLst/>
                          <a:latin typeface="Arial" panose="020B0604020202020204" pitchFamily="34" charset="0"/>
                          <a:ea typeface="+mj-ea"/>
                          <a:cs typeface="Arial" panose="020B0604020202020204" pitchFamily="34" charset="0"/>
                        </a:rPr>
                        <a:t>Abbreviation</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n-US" sz="1000" b="1" i="0" u="none" strike="noStrike" dirty="0">
                          <a:solidFill>
                            <a:srgbClr val="000000"/>
                          </a:solidFill>
                          <a:effectLst/>
                          <a:latin typeface="Arial" panose="020B0604020202020204" pitchFamily="34" charset="0"/>
                          <a:ea typeface="+mj-ea"/>
                          <a:cs typeface="Arial" panose="020B0604020202020204" pitchFamily="34" charset="0"/>
                        </a:rPr>
                        <a:t>Full Name</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fontAlgn="ctr"/>
                      <a:r>
                        <a:rPr lang="en-US" sz="1000" b="1" i="0" u="none" strike="noStrike" dirty="0">
                          <a:solidFill>
                            <a:srgbClr val="000000"/>
                          </a:solidFill>
                          <a:effectLst/>
                          <a:latin typeface="Arial" panose="020B0604020202020204" pitchFamily="34" charset="0"/>
                          <a:ea typeface="+mj-ea"/>
                          <a:cs typeface="Arial" panose="020B0604020202020204" pitchFamily="34" charset="0"/>
                        </a:rPr>
                        <a:t>Abbreviation</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n-US" sz="1000" b="1" i="0" u="none" strike="noStrike" dirty="0">
                          <a:solidFill>
                            <a:srgbClr val="000000"/>
                          </a:solidFill>
                          <a:effectLst/>
                          <a:latin typeface="Arial" panose="020B0604020202020204" pitchFamily="34" charset="0"/>
                          <a:ea typeface="+mj-ea"/>
                          <a:cs typeface="Arial" panose="020B0604020202020204" pitchFamily="34" charset="0"/>
                        </a:rPr>
                        <a:t>Full Name</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1Q</a:t>
                      </a:r>
                    </a:p>
                  </a:txBody>
                  <a:tcPr marL="36000" marR="36000" marT="9525" marB="0" anchor="ctr">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1st Quarter</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N/A</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Not Applicable</a:t>
                      </a:r>
                    </a:p>
                  </a:txBody>
                  <a:tcPr marL="36000" marR="36000" marT="9525" marB="0" anchor="ctr">
                    <a:lnL w="1270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ABL</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Asset Backed Loan</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NAV</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Net Asset Value</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APP</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Average Purchase Price</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NE</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Natura Europe</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ASP</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Average Selling Price</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NM</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Natura Media</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BS</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Balance Sheet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NME</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Natura Media Europe</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CAGR</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Compound Annual Growth Rate</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NP</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Natura Paper</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65045">
                <a:tc>
                  <a:txBody>
                    <a:bodyPr/>
                    <a:lstStyle/>
                    <a:p>
                      <a:pPr algn="l" rtl="0" fontAlgn="ctr"/>
                      <a:r>
                        <a:rPr lang="en-US" sz="800" b="1" i="0" u="none" strike="noStrike" dirty="0" err="1">
                          <a:solidFill>
                            <a:srgbClr val="00338D"/>
                          </a:solidFill>
                          <a:effectLst/>
                          <a:latin typeface="Arial" panose="020B0604020202020204" pitchFamily="34" charset="0"/>
                          <a:ea typeface="맑은 고딕" panose="020B0503020000020004" pitchFamily="50" charset="-127"/>
                        </a:rPr>
                        <a:t>Capa</a:t>
                      </a:r>
                      <a:r>
                        <a:rPr lang="en-US" sz="800" b="1" i="0" u="none" strike="noStrike" dirty="0">
                          <a:solidFill>
                            <a:srgbClr val="00338D"/>
                          </a:solidFill>
                          <a:effectLst/>
                          <a:latin typeface="Arial" panose="020B0604020202020204" pitchFamily="34" charset="0"/>
                          <a:ea typeface="맑은 고딕" panose="020B0503020000020004" pitchFamily="50" charset="-127"/>
                        </a:rPr>
                        <a:t>.</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Capacity</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NWC</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Net Working Capital</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65045">
                <a:tc>
                  <a:txBody>
                    <a:bodyPr/>
                    <a:lstStyle/>
                    <a:p>
                      <a:pPr algn="l" rtl="0" fontAlgn="ctr"/>
                      <a:r>
                        <a:rPr lang="en-US" sz="800" b="1" i="0" u="none" strike="noStrike" dirty="0" err="1">
                          <a:solidFill>
                            <a:srgbClr val="00338D"/>
                          </a:solidFill>
                          <a:effectLst/>
                          <a:latin typeface="Arial" panose="020B0604020202020204" pitchFamily="34" charset="0"/>
                          <a:ea typeface="맑은 고딕" panose="020B0503020000020004" pitchFamily="50" charset="-127"/>
                        </a:rPr>
                        <a:t>CapEx</a:t>
                      </a:r>
                      <a:endParaRPr lang="en-US" sz="800" b="1" i="0" u="none" strike="noStrike" dirty="0">
                        <a:solidFill>
                          <a:srgbClr val="00338D"/>
                        </a:solidFill>
                        <a:effectLst/>
                        <a:latin typeface="Arial" panose="020B0604020202020204" pitchFamily="34" charset="0"/>
                        <a:ea typeface="맑은 고딕" panose="020B0503020000020004" pitchFamily="50" charset="-127"/>
                      </a:endParaRP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Capital Expenditures</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OCC</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Old Corrugated Containers</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CB</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Convertible Bond</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ONP</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Old News Papers</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65045">
                <a:tc>
                  <a:txBody>
                    <a:bodyPr/>
                    <a:lstStyle/>
                    <a:p>
                      <a:pPr algn="l" rtl="0" fontAlgn="ctr"/>
                      <a:r>
                        <a:rPr lang="en-US" sz="800" b="1" i="0" u="none" strike="noStrike" dirty="0" err="1">
                          <a:solidFill>
                            <a:srgbClr val="00338D"/>
                          </a:solidFill>
                          <a:effectLst/>
                          <a:latin typeface="Arial" panose="020B0604020202020204" pitchFamily="34" charset="0"/>
                          <a:ea typeface="맑은 고딕" panose="020B0503020000020004" pitchFamily="50" charset="-127"/>
                        </a:rPr>
                        <a:t>CoGS</a:t>
                      </a:r>
                      <a:endParaRPr lang="en-US" sz="800" b="1" i="0" u="none" strike="noStrike" dirty="0">
                        <a:solidFill>
                          <a:srgbClr val="00338D"/>
                        </a:solidFill>
                        <a:effectLst/>
                        <a:latin typeface="Arial" panose="020B0604020202020204" pitchFamily="34" charset="0"/>
                        <a:ea typeface="맑은 고딕" panose="020B0503020000020004" pitchFamily="50" charset="-127"/>
                      </a:endParaRP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Cost of Goods Sold</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Price</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Covid-19</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Coronavirus Disease 2019</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PCI</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Paper </a:t>
                      </a:r>
                      <a:r>
                        <a:rPr lang="en-US" sz="800" b="0" i="0" u="none" strike="noStrike" dirty="0" err="1">
                          <a:solidFill>
                            <a:srgbClr val="000000"/>
                          </a:solidFill>
                          <a:effectLst/>
                          <a:latin typeface="Arial" panose="020B0604020202020204" pitchFamily="34" charset="0"/>
                          <a:ea typeface="맑은 고딕" panose="020B0503020000020004" pitchFamily="50" charset="-127"/>
                        </a:rPr>
                        <a:t>Corea</a:t>
                      </a:r>
                      <a:r>
                        <a:rPr lang="en-US" sz="800" b="0" i="0" u="none" strike="noStrike" dirty="0">
                          <a:solidFill>
                            <a:srgbClr val="000000"/>
                          </a:solidFill>
                          <a:effectLst/>
                          <a:latin typeface="Arial" panose="020B0604020202020204" pitchFamily="34" charset="0"/>
                          <a:ea typeface="맑은 고딕" panose="020B0503020000020004" pitchFamily="50" charset="-127"/>
                        </a:rPr>
                        <a:t> Inc.</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D&amp;A</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Depreciation and Amortization</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PEF</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Private Equity Fund</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DCS</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Distributed, Control System</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PF</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Project Financing</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DIO</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Days of</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Inventory</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Outstanding</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PL</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Profit and Loss statement</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DIP</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Deinked Pulp</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PM</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Paper Machine</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8858476"/>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DPO</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mn-ea"/>
                        </a:rPr>
                        <a:t>Days of</a:t>
                      </a:r>
                      <a:r>
                        <a:rPr lang="ko-KR" altLang="en-US" sz="800" b="0" i="0" u="none" strike="noStrike" dirty="0">
                          <a:solidFill>
                            <a:srgbClr val="000000"/>
                          </a:solidFill>
                          <a:effectLst/>
                          <a:latin typeface="Arial" panose="020B0604020202020204" pitchFamily="34" charset="0"/>
                          <a:ea typeface="+mn-ea"/>
                        </a:rPr>
                        <a:t> </a:t>
                      </a:r>
                      <a:r>
                        <a:rPr lang="en-US" altLang="ko-KR" sz="800" b="0" i="0" u="none" strike="noStrike" dirty="0">
                          <a:solidFill>
                            <a:srgbClr val="000000"/>
                          </a:solidFill>
                          <a:effectLst/>
                          <a:latin typeface="Arial" panose="020B0604020202020204" pitchFamily="34" charset="0"/>
                          <a:ea typeface="+mn-ea"/>
                        </a:rPr>
                        <a:t>Payable</a:t>
                      </a:r>
                      <a:r>
                        <a:rPr lang="ko-KR" altLang="en-US" sz="800" b="0" i="0" u="none" strike="noStrike" dirty="0">
                          <a:solidFill>
                            <a:srgbClr val="000000"/>
                          </a:solidFill>
                          <a:effectLst/>
                          <a:latin typeface="Arial" panose="020B0604020202020204" pitchFamily="34" charset="0"/>
                          <a:ea typeface="+mn-ea"/>
                        </a:rPr>
                        <a:t> </a:t>
                      </a:r>
                      <a:r>
                        <a:rPr lang="en-US" altLang="ko-KR" sz="800" b="0" i="0" u="none" strike="noStrike" dirty="0">
                          <a:solidFill>
                            <a:srgbClr val="000000"/>
                          </a:solidFill>
                          <a:effectLst/>
                          <a:latin typeface="Arial" panose="020B0604020202020204" pitchFamily="34" charset="0"/>
                          <a:ea typeface="+mn-ea"/>
                        </a:rPr>
                        <a:t>Outstanding</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PO</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Purchasing Order</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4497938"/>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DSO</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mn-ea"/>
                        </a:rPr>
                        <a:t>Days</a:t>
                      </a:r>
                      <a:r>
                        <a:rPr lang="ko-KR" altLang="en-US" sz="800" b="0" i="0" u="none" strike="noStrike" dirty="0">
                          <a:solidFill>
                            <a:srgbClr val="000000"/>
                          </a:solidFill>
                          <a:effectLst/>
                          <a:latin typeface="Arial" panose="020B0604020202020204" pitchFamily="34" charset="0"/>
                          <a:ea typeface="+mn-ea"/>
                        </a:rPr>
                        <a:t> </a:t>
                      </a:r>
                      <a:r>
                        <a:rPr lang="en-US" altLang="ko-KR" sz="800" b="0" i="0" u="none" strike="noStrike" dirty="0">
                          <a:solidFill>
                            <a:srgbClr val="000000"/>
                          </a:solidFill>
                          <a:effectLst/>
                          <a:latin typeface="Arial" panose="020B0604020202020204" pitchFamily="34" charset="0"/>
                          <a:ea typeface="+mn-ea"/>
                        </a:rPr>
                        <a:t>of Sales</a:t>
                      </a:r>
                      <a:r>
                        <a:rPr lang="ko-KR" altLang="en-US" sz="800" b="0" i="0" u="none" strike="noStrike" dirty="0">
                          <a:solidFill>
                            <a:srgbClr val="000000"/>
                          </a:solidFill>
                          <a:effectLst/>
                          <a:latin typeface="Arial" panose="020B0604020202020204" pitchFamily="34" charset="0"/>
                          <a:ea typeface="+mn-ea"/>
                        </a:rPr>
                        <a:t> </a:t>
                      </a:r>
                      <a:r>
                        <a:rPr lang="en-US" altLang="ko-KR" sz="800" b="0" i="0" u="none" strike="noStrike" dirty="0">
                          <a:solidFill>
                            <a:srgbClr val="000000"/>
                          </a:solidFill>
                          <a:effectLst/>
                          <a:latin typeface="Arial" panose="020B0604020202020204" pitchFamily="34" charset="0"/>
                          <a:ea typeface="+mn-ea"/>
                        </a:rPr>
                        <a:t>Outstanding</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PP&amp;E</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Property, Plant and Equipment</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EBIT</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Earnings Before Interest and Taxes</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PVC</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Polyvinyl Chloride</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EBITDA</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Earnings Before Interest, Taxes, Depreciation and Amortization</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Q</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Quantity</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FDD</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Financial Due Diligence</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QCS</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Quality Control System</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FS</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Financial Statement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Ref.</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Reference</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9"/>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FVPL</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Fair Value through </a:t>
                      </a:r>
                      <a:r>
                        <a:rPr lang="en-US" sz="800" b="0" i="0" u="none" strike="noStrike" dirty="0" err="1">
                          <a:solidFill>
                            <a:srgbClr val="000000"/>
                          </a:solidFill>
                          <a:effectLst/>
                          <a:latin typeface="Arial" panose="020B0604020202020204" pitchFamily="34" charset="0"/>
                          <a:ea typeface="맑은 고딕" panose="020B0503020000020004" pitchFamily="50" charset="-127"/>
                        </a:rPr>
                        <a:t>Profit&amp;Loss</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RFI</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Request For Information</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FY</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Fiscal Year</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SG&amp;A</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Selling, General, and Administrative Expense</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1"/>
                  </a:ext>
                </a:extLst>
              </a:tr>
              <a:tr h="13669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GP</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Gross Profit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SRF</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Solid Refuse Fuel</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2"/>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IFRS</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kern="1200" dirty="0">
                          <a:solidFill>
                            <a:schemeClr val="tx1"/>
                          </a:solidFill>
                          <a:effectLst/>
                          <a:latin typeface="Arial" panose="020B0604020202020204" pitchFamily="34" charset="0"/>
                          <a:ea typeface="+mn-ea"/>
                          <a:cs typeface="Arial" panose="020B0604020202020204" pitchFamily="34" charset="0"/>
                        </a:rPr>
                        <a:t>International Financial Reporting Standards</a:t>
                      </a:r>
                      <a:endParaRPr lang="en-US" altLang="ko-KR" sz="800" b="1" i="0" kern="1200" dirty="0">
                        <a:solidFill>
                          <a:schemeClr val="tx1"/>
                        </a:solidFill>
                        <a:effectLst/>
                        <a:latin typeface="Arial" panose="020B0604020202020204" pitchFamily="34" charset="0"/>
                        <a:ea typeface="+mn-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TMS</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Tele-Monitoring System</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3"/>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KOCC</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Korean Old Corrugated Containers</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T/O</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Turnover</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4"/>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KONP</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Korean Old News Papers</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UKP</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Unbleached Kraft Pulp</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5"/>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KPI</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Key Performance Indicator</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USD</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US Dollar</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6"/>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LTM</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Last Twelve Months</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Util</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Utility</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7"/>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MT</a:t>
                      </a:r>
                    </a:p>
                  </a:txBody>
                  <a:tcPr marL="36000" marR="36000"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Metric Ton</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VDR</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Virtual Data Room</a:t>
                      </a: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28"/>
                  </a:ext>
                </a:extLst>
              </a:tr>
            </a:tbl>
          </a:graphicData>
        </a:graphic>
      </p:graphicFrame>
    </p:spTree>
    <p:extLst>
      <p:ext uri="{BB962C8B-B14F-4D97-AF65-F5344CB8AC3E}">
        <p14:creationId xmlns:p14="http://schemas.microsoft.com/office/powerpoint/2010/main" val="2749984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7" name="Group 3">
            <a:extLst>
              <a:ext uri="{FF2B5EF4-FFF2-40B4-BE49-F238E27FC236}">
                <a16:creationId xmlns:a16="http://schemas.microsoft.com/office/drawing/2014/main" id="{2A6042E6-92FE-46A5-A806-2DA68CAC31D0}"/>
              </a:ext>
            </a:extLst>
          </p:cNvPr>
          <p:cNvGraphicFramePr>
            <a:graphicFrameLocks noGrp="1"/>
          </p:cNvGraphicFramePr>
          <p:nvPr/>
        </p:nvGraphicFramePr>
        <p:xfrm>
          <a:off x="468001" y="1191600"/>
          <a:ext cx="9038334" cy="508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특수관계자간 자금거래</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지배기업으로부터의 자금대여</a:t>
                      </a: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lang="en-US" altLang="ko-KR" sz="800" dirty="0">
                          <a:latin typeface="+mn-ea"/>
                          <a:cs typeface="Arial" panose="020B0604020202020204" pitchFamily="34" charset="0"/>
                        </a:rPr>
                        <a:t>2022</a:t>
                      </a:r>
                      <a:r>
                        <a:rPr lang="ko-KR" altLang="en-US" sz="800" dirty="0">
                          <a:latin typeface="+mn-ea"/>
                          <a:cs typeface="Arial" panose="020B0604020202020204" pitchFamily="34" charset="0"/>
                        </a:rPr>
                        <a:t>년 </a:t>
                      </a:r>
                      <a:r>
                        <a:rPr lang="en-US" altLang="ko-KR" sz="800" dirty="0">
                          <a:latin typeface="+mn-ea"/>
                          <a:cs typeface="Arial" panose="020B0604020202020204" pitchFamily="34" charset="0"/>
                        </a:rPr>
                        <a:t>3</a:t>
                      </a:r>
                      <a:r>
                        <a:rPr lang="ko-KR" altLang="en-US" sz="800" dirty="0">
                          <a:latin typeface="+mn-ea"/>
                          <a:cs typeface="Arial" panose="020B0604020202020204" pitchFamily="34" charset="0"/>
                        </a:rPr>
                        <a:t>월말 기준 지배기업으로부터 제공받은 자금 내역은 다음과 같음</a:t>
                      </a: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188" name="그룹 187">
            <a:extLst>
              <a:ext uri="{FF2B5EF4-FFF2-40B4-BE49-F238E27FC236}">
                <a16:creationId xmlns:a16="http://schemas.microsoft.com/office/drawing/2014/main" id="{B0A48616-45D8-418C-831C-AF8696111BB7}"/>
              </a:ext>
            </a:extLst>
          </p:cNvPr>
          <p:cNvGrpSpPr/>
          <p:nvPr/>
        </p:nvGrpSpPr>
        <p:grpSpPr>
          <a:xfrm>
            <a:off x="2200835" y="1670290"/>
            <a:ext cx="6382872" cy="2191822"/>
            <a:chOff x="2200835" y="1402348"/>
            <a:chExt cx="6382872" cy="2191822"/>
          </a:xfrm>
        </p:grpSpPr>
        <p:sp>
          <p:nvSpPr>
            <p:cNvPr id="193" name="TextBox 192">
              <a:extLst>
                <a:ext uri="{FF2B5EF4-FFF2-40B4-BE49-F238E27FC236}">
                  <a16:creationId xmlns:a16="http://schemas.microsoft.com/office/drawing/2014/main" id="{DF61207D-4604-48CC-BD78-9363EB04AF7A}"/>
                </a:ext>
              </a:extLst>
            </p:cNvPr>
            <p:cNvSpPr txBox="1"/>
            <p:nvPr/>
          </p:nvSpPr>
          <p:spPr>
            <a:xfrm>
              <a:off x="3130470" y="2535545"/>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rPr>
                <a:t>80 </a:t>
              </a:r>
              <a:r>
                <a:rPr lang="ko-KR" altLang="en-US" sz="700" b="1" dirty="0">
                  <a:solidFill>
                    <a:schemeClr val="tx1">
                      <a:lumMod val="65000"/>
                      <a:lumOff val="35000"/>
                    </a:schemeClr>
                  </a:solidFill>
                  <a:latin typeface="Arial" panose="020B0604020202020204" pitchFamily="34" charset="0"/>
                  <a:ea typeface="+mj-ea"/>
                  <a:cs typeface="Arial" panose="020B0604020202020204" pitchFamily="34" charset="0"/>
                </a:rPr>
                <a:t>억</a:t>
              </a:r>
              <a:endPar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189" name="그룹 188">
              <a:extLst>
                <a:ext uri="{FF2B5EF4-FFF2-40B4-BE49-F238E27FC236}">
                  <a16:creationId xmlns:a16="http://schemas.microsoft.com/office/drawing/2014/main" id="{82217F1C-A9C8-495A-BFB4-4305E26657A3}"/>
                </a:ext>
              </a:extLst>
            </p:cNvPr>
            <p:cNvGrpSpPr/>
            <p:nvPr/>
          </p:nvGrpSpPr>
          <p:grpSpPr>
            <a:xfrm>
              <a:off x="2200835" y="1402348"/>
              <a:ext cx="6382872" cy="2191822"/>
              <a:chOff x="2200835" y="1402348"/>
              <a:chExt cx="6382872" cy="2191822"/>
            </a:xfrm>
          </p:grpSpPr>
          <p:cxnSp>
            <p:nvCxnSpPr>
              <p:cNvPr id="194" name="직선 연결선 123">
                <a:extLst>
                  <a:ext uri="{FF2B5EF4-FFF2-40B4-BE49-F238E27FC236}">
                    <a16:creationId xmlns:a16="http://schemas.microsoft.com/office/drawing/2014/main" id="{71285916-06AC-4BF8-8C1A-90EA0833F7DF}"/>
                  </a:ext>
                </a:extLst>
              </p:cNvPr>
              <p:cNvCxnSpPr>
                <a:cxnSpLocks/>
              </p:cNvCxnSpPr>
              <p:nvPr/>
            </p:nvCxnSpPr>
            <p:spPr>
              <a:xfrm rot="16200000" flipH="1">
                <a:off x="3709930" y="1416420"/>
                <a:ext cx="333802" cy="1441621"/>
              </a:xfrm>
              <a:prstGeom prst="bentConnector3">
                <a:avLst>
                  <a:gd name="adj1" fmla="val 5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1CE88382-53E3-468F-A041-033ECAC2A884}"/>
                  </a:ext>
                </a:extLst>
              </p:cNvPr>
              <p:cNvCxnSpPr>
                <a:cxnSpLocks/>
              </p:cNvCxnSpPr>
              <p:nvPr/>
            </p:nvCxnSpPr>
            <p:spPr>
              <a:xfrm>
                <a:off x="3156021" y="1970330"/>
                <a:ext cx="1" cy="941888"/>
              </a:xfrm>
              <a:prstGeom prst="line">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78C7CA4-2FD7-48CD-90C4-CFE531223DEF}"/>
                  </a:ext>
                </a:extLst>
              </p:cNvPr>
              <p:cNvSpPr txBox="1"/>
              <p:nvPr/>
            </p:nvSpPr>
            <p:spPr>
              <a:xfrm>
                <a:off x="4502757" y="1950526"/>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rPr>
                  <a:t>318 </a:t>
                </a:r>
                <a:r>
                  <a:rPr lang="ko-KR" altLang="en-US" sz="700" b="1" dirty="0">
                    <a:solidFill>
                      <a:schemeClr val="tx1">
                        <a:lumMod val="65000"/>
                        <a:lumOff val="35000"/>
                      </a:schemeClr>
                    </a:solidFill>
                    <a:latin typeface="Arial" panose="020B0604020202020204" pitchFamily="34" charset="0"/>
                    <a:ea typeface="+mj-ea"/>
                    <a:cs typeface="Arial" panose="020B0604020202020204" pitchFamily="34" charset="0"/>
                  </a:rPr>
                  <a:t>억</a:t>
                </a:r>
                <a:endPar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endParaRPr>
              </a:p>
            </p:txBody>
          </p:sp>
          <p:cxnSp>
            <p:nvCxnSpPr>
              <p:cNvPr id="197" name="직선 연결선 123">
                <a:extLst>
                  <a:ext uri="{FF2B5EF4-FFF2-40B4-BE49-F238E27FC236}">
                    <a16:creationId xmlns:a16="http://schemas.microsoft.com/office/drawing/2014/main" id="{D660EFBF-51C8-48D0-B6F9-9BE1C58F23F2}"/>
                  </a:ext>
                </a:extLst>
              </p:cNvPr>
              <p:cNvCxnSpPr>
                <a:cxnSpLocks/>
              </p:cNvCxnSpPr>
              <p:nvPr/>
            </p:nvCxnSpPr>
            <p:spPr>
              <a:xfrm rot="16200000" flipH="1">
                <a:off x="3359843" y="1766508"/>
                <a:ext cx="477120" cy="884764"/>
              </a:xfrm>
              <a:prstGeom prst="bentConnector2">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98" name="직사각형 197">
                <a:extLst>
                  <a:ext uri="{FF2B5EF4-FFF2-40B4-BE49-F238E27FC236}">
                    <a16:creationId xmlns:a16="http://schemas.microsoft.com/office/drawing/2014/main" id="{39296786-8CFA-4C6A-99BE-58DB5666528F}"/>
                  </a:ext>
                </a:extLst>
              </p:cNvPr>
              <p:cNvSpPr/>
              <p:nvPr/>
            </p:nvSpPr>
            <p:spPr>
              <a:xfrm>
                <a:off x="3239755" y="2304861"/>
                <a:ext cx="569099" cy="228717"/>
              </a:xfrm>
              <a:prstGeom prst="rect">
                <a:avLst/>
              </a:prstGeom>
              <a:solidFill>
                <a:srgbClr val="5B9BD5"/>
              </a:solidFill>
              <a:ln w="6350" cap="flat" cmpd="sng" algn="ctr">
                <a:noFill/>
                <a:prstDash val="solid"/>
                <a:miter lim="800000"/>
              </a:ln>
              <a:effectLst/>
            </p:spPr>
            <p:txBody>
              <a:bodyPr lIns="36000" rIns="36000" rtlCol="0" anchor="ctr"/>
              <a:lstStyle/>
              <a:p>
                <a:pPr algn="ctr"/>
                <a:r>
                  <a:rPr lang="ko-KR" altLang="en-US" sz="700" dirty="0">
                    <a:solidFill>
                      <a:schemeClr val="bg1"/>
                    </a:solidFill>
                    <a:latin typeface="Arial" panose="020B0604020202020204" pitchFamily="34" charset="0"/>
                    <a:cs typeface="Arial" panose="020B0604020202020204" pitchFamily="34" charset="0"/>
                  </a:rPr>
                  <a:t>베베덕일차</a:t>
                </a:r>
                <a:r>
                  <a:rPr lang="en-US" altLang="ko-KR" sz="700" dirty="0">
                    <a:solidFill>
                      <a:schemeClr val="bg1"/>
                    </a:solidFill>
                    <a:latin typeface="Arial" panose="020B0604020202020204" pitchFamily="34" charset="0"/>
                    <a:cs typeface="Arial" panose="020B0604020202020204" pitchFamily="34" charset="0"/>
                  </a:rPr>
                  <a:t> Tr.B</a:t>
                </a:r>
              </a:p>
            </p:txBody>
          </p:sp>
          <p:grpSp>
            <p:nvGrpSpPr>
              <p:cNvPr id="199" name="그룹 198">
                <a:extLst>
                  <a:ext uri="{FF2B5EF4-FFF2-40B4-BE49-F238E27FC236}">
                    <a16:creationId xmlns:a16="http://schemas.microsoft.com/office/drawing/2014/main" id="{08150F6A-236E-41D7-A0B7-DD2230129B95}"/>
                  </a:ext>
                </a:extLst>
              </p:cNvPr>
              <p:cNvGrpSpPr/>
              <p:nvPr/>
            </p:nvGrpSpPr>
            <p:grpSpPr>
              <a:xfrm>
                <a:off x="2200835" y="1402348"/>
                <a:ext cx="6382872" cy="2191822"/>
                <a:chOff x="2200835" y="1402348"/>
                <a:chExt cx="6382872" cy="2191822"/>
              </a:xfrm>
            </p:grpSpPr>
            <p:grpSp>
              <p:nvGrpSpPr>
                <p:cNvPr id="200" name="그룹 199">
                  <a:extLst>
                    <a:ext uri="{FF2B5EF4-FFF2-40B4-BE49-F238E27FC236}">
                      <a16:creationId xmlns:a16="http://schemas.microsoft.com/office/drawing/2014/main" id="{8CDF201E-9F60-479C-9527-A73DA16BEA23}"/>
                    </a:ext>
                  </a:extLst>
                </p:cNvPr>
                <p:cNvGrpSpPr/>
                <p:nvPr/>
              </p:nvGrpSpPr>
              <p:grpSpPr>
                <a:xfrm>
                  <a:off x="2200835" y="1402348"/>
                  <a:ext cx="6382872" cy="2191822"/>
                  <a:chOff x="2200835" y="1402348"/>
                  <a:chExt cx="6382872" cy="2191822"/>
                </a:xfrm>
              </p:grpSpPr>
              <p:cxnSp>
                <p:nvCxnSpPr>
                  <p:cNvPr id="206" name="직선 연결선 120">
                    <a:extLst>
                      <a:ext uri="{FF2B5EF4-FFF2-40B4-BE49-F238E27FC236}">
                        <a16:creationId xmlns:a16="http://schemas.microsoft.com/office/drawing/2014/main" id="{D22AD303-CE36-48FA-A3C5-999C6A0A1BCA}"/>
                      </a:ext>
                    </a:extLst>
                  </p:cNvPr>
                  <p:cNvCxnSpPr>
                    <a:cxnSpLocks/>
                  </p:cNvCxnSpPr>
                  <p:nvPr/>
                </p:nvCxnSpPr>
                <p:spPr>
                  <a:xfrm rot="16200000" flipV="1">
                    <a:off x="5320419" y="2281529"/>
                    <a:ext cx="464768" cy="796610"/>
                  </a:xfrm>
                  <a:prstGeom prst="bentConnector2">
                    <a:avLst/>
                  </a:prstGeom>
                  <a:ln w="12700">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7" name="직선 연결선 122">
                    <a:extLst>
                      <a:ext uri="{FF2B5EF4-FFF2-40B4-BE49-F238E27FC236}">
                        <a16:creationId xmlns:a16="http://schemas.microsoft.com/office/drawing/2014/main" id="{31F70F71-CEA2-4977-8266-2B9286F7FDBB}"/>
                      </a:ext>
                    </a:extLst>
                  </p:cNvPr>
                  <p:cNvCxnSpPr>
                    <a:cxnSpLocks/>
                  </p:cNvCxnSpPr>
                  <p:nvPr/>
                </p:nvCxnSpPr>
                <p:spPr>
                  <a:xfrm rot="10800000">
                    <a:off x="5945504" y="2448518"/>
                    <a:ext cx="1564255" cy="470944"/>
                  </a:xfrm>
                  <a:prstGeom prst="bentConnector3">
                    <a:avLst>
                      <a:gd name="adj1" fmla="val -337"/>
                    </a:avLst>
                  </a:prstGeom>
                  <a:ln w="12700">
                    <a:solidFill>
                      <a:srgbClr val="00338D"/>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08" name="그룹 207">
                    <a:extLst>
                      <a:ext uri="{FF2B5EF4-FFF2-40B4-BE49-F238E27FC236}">
                        <a16:creationId xmlns:a16="http://schemas.microsoft.com/office/drawing/2014/main" id="{08A80E6B-D6C3-4FBD-A6AC-67FFDF67E562}"/>
                      </a:ext>
                    </a:extLst>
                  </p:cNvPr>
                  <p:cNvGrpSpPr/>
                  <p:nvPr/>
                </p:nvGrpSpPr>
                <p:grpSpPr>
                  <a:xfrm>
                    <a:off x="2200835" y="1402348"/>
                    <a:ext cx="6382872" cy="2191822"/>
                    <a:chOff x="2200835" y="1402348"/>
                    <a:chExt cx="6382872" cy="2191822"/>
                  </a:xfrm>
                </p:grpSpPr>
                <p:grpSp>
                  <p:nvGrpSpPr>
                    <p:cNvPr id="209" name="그룹 208">
                      <a:extLst>
                        <a:ext uri="{FF2B5EF4-FFF2-40B4-BE49-F238E27FC236}">
                          <a16:creationId xmlns:a16="http://schemas.microsoft.com/office/drawing/2014/main" id="{B435B7CE-1BCE-4479-90E8-3830A91ADCD0}"/>
                        </a:ext>
                      </a:extLst>
                    </p:cNvPr>
                    <p:cNvGrpSpPr/>
                    <p:nvPr/>
                  </p:nvGrpSpPr>
                  <p:grpSpPr>
                    <a:xfrm>
                      <a:off x="2200835" y="1402348"/>
                      <a:ext cx="6382872" cy="2191822"/>
                      <a:chOff x="2200835" y="1402348"/>
                      <a:chExt cx="6382872" cy="2191822"/>
                    </a:xfrm>
                  </p:grpSpPr>
                  <p:grpSp>
                    <p:nvGrpSpPr>
                      <p:cNvPr id="217" name="그룹 216">
                        <a:extLst>
                          <a:ext uri="{FF2B5EF4-FFF2-40B4-BE49-F238E27FC236}">
                            <a16:creationId xmlns:a16="http://schemas.microsoft.com/office/drawing/2014/main" id="{7D31CB81-19D3-437D-B8AE-152A37E0B45F}"/>
                          </a:ext>
                        </a:extLst>
                      </p:cNvPr>
                      <p:cNvGrpSpPr/>
                      <p:nvPr/>
                    </p:nvGrpSpPr>
                    <p:grpSpPr>
                      <a:xfrm>
                        <a:off x="2200835" y="1491599"/>
                        <a:ext cx="6382872" cy="2102571"/>
                        <a:chOff x="2200835" y="1491599"/>
                        <a:chExt cx="6382872" cy="2102571"/>
                      </a:xfrm>
                    </p:grpSpPr>
                    <p:grpSp>
                      <p:nvGrpSpPr>
                        <p:cNvPr id="219" name="그룹 218">
                          <a:extLst>
                            <a:ext uri="{FF2B5EF4-FFF2-40B4-BE49-F238E27FC236}">
                              <a16:creationId xmlns:a16="http://schemas.microsoft.com/office/drawing/2014/main" id="{E95E2601-1F74-4E35-AA77-D2C119CA98F3}"/>
                            </a:ext>
                          </a:extLst>
                        </p:cNvPr>
                        <p:cNvGrpSpPr/>
                        <p:nvPr/>
                      </p:nvGrpSpPr>
                      <p:grpSpPr>
                        <a:xfrm>
                          <a:off x="2456274" y="1724994"/>
                          <a:ext cx="6000782" cy="1473861"/>
                          <a:chOff x="2456274" y="1724994"/>
                          <a:chExt cx="6000782" cy="1473861"/>
                        </a:xfrm>
                      </p:grpSpPr>
                      <p:sp>
                        <p:nvSpPr>
                          <p:cNvPr id="221" name="TextBox 220">
                            <a:extLst>
                              <a:ext uri="{FF2B5EF4-FFF2-40B4-BE49-F238E27FC236}">
                                <a16:creationId xmlns:a16="http://schemas.microsoft.com/office/drawing/2014/main" id="{BA06D7D7-10E5-4E5A-9A25-C07B83C5B317}"/>
                              </a:ext>
                            </a:extLst>
                          </p:cNvPr>
                          <p:cNvSpPr txBox="1"/>
                          <p:nvPr/>
                        </p:nvSpPr>
                        <p:spPr>
                          <a:xfrm>
                            <a:off x="2456274" y="1950526"/>
                            <a:ext cx="1046688"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rPr>
                              <a:t>100 </a:t>
                            </a:r>
                            <a:r>
                              <a:rPr lang="ko-KR" altLang="en-US" sz="700" b="1" dirty="0">
                                <a:solidFill>
                                  <a:schemeClr val="tx1">
                                    <a:lumMod val="65000"/>
                                    <a:lumOff val="35000"/>
                                  </a:schemeClr>
                                </a:solidFill>
                                <a:latin typeface="Arial" panose="020B0604020202020204" pitchFamily="34" charset="0"/>
                                <a:ea typeface="+mj-ea"/>
                                <a:cs typeface="Arial" panose="020B0604020202020204" pitchFamily="34" charset="0"/>
                              </a:rPr>
                              <a:t>억</a:t>
                            </a:r>
                            <a:endPar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endParaRPr>
                          </a:p>
                        </p:txBody>
                      </p:sp>
                      <p:sp>
                        <p:nvSpPr>
                          <p:cNvPr id="222" name="직사각형 221">
                            <a:extLst>
                              <a:ext uri="{FF2B5EF4-FFF2-40B4-BE49-F238E27FC236}">
                                <a16:creationId xmlns:a16="http://schemas.microsoft.com/office/drawing/2014/main" id="{5915C274-21F0-4E79-8B8A-B092BC0E96E8}"/>
                              </a:ext>
                            </a:extLst>
                          </p:cNvPr>
                          <p:cNvSpPr/>
                          <p:nvPr/>
                        </p:nvSpPr>
                        <p:spPr>
                          <a:xfrm>
                            <a:off x="4040785" y="1729923"/>
                            <a:ext cx="1110968" cy="245336"/>
                          </a:xfrm>
                          <a:prstGeom prst="rect">
                            <a:avLst/>
                          </a:prstGeom>
                          <a:solidFill>
                            <a:schemeClr val="bg1"/>
                          </a:solidFill>
                          <a:ln w="6350" cap="flat" cmpd="sng" algn="ctr">
                            <a:solidFill>
                              <a:schemeClr val="bg1">
                                <a:lumMod val="65000"/>
                              </a:schemeClr>
                            </a:solid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유암코 </a:t>
                            </a:r>
                            <a:r>
                              <a:rPr lang="en-US" altLang="ko-KR"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PEF-7</a:t>
                            </a:r>
                            <a:r>
                              <a:rPr lang="ko-KR" altLang="en-US"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차</a:t>
                            </a:r>
                            <a:endParaRPr kumimoji="0" lang="ko-KR" altLang="en-US" sz="800" b="1" i="0" u="none" strike="noStrike" kern="0" cap="none" spc="0" normalizeH="0" baseline="0" noProof="0" dirty="0">
                              <a:ln>
                                <a:solidFill>
                                  <a:schemeClr val="bg1">
                                    <a:alpha val="0"/>
                                  </a:scheme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3" name="직사각형 222">
                            <a:extLst>
                              <a:ext uri="{FF2B5EF4-FFF2-40B4-BE49-F238E27FC236}">
                                <a16:creationId xmlns:a16="http://schemas.microsoft.com/office/drawing/2014/main" id="{6ECC1D7C-C6B3-4FC0-A118-EAAB569FF283}"/>
                              </a:ext>
                            </a:extLst>
                          </p:cNvPr>
                          <p:cNvSpPr/>
                          <p:nvPr/>
                        </p:nvSpPr>
                        <p:spPr>
                          <a:xfrm>
                            <a:off x="2599164" y="1724994"/>
                            <a:ext cx="1113713" cy="245336"/>
                          </a:xfrm>
                          <a:prstGeom prst="rect">
                            <a:avLst/>
                          </a:prstGeom>
                          <a:solidFill>
                            <a:schemeClr val="bg1"/>
                          </a:solidFill>
                          <a:ln w="6350" cap="flat" cmpd="sng" algn="ctr">
                            <a:solidFill>
                              <a:schemeClr val="bg1">
                                <a:lumMod val="65000"/>
                              </a:schemeClr>
                            </a:solid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dirty="0">
                                <a:ln>
                                  <a:solidFill>
                                    <a:schemeClr val="bg1">
                                      <a:alpha val="0"/>
                                    </a:scheme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rPr>
                              <a:t>유앤아이대부</a:t>
                            </a:r>
                          </a:p>
                        </p:txBody>
                      </p:sp>
                      <p:sp>
                        <p:nvSpPr>
                          <p:cNvPr id="224" name="직사각형 223">
                            <a:extLst>
                              <a:ext uri="{FF2B5EF4-FFF2-40B4-BE49-F238E27FC236}">
                                <a16:creationId xmlns:a16="http://schemas.microsoft.com/office/drawing/2014/main" id="{EE856592-65FC-4072-ABCB-D8C8425B5F01}"/>
                              </a:ext>
                            </a:extLst>
                          </p:cNvPr>
                          <p:cNvSpPr/>
                          <p:nvPr/>
                        </p:nvSpPr>
                        <p:spPr>
                          <a:xfrm>
                            <a:off x="4040785" y="2304132"/>
                            <a:ext cx="1113713" cy="286636"/>
                          </a:xfrm>
                          <a:prstGeom prst="rect">
                            <a:avLst/>
                          </a:prstGeom>
                          <a:solidFill>
                            <a:srgbClr val="004E98"/>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페이퍼코리아㈜</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5" name="직사각형 224">
                            <a:extLst>
                              <a:ext uri="{FF2B5EF4-FFF2-40B4-BE49-F238E27FC236}">
                                <a16:creationId xmlns:a16="http://schemas.microsoft.com/office/drawing/2014/main" id="{DCD77E1D-394D-4904-9B74-493B3AC07FDA}"/>
                              </a:ext>
                            </a:extLst>
                          </p:cNvPr>
                          <p:cNvSpPr/>
                          <p:nvPr/>
                        </p:nvSpPr>
                        <p:spPr>
                          <a:xfrm>
                            <a:off x="2599165" y="2912218"/>
                            <a:ext cx="1113713" cy="286637"/>
                          </a:xfrm>
                          <a:prstGeom prst="rect">
                            <a:avLst/>
                          </a:prstGeom>
                          <a:solidFill>
                            <a:srgbClr val="0072BC"/>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err="1">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나투라페이퍼</a:t>
                            </a: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6" name="직사각형 225">
                            <a:extLst>
                              <a:ext uri="{FF2B5EF4-FFF2-40B4-BE49-F238E27FC236}">
                                <a16:creationId xmlns:a16="http://schemas.microsoft.com/office/drawing/2014/main" id="{EE46EC78-1D3B-4812-83D6-550115BA94CE}"/>
                              </a:ext>
                            </a:extLst>
                          </p:cNvPr>
                          <p:cNvSpPr/>
                          <p:nvPr/>
                        </p:nvSpPr>
                        <p:spPr>
                          <a:xfrm>
                            <a:off x="5394251" y="2912218"/>
                            <a:ext cx="1113713" cy="286633"/>
                          </a:xfrm>
                          <a:prstGeom prst="rect">
                            <a:avLst/>
                          </a:prstGeom>
                          <a:solidFill>
                            <a:srgbClr val="00A3A1"/>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㈜디오션시티포</a:t>
                            </a:r>
                            <a:endParaRPr kumimoji="0" lang="en-US" altLang="ko-KR" sz="7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7" name="직사각형 226">
                            <a:extLst>
                              <a:ext uri="{FF2B5EF4-FFF2-40B4-BE49-F238E27FC236}">
                                <a16:creationId xmlns:a16="http://schemas.microsoft.com/office/drawing/2014/main" id="{E4D73E92-EA79-4F46-AD03-9F56E67E5F0D}"/>
                              </a:ext>
                            </a:extLst>
                          </p:cNvPr>
                          <p:cNvSpPr/>
                          <p:nvPr/>
                        </p:nvSpPr>
                        <p:spPr>
                          <a:xfrm>
                            <a:off x="6958505" y="2912218"/>
                            <a:ext cx="1113713" cy="286633"/>
                          </a:xfrm>
                          <a:prstGeom prst="rect">
                            <a:avLst/>
                          </a:prstGeom>
                          <a:solidFill>
                            <a:srgbClr val="5B9BD5"/>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아젤리아</a:t>
                            </a:r>
                            <a:endPar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제일차</a:t>
                            </a:r>
                            <a:r>
                              <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유</a:t>
                            </a:r>
                            <a:r>
                              <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8" name="직사각형 227">
                            <a:extLst>
                              <a:ext uri="{FF2B5EF4-FFF2-40B4-BE49-F238E27FC236}">
                                <a16:creationId xmlns:a16="http://schemas.microsoft.com/office/drawing/2014/main" id="{2303F91B-AD5E-4E96-9FDF-85DDEFDCDB4F}"/>
                              </a:ext>
                            </a:extLst>
                          </p:cNvPr>
                          <p:cNvSpPr/>
                          <p:nvPr/>
                        </p:nvSpPr>
                        <p:spPr>
                          <a:xfrm>
                            <a:off x="4040785" y="2912218"/>
                            <a:ext cx="1113713" cy="286637"/>
                          </a:xfrm>
                          <a:prstGeom prst="rect">
                            <a:avLst/>
                          </a:prstGeom>
                          <a:solidFill>
                            <a:srgbClr val="0072BC"/>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나투라미디어㈜</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9" name="TextBox 228">
                            <a:extLst>
                              <a:ext uri="{FF2B5EF4-FFF2-40B4-BE49-F238E27FC236}">
                                <a16:creationId xmlns:a16="http://schemas.microsoft.com/office/drawing/2014/main" id="{47802909-CC98-49F4-B692-89AD5393F06B}"/>
                              </a:ext>
                            </a:extLst>
                          </p:cNvPr>
                          <p:cNvSpPr txBox="1"/>
                          <p:nvPr/>
                        </p:nvSpPr>
                        <p:spPr>
                          <a:xfrm>
                            <a:off x="4084629" y="2652667"/>
                            <a:ext cx="789206"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2"/>
                                </a:solidFill>
                                <a:latin typeface="Arial" panose="020B0604020202020204" pitchFamily="34" charset="0"/>
                                <a:ea typeface="+mj-ea"/>
                                <a:cs typeface="Arial" panose="020B0604020202020204" pitchFamily="34" charset="0"/>
                              </a:rPr>
                              <a:t>31</a:t>
                            </a:r>
                            <a:r>
                              <a:rPr lang="ko-KR" altLang="en-US" sz="700" b="1" dirty="0">
                                <a:solidFill>
                                  <a:schemeClr val="tx2"/>
                                </a:solidFill>
                                <a:latin typeface="Arial" panose="020B0604020202020204" pitchFamily="34" charset="0"/>
                                <a:ea typeface="+mj-ea"/>
                                <a:cs typeface="Arial" panose="020B0604020202020204" pitchFamily="34" charset="0"/>
                              </a:rPr>
                              <a:t>억</a:t>
                            </a:r>
                            <a:endParaRPr lang="en-US" altLang="ko-KR" sz="700" b="1" dirty="0">
                              <a:solidFill>
                                <a:schemeClr val="tx2"/>
                              </a:solidFill>
                              <a:latin typeface="Arial" panose="020B0604020202020204" pitchFamily="34" charset="0"/>
                              <a:ea typeface="+mj-ea"/>
                              <a:cs typeface="Arial" panose="020B0604020202020204" pitchFamily="34" charset="0"/>
                            </a:endParaRPr>
                          </a:p>
                        </p:txBody>
                      </p:sp>
                      <p:sp>
                        <p:nvSpPr>
                          <p:cNvPr id="230" name="TextBox 229">
                            <a:extLst>
                              <a:ext uri="{FF2B5EF4-FFF2-40B4-BE49-F238E27FC236}">
                                <a16:creationId xmlns:a16="http://schemas.microsoft.com/office/drawing/2014/main" id="{376EFD28-A01C-41EB-8330-1A27A0DC4B0E}"/>
                              </a:ext>
                            </a:extLst>
                          </p:cNvPr>
                          <p:cNvSpPr txBox="1"/>
                          <p:nvPr/>
                        </p:nvSpPr>
                        <p:spPr>
                          <a:xfrm>
                            <a:off x="7410368" y="2553794"/>
                            <a:ext cx="1046688"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2"/>
                                </a:solidFill>
                                <a:latin typeface="Arial" panose="020B0604020202020204" pitchFamily="34" charset="0"/>
                                <a:ea typeface="+mj-ea"/>
                                <a:cs typeface="Arial" panose="020B0604020202020204" pitchFamily="34" charset="0"/>
                              </a:rPr>
                              <a:t>230 </a:t>
                            </a:r>
                            <a:r>
                              <a:rPr lang="ko-KR" altLang="en-US" sz="700" b="1" dirty="0">
                                <a:solidFill>
                                  <a:schemeClr val="tx2"/>
                                </a:solidFill>
                                <a:latin typeface="Arial" panose="020B0604020202020204" pitchFamily="34" charset="0"/>
                                <a:ea typeface="+mj-ea"/>
                                <a:cs typeface="Arial" panose="020B0604020202020204" pitchFamily="34" charset="0"/>
                              </a:rPr>
                              <a:t>억</a:t>
                            </a:r>
                            <a:endParaRPr lang="en-US" altLang="ko-KR" sz="700" b="1" dirty="0">
                              <a:solidFill>
                                <a:schemeClr val="tx2"/>
                              </a:solidFill>
                              <a:latin typeface="Arial" panose="020B0604020202020204" pitchFamily="34" charset="0"/>
                              <a:ea typeface="+mj-ea"/>
                              <a:cs typeface="Arial" panose="020B0604020202020204" pitchFamily="34" charset="0"/>
                            </a:endParaRPr>
                          </a:p>
                        </p:txBody>
                      </p:sp>
                    </p:grpSp>
                    <p:sp>
                      <p:nvSpPr>
                        <p:cNvPr id="220" name="직사각형 219">
                          <a:extLst>
                            <a:ext uri="{FF2B5EF4-FFF2-40B4-BE49-F238E27FC236}">
                              <a16:creationId xmlns:a16="http://schemas.microsoft.com/office/drawing/2014/main" id="{FC1071ED-B478-401C-8FA3-64E6A8745BC1}"/>
                            </a:ext>
                          </a:extLst>
                        </p:cNvPr>
                        <p:cNvSpPr/>
                        <p:nvPr/>
                      </p:nvSpPr>
                      <p:spPr>
                        <a:xfrm>
                          <a:off x="2200835" y="1491599"/>
                          <a:ext cx="6382872" cy="2102571"/>
                        </a:xfrm>
                        <a:prstGeom prst="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US" altLang="ko-KR" sz="831" dirty="0">
                            <a:solidFill>
                              <a:schemeClr val="bg1"/>
                            </a:solidFill>
                            <a:latin typeface="Arial" panose="020B0604020202020204" pitchFamily="34" charset="0"/>
                            <a:ea typeface="+mj-ea"/>
                            <a:cs typeface="Arial" panose="020B0604020202020204" pitchFamily="34" charset="0"/>
                          </a:endParaRPr>
                        </a:p>
                      </p:txBody>
                    </p:sp>
                  </p:grpSp>
                  <p:sp>
                    <p:nvSpPr>
                      <p:cNvPr id="218" name="TextBox 217">
                        <a:extLst>
                          <a:ext uri="{FF2B5EF4-FFF2-40B4-BE49-F238E27FC236}">
                            <a16:creationId xmlns:a16="http://schemas.microsoft.com/office/drawing/2014/main" id="{BD78A9A6-A892-408C-9F22-8AB8F87FDBCA}"/>
                          </a:ext>
                        </a:extLst>
                      </p:cNvPr>
                      <p:cNvSpPr txBox="1"/>
                      <p:nvPr/>
                    </p:nvSpPr>
                    <p:spPr>
                      <a:xfrm>
                        <a:off x="2352815" y="1402348"/>
                        <a:ext cx="1528078" cy="215308"/>
                      </a:xfrm>
                      <a:prstGeom prst="rect">
                        <a:avLst/>
                      </a:prstGeom>
                      <a:solidFill>
                        <a:schemeClr val="bg1"/>
                      </a:solidFill>
                    </p:spPr>
                    <p:txBody>
                      <a:bodyPr wrap="square" lIns="50409" tIns="50409" rIns="50409" bIns="50409" rtlCol="0">
                        <a:noAutofit/>
                      </a:bodyPr>
                      <a:lstStyle/>
                      <a:p>
                        <a:pPr>
                          <a:spcAft>
                            <a:spcPts val="554"/>
                          </a:spcAft>
                        </a:pPr>
                        <a:r>
                          <a:rPr lang="ko-KR" altLang="en-US" sz="738" b="1" dirty="0">
                            <a:solidFill>
                              <a:schemeClr val="tx2"/>
                            </a:solidFill>
                            <a:latin typeface="Arial" panose="020B0604020202020204" pitchFamily="34" charset="0"/>
                            <a:ea typeface="+mj-ea"/>
                            <a:cs typeface="Arial" panose="020B0604020202020204" pitchFamily="34" charset="0"/>
                          </a:rPr>
                          <a:t>특수관계자 간 자금거래 구조도 </a:t>
                        </a:r>
                      </a:p>
                    </p:txBody>
                  </p:sp>
                </p:grpSp>
                <p:sp>
                  <p:nvSpPr>
                    <p:cNvPr id="210" name="순서도: 연결자 209">
                      <a:extLst>
                        <a:ext uri="{FF2B5EF4-FFF2-40B4-BE49-F238E27FC236}">
                          <a16:creationId xmlns:a16="http://schemas.microsoft.com/office/drawing/2014/main" id="{4DC558C9-BF58-4CB0-9A06-2F797550CFF2}"/>
                        </a:ext>
                      </a:extLst>
                    </p:cNvPr>
                    <p:cNvSpPr/>
                    <p:nvPr/>
                  </p:nvSpPr>
                  <p:spPr bwMode="auto">
                    <a:xfrm>
                      <a:off x="2688244" y="1994051"/>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1</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211" name="순서도: 연결자 210">
                      <a:extLst>
                        <a:ext uri="{FF2B5EF4-FFF2-40B4-BE49-F238E27FC236}">
                          <a16:creationId xmlns:a16="http://schemas.microsoft.com/office/drawing/2014/main" id="{ECAF6761-0F7D-4446-B774-87CFDA871CE5}"/>
                        </a:ext>
                      </a:extLst>
                    </p:cNvPr>
                    <p:cNvSpPr/>
                    <p:nvPr/>
                  </p:nvSpPr>
                  <p:spPr bwMode="auto">
                    <a:xfrm>
                      <a:off x="4186252" y="2690203"/>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5</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212" name="TextBox 211">
                      <a:extLst>
                        <a:ext uri="{FF2B5EF4-FFF2-40B4-BE49-F238E27FC236}">
                          <a16:creationId xmlns:a16="http://schemas.microsoft.com/office/drawing/2014/main" id="{CDA5D36F-E25F-44F2-857E-54CD566C0C16}"/>
                        </a:ext>
                      </a:extLst>
                    </p:cNvPr>
                    <p:cNvSpPr txBox="1"/>
                    <p:nvPr/>
                  </p:nvSpPr>
                  <p:spPr>
                    <a:xfrm>
                      <a:off x="5845057" y="2553794"/>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2"/>
                          </a:solidFill>
                          <a:latin typeface="Arial" panose="020B0604020202020204" pitchFamily="34" charset="0"/>
                          <a:ea typeface="+mj-ea"/>
                          <a:cs typeface="Arial" panose="020B0604020202020204" pitchFamily="34" charset="0"/>
                        </a:rPr>
                        <a:t>20</a:t>
                      </a:r>
                      <a:r>
                        <a:rPr lang="ko-KR" altLang="en-US" sz="700" b="1" dirty="0">
                          <a:solidFill>
                            <a:schemeClr val="tx2"/>
                          </a:solidFill>
                          <a:latin typeface="Arial" panose="020B0604020202020204" pitchFamily="34" charset="0"/>
                          <a:ea typeface="+mj-ea"/>
                          <a:cs typeface="Arial" panose="020B0604020202020204" pitchFamily="34" charset="0"/>
                        </a:rPr>
                        <a:t>억</a:t>
                      </a:r>
                      <a:endParaRPr lang="en-US" altLang="ko-KR" sz="700" b="1" dirty="0">
                        <a:solidFill>
                          <a:schemeClr val="tx2"/>
                        </a:solidFill>
                        <a:latin typeface="Arial" panose="020B0604020202020204" pitchFamily="34" charset="0"/>
                        <a:ea typeface="+mj-ea"/>
                        <a:cs typeface="Arial" panose="020B0604020202020204" pitchFamily="34" charset="0"/>
                      </a:endParaRPr>
                    </a:p>
                  </p:txBody>
                </p:sp>
                <p:sp>
                  <p:nvSpPr>
                    <p:cNvPr id="213" name="순서도: 연결자 212">
                      <a:extLst>
                        <a:ext uri="{FF2B5EF4-FFF2-40B4-BE49-F238E27FC236}">
                          <a16:creationId xmlns:a16="http://schemas.microsoft.com/office/drawing/2014/main" id="{3D3A6CC2-A612-445E-8179-901791CA6AFA}"/>
                        </a:ext>
                      </a:extLst>
                    </p:cNvPr>
                    <p:cNvSpPr/>
                    <p:nvPr/>
                  </p:nvSpPr>
                  <p:spPr bwMode="auto">
                    <a:xfrm>
                      <a:off x="3506548" y="1994051"/>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2</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214" name="순서도: 연결자 213">
                      <a:extLst>
                        <a:ext uri="{FF2B5EF4-FFF2-40B4-BE49-F238E27FC236}">
                          <a16:creationId xmlns:a16="http://schemas.microsoft.com/office/drawing/2014/main" id="{E732A709-EA62-41A9-A37C-442707882EC1}"/>
                        </a:ext>
                      </a:extLst>
                    </p:cNvPr>
                    <p:cNvSpPr/>
                    <p:nvPr/>
                  </p:nvSpPr>
                  <p:spPr bwMode="auto">
                    <a:xfrm>
                      <a:off x="4653807" y="1994051"/>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4</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215" name="순서도: 연결자 214">
                      <a:extLst>
                        <a:ext uri="{FF2B5EF4-FFF2-40B4-BE49-F238E27FC236}">
                          <a16:creationId xmlns:a16="http://schemas.microsoft.com/office/drawing/2014/main" id="{622E470C-0AE5-4E38-AEB5-D7A05A0F8EC6}"/>
                        </a:ext>
                      </a:extLst>
                    </p:cNvPr>
                    <p:cNvSpPr/>
                    <p:nvPr/>
                  </p:nvSpPr>
                  <p:spPr bwMode="auto">
                    <a:xfrm>
                      <a:off x="7609150" y="2590768"/>
                      <a:ext cx="132923" cy="132923"/>
                    </a:xfrm>
                    <a:prstGeom prst="flowChartConnector">
                      <a:avLst/>
                    </a:prstGeom>
                    <a:no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7</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sp>
                  <p:nvSpPr>
                    <p:cNvPr id="216" name="순서도: 연결자 215">
                      <a:extLst>
                        <a:ext uri="{FF2B5EF4-FFF2-40B4-BE49-F238E27FC236}">
                          <a16:creationId xmlns:a16="http://schemas.microsoft.com/office/drawing/2014/main" id="{B493D60E-6962-4418-BF12-504338F4AD4A}"/>
                        </a:ext>
                      </a:extLst>
                    </p:cNvPr>
                    <p:cNvSpPr/>
                    <p:nvPr/>
                  </p:nvSpPr>
                  <p:spPr bwMode="auto">
                    <a:xfrm>
                      <a:off x="3281520" y="2558407"/>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3</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grpSp>
            </p:grpSp>
            <p:grpSp>
              <p:nvGrpSpPr>
                <p:cNvPr id="201" name="그룹 200">
                  <a:extLst>
                    <a:ext uri="{FF2B5EF4-FFF2-40B4-BE49-F238E27FC236}">
                      <a16:creationId xmlns:a16="http://schemas.microsoft.com/office/drawing/2014/main" id="{26C07CA4-6380-422D-8872-6F069B57ED93}"/>
                    </a:ext>
                  </a:extLst>
                </p:cNvPr>
                <p:cNvGrpSpPr/>
                <p:nvPr/>
              </p:nvGrpSpPr>
              <p:grpSpPr>
                <a:xfrm>
                  <a:off x="6958505" y="1753247"/>
                  <a:ext cx="1228423" cy="414241"/>
                  <a:chOff x="6958505" y="1753247"/>
                  <a:chExt cx="1228423" cy="414241"/>
                </a:xfrm>
              </p:grpSpPr>
              <p:sp>
                <p:nvSpPr>
                  <p:cNvPr id="202" name="직사각형 201">
                    <a:extLst>
                      <a:ext uri="{FF2B5EF4-FFF2-40B4-BE49-F238E27FC236}">
                        <a16:creationId xmlns:a16="http://schemas.microsoft.com/office/drawing/2014/main" id="{2D0EDA5B-D5D2-4D3A-A6D7-498C26BB3214}"/>
                      </a:ext>
                    </a:extLst>
                  </p:cNvPr>
                  <p:cNvSpPr/>
                  <p:nvPr/>
                </p:nvSpPr>
                <p:spPr>
                  <a:xfrm>
                    <a:off x="6958505" y="1753247"/>
                    <a:ext cx="1228423" cy="414241"/>
                  </a:xfrm>
                  <a:prstGeom prst="rect">
                    <a:avLst/>
                  </a:prstGeom>
                  <a:solidFill>
                    <a:schemeClr val="bg1"/>
                  </a:solidFill>
                  <a:ln w="3175">
                    <a:solidFill>
                      <a:srgbClr val="00338D"/>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US" altLang="ko-KR" sz="738" dirty="0">
                      <a:solidFill>
                        <a:schemeClr val="bg1"/>
                      </a:solidFill>
                      <a:latin typeface="Arial" panose="020B0604020202020204" pitchFamily="34" charset="0"/>
                      <a:ea typeface="+mj-ea"/>
                      <a:cs typeface="Arial" panose="020B0604020202020204" pitchFamily="34" charset="0"/>
                    </a:endParaRPr>
                  </a:p>
                </p:txBody>
              </p:sp>
              <p:cxnSp>
                <p:nvCxnSpPr>
                  <p:cNvPr id="203" name="직선 연결선 202">
                    <a:extLst>
                      <a:ext uri="{FF2B5EF4-FFF2-40B4-BE49-F238E27FC236}">
                        <a16:creationId xmlns:a16="http://schemas.microsoft.com/office/drawing/2014/main" id="{465738CC-ADC5-4ECD-BE48-793BF2E3AB49}"/>
                      </a:ext>
                    </a:extLst>
                  </p:cNvPr>
                  <p:cNvCxnSpPr>
                    <a:cxnSpLocks/>
                  </p:cNvCxnSpPr>
                  <p:nvPr/>
                </p:nvCxnSpPr>
                <p:spPr>
                  <a:xfrm>
                    <a:off x="7748463" y="1845198"/>
                    <a:ext cx="333375"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4" name="직선 연결선 203">
                    <a:extLst>
                      <a:ext uri="{FF2B5EF4-FFF2-40B4-BE49-F238E27FC236}">
                        <a16:creationId xmlns:a16="http://schemas.microsoft.com/office/drawing/2014/main" id="{142FE517-6E91-4003-B672-F3D6BA9E0C09}"/>
                      </a:ext>
                    </a:extLst>
                  </p:cNvPr>
                  <p:cNvCxnSpPr>
                    <a:cxnSpLocks/>
                  </p:cNvCxnSpPr>
                  <p:nvPr/>
                </p:nvCxnSpPr>
                <p:spPr>
                  <a:xfrm>
                    <a:off x="7748463" y="1941736"/>
                    <a:ext cx="333375" cy="0"/>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0A6267B6-A876-4434-ABC5-49D01DFABDC2}"/>
                      </a:ext>
                    </a:extLst>
                  </p:cNvPr>
                  <p:cNvCxnSpPr>
                    <a:cxnSpLocks/>
                  </p:cNvCxnSpPr>
                  <p:nvPr/>
                </p:nvCxnSpPr>
                <p:spPr>
                  <a:xfrm>
                    <a:off x="7748463" y="2063047"/>
                    <a:ext cx="333375" cy="0"/>
                  </a:xfrm>
                  <a:prstGeom prst="line">
                    <a:avLst/>
                  </a:prstGeom>
                  <a:ln w="12700">
                    <a:solidFill>
                      <a:srgbClr val="00338D"/>
                    </a:solidFill>
                    <a:prstDash val="dash"/>
                  </a:ln>
                </p:spPr>
                <p:style>
                  <a:lnRef idx="1">
                    <a:schemeClr val="accent1"/>
                  </a:lnRef>
                  <a:fillRef idx="0">
                    <a:schemeClr val="accent1"/>
                  </a:fillRef>
                  <a:effectRef idx="0">
                    <a:schemeClr val="accent1"/>
                  </a:effectRef>
                  <a:fontRef idx="minor">
                    <a:schemeClr val="tx1"/>
                  </a:fontRef>
                </p:style>
              </p:cxnSp>
            </p:grpSp>
          </p:grpSp>
        </p:grpSp>
        <p:cxnSp>
          <p:nvCxnSpPr>
            <p:cNvPr id="190" name="직선 연결선 115">
              <a:extLst>
                <a:ext uri="{FF2B5EF4-FFF2-40B4-BE49-F238E27FC236}">
                  <a16:creationId xmlns:a16="http://schemas.microsoft.com/office/drawing/2014/main" id="{D4D46503-97FA-489E-957C-83DBC70B504C}"/>
                </a:ext>
              </a:extLst>
            </p:cNvPr>
            <p:cNvCxnSpPr>
              <a:cxnSpLocks/>
            </p:cNvCxnSpPr>
            <p:nvPr/>
          </p:nvCxnSpPr>
          <p:spPr>
            <a:xfrm rot="16200000" flipH="1">
              <a:off x="4432519" y="2139008"/>
              <a:ext cx="328873" cy="1373"/>
            </a:xfrm>
            <a:prstGeom prst="bentConnector3">
              <a:avLst>
                <a:gd name="adj1" fmla="val 5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B5B9515A-F150-438F-9404-3018D1C7E962}"/>
                </a:ext>
              </a:extLst>
            </p:cNvPr>
            <p:cNvCxnSpPr>
              <a:cxnSpLocks/>
            </p:cNvCxnSpPr>
            <p:nvPr/>
          </p:nvCxnSpPr>
          <p:spPr>
            <a:xfrm>
              <a:off x="4597642" y="2590768"/>
              <a:ext cx="0" cy="321450"/>
            </a:xfrm>
            <a:prstGeom prst="line">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92" name="순서도: 연결자 191">
              <a:extLst>
                <a:ext uri="{FF2B5EF4-FFF2-40B4-BE49-F238E27FC236}">
                  <a16:creationId xmlns:a16="http://schemas.microsoft.com/office/drawing/2014/main" id="{D1384BD0-298A-4F8A-A212-08CB1A260AC0}"/>
                </a:ext>
              </a:extLst>
            </p:cNvPr>
            <p:cNvSpPr/>
            <p:nvPr/>
          </p:nvSpPr>
          <p:spPr bwMode="auto">
            <a:xfrm>
              <a:off x="6016522" y="2590768"/>
              <a:ext cx="132923" cy="132923"/>
            </a:xfrm>
            <a:prstGeom prst="flowChartConnector">
              <a:avLst/>
            </a:prstGeom>
            <a:no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6</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grpSp>
      <p:sp>
        <p:nvSpPr>
          <p:cNvPr id="117" name="TextBox 116">
            <a:extLst>
              <a:ext uri="{FF2B5EF4-FFF2-40B4-BE49-F238E27FC236}">
                <a16:creationId xmlns:a16="http://schemas.microsoft.com/office/drawing/2014/main" id="{1CFE279D-17EB-47E2-89EB-DF7BAF91FFE4}"/>
              </a:ext>
            </a:extLst>
          </p:cNvPr>
          <p:cNvSpPr txBox="1"/>
          <p:nvPr/>
        </p:nvSpPr>
        <p:spPr>
          <a:xfrm>
            <a:off x="2404338" y="2576228"/>
            <a:ext cx="910315" cy="170459"/>
          </a:xfrm>
          <a:prstGeom prst="rect">
            <a:avLst/>
          </a:prstGeom>
          <a:noFill/>
        </p:spPr>
        <p:txBody>
          <a:bodyPr wrap="square" lIns="50409" tIns="50409" rIns="50409" bIns="50409" rtlCol="0">
            <a:noAutofit/>
          </a:bodyPr>
          <a:lstStyle/>
          <a:p>
            <a:pPr algn="ctr">
              <a:spcAft>
                <a:spcPts val="554"/>
              </a:spcAft>
            </a:pPr>
            <a:endParaRPr lang="en-US" altLang="ko-KR" sz="700" b="1" dirty="0">
              <a:solidFill>
                <a:schemeClr val="tx2"/>
              </a:solidFill>
              <a:latin typeface="Arial" panose="020B0604020202020204" pitchFamily="34" charset="0"/>
              <a:ea typeface="+mj-ea"/>
              <a:cs typeface="Arial" panose="020B0604020202020204" pitchFamily="34" charset="0"/>
            </a:endParaRPr>
          </a:p>
        </p:txBody>
      </p:sp>
      <p:graphicFrame>
        <p:nvGraphicFramePr>
          <p:cNvPr id="44" name="표 43">
            <a:extLst>
              <a:ext uri="{FF2B5EF4-FFF2-40B4-BE49-F238E27FC236}">
                <a16:creationId xmlns:a16="http://schemas.microsoft.com/office/drawing/2014/main" id="{3B124B5A-80B1-49F1-A4E4-247F364E2A7B}"/>
              </a:ext>
            </a:extLst>
          </p:cNvPr>
          <p:cNvGraphicFramePr>
            <a:graphicFrameLocks noGrp="1"/>
          </p:cNvGraphicFramePr>
          <p:nvPr/>
        </p:nvGraphicFramePr>
        <p:xfrm>
          <a:off x="6982835" y="2044587"/>
          <a:ext cx="759238" cy="346416"/>
        </p:xfrm>
        <a:graphic>
          <a:graphicData uri="http://schemas.openxmlformats.org/drawingml/2006/table">
            <a:tbl>
              <a:tblPr/>
              <a:tblGrid>
                <a:gridCol w="759238">
                  <a:extLst>
                    <a:ext uri="{9D8B030D-6E8A-4147-A177-3AD203B41FA5}">
                      <a16:colId xmlns:a16="http://schemas.microsoft.com/office/drawing/2014/main" val="544672441"/>
                    </a:ext>
                  </a:extLst>
                </a:gridCol>
              </a:tblGrid>
              <a:tr h="105076">
                <a:tc>
                  <a:txBody>
                    <a:bodyPr/>
                    <a:lstStyle/>
                    <a:p>
                      <a:pPr algn="l" fontAlgn="b"/>
                      <a:r>
                        <a:rPr lang="ko-KR" altLang="en-US" sz="700" b="1" i="0" u="none" strike="noStrike" dirty="0">
                          <a:solidFill>
                            <a:schemeClr val="tx1">
                              <a:lumMod val="65000"/>
                              <a:lumOff val="35000"/>
                            </a:schemeClr>
                          </a:solidFill>
                          <a:effectLst/>
                          <a:latin typeface="맑은 고딕" panose="020B0503020000020004" pitchFamily="50" charset="-127"/>
                          <a:ea typeface="맑은 고딕" panose="020B0503020000020004" pitchFamily="50" charset="-127"/>
                        </a:rPr>
                        <a:t>지배기업자금대여</a:t>
                      </a:r>
                    </a:p>
                  </a:txBody>
                  <a:tcPr marL="8792" marR="8792" marT="8792" marB="0" anchor="b">
                    <a:lnL>
                      <a:noFill/>
                    </a:lnL>
                    <a:lnR>
                      <a:noFill/>
                    </a:lnR>
                    <a:lnT>
                      <a:noFill/>
                    </a:lnT>
                    <a:lnB>
                      <a:noFill/>
                    </a:lnB>
                  </a:tcPr>
                </a:tc>
                <a:extLst>
                  <a:ext uri="{0D108BD9-81ED-4DB2-BD59-A6C34878D82A}">
                    <a16:rowId xmlns:a16="http://schemas.microsoft.com/office/drawing/2014/main" val="2161907825"/>
                  </a:ext>
                </a:extLst>
              </a:tr>
              <a:tr h="105076">
                <a:tc>
                  <a:txBody>
                    <a:bodyPr/>
                    <a:lstStyle/>
                    <a:p>
                      <a:pPr algn="l" fontAlgn="b"/>
                      <a:r>
                        <a:rPr lang="ko-KR" altLang="en-US" sz="700" b="1" i="0" u="none" strike="noStrike" dirty="0">
                          <a:solidFill>
                            <a:srgbClr val="00338D"/>
                          </a:solidFill>
                          <a:effectLst/>
                          <a:latin typeface="맑은 고딕" panose="020B0503020000020004" pitchFamily="50" charset="-127"/>
                          <a:ea typeface="맑은 고딕" panose="020B0503020000020004" pitchFamily="50" charset="-127"/>
                        </a:rPr>
                        <a:t>하향 자금대여</a:t>
                      </a:r>
                    </a:p>
                  </a:txBody>
                  <a:tcPr marL="8792" marR="8792" marT="8792" marB="0" anchor="b">
                    <a:lnL>
                      <a:noFill/>
                    </a:lnL>
                    <a:lnR>
                      <a:noFill/>
                    </a:lnR>
                    <a:lnT>
                      <a:noFill/>
                    </a:lnT>
                    <a:lnB>
                      <a:noFill/>
                    </a:lnB>
                  </a:tcPr>
                </a:tc>
                <a:extLst>
                  <a:ext uri="{0D108BD9-81ED-4DB2-BD59-A6C34878D82A}">
                    <a16:rowId xmlns:a16="http://schemas.microsoft.com/office/drawing/2014/main" val="1301456125"/>
                  </a:ext>
                </a:extLst>
              </a:tr>
              <a:tr h="105076">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ko-KR" altLang="en-US" sz="700" b="1" i="0" u="none" strike="noStrike" dirty="0">
                          <a:solidFill>
                            <a:srgbClr val="00338D"/>
                          </a:solidFill>
                          <a:effectLst/>
                          <a:latin typeface="맑은 고딕" panose="020B0503020000020004" pitchFamily="50" charset="-127"/>
                          <a:ea typeface="+mn-ea"/>
                        </a:rPr>
                        <a:t>상향 자금대여</a:t>
                      </a:r>
                    </a:p>
                  </a:txBody>
                  <a:tcPr marL="8792" marR="8792" marT="8792" marB="0" anchor="b">
                    <a:lnL>
                      <a:noFill/>
                    </a:lnL>
                    <a:lnR>
                      <a:noFill/>
                    </a:lnR>
                    <a:lnT>
                      <a:noFill/>
                    </a:lnT>
                    <a:lnB>
                      <a:noFill/>
                    </a:lnB>
                  </a:tcPr>
                </a:tc>
                <a:extLst>
                  <a:ext uri="{0D108BD9-81ED-4DB2-BD59-A6C34878D82A}">
                    <a16:rowId xmlns:a16="http://schemas.microsoft.com/office/drawing/2014/main" val="779556132"/>
                  </a:ext>
                </a:extLst>
              </a:tr>
            </a:tbl>
          </a:graphicData>
        </a:graphic>
      </p:graphicFrame>
      <p:graphicFrame>
        <p:nvGraphicFramePr>
          <p:cNvPr id="38" name="표 37">
            <a:extLst>
              <a:ext uri="{FF2B5EF4-FFF2-40B4-BE49-F238E27FC236}">
                <a16:creationId xmlns:a16="http://schemas.microsoft.com/office/drawing/2014/main" id="{BE265327-90D2-4FEA-B173-5FB977F6486B}"/>
              </a:ext>
            </a:extLst>
          </p:cNvPr>
          <p:cNvGraphicFramePr>
            <a:graphicFrameLocks noGrp="1"/>
          </p:cNvGraphicFramePr>
          <p:nvPr>
            <p:extLst>
              <p:ext uri="{D42A27DB-BD31-4B8C-83A1-F6EECF244321}">
                <p14:modId xmlns:p14="http://schemas.microsoft.com/office/powerpoint/2010/main" val="1172649872"/>
              </p:ext>
            </p:extLst>
          </p:nvPr>
        </p:nvGraphicFramePr>
        <p:xfrm>
          <a:off x="2200835" y="3872926"/>
          <a:ext cx="4691031" cy="1467158"/>
        </p:xfrm>
        <a:graphic>
          <a:graphicData uri="http://schemas.openxmlformats.org/drawingml/2006/table">
            <a:tbl>
              <a:tblPr/>
              <a:tblGrid>
                <a:gridCol w="112560">
                  <a:extLst>
                    <a:ext uri="{9D8B030D-6E8A-4147-A177-3AD203B41FA5}">
                      <a16:colId xmlns:a16="http://schemas.microsoft.com/office/drawing/2014/main" val="3318317243"/>
                    </a:ext>
                  </a:extLst>
                </a:gridCol>
                <a:gridCol w="309764">
                  <a:extLst>
                    <a:ext uri="{9D8B030D-6E8A-4147-A177-3AD203B41FA5}">
                      <a16:colId xmlns:a16="http://schemas.microsoft.com/office/drawing/2014/main" val="2890416894"/>
                    </a:ext>
                  </a:extLst>
                </a:gridCol>
                <a:gridCol w="720692">
                  <a:extLst>
                    <a:ext uri="{9D8B030D-6E8A-4147-A177-3AD203B41FA5}">
                      <a16:colId xmlns:a16="http://schemas.microsoft.com/office/drawing/2014/main" val="2977809752"/>
                    </a:ext>
                  </a:extLst>
                </a:gridCol>
                <a:gridCol w="684000">
                  <a:extLst>
                    <a:ext uri="{9D8B030D-6E8A-4147-A177-3AD203B41FA5}">
                      <a16:colId xmlns:a16="http://schemas.microsoft.com/office/drawing/2014/main" val="2762418354"/>
                    </a:ext>
                  </a:extLst>
                </a:gridCol>
                <a:gridCol w="447776">
                  <a:extLst>
                    <a:ext uri="{9D8B030D-6E8A-4147-A177-3AD203B41FA5}">
                      <a16:colId xmlns:a16="http://schemas.microsoft.com/office/drawing/2014/main" val="2062783437"/>
                    </a:ext>
                  </a:extLst>
                </a:gridCol>
                <a:gridCol w="447776">
                  <a:extLst>
                    <a:ext uri="{9D8B030D-6E8A-4147-A177-3AD203B41FA5}">
                      <a16:colId xmlns:a16="http://schemas.microsoft.com/office/drawing/2014/main" val="1020379099"/>
                    </a:ext>
                  </a:extLst>
                </a:gridCol>
                <a:gridCol w="629271">
                  <a:extLst>
                    <a:ext uri="{9D8B030D-6E8A-4147-A177-3AD203B41FA5}">
                      <a16:colId xmlns:a16="http://schemas.microsoft.com/office/drawing/2014/main" val="1487506227"/>
                    </a:ext>
                  </a:extLst>
                </a:gridCol>
                <a:gridCol w="401186">
                  <a:extLst>
                    <a:ext uri="{9D8B030D-6E8A-4147-A177-3AD203B41FA5}">
                      <a16:colId xmlns:a16="http://schemas.microsoft.com/office/drawing/2014/main" val="1695203954"/>
                    </a:ext>
                  </a:extLst>
                </a:gridCol>
                <a:gridCol w="938006">
                  <a:extLst>
                    <a:ext uri="{9D8B030D-6E8A-4147-A177-3AD203B41FA5}">
                      <a16:colId xmlns:a16="http://schemas.microsoft.com/office/drawing/2014/main" val="1887897790"/>
                    </a:ext>
                  </a:extLst>
                </a:gridCol>
              </a:tblGrid>
              <a:tr h="118154">
                <a:tc gridSpan="4">
                  <a:txBody>
                    <a:bodyPr/>
                    <a:lstStyle/>
                    <a:p>
                      <a:pPr algn="l"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지배기업 및 그 관계자의 대여액</a:t>
                      </a: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endParaRPr lang="ko-KR" alt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73663034"/>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From</a:t>
                      </a: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To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최초대여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만기일</a:t>
                      </a:r>
                      <a:endParaRPr lang="ko-KR" altLang="en-US" sz="7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금리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금액</a:t>
                      </a:r>
                      <a:endPar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620232074"/>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5">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유앤아이대부</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Jan-22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Jan-24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부동산담보대출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26010619"/>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rowSpan="3">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algn="ctr" fontAlgn="ctr"/>
                      <a:endParaRPr lang="en-US" altLang="ko-KR"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Sep-17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신용대출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9162593"/>
                  </a:ext>
                </a:extLst>
              </a:tr>
              <a:tr h="21255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Jul-17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Oct-22,</a:t>
                      </a:r>
                    </a:p>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6.30%~7.16%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주식담보대출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2378021"/>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Oct-20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Oct-22</a:t>
                      </a:r>
                    </a:p>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~Jul-23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5.18%~5.8%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50,600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부동산담보대출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17894340"/>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algn="ctr" fontAlgn="ctr"/>
                      <a:endParaRPr lang="en-US" altLang="ko-KR"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Jul-21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Jul-23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베베덕제일차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Tr.B</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2769429"/>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rowSpan="2">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유암코 </a:t>
                      </a: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PEF</a:t>
                      </a:r>
                    </a:p>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7</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Jul-19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Jul-22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신용대출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14909385"/>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Feb-19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Feb-24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회 전환사채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57536324"/>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gridSpan="6">
                  <a:txBody>
                    <a:bodyPr/>
                    <a:lstStyle/>
                    <a:p>
                      <a:pPr algn="ctr"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6350" cap="flat" cmpd="sng" algn="ctr">
                      <a:solidFill>
                        <a:srgbClr val="00338D"/>
                      </a:solidFill>
                      <a:prstDash val="solid"/>
                      <a:round/>
                      <a:headEnd type="none" w="med" len="med"/>
                      <a:tailEnd type="none" w="med" len="med"/>
                    </a:lnL>
                    <a:lnT w="6350" cap="flat" cmpd="sng" algn="ctr">
                      <a:solidFill>
                        <a:srgbClr val="00338D"/>
                      </a:solidFill>
                      <a:prstDash val="solid"/>
                      <a:round/>
                      <a:headEnd type="none" w="med" len="med"/>
                      <a:tailEnd type="none" w="med" len="med"/>
                    </a:lnT>
                  </a:tcPr>
                </a:tc>
                <a:tc hMerge="1">
                  <a:txBody>
                    <a:bodyPr/>
                    <a:lstStyle/>
                    <a:p>
                      <a:pPr latinLnBrk="1"/>
                      <a:endParaRPr lang="ko-KR" altLang="en-US"/>
                    </a:p>
                  </a:txBody>
                  <a:tcPr>
                    <a:lnL w="6350" cap="flat" cmpd="sng" algn="ctr">
                      <a:solidFill>
                        <a:srgbClr val="00338D"/>
                      </a:solidFill>
                      <a:prstDash val="solid"/>
                      <a:round/>
                      <a:headEnd type="none" w="med" len="med"/>
                      <a:tailEnd type="none" w="med" len="med"/>
                    </a:lnL>
                    <a:lnT w="6350" cap="flat" cmpd="sng" algn="ctr">
                      <a:solidFill>
                        <a:srgbClr val="00338D"/>
                      </a:solidFill>
                      <a:prstDash val="solid"/>
                      <a:round/>
                      <a:headEnd type="none" w="med" len="med"/>
                      <a:tailEnd type="none" w="med" len="med"/>
                    </a:lnT>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36641589"/>
                  </a:ext>
                </a:extLst>
              </a:tr>
            </a:tbl>
          </a:graphicData>
        </a:graphic>
      </p:graphicFrame>
      <p:sp>
        <p:nvSpPr>
          <p:cNvPr id="280" name="순서도: 연결자 279">
            <a:extLst>
              <a:ext uri="{FF2B5EF4-FFF2-40B4-BE49-F238E27FC236}">
                <a16:creationId xmlns:a16="http://schemas.microsoft.com/office/drawing/2014/main" id="{8EA99A07-70FC-4551-B6D8-7B56CBA27B08}"/>
              </a:ext>
            </a:extLst>
          </p:cNvPr>
          <p:cNvSpPr/>
          <p:nvPr/>
        </p:nvSpPr>
        <p:spPr bwMode="auto">
          <a:xfrm>
            <a:off x="2404338" y="4207733"/>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1</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282" name="순서도: 연결자 281">
            <a:extLst>
              <a:ext uri="{FF2B5EF4-FFF2-40B4-BE49-F238E27FC236}">
                <a16:creationId xmlns:a16="http://schemas.microsoft.com/office/drawing/2014/main" id="{FCE0B547-C63A-4745-BDAB-4E5EBB043B35}"/>
              </a:ext>
            </a:extLst>
          </p:cNvPr>
          <p:cNvSpPr/>
          <p:nvPr/>
        </p:nvSpPr>
        <p:spPr bwMode="auto">
          <a:xfrm>
            <a:off x="2404338" y="4534392"/>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2</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283" name="순서도: 연결자 282">
            <a:extLst>
              <a:ext uri="{FF2B5EF4-FFF2-40B4-BE49-F238E27FC236}">
                <a16:creationId xmlns:a16="http://schemas.microsoft.com/office/drawing/2014/main" id="{43DDE352-1A4A-4C71-B0A9-1873878AEF5B}"/>
              </a:ext>
            </a:extLst>
          </p:cNvPr>
          <p:cNvSpPr/>
          <p:nvPr/>
        </p:nvSpPr>
        <p:spPr bwMode="auto">
          <a:xfrm>
            <a:off x="2404338" y="4881808"/>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3</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284" name="순서도: 연결자 283">
            <a:extLst>
              <a:ext uri="{FF2B5EF4-FFF2-40B4-BE49-F238E27FC236}">
                <a16:creationId xmlns:a16="http://schemas.microsoft.com/office/drawing/2014/main" id="{88655B0A-1BEE-42A0-911C-E6018A1EBF19}"/>
              </a:ext>
            </a:extLst>
          </p:cNvPr>
          <p:cNvSpPr/>
          <p:nvPr/>
        </p:nvSpPr>
        <p:spPr bwMode="auto">
          <a:xfrm>
            <a:off x="2404338" y="5055515"/>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4</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290" name="제목 2">
            <a:extLst>
              <a:ext uri="{FF2B5EF4-FFF2-40B4-BE49-F238E27FC236}">
                <a16:creationId xmlns:a16="http://schemas.microsoft.com/office/drawing/2014/main" id="{DDC5E9B5-D74C-4846-A592-3D3AABFD89FB}"/>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Related Party Transactions (3/6)</a:t>
            </a:r>
          </a:p>
        </p:txBody>
      </p:sp>
      <p:sp>
        <p:nvSpPr>
          <p:cNvPr id="291" name="제목 2">
            <a:extLst>
              <a:ext uri="{FF2B5EF4-FFF2-40B4-BE49-F238E27FC236}">
                <a16:creationId xmlns:a16="http://schemas.microsoft.com/office/drawing/2014/main" id="{D771C270-7A1F-46BD-8EDC-9D486EEF14A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60" name="TextBox 59">
            <a:extLst>
              <a:ext uri="{FF2B5EF4-FFF2-40B4-BE49-F238E27FC236}">
                <a16:creationId xmlns:a16="http://schemas.microsoft.com/office/drawing/2014/main" id="{3F915A45-136E-4B36-B325-1C2E0CC1BAF4}"/>
              </a:ext>
            </a:extLst>
          </p:cNvPr>
          <p:cNvSpPr txBox="1">
            <a:spLocks/>
          </p:cNvSpPr>
          <p:nvPr/>
        </p:nvSpPr>
        <p:spPr>
          <a:xfrm>
            <a:off x="2192218" y="5330023"/>
            <a:ext cx="7127042" cy="822187"/>
          </a:xfrm>
          <a:prstGeom prst="rect">
            <a:avLst/>
          </a:prstGeom>
          <a:noFill/>
          <a:ln w="6350">
            <a:noFill/>
          </a:ln>
        </p:spPr>
        <p:txBody>
          <a:bodyPr wrap="square" lIns="50409" tIns="50409" rIns="50409" bIns="50409" rtlCol="0" anchor="t" anchorCtr="0">
            <a:noAutofit/>
          </a:bodyPr>
          <a:lstStyle/>
          <a:p>
            <a:pPr marL="266400" lvl="2" indent="-171450" fontAlgn="base">
              <a:spcBef>
                <a:spcPts val="300"/>
              </a:spcBef>
              <a:buClr>
                <a:srgbClr val="00338D"/>
              </a:buClr>
              <a:buSzPct val="100000"/>
              <a:buFont typeface="Arial" panose="020B0604020202020204" pitchFamily="34" charset="0"/>
              <a:buChar char="•"/>
              <a:defRPr/>
            </a:pPr>
            <a:r>
              <a:rPr lang="ko-KR" altLang="en-US" sz="700" kern="0" dirty="0" err="1">
                <a:latin typeface="Arial" panose="020B0604020202020204" pitchFamily="34" charset="0"/>
                <a:ea typeface="+mj-ea"/>
                <a:cs typeface="Arial" panose="020B0604020202020204" pitchFamily="34" charset="0"/>
              </a:rPr>
              <a:t>유앤아이대부는</a:t>
            </a:r>
            <a:r>
              <a:rPr lang="ko-KR" altLang="en-US" sz="700" kern="0" dirty="0">
                <a:latin typeface="Arial" panose="020B0604020202020204" pitchFamily="34" charset="0"/>
                <a:ea typeface="+mj-ea"/>
                <a:cs typeface="Arial" panose="020B0604020202020204" pitchFamily="34" charset="0"/>
              </a:rPr>
              <a:t> </a:t>
            </a:r>
            <a:r>
              <a:rPr lang="en-US" altLang="ko-KR" sz="700" kern="0" dirty="0">
                <a:latin typeface="Arial" panose="020B0604020202020204" pitchFamily="34" charset="0"/>
                <a:ea typeface="+mj-ea"/>
                <a:cs typeface="Arial" panose="020B0604020202020204" pitchFamily="34" charset="0"/>
              </a:rPr>
              <a:t>NP</a:t>
            </a:r>
            <a:r>
              <a:rPr lang="ko-KR" altLang="en-US" sz="700" kern="0" dirty="0">
                <a:latin typeface="Arial" panose="020B0604020202020204" pitchFamily="34" charset="0"/>
                <a:ea typeface="+mj-ea"/>
                <a:cs typeface="Arial" panose="020B0604020202020204" pitchFamily="34" charset="0"/>
              </a:rPr>
              <a:t>에 </a:t>
            </a:r>
            <a:r>
              <a:rPr lang="en-US" altLang="ko-KR" sz="700" kern="0" dirty="0">
                <a:latin typeface="Arial" panose="020B0604020202020204" pitchFamily="34" charset="0"/>
                <a:ea typeface="+mj-ea"/>
                <a:cs typeface="Arial" panose="020B0604020202020204" pitchFamily="34" charset="0"/>
              </a:rPr>
              <a:t>2022</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1</a:t>
            </a:r>
            <a:r>
              <a:rPr lang="ko-KR" altLang="en-US" sz="700" kern="0" dirty="0">
                <a:latin typeface="Arial" panose="020B0604020202020204" pitchFamily="34" charset="0"/>
                <a:ea typeface="+mj-ea"/>
                <a:cs typeface="Arial" panose="020B0604020202020204" pitchFamily="34" charset="0"/>
              </a:rPr>
              <a:t>월 </a:t>
            </a:r>
            <a:r>
              <a:rPr lang="en-US" altLang="ko-KR" sz="700" kern="0" dirty="0">
                <a:latin typeface="Arial" panose="020B0604020202020204" pitchFamily="34" charset="0"/>
                <a:ea typeface="+mj-ea"/>
                <a:cs typeface="Arial" panose="020B0604020202020204" pitchFamily="34" charset="0"/>
              </a:rPr>
              <a:t>100</a:t>
            </a:r>
            <a:r>
              <a:rPr lang="ko-KR" altLang="en-US" sz="700" kern="0" dirty="0">
                <a:latin typeface="Arial" panose="020B0604020202020204" pitchFamily="34" charset="0"/>
                <a:ea typeface="+mj-ea"/>
                <a:cs typeface="Arial" panose="020B0604020202020204" pitchFamily="34" charset="0"/>
              </a:rPr>
              <a:t>억원을 대여하였으며 이와 관련하여 청주공장 토지</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건물 및 기계장치 일체 </a:t>
            </a:r>
            <a:r>
              <a:rPr lang="en-US" altLang="ko-KR" sz="700" kern="0" dirty="0">
                <a:latin typeface="Arial" panose="020B0604020202020204" pitchFamily="34" charset="0"/>
                <a:ea typeface="+mj-ea"/>
                <a:cs typeface="Arial" panose="020B0604020202020204" pitchFamily="34" charset="0"/>
              </a:rPr>
              <a:t>(5</a:t>
            </a:r>
            <a:r>
              <a:rPr lang="ko-KR" altLang="en-US" sz="700" kern="0" dirty="0">
                <a:latin typeface="Arial" panose="020B0604020202020204" pitchFamily="34" charset="0"/>
                <a:ea typeface="+mj-ea"/>
                <a:cs typeface="Arial" panose="020B0604020202020204" pitchFamily="34" charset="0"/>
              </a:rPr>
              <a:t>순위</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에 대하여 근저당권을 설정하고 있음</a:t>
            </a:r>
            <a:endParaRPr lang="en-US" altLang="ko-KR" sz="7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700" kern="0" dirty="0" err="1">
                <a:latin typeface="Arial" panose="020B0604020202020204" pitchFamily="34" charset="0"/>
                <a:ea typeface="+mj-ea"/>
                <a:cs typeface="Arial" panose="020B0604020202020204" pitchFamily="34" charset="0"/>
              </a:rPr>
              <a:t>유앤아이대부는</a:t>
            </a:r>
            <a:r>
              <a:rPr lang="ko-KR" altLang="en-US" sz="700" kern="0" dirty="0">
                <a:latin typeface="Arial" panose="020B0604020202020204" pitchFamily="34" charset="0"/>
                <a:ea typeface="+mj-ea"/>
                <a:cs typeface="Arial" panose="020B0604020202020204" pitchFamily="34" charset="0"/>
              </a:rPr>
              <a:t> </a:t>
            </a:r>
            <a:r>
              <a:rPr lang="en-US" altLang="ko-KR" sz="700" kern="0" dirty="0">
                <a:latin typeface="Arial" panose="020B0604020202020204" pitchFamily="34" charset="0"/>
                <a:ea typeface="+mj-ea"/>
                <a:cs typeface="Arial" panose="020B0604020202020204" pitchFamily="34" charset="0"/>
              </a:rPr>
              <a:t>PCI</a:t>
            </a:r>
            <a:r>
              <a:rPr lang="ko-KR" altLang="en-US" sz="700" kern="0" dirty="0">
                <a:latin typeface="Arial" panose="020B0604020202020204" pitchFamily="34" charset="0"/>
                <a:ea typeface="+mj-ea"/>
                <a:cs typeface="Arial" panose="020B0604020202020204" pitchFamily="34" charset="0"/>
              </a:rPr>
              <a:t>에 신용대출 </a:t>
            </a:r>
            <a:r>
              <a:rPr lang="en-US" altLang="ko-KR" sz="700" kern="0" dirty="0">
                <a:latin typeface="Arial" panose="020B0604020202020204" pitchFamily="34" charset="0"/>
                <a:ea typeface="+mj-ea"/>
                <a:cs typeface="Arial" panose="020B0604020202020204" pitchFamily="34" charset="0"/>
              </a:rPr>
              <a:t>450</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주식담보대출 </a:t>
            </a:r>
            <a:r>
              <a:rPr lang="en-US" altLang="ko-KR" sz="700" kern="0" dirty="0">
                <a:latin typeface="Arial" panose="020B0604020202020204" pitchFamily="34" charset="0"/>
                <a:ea typeface="+mj-ea"/>
                <a:cs typeface="Arial" panose="020B0604020202020204" pitchFamily="34" charset="0"/>
              </a:rPr>
              <a:t>500</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부동산담보대출 </a:t>
            </a:r>
            <a:r>
              <a:rPr lang="en-US" altLang="ko-KR" sz="700" kern="0" dirty="0">
                <a:latin typeface="Arial" panose="020B0604020202020204" pitchFamily="34" charset="0"/>
                <a:ea typeface="+mj-ea"/>
                <a:cs typeface="Arial" panose="020B0604020202020204" pitchFamily="34" charset="0"/>
              </a:rPr>
              <a:t>506</a:t>
            </a:r>
            <a:r>
              <a:rPr lang="ko-KR" altLang="en-US" sz="700" kern="0" dirty="0">
                <a:latin typeface="Arial" panose="020B0604020202020204" pitchFamily="34" charset="0"/>
                <a:ea typeface="+mj-ea"/>
                <a:cs typeface="Arial" panose="020B0604020202020204" pitchFamily="34" charset="0"/>
              </a:rPr>
              <a:t>억원을 대여함</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신용대출 </a:t>
            </a:r>
            <a:r>
              <a:rPr lang="en-US" altLang="ko-KR" sz="700" kern="0" dirty="0">
                <a:latin typeface="Arial" panose="020B0604020202020204" pitchFamily="34" charset="0"/>
                <a:ea typeface="+mj-ea"/>
                <a:cs typeface="Arial" panose="020B0604020202020204" pitchFamily="34" charset="0"/>
              </a:rPr>
              <a:t>450</a:t>
            </a:r>
            <a:r>
              <a:rPr lang="ko-KR" altLang="en-US" sz="700" kern="0" dirty="0">
                <a:latin typeface="Arial" panose="020B0604020202020204" pitchFamily="34" charset="0"/>
                <a:ea typeface="+mj-ea"/>
                <a:cs typeface="Arial" panose="020B0604020202020204" pitchFamily="34" charset="0"/>
              </a:rPr>
              <a:t>억원은 </a:t>
            </a:r>
            <a:r>
              <a:rPr lang="en-US" altLang="ko-KR" sz="700" kern="0" dirty="0">
                <a:latin typeface="Arial" panose="020B0604020202020204" pitchFamily="34" charset="0"/>
                <a:ea typeface="+mj-ea"/>
                <a:cs typeface="Arial" panose="020B0604020202020204" pitchFamily="34" charset="0"/>
              </a:rPr>
              <a:t>2017</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100</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ea typeface="+mj-ea"/>
                <a:cs typeface="Arial" panose="020B0604020202020204" pitchFamily="34" charset="0"/>
              </a:rPr>
              <a:t>, 2018</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350</a:t>
            </a:r>
            <a:r>
              <a:rPr lang="ko-KR" altLang="en-US" sz="700" kern="0" dirty="0">
                <a:latin typeface="Arial" panose="020B0604020202020204" pitchFamily="34" charset="0"/>
                <a:ea typeface="+mj-ea"/>
                <a:cs typeface="Arial" panose="020B0604020202020204" pitchFamily="34" charset="0"/>
              </a:rPr>
              <a:t>억원 대여 후 계약변경을 통해 </a:t>
            </a:r>
            <a:r>
              <a:rPr lang="en-US" altLang="ko-KR" sz="700" kern="0" dirty="0">
                <a:latin typeface="Arial" panose="020B0604020202020204" pitchFamily="34" charset="0"/>
                <a:ea typeface="+mj-ea"/>
                <a:cs typeface="Arial" panose="020B0604020202020204" pitchFamily="34" charset="0"/>
              </a:rPr>
              <a:t>2023</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12</a:t>
            </a:r>
            <a:r>
              <a:rPr lang="ko-KR" altLang="en-US" sz="700" kern="0" dirty="0">
                <a:latin typeface="Arial" panose="020B0604020202020204" pitchFamily="34" charset="0"/>
                <a:ea typeface="+mj-ea"/>
                <a:cs typeface="Arial" panose="020B0604020202020204" pitchFamily="34" charset="0"/>
              </a:rPr>
              <a:t>월까지 만기가 연장됨</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주식담보대출은 </a:t>
            </a:r>
            <a:r>
              <a:rPr lang="en-US" altLang="ko-KR" sz="700" kern="0" dirty="0">
                <a:latin typeface="Arial" panose="020B0604020202020204" pitchFamily="34" charset="0"/>
                <a:ea typeface="+mj-ea"/>
                <a:cs typeface="Arial" panose="020B0604020202020204" pitchFamily="34" charset="0"/>
              </a:rPr>
              <a:t>2017</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1</a:t>
            </a:r>
            <a:r>
              <a:rPr lang="ko-KR" altLang="en-US" sz="700" kern="0" dirty="0">
                <a:latin typeface="Arial" panose="020B0604020202020204" pitchFamily="34" charset="0"/>
                <a:ea typeface="+mj-ea"/>
                <a:cs typeface="Arial" panose="020B0604020202020204" pitchFamily="34" charset="0"/>
              </a:rPr>
              <a:t>차 </a:t>
            </a:r>
            <a:r>
              <a:rPr lang="en-US" altLang="ko-KR" sz="700" kern="0" dirty="0">
                <a:latin typeface="Arial" panose="020B0604020202020204" pitchFamily="34" charset="0"/>
                <a:ea typeface="+mj-ea"/>
                <a:cs typeface="Arial" panose="020B0604020202020204" pitchFamily="34" charset="0"/>
              </a:rPr>
              <a:t>300</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ea typeface="+mj-ea"/>
                <a:cs typeface="Arial" panose="020B0604020202020204" pitchFamily="34" charset="0"/>
              </a:rPr>
              <a:t>(NP</a:t>
            </a:r>
            <a:r>
              <a:rPr lang="ko-KR" altLang="en-US" sz="700" kern="0" dirty="0">
                <a:latin typeface="Arial" panose="020B0604020202020204" pitchFamily="34" charset="0"/>
                <a:ea typeface="+mj-ea"/>
                <a:cs typeface="Arial" panose="020B0604020202020204" pitchFamily="34" charset="0"/>
              </a:rPr>
              <a:t> </a:t>
            </a:r>
            <a:r>
              <a:rPr lang="en-US" altLang="ko-KR" sz="700" kern="0" dirty="0">
                <a:latin typeface="Arial" panose="020B0604020202020204" pitchFamily="34" charset="0"/>
                <a:ea typeface="+mj-ea"/>
                <a:cs typeface="Arial" panose="020B0604020202020204" pitchFamily="34" charset="0"/>
              </a:rPr>
              <a:t>127</a:t>
            </a:r>
            <a:r>
              <a:rPr lang="ko-KR" altLang="en-US" sz="700" kern="0" dirty="0">
                <a:latin typeface="Arial" panose="020B0604020202020204" pitchFamily="34" charset="0"/>
                <a:ea typeface="+mj-ea"/>
                <a:cs typeface="Arial" panose="020B0604020202020204" pitchFamily="34" charset="0"/>
              </a:rPr>
              <a:t>만주</a:t>
            </a:r>
            <a:r>
              <a:rPr lang="en-US" altLang="ko-KR" sz="700" kern="0" dirty="0">
                <a:latin typeface="Arial" panose="020B0604020202020204" pitchFamily="34" charset="0"/>
                <a:ea typeface="+mj-ea"/>
                <a:cs typeface="Arial" panose="020B0604020202020204" pitchFamily="34" charset="0"/>
              </a:rPr>
              <a:t>(NP</a:t>
            </a:r>
            <a:r>
              <a:rPr lang="ko-KR" altLang="en-US" sz="700" kern="0" dirty="0">
                <a:latin typeface="Arial" panose="020B0604020202020204" pitchFamily="34" charset="0"/>
                <a:ea typeface="+mj-ea"/>
                <a:cs typeface="Arial" panose="020B0604020202020204" pitchFamily="34" charset="0"/>
              </a:rPr>
              <a:t>주식의 </a:t>
            </a:r>
            <a:r>
              <a:rPr lang="en-US" altLang="ko-KR" sz="700" kern="0" dirty="0">
                <a:latin typeface="Arial" panose="020B0604020202020204" pitchFamily="34" charset="0"/>
                <a:ea typeface="+mj-ea"/>
                <a:cs typeface="Arial" panose="020B0604020202020204" pitchFamily="34" charset="0"/>
              </a:rPr>
              <a:t>63.5%)</a:t>
            </a:r>
            <a:r>
              <a:rPr lang="ko-KR" altLang="en-US" sz="700" kern="0" dirty="0">
                <a:latin typeface="Arial" panose="020B0604020202020204" pitchFamily="34" charset="0"/>
                <a:ea typeface="+mj-ea"/>
                <a:cs typeface="Arial" panose="020B0604020202020204" pitchFamily="34" charset="0"/>
              </a:rPr>
              <a:t>담보</a:t>
            </a:r>
            <a:r>
              <a:rPr lang="en-US" altLang="ko-KR" sz="700" kern="0" dirty="0">
                <a:latin typeface="Arial" panose="020B0604020202020204" pitchFamily="34" charset="0"/>
                <a:ea typeface="+mj-ea"/>
                <a:cs typeface="Arial" panose="020B0604020202020204" pitchFamily="34" charset="0"/>
              </a:rPr>
              <a:t>), 2019</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2</a:t>
            </a:r>
            <a:r>
              <a:rPr lang="ko-KR" altLang="en-US" sz="700" kern="0" dirty="0">
                <a:latin typeface="Arial" panose="020B0604020202020204" pitchFamily="34" charset="0"/>
                <a:ea typeface="+mj-ea"/>
                <a:cs typeface="Arial" panose="020B0604020202020204" pitchFamily="34" charset="0"/>
              </a:rPr>
              <a:t>차 </a:t>
            </a:r>
            <a:r>
              <a:rPr lang="en-US" altLang="ko-KR" sz="700" kern="0" dirty="0">
                <a:latin typeface="Arial" panose="020B0604020202020204" pitchFamily="34" charset="0"/>
                <a:ea typeface="+mj-ea"/>
                <a:cs typeface="Arial" panose="020B0604020202020204" pitchFamily="34" charset="0"/>
              </a:rPr>
              <a:t>150</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ea typeface="+mj-ea"/>
                <a:cs typeface="Arial" panose="020B0604020202020204" pitchFamily="34" charset="0"/>
              </a:rPr>
              <a:t>(NP</a:t>
            </a:r>
            <a:r>
              <a:rPr lang="ko-KR" altLang="en-US" sz="700" kern="0" dirty="0">
                <a:latin typeface="Arial" panose="020B0604020202020204" pitchFamily="34" charset="0"/>
                <a:ea typeface="+mj-ea"/>
                <a:cs typeface="Arial" panose="020B0604020202020204" pitchFamily="34" charset="0"/>
              </a:rPr>
              <a:t> </a:t>
            </a:r>
            <a:r>
              <a:rPr lang="en-US" altLang="ko-KR" sz="700" kern="0" dirty="0">
                <a:latin typeface="Arial" panose="020B0604020202020204" pitchFamily="34" charset="0"/>
                <a:ea typeface="+mj-ea"/>
                <a:cs typeface="Arial" panose="020B0604020202020204" pitchFamily="34" charset="0"/>
              </a:rPr>
              <a:t>73</a:t>
            </a:r>
            <a:r>
              <a:rPr lang="ko-KR" altLang="en-US" sz="700" kern="0" dirty="0">
                <a:latin typeface="Arial" panose="020B0604020202020204" pitchFamily="34" charset="0"/>
                <a:ea typeface="+mj-ea"/>
                <a:cs typeface="Arial" panose="020B0604020202020204" pitchFamily="34" charset="0"/>
              </a:rPr>
              <a:t>만주</a:t>
            </a:r>
            <a:r>
              <a:rPr lang="en-US" altLang="ko-KR" sz="700" kern="0" dirty="0">
                <a:latin typeface="Arial" panose="020B0604020202020204" pitchFamily="34" charset="0"/>
                <a:ea typeface="+mj-ea"/>
                <a:cs typeface="Arial" panose="020B0604020202020204" pitchFamily="34" charset="0"/>
              </a:rPr>
              <a:t>(NP </a:t>
            </a:r>
            <a:r>
              <a:rPr lang="ko-KR" altLang="en-US" sz="700" kern="0" dirty="0">
                <a:latin typeface="Arial" panose="020B0604020202020204" pitchFamily="34" charset="0"/>
                <a:ea typeface="+mj-ea"/>
                <a:cs typeface="Arial" panose="020B0604020202020204" pitchFamily="34" charset="0"/>
              </a:rPr>
              <a:t>주식의</a:t>
            </a:r>
            <a:r>
              <a:rPr lang="en-US" altLang="ko-KR" sz="700" kern="0" dirty="0">
                <a:latin typeface="Arial" panose="020B0604020202020204" pitchFamily="34" charset="0"/>
                <a:ea typeface="+mj-ea"/>
                <a:cs typeface="Arial" panose="020B0604020202020204" pitchFamily="34" charset="0"/>
              </a:rPr>
              <a:t> 36.5%)</a:t>
            </a:r>
            <a:r>
              <a:rPr lang="ko-KR" altLang="en-US" sz="700" kern="0" dirty="0">
                <a:latin typeface="Arial" panose="020B0604020202020204" pitchFamily="34" charset="0"/>
                <a:ea typeface="+mj-ea"/>
                <a:cs typeface="Arial" panose="020B0604020202020204" pitchFamily="34" charset="0"/>
              </a:rPr>
              <a:t>담보</a:t>
            </a:r>
            <a:r>
              <a:rPr lang="en-US" altLang="ko-KR" sz="700" kern="0" dirty="0">
                <a:latin typeface="Arial" panose="020B0604020202020204" pitchFamily="34" charset="0"/>
                <a:ea typeface="+mj-ea"/>
                <a:cs typeface="Arial" panose="020B0604020202020204" pitchFamily="34" charset="0"/>
              </a:rPr>
              <a:t>), 2020</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3</a:t>
            </a:r>
            <a:r>
              <a:rPr lang="ko-KR" altLang="en-US" sz="700" kern="0" dirty="0">
                <a:latin typeface="Arial" panose="020B0604020202020204" pitchFamily="34" charset="0"/>
                <a:ea typeface="+mj-ea"/>
                <a:cs typeface="Arial" panose="020B0604020202020204" pitchFamily="34" charset="0"/>
              </a:rPr>
              <a:t>차 </a:t>
            </a:r>
            <a:r>
              <a:rPr lang="en-US" altLang="ko-KR" sz="700" kern="0" dirty="0">
                <a:latin typeface="Arial" panose="020B0604020202020204" pitchFamily="34" charset="0"/>
                <a:ea typeface="+mj-ea"/>
                <a:cs typeface="Arial" panose="020B0604020202020204" pitchFamily="34" charset="0"/>
              </a:rPr>
              <a:t>50</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ea typeface="+mj-ea"/>
                <a:cs typeface="Arial" panose="020B0604020202020204" pitchFamily="34" charset="0"/>
              </a:rPr>
              <a:t>(NM </a:t>
            </a:r>
            <a:r>
              <a:rPr lang="ko-KR" altLang="en-US" sz="700" kern="0" dirty="0">
                <a:latin typeface="Arial" panose="020B0604020202020204" pitchFamily="34" charset="0"/>
                <a:ea typeface="+mj-ea"/>
                <a:cs typeface="Arial" panose="020B0604020202020204" pitchFamily="34" charset="0"/>
              </a:rPr>
              <a:t>주식 </a:t>
            </a:r>
            <a:r>
              <a:rPr lang="en-US" altLang="ko-KR" sz="700" kern="0" dirty="0">
                <a:latin typeface="Arial" panose="020B0604020202020204" pitchFamily="34" charset="0"/>
                <a:ea typeface="+mj-ea"/>
                <a:cs typeface="Arial" panose="020B0604020202020204" pitchFamily="34" charset="0"/>
              </a:rPr>
              <a:t>290</a:t>
            </a:r>
            <a:r>
              <a:rPr lang="ko-KR" altLang="en-US" sz="700" kern="0" dirty="0">
                <a:latin typeface="Arial" panose="020B0604020202020204" pitchFamily="34" charset="0"/>
                <a:ea typeface="+mj-ea"/>
                <a:cs typeface="Arial" panose="020B0604020202020204" pitchFamily="34" charset="0"/>
              </a:rPr>
              <a:t>만주</a:t>
            </a:r>
            <a:r>
              <a:rPr lang="en-US" altLang="ko-KR" sz="700" kern="0" dirty="0">
                <a:latin typeface="Arial" panose="020B0604020202020204" pitchFamily="34" charset="0"/>
                <a:ea typeface="+mj-ea"/>
                <a:cs typeface="Arial" panose="020B0604020202020204" pitchFamily="34" charset="0"/>
              </a:rPr>
              <a:t>(99.61%))</a:t>
            </a:r>
            <a:r>
              <a:rPr lang="ko-KR" altLang="en-US" sz="700" kern="0" dirty="0">
                <a:latin typeface="Arial" panose="020B0604020202020204" pitchFamily="34" charset="0"/>
                <a:ea typeface="+mj-ea"/>
                <a:cs typeface="Arial" panose="020B0604020202020204" pitchFamily="34" charset="0"/>
              </a:rPr>
              <a:t>로 구성</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부동산담보대출은 </a:t>
            </a:r>
            <a:r>
              <a:rPr lang="en-US" altLang="ko-KR" sz="700" kern="0" dirty="0">
                <a:latin typeface="Arial" panose="020B0604020202020204" pitchFamily="34" charset="0"/>
                <a:ea typeface="+mj-ea"/>
                <a:cs typeface="Arial" panose="020B0604020202020204" pitchFamily="34" charset="0"/>
              </a:rPr>
              <a:t>2020</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2</a:t>
            </a:r>
            <a:r>
              <a:rPr lang="ko-KR" altLang="en-US" sz="700" kern="0" dirty="0">
                <a:latin typeface="Arial" panose="020B0604020202020204" pitchFamily="34" charset="0"/>
                <a:ea typeface="+mj-ea"/>
                <a:cs typeface="Arial" panose="020B0604020202020204" pitchFamily="34" charset="0"/>
              </a:rPr>
              <a:t>차 </a:t>
            </a:r>
            <a:r>
              <a:rPr lang="en-US" altLang="ko-KR" sz="700" kern="0" dirty="0">
                <a:latin typeface="Arial" panose="020B0604020202020204" pitchFamily="34" charset="0"/>
                <a:ea typeface="+mj-ea"/>
                <a:cs typeface="Arial" panose="020B0604020202020204" pitchFamily="34" charset="0"/>
              </a:rPr>
              <a:t>100</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ea typeface="+mj-ea"/>
                <a:cs typeface="Arial" panose="020B0604020202020204" pitchFamily="34" charset="0"/>
              </a:rPr>
              <a:t>, 2021</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3</a:t>
            </a:r>
            <a:r>
              <a:rPr lang="ko-KR" altLang="en-US" sz="700" kern="0" dirty="0">
                <a:latin typeface="Arial" panose="020B0604020202020204" pitchFamily="34" charset="0"/>
                <a:ea typeface="+mj-ea"/>
                <a:cs typeface="Arial" panose="020B0604020202020204" pitchFamily="34" charset="0"/>
              </a:rPr>
              <a:t>차 </a:t>
            </a:r>
            <a:r>
              <a:rPr lang="en-US" altLang="ko-KR" sz="700" kern="0" dirty="0">
                <a:latin typeface="Arial" panose="020B0604020202020204" pitchFamily="34" charset="0"/>
                <a:ea typeface="+mj-ea"/>
                <a:cs typeface="Arial" panose="020B0604020202020204" pitchFamily="34" charset="0"/>
              </a:rPr>
              <a:t>196</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ea typeface="+mj-ea"/>
                <a:cs typeface="Arial" panose="020B0604020202020204" pitchFamily="34" charset="0"/>
              </a:rPr>
              <a:t>, 4</a:t>
            </a:r>
            <a:r>
              <a:rPr lang="ko-KR" altLang="en-US" sz="700" kern="0" dirty="0">
                <a:latin typeface="Arial" panose="020B0604020202020204" pitchFamily="34" charset="0"/>
                <a:ea typeface="+mj-ea"/>
                <a:cs typeface="Arial" panose="020B0604020202020204" pitchFamily="34" charset="0"/>
              </a:rPr>
              <a:t>차 </a:t>
            </a:r>
            <a:r>
              <a:rPr lang="en-US" altLang="ko-KR" sz="700" kern="0" dirty="0">
                <a:latin typeface="Arial" panose="020B0604020202020204" pitchFamily="34" charset="0"/>
                <a:ea typeface="+mj-ea"/>
                <a:cs typeface="Arial" panose="020B0604020202020204" pitchFamily="34" charset="0"/>
              </a:rPr>
              <a:t>110</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ea typeface="+mj-ea"/>
                <a:cs typeface="Arial" panose="020B0604020202020204" pitchFamily="34" charset="0"/>
              </a:rPr>
              <a:t>, 5</a:t>
            </a:r>
            <a:r>
              <a:rPr lang="ko-KR" altLang="en-US" sz="700" kern="0" dirty="0">
                <a:latin typeface="Arial" panose="020B0604020202020204" pitchFamily="34" charset="0"/>
                <a:ea typeface="+mj-ea"/>
                <a:cs typeface="Arial" panose="020B0604020202020204" pitchFamily="34" charset="0"/>
              </a:rPr>
              <a:t>차 </a:t>
            </a:r>
            <a:r>
              <a:rPr lang="en-US" altLang="ko-KR" sz="700" kern="0" dirty="0">
                <a:latin typeface="Arial" panose="020B0604020202020204" pitchFamily="34" charset="0"/>
                <a:ea typeface="+mj-ea"/>
                <a:cs typeface="Arial" panose="020B0604020202020204" pitchFamily="34" charset="0"/>
              </a:rPr>
              <a:t>100</a:t>
            </a:r>
            <a:r>
              <a:rPr lang="ko-KR" altLang="en-US" sz="700" kern="0" dirty="0">
                <a:latin typeface="Arial" panose="020B0604020202020204" pitchFamily="34" charset="0"/>
                <a:ea typeface="+mj-ea"/>
                <a:cs typeface="Arial" panose="020B0604020202020204" pitchFamily="34" charset="0"/>
              </a:rPr>
              <a:t>억원으로 구성됨</a:t>
            </a:r>
            <a:r>
              <a:rPr lang="en-US" altLang="ko-KR" sz="700" kern="0" dirty="0">
                <a:latin typeface="Arial" panose="020B0604020202020204" pitchFamily="34" charset="0"/>
                <a:ea typeface="+mj-ea"/>
                <a:cs typeface="Arial" panose="020B0604020202020204" pitchFamily="34" charset="0"/>
              </a:rPr>
              <a:t> </a:t>
            </a:r>
          </a:p>
          <a:p>
            <a:pPr marL="266400" lvl="2" indent="-171450" fontAlgn="base">
              <a:spcBef>
                <a:spcPts val="300"/>
              </a:spcBef>
              <a:buClr>
                <a:srgbClr val="00338D"/>
              </a:buClr>
              <a:buSzPct val="100000"/>
              <a:buFont typeface="Arial" panose="020B0604020202020204" pitchFamily="34" charset="0"/>
              <a:buChar char="•"/>
              <a:defRPr/>
            </a:pPr>
            <a:r>
              <a:rPr lang="ko-KR" altLang="en-US" sz="700" kern="0" dirty="0" err="1">
                <a:latin typeface="Arial" panose="020B0604020202020204" pitchFamily="34" charset="0"/>
                <a:ea typeface="+mj-ea"/>
                <a:cs typeface="Arial" panose="020B0604020202020204" pitchFamily="34" charset="0"/>
              </a:rPr>
              <a:t>베베덕제일차는</a:t>
            </a:r>
            <a:r>
              <a:rPr lang="ko-KR" altLang="en-US" sz="700" kern="0" dirty="0">
                <a:latin typeface="Arial" panose="020B0604020202020204" pitchFamily="34" charset="0"/>
                <a:ea typeface="+mj-ea"/>
                <a:cs typeface="Arial" panose="020B0604020202020204" pitchFamily="34" charset="0"/>
              </a:rPr>
              <a:t> 연결회사의 차입금 조달을 위한 </a:t>
            </a:r>
            <a:r>
              <a:rPr lang="ko-KR" altLang="en-US" sz="700" kern="0" dirty="0" err="1">
                <a:latin typeface="Arial" panose="020B0604020202020204" pitchFamily="34" charset="0"/>
                <a:ea typeface="+mj-ea"/>
                <a:cs typeface="Arial" panose="020B0604020202020204" pitchFamily="34" charset="0"/>
              </a:rPr>
              <a:t>특수목적회사이며</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대주단은 </a:t>
            </a:r>
            <a:r>
              <a:rPr lang="ko-KR" altLang="en-US" sz="700" kern="0" dirty="0" err="1">
                <a:latin typeface="Arial" panose="020B0604020202020204" pitchFamily="34" charset="0"/>
                <a:ea typeface="+mj-ea"/>
                <a:cs typeface="Arial" panose="020B0604020202020204" pitchFamily="34" charset="0"/>
              </a:rPr>
              <a:t>구미강동새마을금고</a:t>
            </a:r>
            <a:r>
              <a:rPr lang="ko-KR" altLang="en-US" sz="700" kern="0" dirty="0">
                <a:latin typeface="Arial" panose="020B0604020202020204" pitchFamily="34" charset="0"/>
                <a:ea typeface="+mj-ea"/>
                <a:cs typeface="Arial" panose="020B0604020202020204" pitchFamily="34" charset="0"/>
              </a:rPr>
              <a:t> 외 </a:t>
            </a:r>
            <a:r>
              <a:rPr lang="en-US" altLang="ko-KR" sz="700" kern="0" dirty="0">
                <a:latin typeface="Arial" panose="020B0604020202020204" pitchFamily="34" charset="0"/>
                <a:ea typeface="+mj-ea"/>
                <a:cs typeface="Arial" panose="020B0604020202020204" pitchFamily="34" charset="0"/>
              </a:rPr>
              <a:t>12</a:t>
            </a:r>
            <a:r>
              <a:rPr lang="ko-KR" altLang="en-US" sz="700" kern="0" dirty="0">
                <a:latin typeface="Arial" panose="020B0604020202020204" pitchFamily="34" charset="0"/>
                <a:ea typeface="+mj-ea"/>
                <a:cs typeface="Arial" panose="020B0604020202020204" pitchFamily="34" charset="0"/>
              </a:rPr>
              <a:t>개 기관임</a:t>
            </a:r>
            <a:r>
              <a:rPr lang="en-US" altLang="ko-KR" sz="700" kern="0" dirty="0">
                <a:latin typeface="Arial" panose="020B0604020202020204" pitchFamily="34" charset="0"/>
                <a:ea typeface="+mj-ea"/>
                <a:cs typeface="Arial" panose="020B0604020202020204" pitchFamily="34" charset="0"/>
              </a:rPr>
              <a:t>. </a:t>
            </a:r>
            <a:r>
              <a:rPr lang="ko-KR" altLang="en-US" sz="700" kern="0" dirty="0" err="1">
                <a:latin typeface="Arial" panose="020B0604020202020204" pitchFamily="34" charset="0"/>
                <a:ea typeface="+mj-ea"/>
                <a:cs typeface="Arial" panose="020B0604020202020204" pitchFamily="34" charset="0"/>
              </a:rPr>
              <a:t>유앤아이대부는</a:t>
            </a:r>
            <a:r>
              <a:rPr lang="ko-KR" altLang="en-US" sz="700" kern="0" dirty="0">
                <a:latin typeface="Arial" panose="020B0604020202020204" pitchFamily="34" charset="0"/>
                <a:ea typeface="+mj-ea"/>
                <a:cs typeface="Arial" panose="020B0604020202020204" pitchFamily="34" charset="0"/>
              </a:rPr>
              <a:t> 대주단 중 하나로 </a:t>
            </a:r>
            <a:r>
              <a:rPr lang="en-US" altLang="ko-KR" sz="700" kern="0" dirty="0" err="1">
                <a:latin typeface="Arial" panose="020B0604020202020204" pitchFamily="34" charset="0"/>
                <a:ea typeface="+mj-ea"/>
                <a:cs typeface="Arial" panose="020B0604020202020204" pitchFamily="34" charset="0"/>
              </a:rPr>
              <a:t>Tr.B</a:t>
            </a:r>
            <a:r>
              <a:rPr lang="ko-KR" altLang="en-US" sz="700" kern="0" dirty="0">
                <a:latin typeface="Arial" panose="020B0604020202020204" pitchFamily="34" charset="0"/>
                <a:ea typeface="+mj-ea"/>
                <a:cs typeface="Arial" panose="020B0604020202020204" pitchFamily="34" charset="0"/>
              </a:rPr>
              <a:t>를 통하여 </a:t>
            </a:r>
            <a:r>
              <a:rPr lang="en-US" altLang="ko-KR" sz="700" kern="0" dirty="0">
                <a:latin typeface="Arial" panose="020B0604020202020204" pitchFamily="34" charset="0"/>
                <a:ea typeface="+mj-ea"/>
                <a:cs typeface="Arial" panose="020B0604020202020204" pitchFamily="34" charset="0"/>
              </a:rPr>
              <a:t>80</a:t>
            </a:r>
            <a:r>
              <a:rPr lang="ko-KR" altLang="en-US" sz="700" kern="0" dirty="0">
                <a:latin typeface="Arial" panose="020B0604020202020204" pitchFamily="34" charset="0"/>
                <a:ea typeface="+mj-ea"/>
                <a:cs typeface="Arial" panose="020B0604020202020204" pitchFamily="34" charset="0"/>
              </a:rPr>
              <a:t>억원을 대여함</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 이와 관련하여 </a:t>
            </a:r>
            <a:r>
              <a:rPr lang="ko-KR" altLang="en-US" sz="700" kern="0" dirty="0" err="1">
                <a:latin typeface="Arial" panose="020B0604020202020204" pitchFamily="34" charset="0"/>
                <a:ea typeface="+mj-ea"/>
                <a:cs typeface="Arial" panose="020B0604020202020204" pitchFamily="34" charset="0"/>
              </a:rPr>
              <a:t>비응도동과</a:t>
            </a:r>
            <a:r>
              <a:rPr lang="en-US" altLang="ko-KR" sz="700" kern="0" dirty="0">
                <a:latin typeface="Arial" panose="020B0604020202020204" pitchFamily="34" charset="0"/>
                <a:ea typeface="+mj-ea"/>
                <a:cs typeface="Arial" panose="020B0604020202020204" pitchFamily="34" charset="0"/>
              </a:rPr>
              <a:t> </a:t>
            </a:r>
            <a:r>
              <a:rPr lang="ko-KR" altLang="en-US" sz="700" kern="0" dirty="0" err="1">
                <a:latin typeface="Arial" panose="020B0604020202020204" pitchFamily="34" charset="0"/>
                <a:ea typeface="+mj-ea"/>
                <a:cs typeface="Arial" panose="020B0604020202020204" pitchFamily="34" charset="0"/>
              </a:rPr>
              <a:t>오식도동</a:t>
            </a:r>
            <a:r>
              <a:rPr lang="ko-KR" altLang="en-US" sz="700" kern="0" dirty="0">
                <a:latin typeface="Arial" panose="020B0604020202020204" pitchFamily="34" charset="0"/>
                <a:ea typeface="+mj-ea"/>
                <a:cs typeface="Arial" panose="020B0604020202020204" pitchFamily="34" charset="0"/>
              </a:rPr>
              <a:t> 토지 담보제공</a:t>
            </a:r>
            <a:r>
              <a:rPr lang="en-US" altLang="ko-KR" sz="700" kern="0" dirty="0">
                <a:latin typeface="Arial" panose="020B0604020202020204" pitchFamily="34" charset="0"/>
                <a:ea typeface="+mj-ea"/>
                <a:cs typeface="Arial" panose="020B0604020202020204" pitchFamily="34" charset="0"/>
              </a:rPr>
              <a:t>(2</a:t>
            </a:r>
            <a:r>
              <a:rPr lang="ko-KR" altLang="en-US" sz="700" kern="0" dirty="0">
                <a:latin typeface="Arial" panose="020B0604020202020204" pitchFamily="34" charset="0"/>
                <a:ea typeface="+mj-ea"/>
                <a:cs typeface="Arial" panose="020B0604020202020204" pitchFamily="34" charset="0"/>
              </a:rPr>
              <a:t>순위</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기계는 양도담보 설정</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 공장건물은 화재보험 보험금 청구권의 권리설정이 존재함 </a:t>
            </a:r>
            <a:endParaRPr lang="en-US" altLang="ko-KR" sz="7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700" kern="0" dirty="0" err="1">
                <a:latin typeface="Arial" panose="020B0604020202020204" pitchFamily="34" charset="0"/>
                <a:ea typeface="+mj-ea"/>
                <a:cs typeface="Arial" panose="020B0604020202020204" pitchFamily="34" charset="0"/>
              </a:rPr>
              <a:t>유암코</a:t>
            </a:r>
            <a:r>
              <a:rPr lang="ko-KR" altLang="en-US" sz="700" kern="0" dirty="0">
                <a:latin typeface="Arial" panose="020B0604020202020204" pitchFamily="34" charset="0"/>
                <a:ea typeface="+mj-ea"/>
                <a:cs typeface="Arial" panose="020B0604020202020204" pitchFamily="34" charset="0"/>
              </a:rPr>
              <a:t> </a:t>
            </a:r>
            <a:r>
              <a:rPr lang="en-US" altLang="ko-KR" sz="700" kern="0" dirty="0">
                <a:latin typeface="Arial" panose="020B0604020202020204" pitchFamily="34" charset="0"/>
                <a:ea typeface="+mj-ea"/>
                <a:cs typeface="Arial" panose="020B0604020202020204" pitchFamily="34" charset="0"/>
              </a:rPr>
              <a:t>PEF-7</a:t>
            </a:r>
            <a:r>
              <a:rPr lang="ko-KR" altLang="en-US" sz="700" kern="0" dirty="0">
                <a:latin typeface="Arial" panose="020B0604020202020204" pitchFamily="34" charset="0"/>
                <a:ea typeface="+mj-ea"/>
                <a:cs typeface="Arial" panose="020B0604020202020204" pitchFamily="34" charset="0"/>
              </a:rPr>
              <a:t>차는 </a:t>
            </a:r>
            <a:r>
              <a:rPr lang="en-US" altLang="ko-KR" sz="700" kern="0" dirty="0">
                <a:latin typeface="Arial" panose="020B0604020202020204" pitchFamily="34" charset="0"/>
                <a:ea typeface="+mj-ea"/>
                <a:cs typeface="Arial" panose="020B0604020202020204" pitchFamily="34" charset="0"/>
              </a:rPr>
              <a:t>2019</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7</a:t>
            </a:r>
            <a:r>
              <a:rPr lang="ko-KR" altLang="en-US" sz="700" kern="0" dirty="0">
                <a:latin typeface="Arial" panose="020B0604020202020204" pitchFamily="34" charset="0"/>
                <a:ea typeface="+mj-ea"/>
                <a:cs typeface="Arial" panose="020B0604020202020204" pitchFamily="34" charset="0"/>
              </a:rPr>
              <a:t>월 </a:t>
            </a:r>
            <a:r>
              <a:rPr lang="en-US" altLang="ko-KR" sz="700" kern="0" dirty="0">
                <a:latin typeface="Arial" panose="020B0604020202020204" pitchFamily="34" charset="0"/>
                <a:ea typeface="+mj-ea"/>
                <a:cs typeface="Arial" panose="020B0604020202020204" pitchFamily="34" charset="0"/>
              </a:rPr>
              <a:t>PCI</a:t>
            </a:r>
            <a:r>
              <a:rPr lang="ko-KR" altLang="en-US" sz="700" kern="0" dirty="0">
                <a:latin typeface="Arial" panose="020B0604020202020204" pitchFamily="34" charset="0"/>
                <a:ea typeface="+mj-ea"/>
                <a:cs typeface="Arial" panose="020B0604020202020204" pitchFamily="34" charset="0"/>
              </a:rPr>
              <a:t>에 신용대출 </a:t>
            </a:r>
            <a:r>
              <a:rPr lang="en-US" altLang="ko-KR" sz="700" kern="0" dirty="0">
                <a:latin typeface="Arial" panose="020B0604020202020204" pitchFamily="34" charset="0"/>
                <a:ea typeface="+mj-ea"/>
                <a:cs typeface="Arial" panose="020B0604020202020204" pitchFamily="34" charset="0"/>
              </a:rPr>
              <a:t>198</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ea typeface="+mj-ea"/>
                <a:cs typeface="Arial" panose="020B0604020202020204" pitchFamily="34" charset="0"/>
              </a:rPr>
              <a:t>, 109</a:t>
            </a:r>
            <a:r>
              <a:rPr lang="ko-KR" altLang="en-US" sz="700" kern="0" dirty="0">
                <a:latin typeface="Arial" panose="020B0604020202020204" pitchFamily="34" charset="0"/>
                <a:ea typeface="+mj-ea"/>
                <a:cs typeface="Arial" panose="020B0604020202020204" pitchFamily="34" charset="0"/>
              </a:rPr>
              <a:t>회 전환사채에 대한 </a:t>
            </a:r>
            <a:r>
              <a:rPr lang="en-US" altLang="ko-KR" sz="700" kern="0" dirty="0">
                <a:latin typeface="Arial" panose="020B0604020202020204" pitchFamily="34" charset="0"/>
                <a:ea typeface="+mj-ea"/>
                <a:cs typeface="Arial" panose="020B0604020202020204" pitchFamily="34" charset="0"/>
              </a:rPr>
              <a:t>120</a:t>
            </a:r>
            <a:r>
              <a:rPr lang="ko-KR" altLang="en-US" sz="700" kern="0" dirty="0">
                <a:latin typeface="Arial" panose="020B0604020202020204" pitchFamily="34" charset="0"/>
                <a:ea typeface="+mj-ea"/>
                <a:cs typeface="Arial" panose="020B0604020202020204" pitchFamily="34" charset="0"/>
              </a:rPr>
              <a:t>억원 참여로 </a:t>
            </a:r>
            <a:r>
              <a:rPr lang="en-US" altLang="ko-KR" sz="700" kern="0" dirty="0">
                <a:latin typeface="Arial" panose="020B0604020202020204" pitchFamily="34" charset="0"/>
                <a:ea typeface="+mj-ea"/>
                <a:cs typeface="Arial" panose="020B0604020202020204" pitchFamily="34" charset="0"/>
              </a:rPr>
              <a:t>318</a:t>
            </a:r>
            <a:r>
              <a:rPr lang="ko-KR" altLang="en-US" sz="700" kern="0" dirty="0">
                <a:latin typeface="Arial" panose="020B0604020202020204" pitchFamily="34" charset="0"/>
                <a:ea typeface="+mj-ea"/>
                <a:cs typeface="Arial" panose="020B0604020202020204" pitchFamily="34" charset="0"/>
              </a:rPr>
              <a:t>억원 자금을 대여함</a:t>
            </a:r>
            <a:endParaRPr lang="en-US" altLang="ko-KR" sz="700" kern="0" dirty="0">
              <a:latin typeface="Arial" panose="020B0604020202020204" pitchFamily="34" charset="0"/>
              <a:ea typeface="+mj-ea"/>
              <a:cs typeface="Arial" panose="020B0604020202020204" pitchFamily="34" charset="0"/>
            </a:endParaRPr>
          </a:p>
        </p:txBody>
      </p:sp>
      <p:sp>
        <p:nvSpPr>
          <p:cNvPr id="61" name="TextBox 60">
            <a:extLst>
              <a:ext uri="{FF2B5EF4-FFF2-40B4-BE49-F238E27FC236}">
                <a16:creationId xmlns:a16="http://schemas.microsoft.com/office/drawing/2014/main" id="{51E7A0D9-4AC8-45E7-9A30-C3902BC3CD65}"/>
              </a:ext>
            </a:extLst>
          </p:cNvPr>
          <p:cNvSpPr txBox="1"/>
          <p:nvPr/>
        </p:nvSpPr>
        <p:spPr>
          <a:xfrm>
            <a:off x="462760" y="1954547"/>
            <a:ext cx="1544799" cy="1500239"/>
          </a:xfrm>
          <a:prstGeom prst="rect">
            <a:avLst/>
          </a:prstGeom>
          <a:noFill/>
        </p:spPr>
        <p:txBody>
          <a:bodyPr wrap="square" lIns="54610" tIns="54610" rIns="54610" bIns="54610" rtlCol="0">
            <a:noAutofit/>
          </a:bodyPr>
          <a:lstStyle/>
          <a:p>
            <a:pPr>
              <a:spcAft>
                <a:spcPts val="300"/>
              </a:spcAft>
            </a:pP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지배기업 및 그 특수관계자로부터의 자금대여 현황은 다음과 같음</a:t>
            </a:r>
            <a:endParaRPr lang="en-US" altLang="ko-KR" sz="800" i="1" dirty="0">
              <a:latin typeface="Arial" panose="020B0604020202020204" pitchFamily="34" charset="0"/>
              <a:ea typeface="+mj-ea"/>
              <a:cs typeface="Arial" panose="020B0604020202020204" pitchFamily="34" charset="0"/>
            </a:endParaRPr>
          </a:p>
          <a:p>
            <a:pPr marL="228600" indent="-228600">
              <a:spcAft>
                <a:spcPts val="300"/>
              </a:spcAft>
              <a:buAutoNum type="alphaUcPeriod"/>
            </a:pPr>
            <a:r>
              <a:rPr lang="ko-KR" altLang="en-US" sz="800" i="1" dirty="0">
                <a:latin typeface="Arial" panose="020B0604020202020204" pitchFamily="34" charset="0"/>
                <a:ea typeface="+mj-ea"/>
                <a:cs typeface="Arial" panose="020B0604020202020204" pitchFamily="34" charset="0"/>
              </a:rPr>
              <a:t>제지부문의 차입액은 </a:t>
            </a:r>
            <a:r>
              <a:rPr lang="ko-KR" altLang="en-US" sz="800" i="1" dirty="0" err="1">
                <a:latin typeface="Arial" panose="020B0604020202020204" pitchFamily="34" charset="0"/>
                <a:ea typeface="+mj-ea"/>
                <a:cs typeface="Arial" panose="020B0604020202020204" pitchFamily="34" charset="0"/>
              </a:rPr>
              <a:t>유앤아이대부로부터</a:t>
            </a:r>
            <a:r>
              <a:rPr lang="ko-KR" altLang="en-US" sz="800" i="1" dirty="0">
                <a:latin typeface="Arial" panose="020B0604020202020204" pitchFamily="34" charset="0"/>
                <a:ea typeface="+mj-ea"/>
                <a:cs typeface="Arial" panose="020B0604020202020204" pitchFamily="34" charset="0"/>
              </a:rPr>
              <a:t>  </a:t>
            </a:r>
            <a:r>
              <a:rPr lang="en-US" altLang="ko-KR" sz="800" i="1" dirty="0">
                <a:latin typeface="Arial" panose="020B0604020202020204" pitchFamily="34" charset="0"/>
                <a:ea typeface="+mj-ea"/>
                <a:cs typeface="Arial" panose="020B0604020202020204" pitchFamily="34" charset="0"/>
              </a:rPr>
              <a:t>1,636</a:t>
            </a:r>
            <a:r>
              <a:rPr lang="ko-KR" altLang="en-US" sz="800" i="1" dirty="0">
                <a:latin typeface="Arial" panose="020B0604020202020204" pitchFamily="34" charset="0"/>
                <a:ea typeface="+mj-ea"/>
                <a:cs typeface="Arial" panose="020B0604020202020204" pitchFamily="34" charset="0"/>
              </a:rPr>
              <a:t>억원 </a:t>
            </a:r>
            <a:r>
              <a:rPr lang="ko-KR" altLang="en-US" sz="800" i="1" dirty="0" err="1">
                <a:latin typeface="Arial" panose="020B0604020202020204" pitchFamily="34" charset="0"/>
                <a:ea typeface="+mj-ea"/>
                <a:cs typeface="Arial" panose="020B0604020202020204" pitchFamily="34" charset="0"/>
              </a:rPr>
              <a:t>유암코</a:t>
            </a:r>
            <a:r>
              <a:rPr lang="ko-KR" altLang="en-US" sz="800" i="1" dirty="0">
                <a:latin typeface="Arial" panose="020B0604020202020204" pitchFamily="34" charset="0"/>
                <a:ea typeface="+mj-ea"/>
                <a:cs typeface="Arial" panose="020B0604020202020204" pitchFamily="34" charset="0"/>
              </a:rPr>
              <a:t> </a:t>
            </a:r>
            <a:r>
              <a:rPr lang="en-US" altLang="ko-KR" sz="800" i="1" dirty="0">
                <a:latin typeface="Arial" panose="020B0604020202020204" pitchFamily="34" charset="0"/>
                <a:ea typeface="+mj-ea"/>
                <a:cs typeface="Arial" panose="020B0604020202020204" pitchFamily="34" charset="0"/>
              </a:rPr>
              <a:t>PEF-7</a:t>
            </a:r>
            <a:r>
              <a:rPr lang="ko-KR" altLang="en-US" sz="800" i="1" dirty="0">
                <a:latin typeface="Arial" panose="020B0604020202020204" pitchFamily="34" charset="0"/>
                <a:ea typeface="+mj-ea"/>
                <a:cs typeface="Arial" panose="020B0604020202020204" pitchFamily="34" charset="0"/>
              </a:rPr>
              <a:t>차로부터  </a:t>
            </a:r>
            <a:r>
              <a:rPr lang="en-US" altLang="ko-KR" sz="800" i="1" dirty="0">
                <a:latin typeface="Arial" panose="020B0604020202020204" pitchFamily="34" charset="0"/>
                <a:ea typeface="+mj-ea"/>
                <a:cs typeface="Arial" panose="020B0604020202020204" pitchFamily="34" charset="0"/>
              </a:rPr>
              <a:t>198</a:t>
            </a:r>
            <a:r>
              <a:rPr lang="ko-KR" altLang="en-US" sz="800" i="1" dirty="0">
                <a:latin typeface="Arial" panose="020B0604020202020204" pitchFamily="34" charset="0"/>
                <a:ea typeface="+mj-ea"/>
                <a:cs typeface="Arial" panose="020B0604020202020204" pitchFamily="34" charset="0"/>
              </a:rPr>
              <a:t>억원으로</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연결실체의 장기차입금 </a:t>
            </a:r>
            <a:r>
              <a:rPr lang="en-US" altLang="ko-KR" sz="800" i="1" dirty="0">
                <a:latin typeface="Arial" panose="020B0604020202020204" pitchFamily="34" charset="0"/>
                <a:ea typeface="+mj-ea"/>
                <a:cs typeface="Arial" panose="020B0604020202020204" pitchFamily="34" charset="0"/>
              </a:rPr>
              <a:t>3,246</a:t>
            </a:r>
            <a:r>
              <a:rPr lang="ko-KR" altLang="en-US" sz="800" i="1" dirty="0">
                <a:latin typeface="Arial" panose="020B0604020202020204" pitchFamily="34" charset="0"/>
                <a:ea typeface="+mj-ea"/>
                <a:cs typeface="Arial" panose="020B0604020202020204" pitchFamily="34" charset="0"/>
              </a:rPr>
              <a:t>억원 중  </a:t>
            </a:r>
            <a:r>
              <a:rPr lang="en-US" altLang="ko-KR" sz="800" i="1" dirty="0">
                <a:latin typeface="Arial" panose="020B0604020202020204" pitchFamily="34" charset="0"/>
                <a:ea typeface="+mj-ea"/>
                <a:cs typeface="Arial" panose="020B0604020202020204" pitchFamily="34" charset="0"/>
              </a:rPr>
              <a:t>61.1%</a:t>
            </a:r>
            <a:r>
              <a:rPr lang="ko-KR" altLang="en-US" sz="800" i="1" dirty="0">
                <a:latin typeface="Arial" panose="020B0604020202020204" pitchFamily="34" charset="0"/>
                <a:ea typeface="+mj-ea"/>
                <a:cs typeface="Arial" panose="020B0604020202020204" pitchFamily="34" charset="0"/>
              </a:rPr>
              <a:t>를 차지함</a:t>
            </a: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사채제외 </a:t>
            </a:r>
            <a:r>
              <a:rPr lang="en-US" altLang="ko-KR" sz="800" i="1" dirty="0">
                <a:latin typeface="Arial" panose="020B0604020202020204" pitchFamily="34" charset="0"/>
                <a:ea typeface="+mj-ea"/>
                <a:cs typeface="Arial" panose="020B0604020202020204" pitchFamily="34" charset="0"/>
              </a:rPr>
              <a:t>)</a:t>
            </a:r>
          </a:p>
          <a:p>
            <a:pPr marL="228600" indent="-228600">
              <a:spcAft>
                <a:spcPts val="300"/>
              </a:spcAft>
              <a:buAutoNum type="alphaUcPeriod"/>
            </a:pPr>
            <a:r>
              <a:rPr lang="ko-KR" altLang="en-US" sz="800" i="1" dirty="0">
                <a:latin typeface="Arial" panose="020B0604020202020204" pitchFamily="34" charset="0"/>
                <a:ea typeface="+mj-ea"/>
                <a:cs typeface="Arial" panose="020B0604020202020204" pitchFamily="34" charset="0"/>
              </a:rPr>
              <a:t>지배기업 및 그 특수관계자의 자금 대여액은 </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신용대출 </a:t>
            </a:r>
            <a:r>
              <a:rPr lang="en-US" altLang="ko-KR" sz="800" i="1" dirty="0">
                <a:latin typeface="Arial" panose="020B0604020202020204" pitchFamily="34" charset="0"/>
                <a:ea typeface="+mj-ea"/>
                <a:cs typeface="Arial" panose="020B0604020202020204" pitchFamily="34" charset="0"/>
              </a:rPr>
              <a:t>768</a:t>
            </a:r>
            <a:r>
              <a:rPr lang="ko-KR" altLang="en-US" sz="800" i="1" dirty="0">
                <a:latin typeface="Arial" panose="020B0604020202020204" pitchFamily="34" charset="0"/>
                <a:ea typeface="+mj-ea"/>
                <a:cs typeface="Arial" panose="020B0604020202020204" pitchFamily="34" charset="0"/>
              </a:rPr>
              <a:t>억원</a:t>
            </a: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전환사채포함</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이자율 </a:t>
            </a:r>
            <a:r>
              <a:rPr lang="en-US" altLang="ko-KR" sz="800" i="1" dirty="0">
                <a:latin typeface="Arial" panose="020B0604020202020204" pitchFamily="34" charset="0"/>
                <a:ea typeface="+mj-ea"/>
                <a:cs typeface="Arial" panose="020B0604020202020204" pitchFamily="34" charset="0"/>
              </a:rPr>
              <a:t>7~7.35%), </a:t>
            </a:r>
            <a:r>
              <a:rPr lang="ko-KR" altLang="en-US" sz="800" i="1" dirty="0">
                <a:latin typeface="Arial" panose="020B0604020202020204" pitchFamily="34" charset="0"/>
                <a:ea typeface="+mj-ea"/>
                <a:cs typeface="Arial" panose="020B0604020202020204" pitchFamily="34" charset="0"/>
              </a:rPr>
              <a:t>주식담보대출</a:t>
            </a:r>
            <a:r>
              <a:rPr lang="en-US" altLang="ko-KR" sz="800" i="1" dirty="0">
                <a:latin typeface="Arial" panose="020B0604020202020204" pitchFamily="34" charset="0"/>
                <a:ea typeface="+mj-ea"/>
                <a:cs typeface="Arial" panose="020B0604020202020204" pitchFamily="34" charset="0"/>
              </a:rPr>
              <a:t> 500</a:t>
            </a:r>
            <a:r>
              <a:rPr lang="ko-KR" altLang="en-US" sz="800" i="1" dirty="0">
                <a:latin typeface="Arial" panose="020B0604020202020204" pitchFamily="34" charset="0"/>
                <a:ea typeface="+mj-ea"/>
                <a:cs typeface="Arial" panose="020B0604020202020204" pitchFamily="34" charset="0"/>
              </a:rPr>
              <a:t>억원</a:t>
            </a: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이자율 </a:t>
            </a:r>
            <a:r>
              <a:rPr lang="en-US" altLang="ko-KR" sz="800" i="1" dirty="0">
                <a:latin typeface="Arial" panose="020B0604020202020204" pitchFamily="34" charset="0"/>
                <a:ea typeface="+mj-ea"/>
                <a:cs typeface="Arial" panose="020B0604020202020204" pitchFamily="34" charset="0"/>
              </a:rPr>
              <a:t>6.3~7.16%), </a:t>
            </a:r>
            <a:r>
              <a:rPr lang="ko-KR" altLang="en-US" sz="800" i="1" dirty="0">
                <a:latin typeface="Arial" panose="020B0604020202020204" pitchFamily="34" charset="0"/>
                <a:ea typeface="+mj-ea"/>
                <a:cs typeface="Arial" panose="020B0604020202020204" pitchFamily="34" charset="0"/>
              </a:rPr>
              <a:t>부동산 등에 대한 담보대출 </a:t>
            </a:r>
            <a:r>
              <a:rPr lang="en-US" altLang="ko-KR" sz="800" i="1" dirty="0">
                <a:latin typeface="Arial" panose="020B0604020202020204" pitchFamily="34" charset="0"/>
                <a:ea typeface="+mj-ea"/>
                <a:cs typeface="Arial" panose="020B0604020202020204" pitchFamily="34" charset="0"/>
              </a:rPr>
              <a:t>686</a:t>
            </a:r>
            <a:r>
              <a:rPr lang="ko-KR" altLang="en-US" sz="800" i="1" dirty="0">
                <a:latin typeface="Arial" panose="020B0604020202020204" pitchFamily="34" charset="0"/>
                <a:ea typeface="+mj-ea"/>
                <a:cs typeface="Arial" panose="020B0604020202020204" pitchFamily="34" charset="0"/>
              </a:rPr>
              <a:t>억원</a:t>
            </a: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이자율 </a:t>
            </a:r>
            <a:r>
              <a:rPr lang="en-US" altLang="ko-KR" sz="800" i="1" dirty="0">
                <a:latin typeface="Arial" panose="020B0604020202020204" pitchFamily="34" charset="0"/>
                <a:ea typeface="+mj-ea"/>
                <a:cs typeface="Arial" panose="020B0604020202020204" pitchFamily="34" charset="0"/>
              </a:rPr>
              <a:t>5~5.8%)</a:t>
            </a:r>
            <a:r>
              <a:rPr lang="ko-KR" altLang="en-US" sz="800" i="1" dirty="0">
                <a:latin typeface="Arial" panose="020B0604020202020204" pitchFamily="34" charset="0"/>
                <a:ea typeface="+mj-ea"/>
                <a:cs typeface="Arial" panose="020B0604020202020204" pitchFamily="34" charset="0"/>
              </a:rPr>
              <a:t>으로 구성됨</a:t>
            </a:r>
            <a:endParaRPr lang="en-US" altLang="ko-KR" sz="800" i="1" dirty="0">
              <a:latin typeface="Arial" panose="020B0604020202020204" pitchFamily="34" charset="0"/>
              <a:ea typeface="+mj-ea"/>
              <a:cs typeface="Arial" panose="020B0604020202020204" pitchFamily="34" charset="0"/>
            </a:endParaRPr>
          </a:p>
          <a:p>
            <a:pPr marL="228600" indent="-228600">
              <a:spcAft>
                <a:spcPts val="300"/>
              </a:spcAft>
              <a:buAutoNum type="alphaUcPeriod"/>
            </a:pPr>
            <a:r>
              <a:rPr lang="ko-KR" altLang="en-US" sz="800" i="1" dirty="0">
                <a:latin typeface="Arial" panose="020B0604020202020204" pitchFamily="34" charset="0"/>
                <a:ea typeface="+mj-ea"/>
                <a:cs typeface="Arial" panose="020B0604020202020204" pitchFamily="34" charset="0"/>
              </a:rPr>
              <a:t>지배기업 및 그 특수관계자의 자금 대여액의 만기는 </a:t>
            </a:r>
            <a:r>
              <a:rPr lang="en-US" altLang="ko-KR" sz="800" i="1" dirty="0">
                <a:latin typeface="Arial" panose="020B0604020202020204" pitchFamily="34" charset="0"/>
                <a:ea typeface="+mj-ea"/>
                <a:cs typeface="Arial" panose="020B0604020202020204" pitchFamily="34" charset="0"/>
              </a:rPr>
              <a:t> 2022</a:t>
            </a:r>
            <a:r>
              <a:rPr lang="ko-KR" altLang="en-US" sz="800" i="1" dirty="0">
                <a:latin typeface="Arial" panose="020B0604020202020204" pitchFamily="34" charset="0"/>
                <a:ea typeface="+mj-ea"/>
                <a:cs typeface="Arial" panose="020B0604020202020204" pitchFamily="34" charset="0"/>
              </a:rPr>
              <a:t>년 </a:t>
            </a:r>
            <a:r>
              <a:rPr lang="en-US" altLang="ko-KR" sz="800" i="1" dirty="0">
                <a:latin typeface="Arial" panose="020B0604020202020204" pitchFamily="34" charset="0"/>
                <a:ea typeface="+mj-ea"/>
                <a:cs typeface="Arial" panose="020B0604020202020204" pitchFamily="34" charset="0"/>
              </a:rPr>
              <a:t>348</a:t>
            </a:r>
            <a:r>
              <a:rPr lang="ko-KR" altLang="en-US" sz="800" i="1" dirty="0">
                <a:latin typeface="Arial" panose="020B0604020202020204" pitchFamily="34" charset="0"/>
                <a:ea typeface="+mj-ea"/>
                <a:cs typeface="Arial" panose="020B0604020202020204" pitchFamily="34" charset="0"/>
              </a:rPr>
              <a:t>억원</a:t>
            </a:r>
            <a:r>
              <a:rPr lang="en-US" altLang="ko-KR" sz="800" i="1" dirty="0">
                <a:latin typeface="Arial" panose="020B0604020202020204" pitchFamily="34" charset="0"/>
                <a:ea typeface="+mj-ea"/>
                <a:cs typeface="Arial" panose="020B0604020202020204" pitchFamily="34" charset="0"/>
              </a:rPr>
              <a:t>, 2023</a:t>
            </a:r>
            <a:r>
              <a:rPr lang="ko-KR" altLang="en-US" sz="800" i="1" dirty="0">
                <a:latin typeface="Arial" panose="020B0604020202020204" pitchFamily="34" charset="0"/>
                <a:ea typeface="+mj-ea"/>
                <a:cs typeface="Arial" panose="020B0604020202020204" pitchFamily="34" charset="0"/>
              </a:rPr>
              <a:t>년  </a:t>
            </a:r>
            <a:r>
              <a:rPr lang="en-US" altLang="ko-KR" sz="800" i="1" dirty="0">
                <a:latin typeface="Arial" panose="020B0604020202020204" pitchFamily="34" charset="0"/>
                <a:ea typeface="+mj-ea"/>
                <a:cs typeface="Arial" panose="020B0604020202020204" pitchFamily="34" charset="0"/>
              </a:rPr>
              <a:t>1,386</a:t>
            </a:r>
            <a:r>
              <a:rPr lang="ko-KR" altLang="en-US" sz="800" i="1" dirty="0">
                <a:latin typeface="Arial" panose="020B0604020202020204" pitchFamily="34" charset="0"/>
                <a:ea typeface="+mj-ea"/>
                <a:cs typeface="Arial" panose="020B0604020202020204" pitchFamily="34" charset="0"/>
              </a:rPr>
              <a:t>억원</a:t>
            </a:r>
            <a:r>
              <a:rPr lang="en-US" altLang="ko-KR" sz="800" i="1" dirty="0">
                <a:latin typeface="Arial" panose="020B0604020202020204" pitchFamily="34" charset="0"/>
                <a:ea typeface="+mj-ea"/>
                <a:cs typeface="Arial" panose="020B0604020202020204" pitchFamily="34" charset="0"/>
              </a:rPr>
              <a:t>, 2024</a:t>
            </a:r>
            <a:r>
              <a:rPr lang="ko-KR" altLang="en-US" sz="800" i="1" dirty="0">
                <a:latin typeface="Arial" panose="020B0604020202020204" pitchFamily="34" charset="0"/>
                <a:ea typeface="+mj-ea"/>
                <a:cs typeface="Arial" panose="020B0604020202020204" pitchFamily="34" charset="0"/>
              </a:rPr>
              <a:t>년 </a:t>
            </a:r>
            <a:r>
              <a:rPr lang="en-US" altLang="ko-KR" sz="800" i="1" dirty="0">
                <a:latin typeface="Arial" panose="020B0604020202020204" pitchFamily="34" charset="0"/>
                <a:ea typeface="+mj-ea"/>
                <a:cs typeface="Arial" panose="020B0604020202020204" pitchFamily="34" charset="0"/>
              </a:rPr>
              <a:t>100</a:t>
            </a:r>
            <a:r>
              <a:rPr lang="ko-KR" altLang="en-US" sz="800" i="1" dirty="0">
                <a:latin typeface="Arial" panose="020B0604020202020204" pitchFamily="34" charset="0"/>
                <a:ea typeface="+mj-ea"/>
                <a:cs typeface="Arial" panose="020B0604020202020204" pitchFamily="34" charset="0"/>
              </a:rPr>
              <a:t>억원으로</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대부분 </a:t>
            </a:r>
            <a:r>
              <a:rPr lang="en-US" altLang="ko-KR" sz="800" i="1" dirty="0">
                <a:latin typeface="Arial" panose="020B0604020202020204" pitchFamily="34" charset="0"/>
                <a:ea typeface="+mj-ea"/>
                <a:cs typeface="Arial" panose="020B0604020202020204" pitchFamily="34" charset="0"/>
              </a:rPr>
              <a:t>2023</a:t>
            </a:r>
            <a:r>
              <a:rPr lang="ko-KR" altLang="en-US" sz="800" i="1" dirty="0">
                <a:latin typeface="Arial" panose="020B0604020202020204" pitchFamily="34" charset="0"/>
                <a:ea typeface="+mj-ea"/>
                <a:cs typeface="Arial" panose="020B0604020202020204" pitchFamily="34" charset="0"/>
              </a:rPr>
              <a:t>년 만기가 도래함</a:t>
            </a:r>
            <a:endParaRPr lang="en-US" altLang="ko-KR" sz="800" i="1" dirty="0">
              <a:latin typeface="Arial" panose="020B0604020202020204" pitchFamily="34" charset="0"/>
              <a:ea typeface="+mj-ea"/>
              <a:cs typeface="Arial" panose="020B0604020202020204" pitchFamily="34" charset="0"/>
            </a:endParaRPr>
          </a:p>
          <a:p>
            <a:pPr marL="228600" indent="-228600">
              <a:spcAft>
                <a:spcPts val="300"/>
              </a:spcAft>
              <a:buAutoNum type="alphaUcPeriod"/>
            </a:pPr>
            <a:endParaRPr lang="en-US" altLang="ko-KR" sz="800" i="1" dirty="0">
              <a:latin typeface="Arial" panose="020B0604020202020204" pitchFamily="34" charset="0"/>
              <a:ea typeface="+mj-ea"/>
              <a:cs typeface="Arial" panose="020B0604020202020204" pitchFamily="34" charset="0"/>
            </a:endParaRPr>
          </a:p>
          <a:p>
            <a:pPr>
              <a:spcAft>
                <a:spcPts val="600"/>
              </a:spcAft>
            </a:pPr>
            <a:r>
              <a:rPr lang="en-US" altLang="ko-KR" sz="800" i="1" dirty="0">
                <a:latin typeface="Arial" panose="020B0604020202020204" pitchFamily="34" charset="0"/>
                <a:ea typeface="+mj-ea"/>
                <a:cs typeface="Arial" panose="020B0604020202020204" pitchFamily="34" charset="0"/>
              </a:rPr>
              <a:t>  </a:t>
            </a:r>
            <a:endParaRPr lang="ko-KR" altLang="en-US" sz="800" i="1" dirty="0" err="1">
              <a:latin typeface="Arial" panose="020B0604020202020204" pitchFamily="34" charset="0"/>
              <a:ea typeface="+mj-ea"/>
              <a:cs typeface="Arial" panose="020B0604020202020204" pitchFamily="34" charset="0"/>
            </a:endParaRPr>
          </a:p>
        </p:txBody>
      </p:sp>
      <p:sp>
        <p:nvSpPr>
          <p:cNvPr id="62" name="순서도: 연결자 61">
            <a:extLst>
              <a:ext uri="{FF2B5EF4-FFF2-40B4-BE49-F238E27FC236}">
                <a16:creationId xmlns:a16="http://schemas.microsoft.com/office/drawing/2014/main" id="{3401C6B0-5EA5-4EE0-9A76-3E4BF36D3039}"/>
              </a:ext>
            </a:extLst>
          </p:cNvPr>
          <p:cNvSpPr/>
          <p:nvPr/>
        </p:nvSpPr>
        <p:spPr bwMode="auto">
          <a:xfrm>
            <a:off x="2303538" y="5382057"/>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1</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63" name="순서도: 연결자 62">
            <a:extLst>
              <a:ext uri="{FF2B5EF4-FFF2-40B4-BE49-F238E27FC236}">
                <a16:creationId xmlns:a16="http://schemas.microsoft.com/office/drawing/2014/main" id="{9DC62BEF-52EB-495E-AD3C-177EB781B7BB}"/>
              </a:ext>
            </a:extLst>
          </p:cNvPr>
          <p:cNvSpPr/>
          <p:nvPr/>
        </p:nvSpPr>
        <p:spPr bwMode="auto">
          <a:xfrm>
            <a:off x="2303538" y="5547956"/>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2</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64" name="순서도: 연결자 63">
            <a:extLst>
              <a:ext uri="{FF2B5EF4-FFF2-40B4-BE49-F238E27FC236}">
                <a16:creationId xmlns:a16="http://schemas.microsoft.com/office/drawing/2014/main" id="{16008807-DFD5-4B72-A7A1-B1D24D3612C0}"/>
              </a:ext>
            </a:extLst>
          </p:cNvPr>
          <p:cNvSpPr/>
          <p:nvPr/>
        </p:nvSpPr>
        <p:spPr bwMode="auto">
          <a:xfrm>
            <a:off x="2303538" y="5895372"/>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3</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66" name="순서도: 연결자 65">
            <a:extLst>
              <a:ext uri="{FF2B5EF4-FFF2-40B4-BE49-F238E27FC236}">
                <a16:creationId xmlns:a16="http://schemas.microsoft.com/office/drawing/2014/main" id="{5E6123A1-787C-4170-94F6-3248BEBA050F}"/>
              </a:ext>
            </a:extLst>
          </p:cNvPr>
          <p:cNvSpPr/>
          <p:nvPr/>
        </p:nvSpPr>
        <p:spPr bwMode="auto">
          <a:xfrm>
            <a:off x="2303538" y="6129429"/>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4</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67" name="TextBox 66">
            <a:extLst>
              <a:ext uri="{FF2B5EF4-FFF2-40B4-BE49-F238E27FC236}">
                <a16:creationId xmlns:a16="http://schemas.microsoft.com/office/drawing/2014/main" id="{8273A134-89F0-4394-B40F-CAE0D1510FDB}"/>
              </a:ext>
            </a:extLst>
          </p:cNvPr>
          <p:cNvSpPr txBox="1"/>
          <p:nvPr/>
        </p:nvSpPr>
        <p:spPr>
          <a:xfrm>
            <a:off x="3314653" y="2218468"/>
            <a:ext cx="1046688"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rPr>
              <a:t>1,456 </a:t>
            </a:r>
            <a:r>
              <a:rPr lang="ko-KR" altLang="en-US" sz="700" b="1" dirty="0">
                <a:solidFill>
                  <a:schemeClr val="tx1">
                    <a:lumMod val="65000"/>
                    <a:lumOff val="35000"/>
                  </a:schemeClr>
                </a:solidFill>
                <a:latin typeface="Arial" panose="020B0604020202020204" pitchFamily="34" charset="0"/>
                <a:ea typeface="+mj-ea"/>
                <a:cs typeface="Arial" panose="020B0604020202020204" pitchFamily="34" charset="0"/>
              </a:rPr>
              <a:t>억</a:t>
            </a:r>
            <a:r>
              <a:rPr lang="en-US" altLang="ko-KR" sz="700" b="1" baseline="30000" dirty="0">
                <a:solidFill>
                  <a:schemeClr val="tx1">
                    <a:lumMod val="65000"/>
                    <a:lumOff val="35000"/>
                  </a:schemeClr>
                </a:solidFill>
                <a:latin typeface="Arial" panose="020B0604020202020204" pitchFamily="34" charset="0"/>
                <a:ea typeface="+mj-ea"/>
                <a:cs typeface="Arial" panose="020B0604020202020204" pitchFamily="34" charset="0"/>
              </a:rPr>
              <a:t>1</a:t>
            </a:r>
          </a:p>
        </p:txBody>
      </p:sp>
      <p:sp>
        <p:nvSpPr>
          <p:cNvPr id="69" name="직사각형 119">
            <a:extLst>
              <a:ext uri="{FF2B5EF4-FFF2-40B4-BE49-F238E27FC236}">
                <a16:creationId xmlns:a16="http://schemas.microsoft.com/office/drawing/2014/main" id="{816B01FC-A5CF-4501-9C67-3B2847780E85}"/>
              </a:ext>
            </a:extLst>
          </p:cNvPr>
          <p:cNvSpPr/>
          <p:nvPr/>
        </p:nvSpPr>
        <p:spPr bwMode="auto">
          <a:xfrm>
            <a:off x="5723096" y="1542211"/>
            <a:ext cx="2860953"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a:t>
            </a:r>
            <a:r>
              <a:rPr lang="ko-KR" altLang="en-US" sz="800" dirty="0">
                <a:solidFill>
                  <a:prstClr val="black"/>
                </a:solidFill>
                <a:latin typeface="Arial" panose="020B0604020202020204" pitchFamily="34" charset="0"/>
                <a:ea typeface="+mj-ea"/>
                <a:cs typeface="Arial" panose="020B0604020202020204" pitchFamily="34" charset="0"/>
              </a:rPr>
              <a:t> </a:t>
            </a:r>
            <a:r>
              <a:rPr lang="en-US" altLang="ko-KR" sz="800" dirty="0">
                <a:solidFill>
                  <a:prstClr val="black"/>
                </a:solidFill>
                <a:latin typeface="Arial" panose="020B0604020202020204" pitchFamily="34" charset="0"/>
                <a:ea typeface="+mj-ea"/>
                <a:cs typeface="Arial" panose="020B0604020202020204" pitchFamily="34" charset="0"/>
              </a:rPr>
              <a:t>1.3.3.1.5, VDR 6.2.18, VDR 6.7.9) </a:t>
            </a:r>
          </a:p>
        </p:txBody>
      </p:sp>
      <p:sp>
        <p:nvSpPr>
          <p:cNvPr id="70" name="TextBox 69">
            <a:extLst>
              <a:ext uri="{FF2B5EF4-FFF2-40B4-BE49-F238E27FC236}">
                <a16:creationId xmlns:a16="http://schemas.microsoft.com/office/drawing/2014/main" id="{369A69CB-51DB-47BF-BECF-32AFF93E2916}"/>
              </a:ext>
            </a:extLst>
          </p:cNvPr>
          <p:cNvSpPr txBox="1"/>
          <p:nvPr/>
        </p:nvSpPr>
        <p:spPr>
          <a:xfrm>
            <a:off x="462760" y="5542672"/>
            <a:ext cx="1544799" cy="343814"/>
          </a:xfrm>
          <a:prstGeom prst="rect">
            <a:avLst/>
          </a:prstGeom>
          <a:noFill/>
        </p:spPr>
        <p:txBody>
          <a:bodyPr wrap="square" lIns="54610" tIns="54610" rIns="54610" bIns="54610" rtlCol="0">
            <a:noAutofit/>
          </a:bodyPr>
          <a:lstStyle/>
          <a:p>
            <a:pPr>
              <a:spcAft>
                <a:spcPts val="300"/>
              </a:spcAft>
            </a:pPr>
            <a:r>
              <a:rPr lang="en-US" altLang="ko-KR" sz="800" dirty="0">
                <a:latin typeface="Arial" panose="020B0604020202020204" pitchFamily="34" charset="0"/>
                <a:ea typeface="+mj-ea"/>
                <a:cs typeface="Arial" panose="020B0604020202020204" pitchFamily="34" charset="0"/>
              </a:rPr>
              <a:t>Note</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1:</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2022</a:t>
            </a:r>
            <a:r>
              <a:rPr lang="ko-KR" altLang="en-US" sz="800" dirty="0">
                <a:latin typeface="Arial" panose="020B0604020202020204" pitchFamily="34" charset="0"/>
                <a:ea typeface="+mj-ea"/>
                <a:cs typeface="Arial" panose="020B0604020202020204" pitchFamily="34" charset="0"/>
              </a:rPr>
              <a:t>년 </a:t>
            </a:r>
            <a:r>
              <a:rPr lang="en-US" altLang="ko-KR" sz="800" dirty="0">
                <a:latin typeface="Arial" panose="020B0604020202020204" pitchFamily="34" charset="0"/>
                <a:ea typeface="+mj-ea"/>
                <a:cs typeface="Arial" panose="020B0604020202020204" pitchFamily="34" charset="0"/>
              </a:rPr>
              <a:t>7</a:t>
            </a:r>
            <a:r>
              <a:rPr lang="ko-KR" altLang="en-US" sz="800" dirty="0">
                <a:latin typeface="Arial" panose="020B0604020202020204" pitchFamily="34" charset="0"/>
                <a:ea typeface="+mj-ea"/>
                <a:cs typeface="Arial" panose="020B0604020202020204" pitchFamily="34" charset="0"/>
              </a:rPr>
              <a:t>월 말 기준 </a:t>
            </a:r>
            <a:r>
              <a:rPr lang="ko-KR" altLang="en-US" sz="800" dirty="0" err="1">
                <a:latin typeface="Arial" panose="020B0604020202020204" pitchFamily="34" charset="0"/>
                <a:ea typeface="+mj-ea"/>
                <a:cs typeface="Arial" panose="020B0604020202020204" pitchFamily="34" charset="0"/>
              </a:rPr>
              <a:t>유앤아이대부</a:t>
            </a:r>
            <a:r>
              <a:rPr lang="en-US" altLang="ko-KR" sz="800" dirty="0">
                <a:latin typeface="Arial" panose="020B0604020202020204" pitchFamily="34" charset="0"/>
                <a:ea typeface="+mj-ea"/>
                <a:cs typeface="Arial" panose="020B0604020202020204" pitchFamily="34" charset="0"/>
              </a:rPr>
              <a:t>&gt;PCI</a:t>
            </a:r>
            <a:r>
              <a:rPr lang="ko-KR" altLang="en-US" sz="800" dirty="0">
                <a:latin typeface="Arial" panose="020B0604020202020204" pitchFamily="34" charset="0"/>
                <a:ea typeface="+mj-ea"/>
                <a:cs typeface="Arial" panose="020B0604020202020204" pitchFamily="34" charset="0"/>
              </a:rPr>
              <a:t> 신용대출 </a:t>
            </a:r>
            <a:r>
              <a:rPr lang="en-US" altLang="ko-KR" sz="800" dirty="0">
                <a:latin typeface="Arial" panose="020B0604020202020204" pitchFamily="34" charset="0"/>
                <a:ea typeface="+mj-ea"/>
                <a:cs typeface="Arial" panose="020B0604020202020204" pitchFamily="34" charset="0"/>
              </a:rPr>
              <a:t>100</a:t>
            </a:r>
            <a:r>
              <a:rPr lang="ko-KR" altLang="en-US" sz="800" dirty="0">
                <a:latin typeface="Arial" panose="020B0604020202020204" pitchFamily="34" charset="0"/>
                <a:ea typeface="+mj-ea"/>
                <a:cs typeface="Arial" panose="020B0604020202020204" pitchFamily="34" charset="0"/>
              </a:rPr>
              <a:t>억원이 추가 발생하였으며</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8</a:t>
            </a:r>
            <a:r>
              <a:rPr lang="ko-KR" altLang="en-US" sz="800" dirty="0">
                <a:latin typeface="Arial" panose="020B0604020202020204" pitchFamily="34" charset="0"/>
                <a:ea typeface="+mj-ea"/>
                <a:cs typeface="Arial" panose="020B0604020202020204" pitchFamily="34" charset="0"/>
              </a:rPr>
              <a:t>월 중 신용대출 </a:t>
            </a:r>
            <a:r>
              <a:rPr lang="en-US" altLang="ko-KR" sz="800" dirty="0">
                <a:latin typeface="Arial" panose="020B0604020202020204" pitchFamily="34" charset="0"/>
                <a:ea typeface="+mj-ea"/>
                <a:cs typeface="Arial" panose="020B0604020202020204" pitchFamily="34" charset="0"/>
              </a:rPr>
              <a:t>100</a:t>
            </a:r>
            <a:r>
              <a:rPr lang="ko-KR" altLang="en-US" sz="800" dirty="0">
                <a:latin typeface="Arial" panose="020B0604020202020204" pitchFamily="34" charset="0"/>
                <a:ea typeface="+mj-ea"/>
                <a:cs typeface="Arial" panose="020B0604020202020204" pitchFamily="34" charset="0"/>
              </a:rPr>
              <a:t>억원 추가 집행 예정</a:t>
            </a:r>
            <a:endParaRPr lang="en-US" altLang="ko-KR" sz="80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052130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직선 연결선 122">
            <a:extLst>
              <a:ext uri="{FF2B5EF4-FFF2-40B4-BE49-F238E27FC236}">
                <a16:creationId xmlns:a16="http://schemas.microsoft.com/office/drawing/2014/main" id="{887C252B-78E0-4371-A395-E05C5940F9D8}"/>
              </a:ext>
            </a:extLst>
          </p:cNvPr>
          <p:cNvCxnSpPr>
            <a:cxnSpLocks/>
          </p:cNvCxnSpPr>
          <p:nvPr/>
        </p:nvCxnSpPr>
        <p:spPr>
          <a:xfrm rot="10800000">
            <a:off x="5945504" y="2716460"/>
            <a:ext cx="1564255" cy="470944"/>
          </a:xfrm>
          <a:prstGeom prst="bentConnector3">
            <a:avLst>
              <a:gd name="adj1" fmla="val -337"/>
            </a:avLst>
          </a:prstGeom>
          <a:ln w="12700">
            <a:solidFill>
              <a:srgbClr val="00338D"/>
            </a:solidFill>
            <a:prstDash val="dash"/>
            <a:tailEnd type="none"/>
          </a:ln>
        </p:spPr>
        <p:style>
          <a:lnRef idx="1">
            <a:schemeClr val="accent1"/>
          </a:lnRef>
          <a:fillRef idx="0">
            <a:schemeClr val="accent1"/>
          </a:fillRef>
          <a:effectRef idx="0">
            <a:schemeClr val="accent1"/>
          </a:effectRef>
          <a:fontRef idx="minor">
            <a:schemeClr val="tx1"/>
          </a:fontRef>
        </p:style>
      </p:cxnSp>
      <p:graphicFrame>
        <p:nvGraphicFramePr>
          <p:cNvPr id="60" name="Group 3">
            <a:extLst>
              <a:ext uri="{FF2B5EF4-FFF2-40B4-BE49-F238E27FC236}">
                <a16:creationId xmlns:a16="http://schemas.microsoft.com/office/drawing/2014/main" id="{A581CCAE-E3AB-4362-9EF9-9101B82212F6}"/>
              </a:ext>
            </a:extLst>
          </p:cNvPr>
          <p:cNvGraphicFramePr>
            <a:graphicFrameLocks noGrp="1"/>
          </p:cNvGraphicFramePr>
          <p:nvPr/>
        </p:nvGraphicFramePr>
        <p:xfrm>
          <a:off x="468001" y="1191600"/>
          <a:ext cx="9038334" cy="508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특수관계자간 자금거래</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계열사간 자금대여</a:t>
                      </a: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lang="en-US" altLang="ko-KR" sz="800" dirty="0">
                          <a:latin typeface="+mn-ea"/>
                          <a:cs typeface="Arial" panose="020B0604020202020204" pitchFamily="34" charset="0"/>
                        </a:rPr>
                        <a:t>2022</a:t>
                      </a:r>
                      <a:r>
                        <a:rPr lang="ko-KR" altLang="en-US" sz="800" dirty="0">
                          <a:latin typeface="+mn-ea"/>
                          <a:cs typeface="Arial" panose="020B0604020202020204" pitchFamily="34" charset="0"/>
                        </a:rPr>
                        <a:t>년 </a:t>
                      </a:r>
                      <a:r>
                        <a:rPr lang="en-US" altLang="ko-KR" sz="800" dirty="0">
                          <a:latin typeface="+mn-ea"/>
                          <a:cs typeface="Arial" panose="020B0604020202020204" pitchFamily="34" charset="0"/>
                        </a:rPr>
                        <a:t>3</a:t>
                      </a:r>
                      <a:r>
                        <a:rPr lang="ko-KR" altLang="en-US" sz="800" dirty="0">
                          <a:latin typeface="+mn-ea"/>
                          <a:cs typeface="Arial" panose="020B0604020202020204" pitchFamily="34" charset="0"/>
                        </a:rPr>
                        <a:t>월말 기준 계열사간 자금거래 내역은 다음과 같음</a:t>
                      </a: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188" name="그룹 187">
            <a:extLst>
              <a:ext uri="{FF2B5EF4-FFF2-40B4-BE49-F238E27FC236}">
                <a16:creationId xmlns:a16="http://schemas.microsoft.com/office/drawing/2014/main" id="{B0A48616-45D8-418C-831C-AF8696111BB7}"/>
              </a:ext>
            </a:extLst>
          </p:cNvPr>
          <p:cNvGrpSpPr/>
          <p:nvPr/>
        </p:nvGrpSpPr>
        <p:grpSpPr>
          <a:xfrm>
            <a:off x="2200835" y="1670290"/>
            <a:ext cx="6382872" cy="2191822"/>
            <a:chOff x="2200835" y="1402348"/>
            <a:chExt cx="6382872" cy="2191822"/>
          </a:xfrm>
        </p:grpSpPr>
        <p:sp>
          <p:nvSpPr>
            <p:cNvPr id="193" name="TextBox 192">
              <a:extLst>
                <a:ext uri="{FF2B5EF4-FFF2-40B4-BE49-F238E27FC236}">
                  <a16:creationId xmlns:a16="http://schemas.microsoft.com/office/drawing/2014/main" id="{DF61207D-4604-48CC-BD78-9363EB04AF7A}"/>
                </a:ext>
              </a:extLst>
            </p:cNvPr>
            <p:cNvSpPr txBox="1"/>
            <p:nvPr/>
          </p:nvSpPr>
          <p:spPr>
            <a:xfrm>
              <a:off x="3130470" y="2535545"/>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rPr>
                <a:t>80 </a:t>
              </a:r>
              <a:r>
                <a:rPr lang="ko-KR" altLang="en-US" sz="700" b="1" dirty="0">
                  <a:solidFill>
                    <a:schemeClr val="tx1">
                      <a:lumMod val="65000"/>
                      <a:lumOff val="35000"/>
                    </a:schemeClr>
                  </a:solidFill>
                  <a:latin typeface="Arial" panose="020B0604020202020204" pitchFamily="34" charset="0"/>
                  <a:ea typeface="+mj-ea"/>
                  <a:cs typeface="Arial" panose="020B0604020202020204" pitchFamily="34" charset="0"/>
                </a:rPr>
                <a:t>억</a:t>
              </a:r>
              <a:endPar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189" name="그룹 188">
              <a:extLst>
                <a:ext uri="{FF2B5EF4-FFF2-40B4-BE49-F238E27FC236}">
                  <a16:creationId xmlns:a16="http://schemas.microsoft.com/office/drawing/2014/main" id="{82217F1C-A9C8-495A-BFB4-4305E26657A3}"/>
                </a:ext>
              </a:extLst>
            </p:cNvPr>
            <p:cNvGrpSpPr/>
            <p:nvPr/>
          </p:nvGrpSpPr>
          <p:grpSpPr>
            <a:xfrm>
              <a:off x="2200835" y="1402348"/>
              <a:ext cx="6382872" cy="2191822"/>
              <a:chOff x="2200835" y="1402348"/>
              <a:chExt cx="6382872" cy="2191822"/>
            </a:xfrm>
          </p:grpSpPr>
          <p:cxnSp>
            <p:nvCxnSpPr>
              <p:cNvPr id="194" name="직선 연결선 123">
                <a:extLst>
                  <a:ext uri="{FF2B5EF4-FFF2-40B4-BE49-F238E27FC236}">
                    <a16:creationId xmlns:a16="http://schemas.microsoft.com/office/drawing/2014/main" id="{71285916-06AC-4BF8-8C1A-90EA0833F7DF}"/>
                  </a:ext>
                </a:extLst>
              </p:cNvPr>
              <p:cNvCxnSpPr>
                <a:cxnSpLocks/>
              </p:cNvCxnSpPr>
              <p:nvPr/>
            </p:nvCxnSpPr>
            <p:spPr>
              <a:xfrm rot="16200000" flipH="1">
                <a:off x="3709930" y="1416420"/>
                <a:ext cx="333802" cy="1441621"/>
              </a:xfrm>
              <a:prstGeom prst="bentConnector3">
                <a:avLst>
                  <a:gd name="adj1" fmla="val 5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1CE88382-53E3-468F-A041-033ECAC2A884}"/>
                  </a:ext>
                </a:extLst>
              </p:cNvPr>
              <p:cNvCxnSpPr>
                <a:cxnSpLocks/>
              </p:cNvCxnSpPr>
              <p:nvPr/>
            </p:nvCxnSpPr>
            <p:spPr>
              <a:xfrm>
                <a:off x="3156021" y="1970330"/>
                <a:ext cx="1" cy="941888"/>
              </a:xfrm>
              <a:prstGeom prst="line">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78C7CA4-2FD7-48CD-90C4-CFE531223DEF}"/>
                  </a:ext>
                </a:extLst>
              </p:cNvPr>
              <p:cNvSpPr txBox="1"/>
              <p:nvPr/>
            </p:nvSpPr>
            <p:spPr>
              <a:xfrm>
                <a:off x="4502757" y="1950526"/>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rPr>
                  <a:t>318 </a:t>
                </a:r>
                <a:r>
                  <a:rPr lang="ko-KR" altLang="en-US" sz="700" b="1" dirty="0">
                    <a:solidFill>
                      <a:schemeClr val="tx1">
                        <a:lumMod val="65000"/>
                        <a:lumOff val="35000"/>
                      </a:schemeClr>
                    </a:solidFill>
                    <a:latin typeface="Arial" panose="020B0604020202020204" pitchFamily="34" charset="0"/>
                    <a:ea typeface="+mj-ea"/>
                    <a:cs typeface="Arial" panose="020B0604020202020204" pitchFamily="34" charset="0"/>
                  </a:rPr>
                  <a:t>억</a:t>
                </a:r>
                <a:endPar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endParaRPr>
              </a:p>
            </p:txBody>
          </p:sp>
          <p:cxnSp>
            <p:nvCxnSpPr>
              <p:cNvPr id="197" name="직선 연결선 123">
                <a:extLst>
                  <a:ext uri="{FF2B5EF4-FFF2-40B4-BE49-F238E27FC236}">
                    <a16:creationId xmlns:a16="http://schemas.microsoft.com/office/drawing/2014/main" id="{D660EFBF-51C8-48D0-B6F9-9BE1C58F23F2}"/>
                  </a:ext>
                </a:extLst>
              </p:cNvPr>
              <p:cNvCxnSpPr>
                <a:cxnSpLocks/>
              </p:cNvCxnSpPr>
              <p:nvPr/>
            </p:nvCxnSpPr>
            <p:spPr>
              <a:xfrm rot="16200000" flipH="1">
                <a:off x="3359843" y="1766508"/>
                <a:ext cx="477120" cy="884764"/>
              </a:xfrm>
              <a:prstGeom prst="bentConnector2">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98" name="직사각형 197">
                <a:extLst>
                  <a:ext uri="{FF2B5EF4-FFF2-40B4-BE49-F238E27FC236}">
                    <a16:creationId xmlns:a16="http://schemas.microsoft.com/office/drawing/2014/main" id="{39296786-8CFA-4C6A-99BE-58DB5666528F}"/>
                  </a:ext>
                </a:extLst>
              </p:cNvPr>
              <p:cNvSpPr/>
              <p:nvPr/>
            </p:nvSpPr>
            <p:spPr>
              <a:xfrm>
                <a:off x="3239755" y="2304861"/>
                <a:ext cx="569099" cy="228717"/>
              </a:xfrm>
              <a:prstGeom prst="rect">
                <a:avLst/>
              </a:prstGeom>
              <a:solidFill>
                <a:srgbClr val="5B9BD5"/>
              </a:solidFill>
              <a:ln w="6350" cap="flat" cmpd="sng" algn="ctr">
                <a:noFill/>
                <a:prstDash val="solid"/>
                <a:miter lim="800000"/>
              </a:ln>
              <a:effectLst/>
            </p:spPr>
            <p:txBody>
              <a:bodyPr lIns="36000" rIns="36000" rtlCol="0" anchor="ctr"/>
              <a:lstStyle/>
              <a:p>
                <a:pPr algn="ctr"/>
                <a:r>
                  <a:rPr lang="ko-KR" altLang="en-US" sz="700" dirty="0">
                    <a:solidFill>
                      <a:schemeClr val="bg1"/>
                    </a:solidFill>
                    <a:latin typeface="Arial" panose="020B0604020202020204" pitchFamily="34" charset="0"/>
                    <a:cs typeface="Arial" panose="020B0604020202020204" pitchFamily="34" charset="0"/>
                  </a:rPr>
                  <a:t>베베덕일차</a:t>
                </a:r>
                <a:r>
                  <a:rPr lang="en-US" altLang="ko-KR" sz="700" dirty="0">
                    <a:solidFill>
                      <a:schemeClr val="bg1"/>
                    </a:solidFill>
                    <a:latin typeface="Arial" panose="020B0604020202020204" pitchFamily="34" charset="0"/>
                    <a:cs typeface="Arial" panose="020B0604020202020204" pitchFamily="34" charset="0"/>
                  </a:rPr>
                  <a:t> Tr.B</a:t>
                </a:r>
              </a:p>
            </p:txBody>
          </p:sp>
          <p:grpSp>
            <p:nvGrpSpPr>
              <p:cNvPr id="199" name="그룹 198">
                <a:extLst>
                  <a:ext uri="{FF2B5EF4-FFF2-40B4-BE49-F238E27FC236}">
                    <a16:creationId xmlns:a16="http://schemas.microsoft.com/office/drawing/2014/main" id="{08150F6A-236E-41D7-A0B7-DD2230129B95}"/>
                  </a:ext>
                </a:extLst>
              </p:cNvPr>
              <p:cNvGrpSpPr/>
              <p:nvPr/>
            </p:nvGrpSpPr>
            <p:grpSpPr>
              <a:xfrm>
                <a:off x="2200835" y="1402348"/>
                <a:ext cx="6382872" cy="2191822"/>
                <a:chOff x="2200835" y="1402348"/>
                <a:chExt cx="6382872" cy="2191822"/>
              </a:xfrm>
            </p:grpSpPr>
            <p:grpSp>
              <p:nvGrpSpPr>
                <p:cNvPr id="200" name="그룹 199">
                  <a:extLst>
                    <a:ext uri="{FF2B5EF4-FFF2-40B4-BE49-F238E27FC236}">
                      <a16:creationId xmlns:a16="http://schemas.microsoft.com/office/drawing/2014/main" id="{8CDF201E-9F60-479C-9527-A73DA16BEA23}"/>
                    </a:ext>
                  </a:extLst>
                </p:cNvPr>
                <p:cNvGrpSpPr/>
                <p:nvPr/>
              </p:nvGrpSpPr>
              <p:grpSpPr>
                <a:xfrm>
                  <a:off x="2200835" y="1402348"/>
                  <a:ext cx="6382872" cy="2191822"/>
                  <a:chOff x="2200835" y="1402348"/>
                  <a:chExt cx="6382872" cy="2191822"/>
                </a:xfrm>
              </p:grpSpPr>
              <p:cxnSp>
                <p:nvCxnSpPr>
                  <p:cNvPr id="206" name="직선 연결선 120">
                    <a:extLst>
                      <a:ext uri="{FF2B5EF4-FFF2-40B4-BE49-F238E27FC236}">
                        <a16:creationId xmlns:a16="http://schemas.microsoft.com/office/drawing/2014/main" id="{D22AD303-CE36-48FA-A3C5-999C6A0A1BCA}"/>
                      </a:ext>
                    </a:extLst>
                  </p:cNvPr>
                  <p:cNvCxnSpPr>
                    <a:cxnSpLocks/>
                  </p:cNvCxnSpPr>
                  <p:nvPr/>
                </p:nvCxnSpPr>
                <p:spPr>
                  <a:xfrm rot="16200000" flipV="1">
                    <a:off x="5320419" y="2281529"/>
                    <a:ext cx="464768" cy="796610"/>
                  </a:xfrm>
                  <a:prstGeom prst="bentConnector2">
                    <a:avLst/>
                  </a:prstGeom>
                  <a:ln w="12700">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8" name="그룹 207">
                    <a:extLst>
                      <a:ext uri="{FF2B5EF4-FFF2-40B4-BE49-F238E27FC236}">
                        <a16:creationId xmlns:a16="http://schemas.microsoft.com/office/drawing/2014/main" id="{08A80E6B-D6C3-4FBD-A6AC-67FFDF67E562}"/>
                      </a:ext>
                    </a:extLst>
                  </p:cNvPr>
                  <p:cNvGrpSpPr/>
                  <p:nvPr/>
                </p:nvGrpSpPr>
                <p:grpSpPr>
                  <a:xfrm>
                    <a:off x="2200835" y="1402348"/>
                    <a:ext cx="6382872" cy="2191822"/>
                    <a:chOff x="2200835" y="1402348"/>
                    <a:chExt cx="6382872" cy="2191822"/>
                  </a:xfrm>
                </p:grpSpPr>
                <p:grpSp>
                  <p:nvGrpSpPr>
                    <p:cNvPr id="209" name="그룹 208">
                      <a:extLst>
                        <a:ext uri="{FF2B5EF4-FFF2-40B4-BE49-F238E27FC236}">
                          <a16:creationId xmlns:a16="http://schemas.microsoft.com/office/drawing/2014/main" id="{B435B7CE-1BCE-4479-90E8-3830A91ADCD0}"/>
                        </a:ext>
                      </a:extLst>
                    </p:cNvPr>
                    <p:cNvGrpSpPr/>
                    <p:nvPr/>
                  </p:nvGrpSpPr>
                  <p:grpSpPr>
                    <a:xfrm>
                      <a:off x="2200835" y="1402348"/>
                      <a:ext cx="6382872" cy="2191822"/>
                      <a:chOff x="2200835" y="1402348"/>
                      <a:chExt cx="6382872" cy="2191822"/>
                    </a:xfrm>
                  </p:grpSpPr>
                  <p:grpSp>
                    <p:nvGrpSpPr>
                      <p:cNvPr id="217" name="그룹 216">
                        <a:extLst>
                          <a:ext uri="{FF2B5EF4-FFF2-40B4-BE49-F238E27FC236}">
                            <a16:creationId xmlns:a16="http://schemas.microsoft.com/office/drawing/2014/main" id="{7D31CB81-19D3-437D-B8AE-152A37E0B45F}"/>
                          </a:ext>
                        </a:extLst>
                      </p:cNvPr>
                      <p:cNvGrpSpPr/>
                      <p:nvPr/>
                    </p:nvGrpSpPr>
                    <p:grpSpPr>
                      <a:xfrm>
                        <a:off x="2200835" y="1491599"/>
                        <a:ext cx="6382872" cy="2102571"/>
                        <a:chOff x="2200835" y="1491599"/>
                        <a:chExt cx="6382872" cy="2102571"/>
                      </a:xfrm>
                    </p:grpSpPr>
                    <p:grpSp>
                      <p:nvGrpSpPr>
                        <p:cNvPr id="219" name="그룹 218">
                          <a:extLst>
                            <a:ext uri="{FF2B5EF4-FFF2-40B4-BE49-F238E27FC236}">
                              <a16:creationId xmlns:a16="http://schemas.microsoft.com/office/drawing/2014/main" id="{E95E2601-1F74-4E35-AA77-D2C119CA98F3}"/>
                            </a:ext>
                          </a:extLst>
                        </p:cNvPr>
                        <p:cNvGrpSpPr/>
                        <p:nvPr/>
                      </p:nvGrpSpPr>
                      <p:grpSpPr>
                        <a:xfrm>
                          <a:off x="2456274" y="1724994"/>
                          <a:ext cx="6000782" cy="1473861"/>
                          <a:chOff x="2456274" y="1724994"/>
                          <a:chExt cx="6000782" cy="1473861"/>
                        </a:xfrm>
                      </p:grpSpPr>
                      <p:sp>
                        <p:nvSpPr>
                          <p:cNvPr id="221" name="TextBox 220">
                            <a:extLst>
                              <a:ext uri="{FF2B5EF4-FFF2-40B4-BE49-F238E27FC236}">
                                <a16:creationId xmlns:a16="http://schemas.microsoft.com/office/drawing/2014/main" id="{BA06D7D7-10E5-4E5A-9A25-C07B83C5B317}"/>
                              </a:ext>
                            </a:extLst>
                          </p:cNvPr>
                          <p:cNvSpPr txBox="1"/>
                          <p:nvPr/>
                        </p:nvSpPr>
                        <p:spPr>
                          <a:xfrm>
                            <a:off x="2456274" y="1950526"/>
                            <a:ext cx="1046688"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rPr>
                              <a:t>100 </a:t>
                            </a:r>
                            <a:r>
                              <a:rPr lang="ko-KR" altLang="en-US" sz="700" b="1" dirty="0">
                                <a:solidFill>
                                  <a:schemeClr val="tx1">
                                    <a:lumMod val="65000"/>
                                    <a:lumOff val="35000"/>
                                  </a:schemeClr>
                                </a:solidFill>
                                <a:latin typeface="Arial" panose="020B0604020202020204" pitchFamily="34" charset="0"/>
                                <a:ea typeface="+mj-ea"/>
                                <a:cs typeface="Arial" panose="020B0604020202020204" pitchFamily="34" charset="0"/>
                              </a:rPr>
                              <a:t>억</a:t>
                            </a:r>
                            <a:endPar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endParaRPr>
                          </a:p>
                        </p:txBody>
                      </p:sp>
                      <p:sp>
                        <p:nvSpPr>
                          <p:cNvPr id="222" name="직사각형 221">
                            <a:extLst>
                              <a:ext uri="{FF2B5EF4-FFF2-40B4-BE49-F238E27FC236}">
                                <a16:creationId xmlns:a16="http://schemas.microsoft.com/office/drawing/2014/main" id="{5915C274-21F0-4E79-8B8A-B092BC0E96E8}"/>
                              </a:ext>
                            </a:extLst>
                          </p:cNvPr>
                          <p:cNvSpPr/>
                          <p:nvPr/>
                        </p:nvSpPr>
                        <p:spPr>
                          <a:xfrm>
                            <a:off x="4040785" y="1729923"/>
                            <a:ext cx="1110968" cy="245336"/>
                          </a:xfrm>
                          <a:prstGeom prst="rect">
                            <a:avLst/>
                          </a:prstGeom>
                          <a:solidFill>
                            <a:schemeClr val="bg1"/>
                          </a:solidFill>
                          <a:ln w="6350" cap="flat" cmpd="sng" algn="ctr">
                            <a:solidFill>
                              <a:schemeClr val="bg1">
                                <a:lumMod val="65000"/>
                              </a:schemeClr>
                            </a:solid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유암코 </a:t>
                            </a:r>
                            <a:r>
                              <a:rPr lang="en-US" altLang="ko-KR"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PEF-7</a:t>
                            </a:r>
                            <a:r>
                              <a:rPr lang="ko-KR" altLang="en-US"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차</a:t>
                            </a:r>
                            <a:endParaRPr kumimoji="0" lang="ko-KR" altLang="en-US" sz="800" b="1" i="0" u="none" strike="noStrike" kern="0" cap="none" spc="0" normalizeH="0" baseline="0" noProof="0" dirty="0">
                              <a:ln>
                                <a:solidFill>
                                  <a:schemeClr val="bg1">
                                    <a:alpha val="0"/>
                                  </a:scheme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3" name="직사각형 222">
                            <a:extLst>
                              <a:ext uri="{FF2B5EF4-FFF2-40B4-BE49-F238E27FC236}">
                                <a16:creationId xmlns:a16="http://schemas.microsoft.com/office/drawing/2014/main" id="{6ECC1D7C-C6B3-4FC0-A118-EAAB569FF283}"/>
                              </a:ext>
                            </a:extLst>
                          </p:cNvPr>
                          <p:cNvSpPr/>
                          <p:nvPr/>
                        </p:nvSpPr>
                        <p:spPr>
                          <a:xfrm>
                            <a:off x="2599164" y="1724994"/>
                            <a:ext cx="1113713" cy="245336"/>
                          </a:xfrm>
                          <a:prstGeom prst="rect">
                            <a:avLst/>
                          </a:prstGeom>
                          <a:solidFill>
                            <a:schemeClr val="bg1"/>
                          </a:solidFill>
                          <a:ln w="6350" cap="flat" cmpd="sng" algn="ctr">
                            <a:solidFill>
                              <a:schemeClr val="bg1">
                                <a:lumMod val="65000"/>
                              </a:schemeClr>
                            </a:solid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dirty="0">
                                <a:ln>
                                  <a:solidFill>
                                    <a:schemeClr val="bg1">
                                      <a:alpha val="0"/>
                                    </a:scheme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rPr>
                              <a:t>유앤아이대부</a:t>
                            </a:r>
                          </a:p>
                        </p:txBody>
                      </p:sp>
                      <p:sp>
                        <p:nvSpPr>
                          <p:cNvPr id="224" name="직사각형 223">
                            <a:extLst>
                              <a:ext uri="{FF2B5EF4-FFF2-40B4-BE49-F238E27FC236}">
                                <a16:creationId xmlns:a16="http://schemas.microsoft.com/office/drawing/2014/main" id="{EE856592-65FC-4072-ABCB-D8C8425B5F01}"/>
                              </a:ext>
                            </a:extLst>
                          </p:cNvPr>
                          <p:cNvSpPr/>
                          <p:nvPr/>
                        </p:nvSpPr>
                        <p:spPr>
                          <a:xfrm>
                            <a:off x="4040785" y="2304132"/>
                            <a:ext cx="1113713" cy="286636"/>
                          </a:xfrm>
                          <a:prstGeom prst="rect">
                            <a:avLst/>
                          </a:prstGeom>
                          <a:solidFill>
                            <a:srgbClr val="004E98"/>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페이퍼코리아㈜</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5" name="직사각형 224">
                            <a:extLst>
                              <a:ext uri="{FF2B5EF4-FFF2-40B4-BE49-F238E27FC236}">
                                <a16:creationId xmlns:a16="http://schemas.microsoft.com/office/drawing/2014/main" id="{DCD77E1D-394D-4904-9B74-493B3AC07FDA}"/>
                              </a:ext>
                            </a:extLst>
                          </p:cNvPr>
                          <p:cNvSpPr/>
                          <p:nvPr/>
                        </p:nvSpPr>
                        <p:spPr>
                          <a:xfrm>
                            <a:off x="2599165" y="2912218"/>
                            <a:ext cx="1113713" cy="286637"/>
                          </a:xfrm>
                          <a:prstGeom prst="rect">
                            <a:avLst/>
                          </a:prstGeom>
                          <a:solidFill>
                            <a:srgbClr val="0072BC"/>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err="1">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나투라페이퍼</a:t>
                            </a: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6" name="직사각형 225">
                            <a:extLst>
                              <a:ext uri="{FF2B5EF4-FFF2-40B4-BE49-F238E27FC236}">
                                <a16:creationId xmlns:a16="http://schemas.microsoft.com/office/drawing/2014/main" id="{EE46EC78-1D3B-4812-83D6-550115BA94CE}"/>
                              </a:ext>
                            </a:extLst>
                          </p:cNvPr>
                          <p:cNvSpPr/>
                          <p:nvPr/>
                        </p:nvSpPr>
                        <p:spPr>
                          <a:xfrm>
                            <a:off x="5394251" y="2912218"/>
                            <a:ext cx="1113713" cy="286633"/>
                          </a:xfrm>
                          <a:prstGeom prst="rect">
                            <a:avLst/>
                          </a:prstGeom>
                          <a:solidFill>
                            <a:srgbClr val="00A3A1"/>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㈜디오션시티포</a:t>
                            </a:r>
                            <a:endParaRPr kumimoji="0" lang="en-US" altLang="ko-KR" sz="7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7" name="직사각형 226">
                            <a:extLst>
                              <a:ext uri="{FF2B5EF4-FFF2-40B4-BE49-F238E27FC236}">
                                <a16:creationId xmlns:a16="http://schemas.microsoft.com/office/drawing/2014/main" id="{E4D73E92-EA79-4F46-AD03-9F56E67E5F0D}"/>
                              </a:ext>
                            </a:extLst>
                          </p:cNvPr>
                          <p:cNvSpPr/>
                          <p:nvPr/>
                        </p:nvSpPr>
                        <p:spPr>
                          <a:xfrm>
                            <a:off x="6958505" y="2622454"/>
                            <a:ext cx="1113713" cy="286633"/>
                          </a:xfrm>
                          <a:prstGeom prst="rect">
                            <a:avLst/>
                          </a:prstGeom>
                          <a:solidFill>
                            <a:srgbClr val="5B9BD5"/>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아젤리아</a:t>
                            </a:r>
                            <a:endPar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제일차</a:t>
                            </a:r>
                            <a:r>
                              <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유</a:t>
                            </a:r>
                            <a:r>
                              <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8" name="직사각형 227">
                            <a:extLst>
                              <a:ext uri="{FF2B5EF4-FFF2-40B4-BE49-F238E27FC236}">
                                <a16:creationId xmlns:a16="http://schemas.microsoft.com/office/drawing/2014/main" id="{2303F91B-AD5E-4E96-9FDF-85DDEFDCDB4F}"/>
                              </a:ext>
                            </a:extLst>
                          </p:cNvPr>
                          <p:cNvSpPr/>
                          <p:nvPr/>
                        </p:nvSpPr>
                        <p:spPr>
                          <a:xfrm>
                            <a:off x="4040785" y="2912218"/>
                            <a:ext cx="1113713" cy="286637"/>
                          </a:xfrm>
                          <a:prstGeom prst="rect">
                            <a:avLst/>
                          </a:prstGeom>
                          <a:solidFill>
                            <a:srgbClr val="0072BC"/>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나투라미디어㈜</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229" name="TextBox 228">
                            <a:extLst>
                              <a:ext uri="{FF2B5EF4-FFF2-40B4-BE49-F238E27FC236}">
                                <a16:creationId xmlns:a16="http://schemas.microsoft.com/office/drawing/2014/main" id="{47802909-CC98-49F4-B692-89AD5393F06B}"/>
                              </a:ext>
                            </a:extLst>
                          </p:cNvPr>
                          <p:cNvSpPr txBox="1"/>
                          <p:nvPr/>
                        </p:nvSpPr>
                        <p:spPr>
                          <a:xfrm>
                            <a:off x="4084629" y="2652667"/>
                            <a:ext cx="789206"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2"/>
                                </a:solidFill>
                                <a:latin typeface="Arial" panose="020B0604020202020204" pitchFamily="34" charset="0"/>
                                <a:ea typeface="+mj-ea"/>
                                <a:cs typeface="Arial" panose="020B0604020202020204" pitchFamily="34" charset="0"/>
                              </a:rPr>
                              <a:t>31</a:t>
                            </a:r>
                            <a:r>
                              <a:rPr lang="ko-KR" altLang="en-US" sz="700" b="1" dirty="0">
                                <a:solidFill>
                                  <a:schemeClr val="tx2"/>
                                </a:solidFill>
                                <a:latin typeface="Arial" panose="020B0604020202020204" pitchFamily="34" charset="0"/>
                                <a:ea typeface="+mj-ea"/>
                                <a:cs typeface="Arial" panose="020B0604020202020204" pitchFamily="34" charset="0"/>
                              </a:rPr>
                              <a:t>억</a:t>
                            </a:r>
                            <a:endParaRPr lang="en-US" altLang="ko-KR" sz="700" b="1" dirty="0">
                              <a:solidFill>
                                <a:schemeClr val="tx2"/>
                              </a:solidFill>
                              <a:latin typeface="Arial" panose="020B0604020202020204" pitchFamily="34" charset="0"/>
                              <a:ea typeface="+mj-ea"/>
                              <a:cs typeface="Arial" panose="020B0604020202020204" pitchFamily="34" charset="0"/>
                            </a:endParaRPr>
                          </a:p>
                        </p:txBody>
                      </p:sp>
                      <p:sp>
                        <p:nvSpPr>
                          <p:cNvPr id="230" name="TextBox 229">
                            <a:extLst>
                              <a:ext uri="{FF2B5EF4-FFF2-40B4-BE49-F238E27FC236}">
                                <a16:creationId xmlns:a16="http://schemas.microsoft.com/office/drawing/2014/main" id="{376EFD28-A01C-41EB-8330-1A27A0DC4B0E}"/>
                              </a:ext>
                            </a:extLst>
                          </p:cNvPr>
                          <p:cNvSpPr txBox="1"/>
                          <p:nvPr/>
                        </p:nvSpPr>
                        <p:spPr>
                          <a:xfrm>
                            <a:off x="7410368" y="2386962"/>
                            <a:ext cx="1046688"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2"/>
                                </a:solidFill>
                                <a:latin typeface="Arial" panose="020B0604020202020204" pitchFamily="34" charset="0"/>
                                <a:ea typeface="+mj-ea"/>
                                <a:cs typeface="Arial" panose="020B0604020202020204" pitchFamily="34" charset="0"/>
                              </a:rPr>
                              <a:t>230 </a:t>
                            </a:r>
                            <a:r>
                              <a:rPr lang="ko-KR" altLang="en-US" sz="700" b="1" dirty="0">
                                <a:solidFill>
                                  <a:schemeClr val="tx2"/>
                                </a:solidFill>
                                <a:latin typeface="Arial" panose="020B0604020202020204" pitchFamily="34" charset="0"/>
                                <a:ea typeface="+mj-ea"/>
                                <a:cs typeface="Arial" panose="020B0604020202020204" pitchFamily="34" charset="0"/>
                              </a:rPr>
                              <a:t>억</a:t>
                            </a:r>
                            <a:endParaRPr lang="en-US" altLang="ko-KR" sz="700" b="1" dirty="0">
                              <a:solidFill>
                                <a:schemeClr val="tx2"/>
                              </a:solidFill>
                              <a:latin typeface="Arial" panose="020B0604020202020204" pitchFamily="34" charset="0"/>
                              <a:ea typeface="+mj-ea"/>
                              <a:cs typeface="Arial" panose="020B0604020202020204" pitchFamily="34" charset="0"/>
                            </a:endParaRPr>
                          </a:p>
                        </p:txBody>
                      </p:sp>
                      <p:sp>
                        <p:nvSpPr>
                          <p:cNvPr id="231" name="TextBox 230">
                            <a:extLst>
                              <a:ext uri="{FF2B5EF4-FFF2-40B4-BE49-F238E27FC236}">
                                <a16:creationId xmlns:a16="http://schemas.microsoft.com/office/drawing/2014/main" id="{093D6439-2843-4674-98CB-8C1412237EFA}"/>
                              </a:ext>
                            </a:extLst>
                          </p:cNvPr>
                          <p:cNvSpPr txBox="1"/>
                          <p:nvPr/>
                        </p:nvSpPr>
                        <p:spPr>
                          <a:xfrm>
                            <a:off x="3314653" y="1950526"/>
                            <a:ext cx="1046688"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rPr>
                              <a:t>1,456 </a:t>
                            </a:r>
                            <a:r>
                              <a:rPr lang="ko-KR" altLang="en-US" sz="700" b="1" dirty="0">
                                <a:solidFill>
                                  <a:schemeClr val="tx1">
                                    <a:lumMod val="65000"/>
                                    <a:lumOff val="35000"/>
                                  </a:schemeClr>
                                </a:solidFill>
                                <a:latin typeface="Arial" panose="020B0604020202020204" pitchFamily="34" charset="0"/>
                                <a:ea typeface="+mj-ea"/>
                                <a:cs typeface="Arial" panose="020B0604020202020204" pitchFamily="34" charset="0"/>
                              </a:rPr>
                              <a:t>억</a:t>
                            </a:r>
                            <a:endParaRPr lang="en-US" altLang="ko-KR" sz="700" b="1"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sp>
                      <p:nvSpPr>
                        <p:cNvPr id="220" name="직사각형 219">
                          <a:extLst>
                            <a:ext uri="{FF2B5EF4-FFF2-40B4-BE49-F238E27FC236}">
                              <a16:creationId xmlns:a16="http://schemas.microsoft.com/office/drawing/2014/main" id="{FC1071ED-B478-401C-8FA3-64E6A8745BC1}"/>
                            </a:ext>
                          </a:extLst>
                        </p:cNvPr>
                        <p:cNvSpPr/>
                        <p:nvPr/>
                      </p:nvSpPr>
                      <p:spPr>
                        <a:xfrm>
                          <a:off x="2200835" y="1491599"/>
                          <a:ext cx="6382872" cy="2102571"/>
                        </a:xfrm>
                        <a:prstGeom prst="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US" altLang="ko-KR" sz="831" dirty="0">
                            <a:solidFill>
                              <a:schemeClr val="bg1"/>
                            </a:solidFill>
                            <a:latin typeface="Arial" panose="020B0604020202020204" pitchFamily="34" charset="0"/>
                            <a:ea typeface="+mj-ea"/>
                            <a:cs typeface="Arial" panose="020B0604020202020204" pitchFamily="34" charset="0"/>
                          </a:endParaRPr>
                        </a:p>
                      </p:txBody>
                    </p:sp>
                  </p:grpSp>
                  <p:sp>
                    <p:nvSpPr>
                      <p:cNvPr id="218" name="TextBox 217">
                        <a:extLst>
                          <a:ext uri="{FF2B5EF4-FFF2-40B4-BE49-F238E27FC236}">
                            <a16:creationId xmlns:a16="http://schemas.microsoft.com/office/drawing/2014/main" id="{BD78A9A6-A892-408C-9F22-8AB8F87FDBCA}"/>
                          </a:ext>
                        </a:extLst>
                      </p:cNvPr>
                      <p:cNvSpPr txBox="1"/>
                      <p:nvPr/>
                    </p:nvSpPr>
                    <p:spPr>
                      <a:xfrm>
                        <a:off x="2352815" y="1402348"/>
                        <a:ext cx="1528078" cy="215308"/>
                      </a:xfrm>
                      <a:prstGeom prst="rect">
                        <a:avLst/>
                      </a:prstGeom>
                      <a:solidFill>
                        <a:schemeClr val="bg1"/>
                      </a:solidFill>
                    </p:spPr>
                    <p:txBody>
                      <a:bodyPr wrap="square" lIns="50409" tIns="50409" rIns="50409" bIns="50409" rtlCol="0">
                        <a:noAutofit/>
                      </a:bodyPr>
                      <a:lstStyle/>
                      <a:p>
                        <a:pPr>
                          <a:spcAft>
                            <a:spcPts val="554"/>
                          </a:spcAft>
                        </a:pPr>
                        <a:r>
                          <a:rPr lang="ko-KR" altLang="en-US" sz="738" b="1" dirty="0">
                            <a:solidFill>
                              <a:schemeClr val="tx2"/>
                            </a:solidFill>
                            <a:latin typeface="Arial" panose="020B0604020202020204" pitchFamily="34" charset="0"/>
                            <a:ea typeface="+mj-ea"/>
                            <a:cs typeface="Arial" panose="020B0604020202020204" pitchFamily="34" charset="0"/>
                          </a:rPr>
                          <a:t>특수관계자 간 자금거래 구조도 </a:t>
                        </a:r>
                      </a:p>
                    </p:txBody>
                  </p:sp>
                </p:grpSp>
                <p:sp>
                  <p:nvSpPr>
                    <p:cNvPr id="210" name="순서도: 연결자 209">
                      <a:extLst>
                        <a:ext uri="{FF2B5EF4-FFF2-40B4-BE49-F238E27FC236}">
                          <a16:creationId xmlns:a16="http://schemas.microsoft.com/office/drawing/2014/main" id="{4DC558C9-BF58-4CB0-9A06-2F797550CFF2}"/>
                        </a:ext>
                      </a:extLst>
                    </p:cNvPr>
                    <p:cNvSpPr/>
                    <p:nvPr/>
                  </p:nvSpPr>
                  <p:spPr bwMode="auto">
                    <a:xfrm>
                      <a:off x="2688244" y="1994051"/>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1</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211" name="순서도: 연결자 210">
                      <a:extLst>
                        <a:ext uri="{FF2B5EF4-FFF2-40B4-BE49-F238E27FC236}">
                          <a16:creationId xmlns:a16="http://schemas.microsoft.com/office/drawing/2014/main" id="{ECAF6761-0F7D-4446-B774-87CFDA871CE5}"/>
                        </a:ext>
                      </a:extLst>
                    </p:cNvPr>
                    <p:cNvSpPr/>
                    <p:nvPr/>
                  </p:nvSpPr>
                  <p:spPr bwMode="auto">
                    <a:xfrm>
                      <a:off x="4186252" y="2690203"/>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5</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212" name="TextBox 211">
                      <a:extLst>
                        <a:ext uri="{FF2B5EF4-FFF2-40B4-BE49-F238E27FC236}">
                          <a16:creationId xmlns:a16="http://schemas.microsoft.com/office/drawing/2014/main" id="{CDA5D36F-E25F-44F2-857E-54CD566C0C16}"/>
                        </a:ext>
                      </a:extLst>
                    </p:cNvPr>
                    <p:cNvSpPr txBox="1"/>
                    <p:nvPr/>
                  </p:nvSpPr>
                  <p:spPr>
                    <a:xfrm>
                      <a:off x="5845057" y="2553794"/>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tx2"/>
                          </a:solidFill>
                          <a:latin typeface="Arial" panose="020B0604020202020204" pitchFamily="34" charset="0"/>
                          <a:ea typeface="+mj-ea"/>
                          <a:cs typeface="Arial" panose="020B0604020202020204" pitchFamily="34" charset="0"/>
                        </a:rPr>
                        <a:t>20</a:t>
                      </a:r>
                      <a:r>
                        <a:rPr lang="ko-KR" altLang="en-US" sz="700" b="1" dirty="0">
                          <a:solidFill>
                            <a:schemeClr val="tx2"/>
                          </a:solidFill>
                          <a:latin typeface="Arial" panose="020B0604020202020204" pitchFamily="34" charset="0"/>
                          <a:ea typeface="+mj-ea"/>
                          <a:cs typeface="Arial" panose="020B0604020202020204" pitchFamily="34" charset="0"/>
                        </a:rPr>
                        <a:t>억</a:t>
                      </a:r>
                      <a:endParaRPr lang="en-US" altLang="ko-KR" sz="700" b="1" dirty="0">
                        <a:solidFill>
                          <a:schemeClr val="tx2"/>
                        </a:solidFill>
                        <a:latin typeface="Arial" panose="020B0604020202020204" pitchFamily="34" charset="0"/>
                        <a:ea typeface="+mj-ea"/>
                        <a:cs typeface="Arial" panose="020B0604020202020204" pitchFamily="34" charset="0"/>
                      </a:endParaRPr>
                    </a:p>
                  </p:txBody>
                </p:sp>
                <p:sp>
                  <p:nvSpPr>
                    <p:cNvPr id="213" name="순서도: 연결자 212">
                      <a:extLst>
                        <a:ext uri="{FF2B5EF4-FFF2-40B4-BE49-F238E27FC236}">
                          <a16:creationId xmlns:a16="http://schemas.microsoft.com/office/drawing/2014/main" id="{3D3A6CC2-A612-445E-8179-901791CA6AFA}"/>
                        </a:ext>
                      </a:extLst>
                    </p:cNvPr>
                    <p:cNvSpPr/>
                    <p:nvPr/>
                  </p:nvSpPr>
                  <p:spPr bwMode="auto">
                    <a:xfrm>
                      <a:off x="3506548" y="1994051"/>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2</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214" name="순서도: 연결자 213">
                      <a:extLst>
                        <a:ext uri="{FF2B5EF4-FFF2-40B4-BE49-F238E27FC236}">
                          <a16:creationId xmlns:a16="http://schemas.microsoft.com/office/drawing/2014/main" id="{E732A709-EA62-41A9-A37C-442707882EC1}"/>
                        </a:ext>
                      </a:extLst>
                    </p:cNvPr>
                    <p:cNvSpPr/>
                    <p:nvPr/>
                  </p:nvSpPr>
                  <p:spPr bwMode="auto">
                    <a:xfrm>
                      <a:off x="4653807" y="1994051"/>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4</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215" name="순서도: 연결자 214">
                      <a:extLst>
                        <a:ext uri="{FF2B5EF4-FFF2-40B4-BE49-F238E27FC236}">
                          <a16:creationId xmlns:a16="http://schemas.microsoft.com/office/drawing/2014/main" id="{622E470C-0AE5-4E38-AEB5-D7A05A0F8EC6}"/>
                        </a:ext>
                      </a:extLst>
                    </p:cNvPr>
                    <p:cNvSpPr/>
                    <p:nvPr/>
                  </p:nvSpPr>
                  <p:spPr bwMode="auto">
                    <a:xfrm>
                      <a:off x="7609150" y="2423936"/>
                      <a:ext cx="132923" cy="132923"/>
                    </a:xfrm>
                    <a:prstGeom prst="flowChartConnector">
                      <a:avLst/>
                    </a:prstGeom>
                    <a:no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7</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sp>
                  <p:nvSpPr>
                    <p:cNvPr id="216" name="순서도: 연결자 215">
                      <a:extLst>
                        <a:ext uri="{FF2B5EF4-FFF2-40B4-BE49-F238E27FC236}">
                          <a16:creationId xmlns:a16="http://schemas.microsoft.com/office/drawing/2014/main" id="{B493D60E-6962-4418-BF12-504338F4AD4A}"/>
                        </a:ext>
                      </a:extLst>
                    </p:cNvPr>
                    <p:cNvSpPr/>
                    <p:nvPr/>
                  </p:nvSpPr>
                  <p:spPr bwMode="auto">
                    <a:xfrm>
                      <a:off x="3281520" y="2558407"/>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3</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grpSp>
            </p:grpSp>
            <p:grpSp>
              <p:nvGrpSpPr>
                <p:cNvPr id="201" name="그룹 200">
                  <a:extLst>
                    <a:ext uri="{FF2B5EF4-FFF2-40B4-BE49-F238E27FC236}">
                      <a16:creationId xmlns:a16="http://schemas.microsoft.com/office/drawing/2014/main" id="{26C07CA4-6380-422D-8872-6F069B57ED93}"/>
                    </a:ext>
                  </a:extLst>
                </p:cNvPr>
                <p:cNvGrpSpPr/>
                <p:nvPr/>
              </p:nvGrpSpPr>
              <p:grpSpPr>
                <a:xfrm>
                  <a:off x="6958505" y="1753247"/>
                  <a:ext cx="1228423" cy="414241"/>
                  <a:chOff x="6958505" y="1753247"/>
                  <a:chExt cx="1228423" cy="414241"/>
                </a:xfrm>
              </p:grpSpPr>
              <p:sp>
                <p:nvSpPr>
                  <p:cNvPr id="202" name="직사각형 201">
                    <a:extLst>
                      <a:ext uri="{FF2B5EF4-FFF2-40B4-BE49-F238E27FC236}">
                        <a16:creationId xmlns:a16="http://schemas.microsoft.com/office/drawing/2014/main" id="{2D0EDA5B-D5D2-4D3A-A6D7-498C26BB3214}"/>
                      </a:ext>
                    </a:extLst>
                  </p:cNvPr>
                  <p:cNvSpPr/>
                  <p:nvPr/>
                </p:nvSpPr>
                <p:spPr>
                  <a:xfrm>
                    <a:off x="6958505" y="1753247"/>
                    <a:ext cx="1228423" cy="414241"/>
                  </a:xfrm>
                  <a:prstGeom prst="rect">
                    <a:avLst/>
                  </a:prstGeom>
                  <a:solidFill>
                    <a:schemeClr val="bg1"/>
                  </a:solidFill>
                  <a:ln w="3175">
                    <a:solidFill>
                      <a:srgbClr val="00338D"/>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US" altLang="ko-KR" sz="738" dirty="0">
                      <a:solidFill>
                        <a:schemeClr val="bg1"/>
                      </a:solidFill>
                      <a:latin typeface="Arial" panose="020B0604020202020204" pitchFamily="34" charset="0"/>
                      <a:ea typeface="+mj-ea"/>
                      <a:cs typeface="Arial" panose="020B0604020202020204" pitchFamily="34" charset="0"/>
                    </a:endParaRPr>
                  </a:p>
                </p:txBody>
              </p:sp>
              <p:cxnSp>
                <p:nvCxnSpPr>
                  <p:cNvPr id="203" name="직선 연결선 202">
                    <a:extLst>
                      <a:ext uri="{FF2B5EF4-FFF2-40B4-BE49-F238E27FC236}">
                        <a16:creationId xmlns:a16="http://schemas.microsoft.com/office/drawing/2014/main" id="{465738CC-ADC5-4ECD-BE48-793BF2E3AB49}"/>
                      </a:ext>
                    </a:extLst>
                  </p:cNvPr>
                  <p:cNvCxnSpPr>
                    <a:cxnSpLocks/>
                  </p:cNvCxnSpPr>
                  <p:nvPr/>
                </p:nvCxnSpPr>
                <p:spPr>
                  <a:xfrm>
                    <a:off x="7748463" y="1845198"/>
                    <a:ext cx="333375"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4" name="직선 연결선 203">
                    <a:extLst>
                      <a:ext uri="{FF2B5EF4-FFF2-40B4-BE49-F238E27FC236}">
                        <a16:creationId xmlns:a16="http://schemas.microsoft.com/office/drawing/2014/main" id="{142FE517-6E91-4003-B672-F3D6BA9E0C09}"/>
                      </a:ext>
                    </a:extLst>
                  </p:cNvPr>
                  <p:cNvCxnSpPr>
                    <a:cxnSpLocks/>
                  </p:cNvCxnSpPr>
                  <p:nvPr/>
                </p:nvCxnSpPr>
                <p:spPr>
                  <a:xfrm>
                    <a:off x="7748463" y="1941736"/>
                    <a:ext cx="333375" cy="0"/>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0A6267B6-A876-4434-ABC5-49D01DFABDC2}"/>
                      </a:ext>
                    </a:extLst>
                  </p:cNvPr>
                  <p:cNvCxnSpPr>
                    <a:cxnSpLocks/>
                  </p:cNvCxnSpPr>
                  <p:nvPr/>
                </p:nvCxnSpPr>
                <p:spPr>
                  <a:xfrm>
                    <a:off x="7748463" y="2063047"/>
                    <a:ext cx="333375" cy="0"/>
                  </a:xfrm>
                  <a:prstGeom prst="line">
                    <a:avLst/>
                  </a:prstGeom>
                  <a:ln w="12700">
                    <a:solidFill>
                      <a:srgbClr val="00338D"/>
                    </a:solidFill>
                    <a:prstDash val="dash"/>
                  </a:ln>
                </p:spPr>
                <p:style>
                  <a:lnRef idx="1">
                    <a:schemeClr val="accent1"/>
                  </a:lnRef>
                  <a:fillRef idx="0">
                    <a:schemeClr val="accent1"/>
                  </a:fillRef>
                  <a:effectRef idx="0">
                    <a:schemeClr val="accent1"/>
                  </a:effectRef>
                  <a:fontRef idx="minor">
                    <a:schemeClr val="tx1"/>
                  </a:fontRef>
                </p:style>
              </p:cxnSp>
            </p:grpSp>
          </p:grpSp>
        </p:grpSp>
        <p:cxnSp>
          <p:nvCxnSpPr>
            <p:cNvPr id="190" name="직선 연결선 115">
              <a:extLst>
                <a:ext uri="{FF2B5EF4-FFF2-40B4-BE49-F238E27FC236}">
                  <a16:creationId xmlns:a16="http://schemas.microsoft.com/office/drawing/2014/main" id="{D4D46503-97FA-489E-957C-83DBC70B504C}"/>
                </a:ext>
              </a:extLst>
            </p:cNvPr>
            <p:cNvCxnSpPr>
              <a:cxnSpLocks/>
            </p:cNvCxnSpPr>
            <p:nvPr/>
          </p:nvCxnSpPr>
          <p:spPr>
            <a:xfrm rot="16200000" flipH="1">
              <a:off x="4432519" y="2139008"/>
              <a:ext cx="328873" cy="1373"/>
            </a:xfrm>
            <a:prstGeom prst="bentConnector3">
              <a:avLst>
                <a:gd name="adj1" fmla="val 5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B5B9515A-F150-438F-9404-3018D1C7E962}"/>
                </a:ext>
              </a:extLst>
            </p:cNvPr>
            <p:cNvCxnSpPr>
              <a:cxnSpLocks/>
            </p:cNvCxnSpPr>
            <p:nvPr/>
          </p:nvCxnSpPr>
          <p:spPr>
            <a:xfrm>
              <a:off x="4597642" y="2590768"/>
              <a:ext cx="0" cy="321450"/>
            </a:xfrm>
            <a:prstGeom prst="line">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192" name="순서도: 연결자 191">
              <a:extLst>
                <a:ext uri="{FF2B5EF4-FFF2-40B4-BE49-F238E27FC236}">
                  <a16:creationId xmlns:a16="http://schemas.microsoft.com/office/drawing/2014/main" id="{D1384BD0-298A-4F8A-A212-08CB1A260AC0}"/>
                </a:ext>
              </a:extLst>
            </p:cNvPr>
            <p:cNvSpPr/>
            <p:nvPr/>
          </p:nvSpPr>
          <p:spPr bwMode="auto">
            <a:xfrm>
              <a:off x="6016522" y="2590768"/>
              <a:ext cx="132923" cy="132923"/>
            </a:xfrm>
            <a:prstGeom prst="flowChartConnector">
              <a:avLst/>
            </a:prstGeom>
            <a:no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6</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grpSp>
      <p:graphicFrame>
        <p:nvGraphicFramePr>
          <p:cNvPr id="38" name="표 37">
            <a:extLst>
              <a:ext uri="{FF2B5EF4-FFF2-40B4-BE49-F238E27FC236}">
                <a16:creationId xmlns:a16="http://schemas.microsoft.com/office/drawing/2014/main" id="{BE265327-90D2-4FEA-B173-5FB977F6486B}"/>
              </a:ext>
            </a:extLst>
          </p:cNvPr>
          <p:cNvGraphicFramePr>
            <a:graphicFrameLocks noGrp="1"/>
          </p:cNvGraphicFramePr>
          <p:nvPr/>
        </p:nvGraphicFramePr>
        <p:xfrm>
          <a:off x="2200835" y="3863455"/>
          <a:ext cx="4691031" cy="945232"/>
        </p:xfrm>
        <a:graphic>
          <a:graphicData uri="http://schemas.openxmlformats.org/drawingml/2006/table">
            <a:tbl>
              <a:tblPr/>
              <a:tblGrid>
                <a:gridCol w="112560">
                  <a:extLst>
                    <a:ext uri="{9D8B030D-6E8A-4147-A177-3AD203B41FA5}">
                      <a16:colId xmlns:a16="http://schemas.microsoft.com/office/drawing/2014/main" val="3318317243"/>
                    </a:ext>
                  </a:extLst>
                </a:gridCol>
                <a:gridCol w="309764">
                  <a:extLst>
                    <a:ext uri="{9D8B030D-6E8A-4147-A177-3AD203B41FA5}">
                      <a16:colId xmlns:a16="http://schemas.microsoft.com/office/drawing/2014/main" val="2890416894"/>
                    </a:ext>
                  </a:extLst>
                </a:gridCol>
                <a:gridCol w="720692">
                  <a:extLst>
                    <a:ext uri="{9D8B030D-6E8A-4147-A177-3AD203B41FA5}">
                      <a16:colId xmlns:a16="http://schemas.microsoft.com/office/drawing/2014/main" val="2977809752"/>
                    </a:ext>
                  </a:extLst>
                </a:gridCol>
                <a:gridCol w="684000">
                  <a:extLst>
                    <a:ext uri="{9D8B030D-6E8A-4147-A177-3AD203B41FA5}">
                      <a16:colId xmlns:a16="http://schemas.microsoft.com/office/drawing/2014/main" val="2762418354"/>
                    </a:ext>
                  </a:extLst>
                </a:gridCol>
                <a:gridCol w="447776">
                  <a:extLst>
                    <a:ext uri="{9D8B030D-6E8A-4147-A177-3AD203B41FA5}">
                      <a16:colId xmlns:a16="http://schemas.microsoft.com/office/drawing/2014/main" val="2062783437"/>
                    </a:ext>
                  </a:extLst>
                </a:gridCol>
                <a:gridCol w="447776">
                  <a:extLst>
                    <a:ext uri="{9D8B030D-6E8A-4147-A177-3AD203B41FA5}">
                      <a16:colId xmlns:a16="http://schemas.microsoft.com/office/drawing/2014/main" val="1020379099"/>
                    </a:ext>
                  </a:extLst>
                </a:gridCol>
                <a:gridCol w="629271">
                  <a:extLst>
                    <a:ext uri="{9D8B030D-6E8A-4147-A177-3AD203B41FA5}">
                      <a16:colId xmlns:a16="http://schemas.microsoft.com/office/drawing/2014/main" val="1487506227"/>
                    </a:ext>
                  </a:extLst>
                </a:gridCol>
                <a:gridCol w="401186">
                  <a:extLst>
                    <a:ext uri="{9D8B030D-6E8A-4147-A177-3AD203B41FA5}">
                      <a16:colId xmlns:a16="http://schemas.microsoft.com/office/drawing/2014/main" val="1695203954"/>
                    </a:ext>
                  </a:extLst>
                </a:gridCol>
                <a:gridCol w="938006">
                  <a:extLst>
                    <a:ext uri="{9D8B030D-6E8A-4147-A177-3AD203B41FA5}">
                      <a16:colId xmlns:a16="http://schemas.microsoft.com/office/drawing/2014/main" val="1887897790"/>
                    </a:ext>
                  </a:extLst>
                </a:gridCol>
              </a:tblGrid>
              <a:tr h="118154">
                <a:tc gridSpan="4">
                  <a:txBody>
                    <a:bodyPr/>
                    <a:lstStyle/>
                    <a:p>
                      <a:pPr algn="l"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계열사간 대여거래</a:t>
                      </a: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endParaRPr lang="ko-KR" alt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73296617"/>
                  </a:ext>
                </a:extLst>
              </a:tr>
              <a:tr h="236308">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From</a:t>
                      </a: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To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최초대여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만기일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금리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금액</a:t>
                      </a:r>
                      <a:endPar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984850813"/>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나투라미디어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57981302"/>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디오션시티포</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Nov-19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상환 시 이자지급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28903988"/>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rowSpan="2">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아젤리아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제일차</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Apr-20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Apr-23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ABL Tr.A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81668670"/>
                  </a:ext>
                </a:extLst>
              </a:tr>
              <a:tr h="11815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ABL Tr.B</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63590658"/>
                  </a:ext>
                </a:extLst>
              </a:tr>
              <a:tr h="118154">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gridSpan="6">
                  <a:txBody>
                    <a:bodyPr/>
                    <a:lstStyle/>
                    <a:p>
                      <a:pPr algn="ctr"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6350" cap="flat" cmpd="sng" algn="ctr">
                      <a:solidFill>
                        <a:srgbClr val="00338D"/>
                      </a:solidFill>
                      <a:prstDash val="solid"/>
                      <a:round/>
                      <a:headEnd type="none" w="med" len="med"/>
                      <a:tailEnd type="none" w="med" len="med"/>
                    </a:lnL>
                    <a:lnT w="6350" cap="flat" cmpd="sng" algn="ctr">
                      <a:solidFill>
                        <a:srgbClr val="00338D"/>
                      </a:solidFill>
                      <a:prstDash val="solid"/>
                      <a:round/>
                      <a:headEnd type="none" w="med" len="med"/>
                      <a:tailEnd type="none" w="med" len="med"/>
                    </a:lnT>
                  </a:tcPr>
                </a:tc>
                <a:tc hMerge="1">
                  <a:txBody>
                    <a:bodyPr/>
                    <a:lstStyle/>
                    <a:p>
                      <a:pPr latinLnBrk="1"/>
                      <a:endParaRPr lang="ko-KR" altLang="en-US"/>
                    </a:p>
                  </a:txBody>
                  <a:tcPr>
                    <a:lnL w="6350" cap="flat" cmpd="sng" algn="ctr">
                      <a:solidFill>
                        <a:srgbClr val="00338D"/>
                      </a:solidFill>
                      <a:prstDash val="solid"/>
                      <a:round/>
                      <a:headEnd type="none" w="med" len="med"/>
                      <a:tailEnd type="none" w="med" len="med"/>
                    </a:lnL>
                    <a:lnT w="6350" cap="flat" cmpd="sng" algn="ctr">
                      <a:solidFill>
                        <a:srgbClr val="00338D"/>
                      </a:solidFill>
                      <a:prstDash val="solid"/>
                      <a:round/>
                      <a:headEnd type="none" w="med" len="med"/>
                      <a:tailEnd type="none" w="med" len="med"/>
                    </a:lnT>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28,146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60368631"/>
                  </a:ext>
                </a:extLst>
              </a:tr>
            </a:tbl>
          </a:graphicData>
        </a:graphic>
      </p:graphicFrame>
      <p:sp>
        <p:nvSpPr>
          <p:cNvPr id="117" name="TextBox 116">
            <a:extLst>
              <a:ext uri="{FF2B5EF4-FFF2-40B4-BE49-F238E27FC236}">
                <a16:creationId xmlns:a16="http://schemas.microsoft.com/office/drawing/2014/main" id="{1CFE279D-17EB-47E2-89EB-DF7BAF91FFE4}"/>
              </a:ext>
            </a:extLst>
          </p:cNvPr>
          <p:cNvSpPr txBox="1"/>
          <p:nvPr/>
        </p:nvSpPr>
        <p:spPr>
          <a:xfrm>
            <a:off x="2404338" y="2576228"/>
            <a:ext cx="910315" cy="170459"/>
          </a:xfrm>
          <a:prstGeom prst="rect">
            <a:avLst/>
          </a:prstGeom>
          <a:noFill/>
        </p:spPr>
        <p:txBody>
          <a:bodyPr wrap="square" lIns="50409" tIns="50409" rIns="50409" bIns="50409" rtlCol="0">
            <a:noAutofit/>
          </a:bodyPr>
          <a:lstStyle/>
          <a:p>
            <a:pPr algn="ctr">
              <a:spcAft>
                <a:spcPts val="554"/>
              </a:spcAft>
            </a:pPr>
            <a:endParaRPr lang="en-US" altLang="ko-KR" sz="700" b="1" dirty="0">
              <a:solidFill>
                <a:schemeClr val="tx2"/>
              </a:solidFill>
              <a:latin typeface="Arial" panose="020B0604020202020204" pitchFamily="34" charset="0"/>
              <a:ea typeface="+mj-ea"/>
              <a:cs typeface="Arial" panose="020B0604020202020204" pitchFamily="34" charset="0"/>
            </a:endParaRPr>
          </a:p>
        </p:txBody>
      </p:sp>
      <p:graphicFrame>
        <p:nvGraphicFramePr>
          <p:cNvPr id="44" name="표 43">
            <a:extLst>
              <a:ext uri="{FF2B5EF4-FFF2-40B4-BE49-F238E27FC236}">
                <a16:creationId xmlns:a16="http://schemas.microsoft.com/office/drawing/2014/main" id="{3B124B5A-80B1-49F1-A4E4-247F364E2A7B}"/>
              </a:ext>
            </a:extLst>
          </p:cNvPr>
          <p:cNvGraphicFramePr>
            <a:graphicFrameLocks noGrp="1"/>
          </p:cNvGraphicFramePr>
          <p:nvPr/>
        </p:nvGraphicFramePr>
        <p:xfrm>
          <a:off x="6982835" y="2044587"/>
          <a:ext cx="759238" cy="346416"/>
        </p:xfrm>
        <a:graphic>
          <a:graphicData uri="http://schemas.openxmlformats.org/drawingml/2006/table">
            <a:tbl>
              <a:tblPr/>
              <a:tblGrid>
                <a:gridCol w="759238">
                  <a:extLst>
                    <a:ext uri="{9D8B030D-6E8A-4147-A177-3AD203B41FA5}">
                      <a16:colId xmlns:a16="http://schemas.microsoft.com/office/drawing/2014/main" val="544672441"/>
                    </a:ext>
                  </a:extLst>
                </a:gridCol>
              </a:tblGrid>
              <a:tr h="105076">
                <a:tc>
                  <a:txBody>
                    <a:bodyPr/>
                    <a:lstStyle/>
                    <a:p>
                      <a:pPr algn="l" fontAlgn="b"/>
                      <a:r>
                        <a:rPr lang="ko-KR" altLang="en-US" sz="700" b="1" i="0" u="none" strike="noStrike" dirty="0">
                          <a:solidFill>
                            <a:schemeClr val="tx1">
                              <a:lumMod val="65000"/>
                              <a:lumOff val="35000"/>
                            </a:schemeClr>
                          </a:solidFill>
                          <a:effectLst/>
                          <a:latin typeface="맑은 고딕" panose="020B0503020000020004" pitchFamily="50" charset="-127"/>
                          <a:ea typeface="맑은 고딕" panose="020B0503020000020004" pitchFamily="50" charset="-127"/>
                        </a:rPr>
                        <a:t>지배기업자금대여</a:t>
                      </a:r>
                    </a:p>
                  </a:txBody>
                  <a:tcPr marL="8792" marR="8792" marT="8792" marB="0" anchor="b">
                    <a:lnL>
                      <a:noFill/>
                    </a:lnL>
                    <a:lnR>
                      <a:noFill/>
                    </a:lnR>
                    <a:lnT>
                      <a:noFill/>
                    </a:lnT>
                    <a:lnB>
                      <a:noFill/>
                    </a:lnB>
                  </a:tcPr>
                </a:tc>
                <a:extLst>
                  <a:ext uri="{0D108BD9-81ED-4DB2-BD59-A6C34878D82A}">
                    <a16:rowId xmlns:a16="http://schemas.microsoft.com/office/drawing/2014/main" val="2161907825"/>
                  </a:ext>
                </a:extLst>
              </a:tr>
              <a:tr h="105076">
                <a:tc>
                  <a:txBody>
                    <a:bodyPr/>
                    <a:lstStyle/>
                    <a:p>
                      <a:pPr algn="l" fontAlgn="b"/>
                      <a:r>
                        <a:rPr lang="ko-KR" altLang="en-US" sz="700" b="1" i="0" u="none" strike="noStrike" dirty="0">
                          <a:solidFill>
                            <a:srgbClr val="00338D"/>
                          </a:solidFill>
                          <a:effectLst/>
                          <a:latin typeface="맑은 고딕" panose="020B0503020000020004" pitchFamily="50" charset="-127"/>
                          <a:ea typeface="맑은 고딕" panose="020B0503020000020004" pitchFamily="50" charset="-127"/>
                        </a:rPr>
                        <a:t>하향 자금대여</a:t>
                      </a:r>
                    </a:p>
                  </a:txBody>
                  <a:tcPr marL="8792" marR="8792" marT="8792" marB="0" anchor="b">
                    <a:lnL>
                      <a:noFill/>
                    </a:lnL>
                    <a:lnR>
                      <a:noFill/>
                    </a:lnR>
                    <a:lnT>
                      <a:noFill/>
                    </a:lnT>
                    <a:lnB>
                      <a:noFill/>
                    </a:lnB>
                  </a:tcPr>
                </a:tc>
                <a:extLst>
                  <a:ext uri="{0D108BD9-81ED-4DB2-BD59-A6C34878D82A}">
                    <a16:rowId xmlns:a16="http://schemas.microsoft.com/office/drawing/2014/main" val="1301456125"/>
                  </a:ext>
                </a:extLst>
              </a:tr>
              <a:tr h="105076">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ko-KR" altLang="en-US" sz="700" b="1" i="0" u="none" strike="noStrike" dirty="0">
                          <a:solidFill>
                            <a:srgbClr val="00338D"/>
                          </a:solidFill>
                          <a:effectLst/>
                          <a:latin typeface="맑은 고딕" panose="020B0503020000020004" pitchFamily="50" charset="-127"/>
                          <a:ea typeface="+mn-ea"/>
                        </a:rPr>
                        <a:t>상향 자금대여</a:t>
                      </a:r>
                    </a:p>
                  </a:txBody>
                  <a:tcPr marL="8792" marR="8792" marT="8792" marB="0" anchor="b">
                    <a:lnL>
                      <a:noFill/>
                    </a:lnL>
                    <a:lnR>
                      <a:noFill/>
                    </a:lnR>
                    <a:lnT>
                      <a:noFill/>
                    </a:lnT>
                    <a:lnB>
                      <a:noFill/>
                    </a:lnB>
                  </a:tcPr>
                </a:tc>
                <a:extLst>
                  <a:ext uri="{0D108BD9-81ED-4DB2-BD59-A6C34878D82A}">
                    <a16:rowId xmlns:a16="http://schemas.microsoft.com/office/drawing/2014/main" val="779556132"/>
                  </a:ext>
                </a:extLst>
              </a:tr>
            </a:tbl>
          </a:graphicData>
        </a:graphic>
      </p:graphicFrame>
      <p:sp>
        <p:nvSpPr>
          <p:cNvPr id="278" name="순서도: 연결자 277">
            <a:extLst>
              <a:ext uri="{FF2B5EF4-FFF2-40B4-BE49-F238E27FC236}">
                <a16:creationId xmlns:a16="http://schemas.microsoft.com/office/drawing/2014/main" id="{2A296ABC-5CDB-4DD4-ACA5-95EE8EC1BDBF}"/>
              </a:ext>
            </a:extLst>
          </p:cNvPr>
          <p:cNvSpPr/>
          <p:nvPr/>
        </p:nvSpPr>
        <p:spPr bwMode="auto">
          <a:xfrm>
            <a:off x="2414244" y="4212077"/>
            <a:ext cx="100800" cy="1008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5</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281" name="순서도: 연결자 280">
            <a:extLst>
              <a:ext uri="{FF2B5EF4-FFF2-40B4-BE49-F238E27FC236}">
                <a16:creationId xmlns:a16="http://schemas.microsoft.com/office/drawing/2014/main" id="{3FD3794D-7AC5-43E8-A5D5-FCCB6E123259}"/>
              </a:ext>
            </a:extLst>
          </p:cNvPr>
          <p:cNvSpPr/>
          <p:nvPr/>
        </p:nvSpPr>
        <p:spPr bwMode="auto">
          <a:xfrm>
            <a:off x="2408148" y="4503377"/>
            <a:ext cx="100800" cy="100800"/>
          </a:xfrm>
          <a:prstGeom prst="flowChartConnector">
            <a:avLst/>
          </a:prstGeom>
          <a:solidFill>
            <a:schemeClr val="bg1">
              <a:lumMod val="95000"/>
            </a:schemeClr>
          </a:solid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7</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sp>
        <p:nvSpPr>
          <p:cNvPr id="285" name="순서도: 연결자 284">
            <a:extLst>
              <a:ext uri="{FF2B5EF4-FFF2-40B4-BE49-F238E27FC236}">
                <a16:creationId xmlns:a16="http://schemas.microsoft.com/office/drawing/2014/main" id="{9BA9A9C3-364D-4F35-993D-08E5C4FB8AE9}"/>
              </a:ext>
            </a:extLst>
          </p:cNvPr>
          <p:cNvSpPr/>
          <p:nvPr/>
        </p:nvSpPr>
        <p:spPr bwMode="auto">
          <a:xfrm>
            <a:off x="2408148" y="4343357"/>
            <a:ext cx="100800" cy="100800"/>
          </a:xfrm>
          <a:prstGeom prst="flowChartConnector">
            <a:avLst/>
          </a:prstGeom>
          <a:solidFill>
            <a:schemeClr val="bg1">
              <a:lumMod val="95000"/>
            </a:schemeClr>
          </a:solid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6</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sp>
        <p:nvSpPr>
          <p:cNvPr id="290" name="제목 2">
            <a:extLst>
              <a:ext uri="{FF2B5EF4-FFF2-40B4-BE49-F238E27FC236}">
                <a16:creationId xmlns:a16="http://schemas.microsoft.com/office/drawing/2014/main" id="{DDC5E9B5-D74C-4846-A592-3D3AABFD89FB}"/>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Related Party Transactions (4/6)</a:t>
            </a:r>
          </a:p>
        </p:txBody>
      </p:sp>
      <p:sp>
        <p:nvSpPr>
          <p:cNvPr id="291" name="제목 2">
            <a:extLst>
              <a:ext uri="{FF2B5EF4-FFF2-40B4-BE49-F238E27FC236}">
                <a16:creationId xmlns:a16="http://schemas.microsoft.com/office/drawing/2014/main" id="{D771C270-7A1F-46BD-8EDC-9D486EEF14A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61" name="TextBox 60">
            <a:extLst>
              <a:ext uri="{FF2B5EF4-FFF2-40B4-BE49-F238E27FC236}">
                <a16:creationId xmlns:a16="http://schemas.microsoft.com/office/drawing/2014/main" id="{BCE776DC-C239-4350-9448-58D9D86C7FD4}"/>
              </a:ext>
            </a:extLst>
          </p:cNvPr>
          <p:cNvSpPr txBox="1">
            <a:spLocks/>
          </p:cNvSpPr>
          <p:nvPr/>
        </p:nvSpPr>
        <p:spPr>
          <a:xfrm>
            <a:off x="2192218" y="4803646"/>
            <a:ext cx="7127042" cy="822187"/>
          </a:xfrm>
          <a:prstGeom prst="rect">
            <a:avLst/>
          </a:prstGeom>
          <a:noFill/>
          <a:ln w="6350">
            <a:noFill/>
          </a:ln>
        </p:spPr>
        <p:txBody>
          <a:bodyPr wrap="square" lIns="50409" tIns="50409" rIns="50409" bIns="50409" rtlCol="0" anchor="t" anchorCtr="0">
            <a:noAutofit/>
          </a:bodyPr>
          <a:lstStyle/>
          <a:p>
            <a:pPr marL="266400" lvl="2" indent="-171450" fontAlgn="base">
              <a:spcBef>
                <a:spcPts val="300"/>
              </a:spcBef>
              <a:buClr>
                <a:srgbClr val="00338D"/>
              </a:buClr>
              <a:buSzPct val="100000"/>
              <a:buFont typeface="Arial" panose="020B0604020202020204" pitchFamily="34" charset="0"/>
              <a:buChar char="•"/>
              <a:defRPr/>
            </a:pPr>
            <a:r>
              <a:rPr lang="en-US" altLang="ko-KR" sz="700" kern="0" dirty="0">
                <a:solidFill>
                  <a:srgbClr val="000000"/>
                </a:solidFill>
                <a:latin typeface="Arial" panose="020B0604020202020204" pitchFamily="34" charset="0"/>
                <a:ea typeface="+mj-ea"/>
                <a:cs typeface="Arial" panose="020B0604020202020204" pitchFamily="34" charset="0"/>
              </a:rPr>
              <a:t>PCI</a:t>
            </a:r>
            <a:r>
              <a:rPr lang="ko-KR" altLang="en-US" sz="700" kern="0" dirty="0">
                <a:solidFill>
                  <a:srgbClr val="000000"/>
                </a:solidFill>
                <a:latin typeface="Arial" panose="020B0604020202020204" pitchFamily="34" charset="0"/>
                <a:ea typeface="+mj-ea"/>
                <a:cs typeface="Arial" panose="020B0604020202020204" pitchFamily="34" charset="0"/>
              </a:rPr>
              <a:t>는 </a:t>
            </a:r>
            <a:r>
              <a:rPr lang="en-US" altLang="ko-KR" sz="700" kern="0" dirty="0">
                <a:solidFill>
                  <a:srgbClr val="000000"/>
                </a:solidFill>
                <a:latin typeface="Arial" panose="020B0604020202020204" pitchFamily="34" charset="0"/>
                <a:ea typeface="+mj-ea"/>
                <a:cs typeface="Arial" panose="020B0604020202020204" pitchFamily="34" charset="0"/>
              </a:rPr>
              <a:t>NP</a:t>
            </a:r>
            <a:r>
              <a:rPr lang="ko-KR" altLang="en-US" sz="700" kern="0" dirty="0">
                <a:solidFill>
                  <a:srgbClr val="000000"/>
                </a:solidFill>
                <a:latin typeface="Arial" panose="020B0604020202020204" pitchFamily="34" charset="0"/>
                <a:ea typeface="+mj-ea"/>
                <a:cs typeface="Arial" panose="020B0604020202020204" pitchFamily="34" charset="0"/>
              </a:rPr>
              <a:t>에 대하여 </a:t>
            </a:r>
            <a:r>
              <a:rPr lang="en-US" altLang="ko-KR" sz="700" kern="0" dirty="0">
                <a:solidFill>
                  <a:srgbClr val="000000"/>
                </a:solidFill>
                <a:latin typeface="Arial" panose="020B0604020202020204" pitchFamily="34" charset="0"/>
                <a:ea typeface="+mj-ea"/>
                <a:cs typeface="Arial" panose="020B0604020202020204" pitchFamily="34" charset="0"/>
              </a:rPr>
              <a:t>2020</a:t>
            </a:r>
            <a:r>
              <a:rPr lang="ko-KR" altLang="en-US" sz="700" kern="0" dirty="0">
                <a:solidFill>
                  <a:srgbClr val="000000"/>
                </a:solidFill>
                <a:latin typeface="Arial" panose="020B0604020202020204" pitchFamily="34" charset="0"/>
                <a:ea typeface="+mj-ea"/>
                <a:cs typeface="Arial" panose="020B0604020202020204" pitchFamily="34" charset="0"/>
              </a:rPr>
              <a:t>년 </a:t>
            </a:r>
            <a:r>
              <a:rPr lang="en-US" altLang="ko-KR" sz="700" kern="0" dirty="0">
                <a:solidFill>
                  <a:srgbClr val="000000"/>
                </a:solidFill>
                <a:latin typeface="Arial" panose="020B0604020202020204" pitchFamily="34" charset="0"/>
                <a:ea typeface="+mj-ea"/>
                <a:cs typeface="Arial" panose="020B0604020202020204" pitchFamily="34" charset="0"/>
              </a:rPr>
              <a:t>2</a:t>
            </a:r>
            <a:r>
              <a:rPr lang="ko-KR" altLang="en-US" sz="700" kern="0" dirty="0">
                <a:solidFill>
                  <a:srgbClr val="000000"/>
                </a:solidFill>
                <a:latin typeface="Arial" panose="020B0604020202020204" pitchFamily="34" charset="0"/>
                <a:ea typeface="+mj-ea"/>
                <a:cs typeface="Arial" panose="020B0604020202020204" pitchFamily="34" charset="0"/>
              </a:rPr>
              <a:t>년 만기로 </a:t>
            </a:r>
            <a:r>
              <a:rPr lang="en-US" altLang="ko-KR" sz="700" kern="0" dirty="0">
                <a:solidFill>
                  <a:srgbClr val="000000"/>
                </a:solidFill>
                <a:latin typeface="Arial" panose="020B0604020202020204" pitchFamily="34" charset="0"/>
                <a:ea typeface="+mj-ea"/>
                <a:cs typeface="Arial" panose="020B0604020202020204" pitchFamily="34" charset="0"/>
              </a:rPr>
              <a:t>31</a:t>
            </a:r>
            <a:r>
              <a:rPr lang="ko-KR" altLang="en-US" sz="700" kern="0" dirty="0">
                <a:solidFill>
                  <a:srgbClr val="000000"/>
                </a:solidFill>
                <a:latin typeface="Arial" panose="020B0604020202020204" pitchFamily="34" charset="0"/>
                <a:ea typeface="+mj-ea"/>
                <a:cs typeface="Arial" panose="020B0604020202020204" pitchFamily="34" charset="0"/>
              </a:rPr>
              <a:t>억원 대여 하였으며 금리는 </a:t>
            </a:r>
            <a:r>
              <a:rPr lang="en-US" altLang="ko-KR" sz="700" kern="0" dirty="0">
                <a:solidFill>
                  <a:srgbClr val="000000"/>
                </a:solidFill>
                <a:latin typeface="Arial" panose="020B0604020202020204" pitchFamily="34" charset="0"/>
                <a:ea typeface="+mj-ea"/>
                <a:cs typeface="Arial" panose="020B0604020202020204" pitchFamily="34" charset="0"/>
              </a:rPr>
              <a:t>6% </a:t>
            </a:r>
            <a:r>
              <a:rPr lang="ko-KR" altLang="en-US" sz="700" kern="0" dirty="0">
                <a:solidFill>
                  <a:srgbClr val="000000"/>
                </a:solidFill>
                <a:latin typeface="Arial" panose="020B0604020202020204" pitchFamily="34" charset="0"/>
                <a:ea typeface="+mj-ea"/>
                <a:cs typeface="Arial" panose="020B0604020202020204" pitchFamily="34" charset="0"/>
              </a:rPr>
              <a:t>수준임</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err="1">
                <a:solidFill>
                  <a:srgbClr val="000000"/>
                </a:solidFill>
                <a:latin typeface="Arial" panose="020B0604020202020204" pitchFamily="34" charset="0"/>
                <a:ea typeface="+mj-ea"/>
                <a:cs typeface="Arial" panose="020B0604020202020204" pitchFamily="34" charset="0"/>
              </a:rPr>
              <a:t>연결조정분개</a:t>
            </a:r>
            <a:r>
              <a:rPr lang="ko-KR" altLang="en-US" sz="700" kern="0" dirty="0">
                <a:solidFill>
                  <a:srgbClr val="000000"/>
                </a:solidFill>
                <a:latin typeface="Arial" panose="020B0604020202020204" pitchFamily="34" charset="0"/>
                <a:ea typeface="+mj-ea"/>
                <a:cs typeface="Arial" panose="020B0604020202020204" pitchFamily="34" charset="0"/>
              </a:rPr>
              <a:t> 상 단기차입금</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단기대여금 상계로 연결재무제표 상 표기되지 않음</a:t>
            </a:r>
            <a:endParaRPr lang="en-US" altLang="ko-KR" sz="7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700" kern="0" dirty="0">
                <a:solidFill>
                  <a:srgbClr val="000000"/>
                </a:solidFill>
                <a:latin typeface="Arial" panose="020B0604020202020204" pitchFamily="34" charset="0"/>
                <a:ea typeface="+mj-ea"/>
                <a:cs typeface="Arial" panose="020B0604020202020204" pitchFamily="34" charset="0"/>
              </a:rPr>
              <a:t>PCI</a:t>
            </a:r>
            <a:r>
              <a:rPr lang="ko-KR" altLang="en-US" sz="700" kern="0" dirty="0">
                <a:solidFill>
                  <a:srgbClr val="000000"/>
                </a:solidFill>
                <a:latin typeface="Arial" panose="020B0604020202020204" pitchFamily="34" charset="0"/>
                <a:ea typeface="+mj-ea"/>
                <a:cs typeface="Arial" panose="020B0604020202020204" pitchFamily="34" charset="0"/>
              </a:rPr>
              <a:t>는 </a:t>
            </a:r>
            <a:r>
              <a:rPr lang="ko-KR" altLang="en-US" sz="700" kern="0" dirty="0" err="1">
                <a:solidFill>
                  <a:srgbClr val="000000"/>
                </a:solidFill>
                <a:latin typeface="Arial" panose="020B0604020202020204" pitchFamily="34" charset="0"/>
                <a:ea typeface="+mj-ea"/>
                <a:cs typeface="Arial" panose="020B0604020202020204" pitchFamily="34" charset="0"/>
              </a:rPr>
              <a:t>디오션시티포로부터</a:t>
            </a:r>
            <a:r>
              <a:rPr lang="ko-KR" altLang="en-US" sz="700" kern="0" dirty="0">
                <a:solidFill>
                  <a:srgbClr val="000000"/>
                </a:solidFill>
                <a:latin typeface="Arial" panose="020B0604020202020204" pitchFamily="34" charset="0"/>
                <a:ea typeface="+mj-ea"/>
                <a:cs typeface="Arial" panose="020B0604020202020204" pitchFamily="34" charset="0"/>
              </a:rPr>
              <a:t> </a:t>
            </a:r>
            <a:r>
              <a:rPr lang="en-US" altLang="ko-KR" sz="700" kern="0" dirty="0">
                <a:solidFill>
                  <a:srgbClr val="000000"/>
                </a:solidFill>
                <a:latin typeface="Arial" panose="020B0604020202020204" pitchFamily="34" charset="0"/>
                <a:ea typeface="+mj-ea"/>
                <a:cs typeface="Arial" panose="020B0604020202020204" pitchFamily="34" charset="0"/>
              </a:rPr>
              <a:t>2019</a:t>
            </a:r>
            <a:r>
              <a:rPr lang="ko-KR" altLang="en-US" sz="700" kern="0" dirty="0">
                <a:solidFill>
                  <a:srgbClr val="000000"/>
                </a:solidFill>
                <a:latin typeface="Arial" panose="020B0604020202020204" pitchFamily="34" charset="0"/>
                <a:ea typeface="+mj-ea"/>
                <a:cs typeface="Arial" panose="020B0604020202020204" pitchFamily="34" charset="0"/>
              </a:rPr>
              <a:t>년 </a:t>
            </a:r>
            <a:r>
              <a:rPr lang="en-US" altLang="ko-KR" sz="700" kern="0" dirty="0">
                <a:solidFill>
                  <a:srgbClr val="000000"/>
                </a:solidFill>
                <a:latin typeface="Arial" panose="020B0604020202020204" pitchFamily="34" charset="0"/>
                <a:ea typeface="+mj-ea"/>
                <a:cs typeface="Arial" panose="020B0604020202020204" pitchFamily="34" charset="0"/>
              </a:rPr>
              <a:t>3</a:t>
            </a:r>
            <a:r>
              <a:rPr lang="ko-KR" altLang="en-US" sz="700" kern="0" dirty="0">
                <a:solidFill>
                  <a:srgbClr val="000000"/>
                </a:solidFill>
                <a:latin typeface="Arial" panose="020B0604020202020204" pitchFamily="34" charset="0"/>
                <a:ea typeface="+mj-ea"/>
                <a:cs typeface="Arial" panose="020B0604020202020204" pitchFamily="34" charset="0"/>
              </a:rPr>
              <a:t>년 만기로 </a:t>
            </a:r>
            <a:r>
              <a:rPr lang="en-US" altLang="ko-KR" sz="700" kern="0" dirty="0">
                <a:solidFill>
                  <a:srgbClr val="000000"/>
                </a:solidFill>
                <a:latin typeface="Arial" panose="020B0604020202020204" pitchFamily="34" charset="0"/>
                <a:ea typeface="+mj-ea"/>
                <a:cs typeface="Arial" panose="020B0604020202020204" pitchFamily="34" charset="0"/>
              </a:rPr>
              <a:t>20</a:t>
            </a:r>
            <a:r>
              <a:rPr lang="ko-KR" altLang="en-US" sz="700" kern="0" dirty="0">
                <a:solidFill>
                  <a:srgbClr val="000000"/>
                </a:solidFill>
                <a:latin typeface="Arial" panose="020B0604020202020204" pitchFamily="34" charset="0"/>
                <a:ea typeface="+mj-ea"/>
                <a:cs typeface="Arial" panose="020B0604020202020204" pitchFamily="34" charset="0"/>
              </a:rPr>
              <a:t>억원 차입하였으며 금리는 </a:t>
            </a:r>
            <a:r>
              <a:rPr lang="en-US" altLang="ko-KR" sz="700" kern="0" dirty="0">
                <a:solidFill>
                  <a:srgbClr val="000000"/>
                </a:solidFill>
                <a:latin typeface="Arial" panose="020B0604020202020204" pitchFamily="34" charset="0"/>
                <a:ea typeface="+mj-ea"/>
                <a:cs typeface="Arial" panose="020B0604020202020204" pitchFamily="34" charset="0"/>
              </a:rPr>
              <a:t>3.5% </a:t>
            </a:r>
            <a:r>
              <a:rPr lang="ko-KR" altLang="en-US" sz="700" kern="0" dirty="0">
                <a:solidFill>
                  <a:srgbClr val="000000"/>
                </a:solidFill>
                <a:latin typeface="Arial" panose="020B0604020202020204" pitchFamily="34" charset="0"/>
                <a:ea typeface="+mj-ea"/>
                <a:cs typeface="Arial" panose="020B0604020202020204" pitchFamily="34" charset="0"/>
              </a:rPr>
              <a:t>수준임</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상환 시 이자지급 약정함에 따라 관련 미지급이자 </a:t>
            </a:r>
            <a:r>
              <a:rPr lang="en-US" altLang="ko-KR" sz="700" kern="0" dirty="0">
                <a:solidFill>
                  <a:srgbClr val="000000"/>
                </a:solidFill>
                <a:latin typeface="Arial" panose="020B0604020202020204" pitchFamily="34" charset="0"/>
                <a:ea typeface="+mj-ea"/>
                <a:cs typeface="Arial" panose="020B0604020202020204" pitchFamily="34" charset="0"/>
              </a:rPr>
              <a:t>1.6</a:t>
            </a:r>
            <a:r>
              <a:rPr lang="ko-KR" altLang="en-US" sz="700" kern="0" dirty="0">
                <a:solidFill>
                  <a:srgbClr val="000000"/>
                </a:solidFill>
                <a:latin typeface="Arial" panose="020B0604020202020204" pitchFamily="34" charset="0"/>
                <a:ea typeface="+mj-ea"/>
                <a:cs typeface="Arial" panose="020B0604020202020204" pitchFamily="34" charset="0"/>
              </a:rPr>
              <a:t>억원 존재함</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err="1">
                <a:solidFill>
                  <a:srgbClr val="000000"/>
                </a:solidFill>
                <a:latin typeface="Arial" panose="020B0604020202020204" pitchFamily="34" charset="0"/>
                <a:ea typeface="+mj-ea"/>
                <a:cs typeface="Arial" panose="020B0604020202020204" pitchFamily="34" charset="0"/>
              </a:rPr>
              <a:t>연결조정분개</a:t>
            </a:r>
            <a:r>
              <a:rPr lang="ko-KR" altLang="en-US" sz="700" kern="0" dirty="0">
                <a:solidFill>
                  <a:srgbClr val="000000"/>
                </a:solidFill>
                <a:latin typeface="Arial" panose="020B0604020202020204" pitchFamily="34" charset="0"/>
                <a:ea typeface="+mj-ea"/>
                <a:cs typeface="Arial" panose="020B0604020202020204" pitchFamily="34" charset="0"/>
              </a:rPr>
              <a:t> 상 유동성장기차입금</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단기대여금 상계로 연결재무제표 상 표기되지 않음</a:t>
            </a:r>
            <a:endParaRPr lang="en-US" altLang="ko-KR" sz="7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700" kern="0" dirty="0">
                <a:latin typeface="Arial" panose="020B0604020202020204" pitchFamily="34" charset="0"/>
                <a:ea typeface="+mj-ea"/>
                <a:cs typeface="Arial" panose="020B0604020202020204" pitchFamily="34" charset="0"/>
              </a:rPr>
              <a:t>PCI</a:t>
            </a:r>
            <a:r>
              <a:rPr lang="ko-KR" altLang="en-US" sz="700" kern="0" dirty="0">
                <a:latin typeface="Arial" panose="020B0604020202020204" pitchFamily="34" charset="0"/>
                <a:ea typeface="+mj-ea"/>
                <a:cs typeface="Arial" panose="020B0604020202020204" pitchFamily="34" charset="0"/>
              </a:rPr>
              <a:t>는 </a:t>
            </a:r>
            <a:r>
              <a:rPr lang="ko-KR" altLang="en-US" sz="700" kern="0" dirty="0" err="1">
                <a:latin typeface="Arial" panose="020B0604020202020204" pitchFamily="34" charset="0"/>
                <a:ea typeface="+mj-ea"/>
                <a:cs typeface="Arial" panose="020B0604020202020204" pitchFamily="34" charset="0"/>
              </a:rPr>
              <a:t>아젤리아제일차</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유</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로부터 </a:t>
            </a:r>
            <a:r>
              <a:rPr lang="en-US" altLang="ko-KR" sz="700" kern="0" dirty="0">
                <a:latin typeface="Arial" panose="020B0604020202020204" pitchFamily="34" charset="0"/>
                <a:ea typeface="+mj-ea"/>
                <a:cs typeface="Arial" panose="020B0604020202020204" pitchFamily="34" charset="0"/>
              </a:rPr>
              <a:t>2020</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4</a:t>
            </a:r>
            <a:r>
              <a:rPr lang="ko-KR" altLang="en-US" sz="700" kern="0" dirty="0">
                <a:latin typeface="Arial" panose="020B0604020202020204" pitchFamily="34" charset="0"/>
                <a:ea typeface="+mj-ea"/>
                <a:cs typeface="Arial" panose="020B0604020202020204" pitchFamily="34" charset="0"/>
              </a:rPr>
              <a:t>월 </a:t>
            </a:r>
            <a:r>
              <a:rPr lang="en-US" altLang="ko-KR" sz="700" kern="0" dirty="0">
                <a:latin typeface="Arial" panose="020B0604020202020204" pitchFamily="34" charset="0"/>
                <a:ea typeface="+mj-ea"/>
                <a:cs typeface="Arial" panose="020B0604020202020204" pitchFamily="34" charset="0"/>
              </a:rPr>
              <a:t>3</a:t>
            </a:r>
            <a:r>
              <a:rPr lang="ko-KR" altLang="en-US" sz="700" kern="0" dirty="0">
                <a:latin typeface="Arial" panose="020B0604020202020204" pitchFamily="34" charset="0"/>
                <a:ea typeface="+mj-ea"/>
                <a:cs typeface="Arial" panose="020B0604020202020204" pitchFamily="34" charset="0"/>
              </a:rPr>
              <a:t>년 만기로 </a:t>
            </a:r>
            <a:r>
              <a:rPr lang="en-US" altLang="ko-KR" sz="700" kern="0" dirty="0">
                <a:latin typeface="Arial" panose="020B0604020202020204" pitchFamily="34" charset="0"/>
                <a:ea typeface="+mj-ea"/>
                <a:cs typeface="Arial" panose="020B0604020202020204" pitchFamily="34" charset="0"/>
              </a:rPr>
              <a:t>230</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cs typeface="Arial" panose="020B0604020202020204" pitchFamily="34" charset="0"/>
              </a:rPr>
              <a:t>(</a:t>
            </a:r>
            <a:r>
              <a:rPr lang="ko-KR" altLang="en-US" sz="700" kern="0" dirty="0">
                <a:latin typeface="Arial" panose="020B0604020202020204" pitchFamily="34" charset="0"/>
                <a:cs typeface="Arial" panose="020B0604020202020204" pitchFamily="34" charset="0"/>
              </a:rPr>
              <a:t>당초 </a:t>
            </a:r>
            <a:r>
              <a:rPr lang="en-US" altLang="ko-KR" sz="700" kern="0" dirty="0">
                <a:latin typeface="Arial" panose="020B0604020202020204" pitchFamily="34" charset="0"/>
                <a:cs typeface="Arial" panose="020B0604020202020204" pitchFamily="34" charset="0"/>
              </a:rPr>
              <a:t>400</a:t>
            </a:r>
            <a:r>
              <a:rPr lang="ko-KR" altLang="en-US" sz="700" kern="0" dirty="0">
                <a:latin typeface="Arial" panose="020B0604020202020204" pitchFamily="34" charset="0"/>
                <a:cs typeface="Arial" panose="020B0604020202020204" pitchFamily="34" charset="0"/>
              </a:rPr>
              <a:t>억원</a:t>
            </a:r>
            <a:r>
              <a:rPr lang="en-US" altLang="ko-KR" sz="700" kern="0" dirty="0">
                <a:latin typeface="Arial" panose="020B0604020202020204" pitchFamily="34" charset="0"/>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을 차입하였으며 금리는 </a:t>
            </a:r>
            <a:r>
              <a:rPr lang="en-US" altLang="ko-KR" sz="700" kern="0" dirty="0" err="1">
                <a:latin typeface="Arial" panose="020B0604020202020204" pitchFamily="34" charset="0"/>
                <a:ea typeface="+mj-ea"/>
                <a:cs typeface="Arial" panose="020B0604020202020204" pitchFamily="34" charset="0"/>
              </a:rPr>
              <a:t>Tranch.A</a:t>
            </a:r>
            <a:r>
              <a:rPr lang="en-US" altLang="ko-KR" sz="700" kern="0" dirty="0">
                <a:latin typeface="Arial" panose="020B0604020202020204" pitchFamily="34" charset="0"/>
                <a:ea typeface="+mj-ea"/>
                <a:cs typeface="Arial" panose="020B0604020202020204" pitchFamily="34" charset="0"/>
              </a:rPr>
              <a:t> 4%, </a:t>
            </a:r>
            <a:r>
              <a:rPr lang="en-US" altLang="ko-KR" sz="700" kern="0" dirty="0" err="1">
                <a:latin typeface="Arial" panose="020B0604020202020204" pitchFamily="34" charset="0"/>
                <a:ea typeface="+mj-ea"/>
                <a:cs typeface="Arial" panose="020B0604020202020204" pitchFamily="34" charset="0"/>
              </a:rPr>
              <a:t>Tranch.B</a:t>
            </a:r>
            <a:r>
              <a:rPr lang="ko-KR" altLang="en-US" sz="700" kern="0" dirty="0">
                <a:latin typeface="Arial" panose="020B0604020202020204" pitchFamily="34" charset="0"/>
                <a:ea typeface="+mj-ea"/>
                <a:cs typeface="Arial" panose="020B0604020202020204" pitchFamily="34" charset="0"/>
              </a:rPr>
              <a:t> </a:t>
            </a:r>
            <a:r>
              <a:rPr lang="en-US" altLang="ko-KR" sz="700" kern="0" dirty="0">
                <a:latin typeface="Arial" panose="020B0604020202020204" pitchFamily="34" charset="0"/>
                <a:ea typeface="+mj-ea"/>
                <a:cs typeface="Arial" panose="020B0604020202020204" pitchFamily="34" charset="0"/>
              </a:rPr>
              <a:t>5% </a:t>
            </a:r>
            <a:r>
              <a:rPr lang="ko-KR" altLang="en-US" sz="700" kern="0" dirty="0">
                <a:latin typeface="Arial" panose="020B0604020202020204" pitchFamily="34" charset="0"/>
                <a:ea typeface="+mj-ea"/>
                <a:cs typeface="Arial" panose="020B0604020202020204" pitchFamily="34" charset="0"/>
              </a:rPr>
              <a:t>수준임 </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이에 대하여 </a:t>
            </a:r>
            <a:r>
              <a:rPr lang="ko-KR" altLang="en-US" sz="700" kern="0" dirty="0" err="1">
                <a:latin typeface="Arial" panose="020B0604020202020204" pitchFamily="34" charset="0"/>
                <a:ea typeface="+mj-ea"/>
                <a:cs typeface="Arial" panose="020B0604020202020204" pitchFamily="34" charset="0"/>
              </a:rPr>
              <a:t>유암코</a:t>
            </a:r>
            <a:r>
              <a:rPr lang="ko-KR" altLang="en-US" sz="700" kern="0" dirty="0">
                <a:latin typeface="Arial" panose="020B0604020202020204" pitchFamily="34" charset="0"/>
                <a:ea typeface="+mj-ea"/>
                <a:cs typeface="Arial" panose="020B0604020202020204" pitchFamily="34" charset="0"/>
              </a:rPr>
              <a:t> </a:t>
            </a:r>
            <a:r>
              <a:rPr lang="en-US" altLang="ko-KR" sz="700" kern="0" dirty="0">
                <a:latin typeface="Arial" panose="020B0604020202020204" pitchFamily="34" charset="0"/>
                <a:ea typeface="+mj-ea"/>
                <a:cs typeface="Arial" panose="020B0604020202020204" pitchFamily="34" charset="0"/>
              </a:rPr>
              <a:t>PEF-7</a:t>
            </a:r>
            <a:r>
              <a:rPr lang="ko-KR" altLang="en-US" sz="700" kern="0" dirty="0">
                <a:latin typeface="Arial" panose="020B0604020202020204" pitchFamily="34" charset="0"/>
                <a:ea typeface="+mj-ea"/>
                <a:cs typeface="Arial" panose="020B0604020202020204" pitchFamily="34" charset="0"/>
              </a:rPr>
              <a:t>차로부터 보증을 제공 받음</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또한 회사는 </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주</a:t>
            </a:r>
            <a:r>
              <a:rPr lang="en-US" altLang="ko-KR" sz="700" kern="0" dirty="0">
                <a:latin typeface="Arial" panose="020B0604020202020204" pitchFamily="34" charset="0"/>
                <a:ea typeface="+mj-ea"/>
                <a:cs typeface="Arial" panose="020B0604020202020204" pitchFamily="34" charset="0"/>
              </a:rPr>
              <a:t>)IBK</a:t>
            </a:r>
            <a:r>
              <a:rPr lang="ko-KR" altLang="en-US" sz="700" kern="0" dirty="0">
                <a:latin typeface="Arial" panose="020B0604020202020204" pitchFamily="34" charset="0"/>
                <a:ea typeface="+mj-ea"/>
                <a:cs typeface="Arial" panose="020B0604020202020204" pitchFamily="34" charset="0"/>
              </a:rPr>
              <a:t>캐피탈 외 </a:t>
            </a:r>
            <a:r>
              <a:rPr lang="en-US" altLang="ko-KR" sz="700" kern="0" dirty="0">
                <a:latin typeface="Arial" panose="020B0604020202020204" pitchFamily="34" charset="0"/>
                <a:ea typeface="+mj-ea"/>
                <a:cs typeface="Arial" panose="020B0604020202020204" pitchFamily="34" charset="0"/>
              </a:rPr>
              <a:t>3</a:t>
            </a:r>
            <a:r>
              <a:rPr lang="ko-KR" altLang="en-US" sz="700" kern="0" dirty="0">
                <a:latin typeface="Arial" panose="020B0604020202020204" pitchFamily="34" charset="0"/>
                <a:ea typeface="+mj-ea"/>
                <a:cs typeface="Arial" panose="020B0604020202020204" pitchFamily="34" charset="0"/>
              </a:rPr>
              <a:t>개사의 대주단에게 </a:t>
            </a:r>
            <a:r>
              <a:rPr lang="ko-KR" altLang="en-US" sz="700" kern="0" dirty="0" err="1">
                <a:latin typeface="Arial" panose="020B0604020202020204" pitchFamily="34" charset="0"/>
                <a:ea typeface="+mj-ea"/>
                <a:cs typeface="Arial" panose="020B0604020202020204" pitchFamily="34" charset="0"/>
              </a:rPr>
              <a:t>대출원리금채무를</a:t>
            </a:r>
            <a:r>
              <a:rPr lang="ko-KR" altLang="en-US" sz="700" kern="0" dirty="0">
                <a:latin typeface="Arial" panose="020B0604020202020204" pitchFamily="34" charset="0"/>
                <a:ea typeface="+mj-ea"/>
                <a:cs typeface="Arial" panose="020B0604020202020204" pitchFamily="34" charset="0"/>
              </a:rPr>
              <a:t> 담보하기 위하여 </a:t>
            </a:r>
            <a:r>
              <a:rPr lang="ko-KR" altLang="en-US" sz="700" kern="0" dirty="0" err="1">
                <a:latin typeface="Arial" panose="020B0604020202020204" pitchFamily="34" charset="0"/>
                <a:ea typeface="+mj-ea"/>
                <a:cs typeface="Arial" panose="020B0604020202020204" pitchFamily="34" charset="0"/>
              </a:rPr>
              <a:t>아젤리아제일차유한회사가</a:t>
            </a:r>
            <a:r>
              <a:rPr lang="ko-KR" altLang="en-US" sz="700" kern="0" dirty="0">
                <a:latin typeface="Arial" panose="020B0604020202020204" pitchFamily="34" charset="0"/>
                <a:ea typeface="+mj-ea"/>
                <a:cs typeface="Arial" panose="020B0604020202020204" pitchFamily="34" charset="0"/>
              </a:rPr>
              <a:t> 보유하는 신탁계약에 따른 </a:t>
            </a:r>
            <a:r>
              <a:rPr lang="en-US" altLang="ko-KR" sz="700" kern="0" dirty="0">
                <a:latin typeface="Arial" panose="020B0604020202020204" pitchFamily="34" charset="0"/>
                <a:ea typeface="+mj-ea"/>
                <a:cs typeface="Arial" panose="020B0604020202020204" pitchFamily="34" charset="0"/>
              </a:rPr>
              <a:t>1</a:t>
            </a:r>
            <a:r>
              <a:rPr lang="ko-KR" altLang="en-US" sz="700" kern="0" dirty="0">
                <a:latin typeface="Arial" panose="020B0604020202020204" pitchFamily="34" charset="0"/>
                <a:ea typeface="+mj-ea"/>
                <a:cs typeface="Arial" panose="020B0604020202020204" pitchFamily="34" charset="0"/>
              </a:rPr>
              <a:t>종 수익권에 대하여 </a:t>
            </a:r>
            <a:r>
              <a:rPr lang="en-US" altLang="ko-KR" sz="700" kern="0" dirty="0">
                <a:latin typeface="Arial" panose="020B0604020202020204" pitchFamily="34" charset="0"/>
                <a:ea typeface="+mj-ea"/>
                <a:cs typeface="Arial" panose="020B0604020202020204" pitchFamily="34" charset="0"/>
              </a:rPr>
              <a:t>130%</a:t>
            </a:r>
            <a:r>
              <a:rPr lang="ko-KR" altLang="en-US" sz="700" kern="0" dirty="0">
                <a:latin typeface="Arial" panose="020B0604020202020204" pitchFamily="34" charset="0"/>
                <a:ea typeface="+mj-ea"/>
                <a:cs typeface="Arial" panose="020B0604020202020204" pitchFamily="34" charset="0"/>
              </a:rPr>
              <a:t>의 </a:t>
            </a:r>
            <a:r>
              <a:rPr lang="ko-KR" altLang="en-US" sz="700" kern="0" dirty="0" err="1">
                <a:latin typeface="Arial" panose="020B0604020202020204" pitchFamily="34" charset="0"/>
                <a:ea typeface="+mj-ea"/>
                <a:cs typeface="Arial" panose="020B0604020202020204" pitchFamily="34" charset="0"/>
              </a:rPr>
              <a:t>근질권을</a:t>
            </a:r>
            <a:r>
              <a:rPr lang="ko-KR" altLang="en-US" sz="700" kern="0" dirty="0">
                <a:latin typeface="Arial" panose="020B0604020202020204" pitchFamily="34" charset="0"/>
                <a:ea typeface="+mj-ea"/>
                <a:cs typeface="Arial" panose="020B0604020202020204" pitchFamily="34" charset="0"/>
              </a:rPr>
              <a:t> 설정</a:t>
            </a:r>
            <a:r>
              <a:rPr lang="en-US" altLang="ko-KR" sz="700" kern="0" dirty="0">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연결재무제표 상 </a:t>
            </a:r>
            <a:r>
              <a:rPr lang="en-US" altLang="ko-KR" sz="700" kern="0" dirty="0">
                <a:solidFill>
                  <a:srgbClr val="000000"/>
                </a:solidFill>
                <a:latin typeface="Arial" panose="020B0604020202020204" pitchFamily="34" charset="0"/>
                <a:ea typeface="+mj-ea"/>
                <a:cs typeface="Arial" panose="020B0604020202020204" pitchFamily="34" charset="0"/>
              </a:rPr>
              <a:t>IBK</a:t>
            </a:r>
            <a:r>
              <a:rPr lang="ko-KR" altLang="en-US" sz="700" kern="0" dirty="0">
                <a:solidFill>
                  <a:srgbClr val="000000"/>
                </a:solidFill>
                <a:latin typeface="Arial" panose="020B0604020202020204" pitchFamily="34" charset="0"/>
                <a:ea typeface="+mj-ea"/>
                <a:cs typeface="Arial" panose="020B0604020202020204" pitchFamily="34" charset="0"/>
              </a:rPr>
              <a:t> 등 대주단에 대한 차입금으로 표시됨</a:t>
            </a:r>
            <a:r>
              <a:rPr lang="en-US" altLang="ko-KR" sz="700" kern="0" dirty="0">
                <a:solidFill>
                  <a:srgbClr val="000000"/>
                </a:solidFill>
                <a:latin typeface="Arial" panose="020B0604020202020204" pitchFamily="34" charset="0"/>
                <a:ea typeface="+mj-ea"/>
                <a:cs typeface="Arial" panose="020B0604020202020204" pitchFamily="34" charset="0"/>
              </a:rPr>
              <a:t>. </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주</a:t>
            </a:r>
            <a:r>
              <a:rPr lang="en-US" altLang="ko-KR" sz="700" kern="0" dirty="0">
                <a:latin typeface="Arial" panose="020B0604020202020204" pitchFamily="34" charset="0"/>
                <a:ea typeface="+mj-ea"/>
                <a:cs typeface="Arial" panose="020B0604020202020204" pitchFamily="34" charset="0"/>
              </a:rPr>
              <a:t>)IBK</a:t>
            </a:r>
            <a:r>
              <a:rPr lang="ko-KR" altLang="en-US" sz="700" kern="0" dirty="0">
                <a:latin typeface="Arial" panose="020B0604020202020204" pitchFamily="34" charset="0"/>
                <a:ea typeface="+mj-ea"/>
                <a:cs typeface="Arial" panose="020B0604020202020204" pitchFamily="34" charset="0"/>
              </a:rPr>
              <a:t>캐피탈 외 </a:t>
            </a:r>
            <a:r>
              <a:rPr lang="en-US" altLang="ko-KR" sz="700" kern="0" dirty="0">
                <a:latin typeface="Arial" panose="020B0604020202020204" pitchFamily="34" charset="0"/>
                <a:ea typeface="+mj-ea"/>
                <a:cs typeface="Arial" panose="020B0604020202020204" pitchFamily="34" charset="0"/>
              </a:rPr>
              <a:t>3</a:t>
            </a:r>
            <a:r>
              <a:rPr lang="ko-KR" altLang="en-US" sz="700" kern="0" dirty="0">
                <a:latin typeface="Arial" panose="020B0604020202020204" pitchFamily="34" charset="0"/>
                <a:ea typeface="+mj-ea"/>
                <a:cs typeface="Arial" panose="020B0604020202020204" pitchFamily="34" charset="0"/>
              </a:rPr>
              <a:t>개사에 대한 자산유동화 차입금은 향후 신문용지를 판매 시 보유하게 되는 장래의 매출채권에 대한 권리 등을 금융기관에 신탁하는 방식으로 상환이 이루어지는 차입금 성격이며 그 대상채권과 기간은 다음과 같음</a:t>
            </a:r>
            <a:endParaRPr lang="en-US" altLang="ko-KR" sz="700" kern="0" dirty="0">
              <a:latin typeface="Arial" panose="020B0604020202020204" pitchFamily="34" charset="0"/>
              <a:ea typeface="+mj-ea"/>
              <a:cs typeface="Arial" panose="020B0604020202020204" pitchFamily="34" charset="0"/>
            </a:endParaRPr>
          </a:p>
        </p:txBody>
      </p:sp>
      <p:sp>
        <p:nvSpPr>
          <p:cNvPr id="63" name="직사각형 62">
            <a:extLst>
              <a:ext uri="{FF2B5EF4-FFF2-40B4-BE49-F238E27FC236}">
                <a16:creationId xmlns:a16="http://schemas.microsoft.com/office/drawing/2014/main" id="{FA54D9EA-36EE-4A6E-91E3-B81830979CDC}"/>
              </a:ext>
            </a:extLst>
          </p:cNvPr>
          <p:cNvSpPr/>
          <p:nvPr/>
        </p:nvSpPr>
        <p:spPr>
          <a:xfrm>
            <a:off x="6957997" y="3410668"/>
            <a:ext cx="541988" cy="286633"/>
          </a:xfrm>
          <a:prstGeom prst="rect">
            <a:avLst/>
          </a:prstGeom>
          <a:noFill/>
          <a:ln w="12700" cap="flat" cmpd="sng" algn="ctr">
            <a:solidFill>
              <a:srgbClr val="5B9BD5"/>
            </a:solid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800" b="1" i="0" u="none" strike="noStrike" kern="0" cap="none" spc="0" normalizeH="0" noProof="0" dirty="0">
                <a:ln>
                  <a:solidFill>
                    <a:schemeClr val="bg1">
                      <a:alpha val="0"/>
                    </a:schemeClr>
                  </a:solidFill>
                </a:ln>
                <a:solidFill>
                  <a:srgbClr val="5B9BD5"/>
                </a:solidFill>
                <a:effectLst/>
                <a:uLnTx/>
                <a:uFillTx/>
                <a:latin typeface="Arial" panose="020B0604020202020204" pitchFamily="34" charset="0"/>
                <a:ea typeface="KoPub돋움체 Medium" panose="02020603020101020101" pitchFamily="18" charset="-127"/>
                <a:cs typeface="Arial" panose="020B0604020202020204" pitchFamily="34" charset="0"/>
              </a:rPr>
              <a:t>Tr.A</a:t>
            </a:r>
          </a:p>
        </p:txBody>
      </p:sp>
      <p:sp>
        <p:nvSpPr>
          <p:cNvPr id="64" name="직사각형 63">
            <a:extLst>
              <a:ext uri="{FF2B5EF4-FFF2-40B4-BE49-F238E27FC236}">
                <a16:creationId xmlns:a16="http://schemas.microsoft.com/office/drawing/2014/main" id="{EA43F6A6-9B81-4010-9094-454A87F1A25C}"/>
              </a:ext>
            </a:extLst>
          </p:cNvPr>
          <p:cNvSpPr/>
          <p:nvPr/>
        </p:nvSpPr>
        <p:spPr>
          <a:xfrm>
            <a:off x="7530231" y="3406878"/>
            <a:ext cx="541987" cy="286633"/>
          </a:xfrm>
          <a:prstGeom prst="rect">
            <a:avLst/>
          </a:prstGeom>
          <a:noFill/>
          <a:ln w="12700" cap="flat" cmpd="sng" algn="ctr">
            <a:solidFill>
              <a:srgbClr val="5B9BD5"/>
            </a:solid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solidFill>
                    <a:schemeClr val="bg1">
                      <a:alpha val="0"/>
                    </a:schemeClr>
                  </a:solidFill>
                </a:ln>
                <a:solidFill>
                  <a:srgbClr val="5B9BD5"/>
                </a:solidFill>
                <a:effectLst/>
                <a:uLnTx/>
                <a:uFillTx/>
                <a:latin typeface="Arial" panose="020B0604020202020204" pitchFamily="34" charset="0"/>
                <a:ea typeface="KoPub돋움체 Medium" panose="02020603020101020101" pitchFamily="18" charset="-127"/>
                <a:cs typeface="Arial" panose="020B0604020202020204" pitchFamily="34" charset="0"/>
              </a:rPr>
              <a:t>Tr. B</a:t>
            </a:r>
            <a:endParaRPr kumimoji="0" lang="en-US" altLang="ko-KR" sz="800" b="1" i="0" u="none" strike="noStrike" kern="0" cap="none" spc="0" normalizeH="0" baseline="30000" noProof="0" dirty="0">
              <a:ln>
                <a:solidFill>
                  <a:schemeClr val="bg1">
                    <a:alpha val="0"/>
                  </a:schemeClr>
                </a:solidFill>
              </a:ln>
              <a:solidFill>
                <a:srgbClr val="5B9BD5"/>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cxnSp>
        <p:nvCxnSpPr>
          <p:cNvPr id="66" name="직선 연결선 123">
            <a:extLst>
              <a:ext uri="{FF2B5EF4-FFF2-40B4-BE49-F238E27FC236}">
                <a16:creationId xmlns:a16="http://schemas.microsoft.com/office/drawing/2014/main" id="{9ED4CE26-00D6-4417-B3FE-C56DBD570204}"/>
              </a:ext>
            </a:extLst>
          </p:cNvPr>
          <p:cNvCxnSpPr>
            <a:cxnSpLocks/>
          </p:cNvCxnSpPr>
          <p:nvPr/>
        </p:nvCxnSpPr>
        <p:spPr>
          <a:xfrm>
            <a:off x="5186610" y="2797922"/>
            <a:ext cx="613262" cy="366458"/>
          </a:xfrm>
          <a:prstGeom prst="bentConnector3">
            <a:avLst>
              <a:gd name="adj1" fmla="val 9970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8356030-C7FB-45D7-B109-7EE26140BE32}"/>
              </a:ext>
            </a:extLst>
          </p:cNvPr>
          <p:cNvSpPr txBox="1"/>
          <p:nvPr/>
        </p:nvSpPr>
        <p:spPr>
          <a:xfrm>
            <a:off x="5047820" y="2810692"/>
            <a:ext cx="789206"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chemeClr val="accent4"/>
                </a:solidFill>
                <a:latin typeface="Arial" panose="020B0604020202020204" pitchFamily="34" charset="0"/>
                <a:ea typeface="+mj-ea"/>
                <a:cs typeface="Arial" panose="020B0604020202020204" pitchFamily="34" charset="0"/>
              </a:rPr>
              <a:t>41</a:t>
            </a:r>
            <a:r>
              <a:rPr lang="ko-KR" altLang="en-US" sz="700" b="1" dirty="0">
                <a:solidFill>
                  <a:schemeClr val="accent4"/>
                </a:solidFill>
                <a:latin typeface="Arial" panose="020B0604020202020204" pitchFamily="34" charset="0"/>
                <a:ea typeface="+mj-ea"/>
                <a:cs typeface="Arial" panose="020B0604020202020204" pitchFamily="34" charset="0"/>
              </a:rPr>
              <a:t>억</a:t>
            </a:r>
            <a:r>
              <a:rPr lang="en-US" altLang="ko-KR" sz="700" b="1" baseline="30000" dirty="0">
                <a:solidFill>
                  <a:schemeClr val="accent4"/>
                </a:solidFill>
                <a:latin typeface="Arial" panose="020B0604020202020204" pitchFamily="34" charset="0"/>
                <a:ea typeface="+mj-ea"/>
                <a:cs typeface="Arial" panose="020B0604020202020204" pitchFamily="34" charset="0"/>
              </a:rPr>
              <a:t>1</a:t>
            </a:r>
          </a:p>
        </p:txBody>
      </p:sp>
      <p:sp>
        <p:nvSpPr>
          <p:cNvPr id="74" name="TextBox 73">
            <a:extLst>
              <a:ext uri="{FF2B5EF4-FFF2-40B4-BE49-F238E27FC236}">
                <a16:creationId xmlns:a16="http://schemas.microsoft.com/office/drawing/2014/main" id="{F8A36B78-B1D7-4043-982B-FA1C67216667}"/>
              </a:ext>
            </a:extLst>
          </p:cNvPr>
          <p:cNvSpPr txBox="1">
            <a:spLocks/>
          </p:cNvSpPr>
          <p:nvPr/>
        </p:nvSpPr>
        <p:spPr>
          <a:xfrm>
            <a:off x="2192218" y="6070485"/>
            <a:ext cx="7012783" cy="166411"/>
          </a:xfrm>
          <a:prstGeom prst="rect">
            <a:avLst/>
          </a:prstGeom>
          <a:noFill/>
          <a:ln w="6350">
            <a:noFill/>
          </a:ln>
        </p:spPr>
        <p:txBody>
          <a:bodyPr wrap="square" lIns="0" tIns="50409" rIns="0" bIns="50409" rtlCol="0" anchor="t" anchorCtr="0">
            <a:noAutofit/>
          </a:bodyPr>
          <a:lstStyle/>
          <a:p>
            <a:pPr marL="0" marR="0" lvl="2" algn="just" defTabSz="914400" eaLnBrk="1" fontAlgn="auto" latinLnBrk="0" hangingPunct="1">
              <a:lnSpc>
                <a:spcPts val="1080"/>
              </a:lnSpc>
              <a:spcBef>
                <a:spcPts val="600"/>
              </a:spcBef>
              <a:spcAft>
                <a:spcPts val="0"/>
              </a:spcAft>
              <a:buClr>
                <a:srgbClr val="00338D"/>
              </a:buClr>
              <a:buSzTx/>
              <a:tabLst/>
              <a:defRPr/>
            </a:pPr>
            <a:r>
              <a:rPr lang="en-US" altLang="ko-KR" sz="700" kern="0" dirty="0">
                <a:latin typeface="Arial" panose="020B0604020202020204" pitchFamily="34" charset="0"/>
                <a:ea typeface="+mj-ea"/>
                <a:cs typeface="Arial" panose="020B0604020202020204" pitchFamily="34" charset="0"/>
              </a:rPr>
              <a:t>Note 1: </a:t>
            </a:r>
            <a:r>
              <a:rPr lang="ko-KR" altLang="en-US" sz="700" kern="0" dirty="0">
                <a:latin typeface="Arial" panose="020B0604020202020204" pitchFamily="34" charset="0"/>
                <a:ea typeface="+mj-ea"/>
                <a:cs typeface="Arial" panose="020B0604020202020204" pitchFamily="34" charset="0"/>
              </a:rPr>
              <a:t>유상소각주식대 미수금 </a:t>
            </a:r>
            <a:r>
              <a:rPr lang="en-US" altLang="ko-KR" sz="700" kern="0" dirty="0">
                <a:latin typeface="Arial" panose="020B0604020202020204" pitchFamily="34" charset="0"/>
                <a:ea typeface="+mj-ea"/>
                <a:cs typeface="Arial" panose="020B0604020202020204" pitchFamily="34" charset="0"/>
              </a:rPr>
              <a:t> 4,080</a:t>
            </a:r>
            <a:r>
              <a:rPr lang="ko-KR" altLang="en-US" sz="700" kern="0" dirty="0">
                <a:latin typeface="Arial" panose="020B0604020202020204" pitchFamily="34" charset="0"/>
                <a:ea typeface="+mj-ea"/>
                <a:cs typeface="Arial" panose="020B0604020202020204" pitchFamily="34" charset="0"/>
              </a:rPr>
              <a:t>백만원</a:t>
            </a:r>
            <a:endPar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75" name="직사각형 74">
            <a:extLst>
              <a:ext uri="{FF2B5EF4-FFF2-40B4-BE49-F238E27FC236}">
                <a16:creationId xmlns:a16="http://schemas.microsoft.com/office/drawing/2014/main" id="{199B73C3-41A1-4C12-931D-CC04D4E623AC}"/>
              </a:ext>
            </a:extLst>
          </p:cNvPr>
          <p:cNvSpPr/>
          <p:nvPr/>
        </p:nvSpPr>
        <p:spPr>
          <a:xfrm>
            <a:off x="6957996" y="3263562"/>
            <a:ext cx="1113713" cy="127424"/>
          </a:xfrm>
          <a:prstGeom prst="rect">
            <a:avLst/>
          </a:prstGeom>
          <a:solidFill>
            <a:srgbClr val="5B9BD5"/>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800" b="1" kern="0" dirty="0">
                <a:ln>
                  <a:solidFill>
                    <a:schemeClr val="bg1">
                      <a:alpha val="0"/>
                    </a:schemeClr>
                  </a:solidFill>
                </a:ln>
                <a:solidFill>
                  <a:schemeClr val="bg1"/>
                </a:solidFill>
                <a:latin typeface="Arial" panose="020B0604020202020204" pitchFamily="34" charset="0"/>
                <a:ea typeface="KoPub돋움체 Medium" panose="02020603020101020101" pitchFamily="18" charset="-127"/>
                <a:cs typeface="Arial" panose="020B0604020202020204" pitchFamily="34" charset="0"/>
              </a:rPr>
              <a:t>대주단</a:t>
            </a:r>
            <a:endParaRPr kumimoji="0" lang="en-US" altLang="ko-KR" sz="800" b="1" i="0" u="none" strike="noStrike" kern="0" cap="none" spc="0" normalizeH="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graphicFrame>
        <p:nvGraphicFramePr>
          <p:cNvPr id="11" name="표 10">
            <a:extLst>
              <a:ext uri="{FF2B5EF4-FFF2-40B4-BE49-F238E27FC236}">
                <a16:creationId xmlns:a16="http://schemas.microsoft.com/office/drawing/2014/main" id="{B3D4E508-ADAC-4832-8B66-4F834E75D805}"/>
              </a:ext>
            </a:extLst>
          </p:cNvPr>
          <p:cNvGraphicFramePr>
            <a:graphicFrameLocks noGrp="1"/>
          </p:cNvGraphicFramePr>
          <p:nvPr>
            <p:extLst>
              <p:ext uri="{D42A27DB-BD31-4B8C-83A1-F6EECF244321}">
                <p14:modId xmlns:p14="http://schemas.microsoft.com/office/powerpoint/2010/main" val="361081312"/>
              </p:ext>
            </p:extLst>
          </p:nvPr>
        </p:nvGraphicFramePr>
        <p:xfrm>
          <a:off x="2510045" y="5690900"/>
          <a:ext cx="5473786" cy="320040"/>
        </p:xfrm>
        <a:graphic>
          <a:graphicData uri="http://schemas.openxmlformats.org/drawingml/2006/table">
            <a:tbl>
              <a:tblPr/>
              <a:tblGrid>
                <a:gridCol w="869950">
                  <a:extLst>
                    <a:ext uri="{9D8B030D-6E8A-4147-A177-3AD203B41FA5}">
                      <a16:colId xmlns:a16="http://schemas.microsoft.com/office/drawing/2014/main" val="3788373480"/>
                    </a:ext>
                  </a:extLst>
                </a:gridCol>
                <a:gridCol w="4603836">
                  <a:extLst>
                    <a:ext uri="{9D8B030D-6E8A-4147-A177-3AD203B41FA5}">
                      <a16:colId xmlns:a16="http://schemas.microsoft.com/office/drawing/2014/main" val="2343569492"/>
                    </a:ext>
                  </a:extLst>
                </a:gridCol>
              </a:tblGrid>
              <a:tr h="101134">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대상채권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신탁기간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355631699"/>
                  </a:ext>
                </a:extLst>
              </a:tr>
              <a:tr h="210047">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국내 매출채권</a:t>
                      </a:r>
                      <a:b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조선일보</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동아일보</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 04. 21.(</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신탁개시일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 2023. 04. 21.(</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신탁종료일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b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유동화채권의 원리금이 신탁종료일 전 상환 시 즉시 신탁종료</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신탁종료일까지 원리금 미상환시 자동연장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33772676"/>
                  </a:ext>
                </a:extLst>
              </a:tr>
            </a:tbl>
          </a:graphicData>
        </a:graphic>
      </p:graphicFrame>
      <p:sp>
        <p:nvSpPr>
          <p:cNvPr id="81" name="TextBox 80">
            <a:extLst>
              <a:ext uri="{FF2B5EF4-FFF2-40B4-BE49-F238E27FC236}">
                <a16:creationId xmlns:a16="http://schemas.microsoft.com/office/drawing/2014/main" id="{094C1FC0-2AB0-4A85-A8CD-0ADE58584612}"/>
              </a:ext>
            </a:extLst>
          </p:cNvPr>
          <p:cNvSpPr txBox="1"/>
          <p:nvPr/>
        </p:nvSpPr>
        <p:spPr>
          <a:xfrm>
            <a:off x="519392" y="2044587"/>
            <a:ext cx="1478310" cy="1500239"/>
          </a:xfrm>
          <a:prstGeom prst="rect">
            <a:avLst/>
          </a:prstGeom>
          <a:noFill/>
        </p:spPr>
        <p:txBody>
          <a:bodyPr wrap="square" lIns="54610" tIns="54610" rIns="54610" bIns="54610" rtlCol="0">
            <a:noAutofit/>
          </a:bodyPr>
          <a:lstStyle/>
          <a:p>
            <a:pPr>
              <a:spcAft>
                <a:spcPts val="300"/>
              </a:spcAft>
            </a:pP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계열사간 자금대여 관계는 연결재무제표 상 </a:t>
            </a:r>
            <a:r>
              <a:rPr lang="ko-KR" altLang="en-US" sz="800" i="1" dirty="0" err="1">
                <a:latin typeface="Arial" panose="020B0604020202020204" pitchFamily="34" charset="0"/>
                <a:ea typeface="+mj-ea"/>
                <a:cs typeface="Arial" panose="020B0604020202020204" pitchFamily="34" charset="0"/>
              </a:rPr>
              <a:t>연결조정분개로</a:t>
            </a:r>
            <a:r>
              <a:rPr lang="ko-KR" altLang="en-US" sz="800" i="1" dirty="0">
                <a:latin typeface="Arial" panose="020B0604020202020204" pitchFamily="34" charset="0"/>
                <a:ea typeface="+mj-ea"/>
                <a:cs typeface="Arial" panose="020B0604020202020204" pitchFamily="34" charset="0"/>
              </a:rPr>
              <a:t> 제거되어 표기되지 아니하나</a:t>
            </a:r>
            <a:r>
              <a:rPr lang="en-US" altLang="ko-KR" sz="800" i="1" dirty="0">
                <a:latin typeface="Arial" panose="020B0604020202020204" pitchFamily="34" charset="0"/>
                <a:ea typeface="+mj-ea"/>
                <a:cs typeface="Arial" panose="020B0604020202020204" pitchFamily="34" charset="0"/>
              </a:rPr>
              <a:t>, </a:t>
            </a:r>
            <a:r>
              <a:rPr lang="ko-KR" altLang="en-US" sz="800" i="1" dirty="0" err="1">
                <a:latin typeface="Arial" panose="020B0604020202020204" pitchFamily="34" charset="0"/>
                <a:ea typeface="+mj-ea"/>
                <a:cs typeface="Arial" panose="020B0604020202020204" pitchFamily="34" charset="0"/>
              </a:rPr>
              <a:t>아젤리아제일차</a:t>
            </a: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유</a:t>
            </a: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에 대한 차입의 경우 거래의 실질인</a:t>
            </a:r>
            <a:r>
              <a:rPr lang="en-US" altLang="ko-KR" sz="800" i="1" dirty="0">
                <a:latin typeface="Arial" panose="020B0604020202020204" pitchFamily="34" charset="0"/>
                <a:ea typeface="+mj-ea"/>
                <a:cs typeface="Arial" panose="020B0604020202020204" pitchFamily="34" charset="0"/>
              </a:rPr>
              <a:t> IBK </a:t>
            </a:r>
            <a:r>
              <a:rPr lang="ko-KR" altLang="en-US" sz="800" i="1" dirty="0">
                <a:latin typeface="Arial" panose="020B0604020202020204" pitchFamily="34" charset="0"/>
                <a:ea typeface="+mj-ea"/>
                <a:cs typeface="Arial" panose="020B0604020202020204" pitchFamily="34" charset="0"/>
              </a:rPr>
              <a:t>외 대주단 </a:t>
            </a:r>
            <a:r>
              <a:rPr lang="en-US" altLang="ko-KR" sz="800" i="1" dirty="0">
                <a:latin typeface="Arial" panose="020B0604020202020204" pitchFamily="34" charset="0"/>
                <a:ea typeface="+mj-ea"/>
                <a:cs typeface="Arial" panose="020B0604020202020204" pitchFamily="34" charset="0"/>
              </a:rPr>
              <a:t>3</a:t>
            </a:r>
            <a:r>
              <a:rPr lang="ko-KR" altLang="en-US" sz="800" i="1" dirty="0">
                <a:latin typeface="Arial" panose="020B0604020202020204" pitchFamily="34" charset="0"/>
                <a:ea typeface="+mj-ea"/>
                <a:cs typeface="Arial" panose="020B0604020202020204" pitchFamily="34" charset="0"/>
              </a:rPr>
              <a:t>개사에 대한 차입금으로 표시됨</a:t>
            </a:r>
            <a:endParaRPr lang="en-US" altLang="ko-KR" sz="800" i="1" dirty="0">
              <a:latin typeface="Arial" panose="020B0604020202020204" pitchFamily="34" charset="0"/>
              <a:ea typeface="+mj-ea"/>
              <a:cs typeface="Arial" panose="020B0604020202020204" pitchFamily="34" charset="0"/>
            </a:endParaRPr>
          </a:p>
          <a:p>
            <a:pPr>
              <a:spcAft>
                <a:spcPts val="600"/>
              </a:spcAft>
            </a:pPr>
            <a:r>
              <a:rPr lang="en-US" altLang="ko-KR" sz="800" i="1" dirty="0">
                <a:latin typeface="Arial" panose="020B0604020202020204" pitchFamily="34" charset="0"/>
                <a:ea typeface="+mj-ea"/>
                <a:cs typeface="Arial" panose="020B0604020202020204" pitchFamily="34" charset="0"/>
              </a:rPr>
              <a:t>  </a:t>
            </a:r>
            <a:endParaRPr lang="ko-KR" altLang="en-US" sz="800" i="1" dirty="0" err="1">
              <a:latin typeface="Arial" panose="020B0604020202020204" pitchFamily="34" charset="0"/>
              <a:ea typeface="+mj-ea"/>
              <a:cs typeface="Arial" panose="020B0604020202020204" pitchFamily="34" charset="0"/>
            </a:endParaRPr>
          </a:p>
        </p:txBody>
      </p:sp>
      <p:sp>
        <p:nvSpPr>
          <p:cNvPr id="82" name="순서도: 연결자 81">
            <a:extLst>
              <a:ext uri="{FF2B5EF4-FFF2-40B4-BE49-F238E27FC236}">
                <a16:creationId xmlns:a16="http://schemas.microsoft.com/office/drawing/2014/main" id="{167ADEAB-CD74-4878-9541-C27AF8B1C51B}"/>
              </a:ext>
            </a:extLst>
          </p:cNvPr>
          <p:cNvSpPr/>
          <p:nvPr/>
        </p:nvSpPr>
        <p:spPr bwMode="auto">
          <a:xfrm>
            <a:off x="2308511" y="4872989"/>
            <a:ext cx="100800" cy="1008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5</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83" name="순서도: 연결자 82">
            <a:extLst>
              <a:ext uri="{FF2B5EF4-FFF2-40B4-BE49-F238E27FC236}">
                <a16:creationId xmlns:a16="http://schemas.microsoft.com/office/drawing/2014/main" id="{538E2D68-B8A4-48E1-A751-1FF8201ED0CE}"/>
              </a:ext>
            </a:extLst>
          </p:cNvPr>
          <p:cNvSpPr/>
          <p:nvPr/>
        </p:nvSpPr>
        <p:spPr bwMode="auto">
          <a:xfrm>
            <a:off x="2302415" y="5225725"/>
            <a:ext cx="100800" cy="100800"/>
          </a:xfrm>
          <a:prstGeom prst="flowChartConnector">
            <a:avLst/>
          </a:prstGeom>
          <a:solidFill>
            <a:schemeClr val="bg1">
              <a:lumMod val="95000"/>
            </a:schemeClr>
          </a:solid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7</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sp>
        <p:nvSpPr>
          <p:cNvPr id="84" name="순서도: 연결자 83">
            <a:extLst>
              <a:ext uri="{FF2B5EF4-FFF2-40B4-BE49-F238E27FC236}">
                <a16:creationId xmlns:a16="http://schemas.microsoft.com/office/drawing/2014/main" id="{E0CA2C96-ABBB-48FA-835B-0EBBADB6290F}"/>
              </a:ext>
            </a:extLst>
          </p:cNvPr>
          <p:cNvSpPr/>
          <p:nvPr/>
        </p:nvSpPr>
        <p:spPr bwMode="auto">
          <a:xfrm>
            <a:off x="2302415" y="5011917"/>
            <a:ext cx="100800" cy="100800"/>
          </a:xfrm>
          <a:prstGeom prst="flowChartConnector">
            <a:avLst/>
          </a:prstGeom>
          <a:solidFill>
            <a:schemeClr val="bg1">
              <a:lumMod val="95000"/>
            </a:schemeClr>
          </a:solid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6</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sp>
        <p:nvSpPr>
          <p:cNvPr id="69" name="직사각형 119">
            <a:extLst>
              <a:ext uri="{FF2B5EF4-FFF2-40B4-BE49-F238E27FC236}">
                <a16:creationId xmlns:a16="http://schemas.microsoft.com/office/drawing/2014/main" id="{5026F35A-8BF8-48F4-B28B-24930E34756C}"/>
              </a:ext>
            </a:extLst>
          </p:cNvPr>
          <p:cNvSpPr/>
          <p:nvPr/>
        </p:nvSpPr>
        <p:spPr bwMode="auto">
          <a:xfrm>
            <a:off x="5723096" y="1542211"/>
            <a:ext cx="2860953"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a:t>
            </a:r>
            <a:r>
              <a:rPr lang="ko-KR" altLang="en-US" sz="800" dirty="0">
                <a:solidFill>
                  <a:prstClr val="black"/>
                </a:solidFill>
                <a:latin typeface="Arial" panose="020B0604020202020204" pitchFamily="34" charset="0"/>
                <a:ea typeface="+mj-ea"/>
                <a:cs typeface="Arial" panose="020B0604020202020204" pitchFamily="34" charset="0"/>
              </a:rPr>
              <a:t> </a:t>
            </a:r>
            <a:r>
              <a:rPr lang="en-US" altLang="ko-KR" sz="800" dirty="0">
                <a:solidFill>
                  <a:prstClr val="black"/>
                </a:solidFill>
                <a:latin typeface="Arial" panose="020B0604020202020204" pitchFamily="34" charset="0"/>
                <a:ea typeface="+mj-ea"/>
                <a:cs typeface="Arial" panose="020B0604020202020204" pitchFamily="34" charset="0"/>
              </a:rPr>
              <a:t>1.3.3.1.5, VDR 6.2.18) </a:t>
            </a:r>
          </a:p>
        </p:txBody>
      </p:sp>
    </p:spTree>
    <p:extLst>
      <p:ext uri="{BB962C8B-B14F-4D97-AF65-F5344CB8AC3E}">
        <p14:creationId xmlns:p14="http://schemas.microsoft.com/office/powerpoint/2010/main" val="1786608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Group 3">
            <a:extLst>
              <a:ext uri="{FF2B5EF4-FFF2-40B4-BE49-F238E27FC236}">
                <a16:creationId xmlns:a16="http://schemas.microsoft.com/office/drawing/2014/main" id="{F5E10969-78DA-42A4-A267-25BD6E7BF4A6}"/>
              </a:ext>
            </a:extLst>
          </p:cNvPr>
          <p:cNvGraphicFramePr>
            <a:graphicFrameLocks noGrp="1"/>
          </p:cNvGraphicFramePr>
          <p:nvPr/>
        </p:nvGraphicFramePr>
        <p:xfrm>
          <a:off x="468001" y="1191600"/>
          <a:ext cx="9038334" cy="508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특수관계자간 지급보증</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지배기업으로부터 제공받은 보증</a:t>
                      </a:r>
                      <a:endPar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lang="en-US" altLang="ko-KR" sz="800" dirty="0">
                          <a:latin typeface="+mn-ea"/>
                          <a:cs typeface="Arial" panose="020B0604020202020204" pitchFamily="34" charset="0"/>
                        </a:rPr>
                        <a:t>2022</a:t>
                      </a:r>
                      <a:r>
                        <a:rPr lang="ko-KR" altLang="en-US" sz="800" dirty="0">
                          <a:latin typeface="+mn-ea"/>
                          <a:cs typeface="Arial" panose="020B0604020202020204" pitchFamily="34" charset="0"/>
                        </a:rPr>
                        <a:t>년 </a:t>
                      </a:r>
                      <a:r>
                        <a:rPr lang="en-US" altLang="ko-KR" sz="800" dirty="0">
                          <a:latin typeface="+mn-ea"/>
                          <a:cs typeface="Arial" panose="020B0604020202020204" pitchFamily="34" charset="0"/>
                        </a:rPr>
                        <a:t>3</a:t>
                      </a:r>
                      <a:r>
                        <a:rPr lang="ko-KR" altLang="en-US" sz="800" dirty="0">
                          <a:latin typeface="+mn-ea"/>
                          <a:cs typeface="Arial" panose="020B0604020202020204" pitchFamily="34" charset="0"/>
                        </a:rPr>
                        <a:t>월말 기준 지배기업으로부터 제공받은 지급보증 내역은 다음과 같음</a:t>
                      </a: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7" name="표 66">
            <a:extLst>
              <a:ext uri="{FF2B5EF4-FFF2-40B4-BE49-F238E27FC236}">
                <a16:creationId xmlns:a16="http://schemas.microsoft.com/office/drawing/2014/main" id="{82596518-33B7-4FB1-8BAF-3BAEAB63913F}"/>
              </a:ext>
            </a:extLst>
          </p:cNvPr>
          <p:cNvGraphicFramePr>
            <a:graphicFrameLocks noGrp="1"/>
          </p:cNvGraphicFramePr>
          <p:nvPr/>
        </p:nvGraphicFramePr>
        <p:xfrm>
          <a:off x="2192533" y="3923988"/>
          <a:ext cx="6414371" cy="803705"/>
        </p:xfrm>
        <a:graphic>
          <a:graphicData uri="http://schemas.openxmlformats.org/drawingml/2006/table">
            <a:tbl>
              <a:tblPr/>
              <a:tblGrid>
                <a:gridCol w="128771">
                  <a:extLst>
                    <a:ext uri="{9D8B030D-6E8A-4147-A177-3AD203B41FA5}">
                      <a16:colId xmlns:a16="http://schemas.microsoft.com/office/drawing/2014/main" val="3009955717"/>
                    </a:ext>
                  </a:extLst>
                </a:gridCol>
                <a:gridCol w="309600">
                  <a:extLst>
                    <a:ext uri="{9D8B030D-6E8A-4147-A177-3AD203B41FA5}">
                      <a16:colId xmlns:a16="http://schemas.microsoft.com/office/drawing/2014/main" val="2455944164"/>
                    </a:ext>
                  </a:extLst>
                </a:gridCol>
                <a:gridCol w="720000">
                  <a:extLst>
                    <a:ext uri="{9D8B030D-6E8A-4147-A177-3AD203B41FA5}">
                      <a16:colId xmlns:a16="http://schemas.microsoft.com/office/drawing/2014/main" val="613229678"/>
                    </a:ext>
                  </a:extLst>
                </a:gridCol>
                <a:gridCol w="684000">
                  <a:extLst>
                    <a:ext uri="{9D8B030D-6E8A-4147-A177-3AD203B41FA5}">
                      <a16:colId xmlns:a16="http://schemas.microsoft.com/office/drawing/2014/main" val="3231353343"/>
                    </a:ext>
                  </a:extLst>
                </a:gridCol>
                <a:gridCol w="1800000">
                  <a:extLst>
                    <a:ext uri="{9D8B030D-6E8A-4147-A177-3AD203B41FA5}">
                      <a16:colId xmlns:a16="http://schemas.microsoft.com/office/drawing/2014/main" val="2741058326"/>
                    </a:ext>
                  </a:extLst>
                </a:gridCol>
                <a:gridCol w="2340000">
                  <a:extLst>
                    <a:ext uri="{9D8B030D-6E8A-4147-A177-3AD203B41FA5}">
                      <a16:colId xmlns:a16="http://schemas.microsoft.com/office/drawing/2014/main" val="875790673"/>
                    </a:ext>
                  </a:extLst>
                </a:gridCol>
                <a:gridCol w="432000">
                  <a:extLst>
                    <a:ext uri="{9D8B030D-6E8A-4147-A177-3AD203B41FA5}">
                      <a16:colId xmlns:a16="http://schemas.microsoft.com/office/drawing/2014/main" val="181242281"/>
                    </a:ext>
                  </a:extLst>
                </a:gridCol>
              </a:tblGrid>
              <a:tr h="114815">
                <a:tc gridSpan="5">
                  <a:txBody>
                    <a:bodyPr/>
                    <a:lstStyle/>
                    <a:p>
                      <a:pPr algn="l"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지배기업 및 그 관계자로부터 제공받은 지급보증 및 확약</a:t>
                      </a: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0920087"/>
                  </a:ext>
                </a:extLst>
              </a:tr>
              <a:tr h="22963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보증제공자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주채무자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보증내역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보증금액</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84252802"/>
                  </a:ext>
                </a:extLst>
              </a:tr>
              <a:tr h="114815">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rowSpan="2">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유암코</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PEF-7</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rowSpan="2">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하나은행</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신한은행</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한국무역보험공사</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수출입신용보증에 대한 보증서보증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3,951</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30849308"/>
                  </a:ext>
                </a:extLst>
              </a:tr>
              <a:tr h="114815">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한국투자증권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차입금에 대한 연대보증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68684912"/>
                  </a:ext>
                </a:extLst>
              </a:tr>
              <a:tr h="114815">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유암코</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PEF-7</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아젤리아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IBKC, SBI,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드림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l"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ABL</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 대한 연대보증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75866703"/>
                  </a:ext>
                </a:extLst>
              </a:tr>
              <a:tr h="114815">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gridSpan="5">
                  <a:txBody>
                    <a:bodyPr/>
                    <a:lstStyle/>
                    <a:p>
                      <a:pPr algn="ctr"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87,951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83592984"/>
                  </a:ext>
                </a:extLst>
              </a:tr>
            </a:tbl>
          </a:graphicData>
        </a:graphic>
      </p:graphicFrame>
      <p:grpSp>
        <p:nvGrpSpPr>
          <p:cNvPr id="11" name="그룹 10">
            <a:extLst>
              <a:ext uri="{FF2B5EF4-FFF2-40B4-BE49-F238E27FC236}">
                <a16:creationId xmlns:a16="http://schemas.microsoft.com/office/drawing/2014/main" id="{E999B317-B131-4029-8E74-332775FDBABE}"/>
              </a:ext>
            </a:extLst>
          </p:cNvPr>
          <p:cNvGrpSpPr/>
          <p:nvPr/>
        </p:nvGrpSpPr>
        <p:grpSpPr>
          <a:xfrm>
            <a:off x="2163927" y="1670833"/>
            <a:ext cx="6382872" cy="2191822"/>
            <a:chOff x="2163927" y="1670833"/>
            <a:chExt cx="6382872" cy="2191822"/>
          </a:xfrm>
        </p:grpSpPr>
        <p:sp>
          <p:nvSpPr>
            <p:cNvPr id="61" name="직사각형 60">
              <a:extLst>
                <a:ext uri="{FF2B5EF4-FFF2-40B4-BE49-F238E27FC236}">
                  <a16:creationId xmlns:a16="http://schemas.microsoft.com/office/drawing/2014/main" id="{9641F15C-7F51-499B-AD54-B3C4DBF92F50}"/>
                </a:ext>
              </a:extLst>
            </p:cNvPr>
            <p:cNvSpPr/>
            <p:nvPr/>
          </p:nvSpPr>
          <p:spPr>
            <a:xfrm>
              <a:off x="6958505" y="2021189"/>
              <a:ext cx="1228423" cy="414241"/>
            </a:xfrm>
            <a:prstGeom prst="rect">
              <a:avLst/>
            </a:prstGeom>
            <a:solidFill>
              <a:schemeClr val="bg1"/>
            </a:solidFill>
            <a:ln w="3175">
              <a:solidFill>
                <a:srgbClr val="00338D"/>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US" altLang="ko-KR" sz="738" dirty="0">
                <a:solidFill>
                  <a:schemeClr val="bg1"/>
                </a:solidFill>
                <a:latin typeface="Arial" panose="020B0604020202020204" pitchFamily="34" charset="0"/>
                <a:ea typeface="+mj-ea"/>
                <a:cs typeface="Arial" panose="020B0604020202020204" pitchFamily="34" charset="0"/>
              </a:endParaRPr>
            </a:p>
          </p:txBody>
        </p:sp>
        <p:grpSp>
          <p:nvGrpSpPr>
            <p:cNvPr id="10" name="그룹 9">
              <a:extLst>
                <a:ext uri="{FF2B5EF4-FFF2-40B4-BE49-F238E27FC236}">
                  <a16:creationId xmlns:a16="http://schemas.microsoft.com/office/drawing/2014/main" id="{8FF3C194-0B03-4842-943C-3F7FA2C5127D}"/>
                </a:ext>
              </a:extLst>
            </p:cNvPr>
            <p:cNvGrpSpPr/>
            <p:nvPr/>
          </p:nvGrpSpPr>
          <p:grpSpPr>
            <a:xfrm>
              <a:off x="2163927" y="1670833"/>
              <a:ext cx="6382872" cy="2191822"/>
              <a:chOff x="2200835" y="1311082"/>
              <a:chExt cx="6382872" cy="2191822"/>
            </a:xfrm>
          </p:grpSpPr>
          <p:grpSp>
            <p:nvGrpSpPr>
              <p:cNvPr id="6" name="그룹 5">
                <a:extLst>
                  <a:ext uri="{FF2B5EF4-FFF2-40B4-BE49-F238E27FC236}">
                    <a16:creationId xmlns:a16="http://schemas.microsoft.com/office/drawing/2014/main" id="{8BC3C722-A6C3-4DE2-81E7-E6129D879833}"/>
                  </a:ext>
                </a:extLst>
              </p:cNvPr>
              <p:cNvGrpSpPr/>
              <p:nvPr/>
            </p:nvGrpSpPr>
            <p:grpSpPr>
              <a:xfrm>
                <a:off x="2404338" y="1740269"/>
                <a:ext cx="4928647" cy="1468932"/>
                <a:chOff x="2404338" y="1740269"/>
                <a:chExt cx="4928647" cy="1468932"/>
              </a:xfrm>
            </p:grpSpPr>
            <p:sp>
              <p:nvSpPr>
                <p:cNvPr id="120" name="TextBox 119">
                  <a:extLst>
                    <a:ext uri="{FF2B5EF4-FFF2-40B4-BE49-F238E27FC236}">
                      <a16:creationId xmlns:a16="http://schemas.microsoft.com/office/drawing/2014/main" id="{28B9F28B-A44F-4E5D-AAB7-982762CBDA4E}"/>
                    </a:ext>
                  </a:extLst>
                </p:cNvPr>
                <p:cNvSpPr txBox="1"/>
                <p:nvPr/>
              </p:nvSpPr>
              <p:spPr>
                <a:xfrm>
                  <a:off x="3576387" y="1978101"/>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rgbClr val="7F7F7F"/>
                      </a:solidFill>
                      <a:latin typeface="Arial" panose="020B0604020202020204" pitchFamily="34" charset="0"/>
                      <a:ea typeface="+mj-ea"/>
                      <a:cs typeface="Arial" panose="020B0604020202020204" pitchFamily="34" charset="0"/>
                    </a:rPr>
                    <a:t>400 </a:t>
                  </a:r>
                  <a:r>
                    <a:rPr lang="ko-KR" altLang="en-US" sz="700" b="1" dirty="0">
                      <a:solidFill>
                        <a:srgbClr val="7F7F7F"/>
                      </a:solidFill>
                      <a:latin typeface="Arial" panose="020B0604020202020204" pitchFamily="34" charset="0"/>
                      <a:ea typeface="+mj-ea"/>
                      <a:cs typeface="Arial" panose="020B0604020202020204" pitchFamily="34" charset="0"/>
                    </a:rPr>
                    <a:t>억</a:t>
                  </a:r>
                  <a:endParaRPr lang="en-US" altLang="ko-KR" sz="700" b="1" dirty="0">
                    <a:solidFill>
                      <a:srgbClr val="7F7F7F"/>
                    </a:solidFill>
                    <a:latin typeface="Arial" panose="020B0604020202020204" pitchFamily="34" charset="0"/>
                    <a:ea typeface="+mj-ea"/>
                    <a:cs typeface="Arial" panose="020B0604020202020204" pitchFamily="34" charset="0"/>
                  </a:endParaRPr>
                </a:p>
              </p:txBody>
            </p:sp>
            <p:cxnSp>
              <p:nvCxnSpPr>
                <p:cNvPr id="116" name="직선 연결선 115">
                  <a:extLst>
                    <a:ext uri="{FF2B5EF4-FFF2-40B4-BE49-F238E27FC236}">
                      <a16:creationId xmlns:a16="http://schemas.microsoft.com/office/drawing/2014/main" id="{49213B28-EF5F-42C0-B625-1D282303D94D}"/>
                    </a:ext>
                  </a:extLst>
                </p:cNvPr>
                <p:cNvCxnSpPr>
                  <a:cxnSpLocks/>
                  <a:stCxn id="104" idx="2"/>
                  <a:endCxn id="111" idx="0"/>
                </p:cNvCxnSpPr>
                <p:nvPr/>
              </p:nvCxnSpPr>
              <p:spPr>
                <a:xfrm rot="16200000" flipH="1">
                  <a:off x="4146079" y="2149444"/>
                  <a:ext cx="328873" cy="1194"/>
                </a:xfrm>
                <a:prstGeom prst="bentConnector3">
                  <a:avLst>
                    <a:gd name="adj1" fmla="val 5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CFE279D-17EB-47E2-89EB-DF7BAF91FFE4}"/>
                    </a:ext>
                  </a:extLst>
                </p:cNvPr>
                <p:cNvSpPr txBox="1"/>
                <p:nvPr/>
              </p:nvSpPr>
              <p:spPr>
                <a:xfrm>
                  <a:off x="2404338" y="2576228"/>
                  <a:ext cx="910315" cy="170459"/>
                </a:xfrm>
                <a:prstGeom prst="rect">
                  <a:avLst/>
                </a:prstGeom>
                <a:noFill/>
              </p:spPr>
              <p:txBody>
                <a:bodyPr wrap="square" lIns="50409" tIns="50409" rIns="50409" bIns="50409" rtlCol="0">
                  <a:noAutofit/>
                </a:bodyPr>
                <a:lstStyle/>
                <a:p>
                  <a:pPr algn="ctr">
                    <a:spcAft>
                      <a:spcPts val="554"/>
                    </a:spcAft>
                  </a:pPr>
                  <a:endParaRPr lang="en-US" altLang="ko-KR" sz="700" b="1" dirty="0">
                    <a:solidFill>
                      <a:schemeClr val="tx2"/>
                    </a:solidFill>
                    <a:latin typeface="Arial" panose="020B0604020202020204" pitchFamily="34" charset="0"/>
                    <a:ea typeface="+mj-ea"/>
                    <a:cs typeface="Arial" panose="020B0604020202020204" pitchFamily="34" charset="0"/>
                  </a:endParaRPr>
                </a:p>
              </p:txBody>
            </p:sp>
            <p:cxnSp>
              <p:nvCxnSpPr>
                <p:cNvPr id="124" name="직선 연결선 123">
                  <a:extLst>
                    <a:ext uri="{FF2B5EF4-FFF2-40B4-BE49-F238E27FC236}">
                      <a16:creationId xmlns:a16="http://schemas.microsoft.com/office/drawing/2014/main" id="{0653CF51-06F4-4B62-B404-682975BA6976}"/>
                    </a:ext>
                  </a:extLst>
                </p:cNvPr>
                <p:cNvCxnSpPr>
                  <a:cxnSpLocks/>
                  <a:stCxn id="104" idx="2"/>
                  <a:endCxn id="114" idx="0"/>
                </p:cNvCxnSpPr>
                <p:nvPr/>
              </p:nvCxnSpPr>
              <p:spPr>
                <a:xfrm rot="16200000" flipH="1">
                  <a:off x="5110821" y="1184702"/>
                  <a:ext cx="936959" cy="2538764"/>
                </a:xfrm>
                <a:prstGeom prst="bentConnector3">
                  <a:avLst>
                    <a:gd name="adj1" fmla="val 1877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04" name="직사각형 103">
                  <a:extLst>
                    <a:ext uri="{FF2B5EF4-FFF2-40B4-BE49-F238E27FC236}">
                      <a16:creationId xmlns:a16="http://schemas.microsoft.com/office/drawing/2014/main" id="{2FEC8D4E-FC11-4903-B8F9-312E0696E796}"/>
                    </a:ext>
                  </a:extLst>
                </p:cNvPr>
                <p:cNvSpPr/>
                <p:nvPr/>
              </p:nvSpPr>
              <p:spPr>
                <a:xfrm>
                  <a:off x="3826808" y="1740269"/>
                  <a:ext cx="966220" cy="245336"/>
                </a:xfrm>
                <a:prstGeom prst="rect">
                  <a:avLst/>
                </a:prstGeom>
                <a:solidFill>
                  <a:schemeClr val="bg1"/>
                </a:solidFill>
                <a:ln w="6350" cap="flat" cmpd="sng" algn="ctr">
                  <a:solidFill>
                    <a:schemeClr val="bg1">
                      <a:lumMod val="65000"/>
                    </a:schemeClr>
                  </a:solid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유암코 </a:t>
                  </a:r>
                  <a:r>
                    <a:rPr lang="en-US" altLang="ko-KR"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PEF-7</a:t>
                  </a:r>
                  <a:r>
                    <a:rPr lang="ko-KR" altLang="en-US"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차</a:t>
                  </a:r>
                  <a:endParaRPr kumimoji="0" lang="ko-KR" altLang="en-US" sz="800" b="1" i="0" u="none" strike="noStrike" kern="0" cap="none" spc="0" normalizeH="0" baseline="0" noProof="0" dirty="0">
                    <a:ln>
                      <a:solidFill>
                        <a:schemeClr val="bg1">
                          <a:alpha val="0"/>
                        </a:scheme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111" name="직사각형 110">
                  <a:extLst>
                    <a:ext uri="{FF2B5EF4-FFF2-40B4-BE49-F238E27FC236}">
                      <a16:creationId xmlns:a16="http://schemas.microsoft.com/office/drawing/2014/main" id="{60AEA112-4DFD-4020-BCB6-6C59F65F4B40}"/>
                    </a:ext>
                  </a:extLst>
                </p:cNvPr>
                <p:cNvSpPr/>
                <p:nvPr/>
              </p:nvSpPr>
              <p:spPr>
                <a:xfrm>
                  <a:off x="3826808" y="2314478"/>
                  <a:ext cx="968607" cy="286636"/>
                </a:xfrm>
                <a:prstGeom prst="rect">
                  <a:avLst/>
                </a:prstGeom>
                <a:solidFill>
                  <a:srgbClr val="004E98"/>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페이퍼코리아㈜</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112" name="직사각형 111">
                  <a:extLst>
                    <a:ext uri="{FF2B5EF4-FFF2-40B4-BE49-F238E27FC236}">
                      <a16:creationId xmlns:a16="http://schemas.microsoft.com/office/drawing/2014/main" id="{D8F97A3E-C9D8-464C-AA6F-5C4B2EF0C407}"/>
                    </a:ext>
                  </a:extLst>
                </p:cNvPr>
                <p:cNvSpPr/>
                <p:nvPr/>
              </p:nvSpPr>
              <p:spPr>
                <a:xfrm>
                  <a:off x="2573017" y="2922564"/>
                  <a:ext cx="968607" cy="286637"/>
                </a:xfrm>
                <a:prstGeom prst="rect">
                  <a:avLst/>
                </a:prstGeom>
                <a:solidFill>
                  <a:srgbClr val="0072BC"/>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err="1">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나투라페이퍼</a:t>
                  </a: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114" name="직사각형 113">
                  <a:extLst>
                    <a:ext uri="{FF2B5EF4-FFF2-40B4-BE49-F238E27FC236}">
                      <a16:creationId xmlns:a16="http://schemas.microsoft.com/office/drawing/2014/main" id="{C5C65847-1296-4685-83B8-AC1CB296DB3E}"/>
                    </a:ext>
                  </a:extLst>
                </p:cNvPr>
                <p:cNvSpPr/>
                <p:nvPr/>
              </p:nvSpPr>
              <p:spPr>
                <a:xfrm>
                  <a:off x="6364378" y="2922564"/>
                  <a:ext cx="968607" cy="286633"/>
                </a:xfrm>
                <a:prstGeom prst="rect">
                  <a:avLst/>
                </a:prstGeom>
                <a:solidFill>
                  <a:srgbClr val="5B9BD5"/>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아젤리아</a:t>
                  </a:r>
                  <a:endPar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제일차</a:t>
                  </a:r>
                  <a:r>
                    <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유</a:t>
                  </a:r>
                  <a:r>
                    <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115" name="직사각형 114">
                  <a:extLst>
                    <a:ext uri="{FF2B5EF4-FFF2-40B4-BE49-F238E27FC236}">
                      <a16:creationId xmlns:a16="http://schemas.microsoft.com/office/drawing/2014/main" id="{55B33F1C-3CAA-4C9C-8EBB-5CF3F107BA4E}"/>
                    </a:ext>
                  </a:extLst>
                </p:cNvPr>
                <p:cNvSpPr/>
                <p:nvPr/>
              </p:nvSpPr>
              <p:spPr>
                <a:xfrm>
                  <a:off x="3826808" y="2922564"/>
                  <a:ext cx="968607" cy="286637"/>
                </a:xfrm>
                <a:prstGeom prst="rect">
                  <a:avLst/>
                </a:prstGeom>
                <a:solidFill>
                  <a:srgbClr val="0072BC"/>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err="1">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나투라미디어</a:t>
                  </a: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125" name="TextBox 124">
                  <a:extLst>
                    <a:ext uri="{FF2B5EF4-FFF2-40B4-BE49-F238E27FC236}">
                      <a16:creationId xmlns:a16="http://schemas.microsoft.com/office/drawing/2014/main" id="{30F5355A-38C3-455D-A01E-D85CEC0F8481}"/>
                    </a:ext>
                  </a:extLst>
                </p:cNvPr>
                <p:cNvSpPr txBox="1"/>
                <p:nvPr/>
              </p:nvSpPr>
              <p:spPr>
                <a:xfrm>
                  <a:off x="5304847" y="1979582"/>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rgbClr val="7F7F7F"/>
                      </a:solidFill>
                      <a:latin typeface="Arial" panose="020B0604020202020204" pitchFamily="34" charset="0"/>
                      <a:ea typeface="+mj-ea"/>
                      <a:cs typeface="Arial" panose="020B0604020202020204" pitchFamily="34" charset="0"/>
                    </a:rPr>
                    <a:t>480 </a:t>
                  </a:r>
                  <a:r>
                    <a:rPr lang="ko-KR" altLang="en-US" sz="700" b="1" dirty="0">
                      <a:solidFill>
                        <a:srgbClr val="7F7F7F"/>
                      </a:solidFill>
                      <a:latin typeface="Arial" panose="020B0604020202020204" pitchFamily="34" charset="0"/>
                      <a:ea typeface="+mj-ea"/>
                      <a:cs typeface="Arial" panose="020B0604020202020204" pitchFamily="34" charset="0"/>
                    </a:rPr>
                    <a:t>억</a:t>
                  </a:r>
                  <a:endParaRPr lang="en-US" altLang="ko-KR" sz="700" b="1" dirty="0">
                    <a:solidFill>
                      <a:srgbClr val="7F7F7F"/>
                    </a:solidFill>
                    <a:latin typeface="Arial" panose="020B0604020202020204" pitchFamily="34" charset="0"/>
                    <a:ea typeface="+mj-ea"/>
                    <a:cs typeface="Arial" panose="020B0604020202020204" pitchFamily="34" charset="0"/>
                  </a:endParaRPr>
                </a:p>
              </p:txBody>
            </p:sp>
            <p:cxnSp>
              <p:nvCxnSpPr>
                <p:cNvPr id="31" name="직선 연결선 30">
                  <a:extLst>
                    <a:ext uri="{FF2B5EF4-FFF2-40B4-BE49-F238E27FC236}">
                      <a16:creationId xmlns:a16="http://schemas.microsoft.com/office/drawing/2014/main" id="{9C7ACCB3-BC0C-4B78-812C-268354A5B748}"/>
                    </a:ext>
                  </a:extLst>
                </p:cNvPr>
                <p:cNvCxnSpPr>
                  <a:cxnSpLocks/>
                </p:cNvCxnSpPr>
                <p:nvPr/>
              </p:nvCxnSpPr>
              <p:spPr>
                <a:xfrm rot="10800000" flipV="1">
                  <a:off x="3179276" y="2399680"/>
                  <a:ext cx="647533" cy="522882"/>
                </a:xfrm>
                <a:prstGeom prst="bentConnector3">
                  <a:avLst>
                    <a:gd name="adj1" fmla="val 98248"/>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2E9AF51-E73F-4088-B77C-34E849D3DFC9}"/>
                    </a:ext>
                  </a:extLst>
                </p:cNvPr>
                <p:cNvSpPr txBox="1"/>
                <p:nvPr/>
              </p:nvSpPr>
              <p:spPr>
                <a:xfrm>
                  <a:off x="3057319" y="2210459"/>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rgbClr val="00338D"/>
                      </a:solidFill>
                      <a:latin typeface="Arial" panose="020B0604020202020204" pitchFamily="34" charset="0"/>
                      <a:ea typeface="+mj-ea"/>
                      <a:cs typeface="Arial" panose="020B0604020202020204" pitchFamily="34" charset="0"/>
                    </a:rPr>
                    <a:t>547</a:t>
                  </a:r>
                  <a:r>
                    <a:rPr lang="ko-KR" altLang="en-US" sz="700" b="1" dirty="0">
                      <a:solidFill>
                        <a:srgbClr val="00338D"/>
                      </a:solidFill>
                      <a:latin typeface="Arial" panose="020B0604020202020204" pitchFamily="34" charset="0"/>
                      <a:ea typeface="+mj-ea"/>
                      <a:cs typeface="Arial" panose="020B0604020202020204" pitchFamily="34" charset="0"/>
                    </a:rPr>
                    <a:t>억</a:t>
                  </a:r>
                  <a:endParaRPr lang="en-US" altLang="ko-KR" sz="700" b="1" dirty="0">
                    <a:solidFill>
                      <a:srgbClr val="00338D"/>
                    </a:solidFill>
                    <a:latin typeface="Arial" panose="020B0604020202020204" pitchFamily="34" charset="0"/>
                    <a:ea typeface="+mj-ea"/>
                    <a:cs typeface="Arial" panose="020B0604020202020204" pitchFamily="34" charset="0"/>
                  </a:endParaRPr>
                </a:p>
              </p:txBody>
            </p:sp>
            <p:cxnSp>
              <p:nvCxnSpPr>
                <p:cNvPr id="49" name="직선 연결선 48">
                  <a:extLst>
                    <a:ext uri="{FF2B5EF4-FFF2-40B4-BE49-F238E27FC236}">
                      <a16:creationId xmlns:a16="http://schemas.microsoft.com/office/drawing/2014/main" id="{25D71820-407B-431E-BA11-11E734C5C5F5}"/>
                    </a:ext>
                  </a:extLst>
                </p:cNvPr>
                <p:cNvCxnSpPr>
                  <a:cxnSpLocks/>
                  <a:stCxn id="111" idx="2"/>
                  <a:endCxn id="115" idx="0"/>
                </p:cNvCxnSpPr>
                <p:nvPr/>
              </p:nvCxnSpPr>
              <p:spPr>
                <a:xfrm>
                  <a:off x="4311112" y="2601114"/>
                  <a:ext cx="0" cy="321450"/>
                </a:xfrm>
                <a:prstGeom prst="line">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DD42225-AC74-489C-8B13-5AF6C022F14E}"/>
                    </a:ext>
                  </a:extLst>
                </p:cNvPr>
                <p:cNvSpPr txBox="1"/>
                <p:nvPr/>
              </p:nvSpPr>
              <p:spPr>
                <a:xfrm>
                  <a:off x="4117648" y="2663013"/>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rgbClr val="00338D"/>
                      </a:solidFill>
                      <a:latin typeface="Arial" panose="020B0604020202020204" pitchFamily="34" charset="0"/>
                      <a:ea typeface="+mj-ea"/>
                      <a:cs typeface="Arial" panose="020B0604020202020204" pitchFamily="34" charset="0"/>
                    </a:rPr>
                    <a:t>20</a:t>
                  </a:r>
                  <a:r>
                    <a:rPr lang="ko-KR" altLang="en-US" sz="700" b="1" dirty="0">
                      <a:solidFill>
                        <a:srgbClr val="00338D"/>
                      </a:solidFill>
                      <a:latin typeface="Arial" panose="020B0604020202020204" pitchFamily="34" charset="0"/>
                      <a:ea typeface="+mj-ea"/>
                      <a:cs typeface="Arial" panose="020B0604020202020204" pitchFamily="34" charset="0"/>
                    </a:rPr>
                    <a:t>억</a:t>
                  </a:r>
                  <a:endParaRPr lang="en-US" altLang="ko-KR" sz="700" b="1" dirty="0">
                    <a:solidFill>
                      <a:srgbClr val="00338D"/>
                    </a:solidFill>
                    <a:latin typeface="Arial" panose="020B0604020202020204" pitchFamily="34" charset="0"/>
                    <a:ea typeface="+mj-ea"/>
                    <a:cs typeface="Arial" panose="020B0604020202020204" pitchFamily="34" charset="0"/>
                  </a:endParaRPr>
                </a:p>
              </p:txBody>
            </p:sp>
            <p:cxnSp>
              <p:nvCxnSpPr>
                <p:cNvPr id="58" name="직선 연결선 30">
                  <a:extLst>
                    <a:ext uri="{FF2B5EF4-FFF2-40B4-BE49-F238E27FC236}">
                      <a16:creationId xmlns:a16="http://schemas.microsoft.com/office/drawing/2014/main" id="{49543821-64DD-4809-95AA-F63884A8D257}"/>
                    </a:ext>
                  </a:extLst>
                </p:cNvPr>
                <p:cNvCxnSpPr>
                  <a:cxnSpLocks/>
                </p:cNvCxnSpPr>
                <p:nvPr/>
              </p:nvCxnSpPr>
              <p:spPr>
                <a:xfrm flipV="1">
                  <a:off x="3286202" y="2490356"/>
                  <a:ext cx="532299" cy="432207"/>
                </a:xfrm>
                <a:prstGeom prst="bentConnector3">
                  <a:avLst>
                    <a:gd name="adj1" fmla="val -2966"/>
                  </a:avLst>
                </a:prstGeom>
                <a:ln w="12700">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81CBD7B-AEED-4433-9E35-04423DCD6711}"/>
                    </a:ext>
                  </a:extLst>
                </p:cNvPr>
                <p:cNvSpPr txBox="1"/>
                <p:nvPr/>
              </p:nvSpPr>
              <p:spPr>
                <a:xfrm>
                  <a:off x="3072503" y="2507212"/>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rgbClr val="00338D"/>
                      </a:solidFill>
                      <a:latin typeface="Arial" panose="020B0604020202020204" pitchFamily="34" charset="0"/>
                      <a:ea typeface="+mj-ea"/>
                      <a:cs typeface="Arial" panose="020B0604020202020204" pitchFamily="34" charset="0"/>
                    </a:rPr>
                    <a:t>10</a:t>
                  </a:r>
                  <a:r>
                    <a:rPr lang="ko-KR" altLang="en-US" sz="700" b="1" dirty="0">
                      <a:solidFill>
                        <a:srgbClr val="00338D"/>
                      </a:solidFill>
                      <a:latin typeface="Arial" panose="020B0604020202020204" pitchFamily="34" charset="0"/>
                      <a:ea typeface="+mj-ea"/>
                      <a:cs typeface="Arial" panose="020B0604020202020204" pitchFamily="34" charset="0"/>
                    </a:rPr>
                    <a:t>억</a:t>
                  </a:r>
                  <a:endParaRPr lang="en-US" altLang="ko-KR" sz="700" b="1" dirty="0">
                    <a:solidFill>
                      <a:srgbClr val="00338D"/>
                    </a:solidFill>
                    <a:latin typeface="Arial" panose="020B0604020202020204" pitchFamily="34" charset="0"/>
                    <a:ea typeface="+mj-ea"/>
                    <a:cs typeface="Arial" panose="020B0604020202020204" pitchFamily="34" charset="0"/>
                  </a:endParaRPr>
                </a:p>
              </p:txBody>
            </p:sp>
            <p:sp>
              <p:nvSpPr>
                <p:cNvPr id="44" name="순서도: 연결자 43">
                  <a:extLst>
                    <a:ext uri="{FF2B5EF4-FFF2-40B4-BE49-F238E27FC236}">
                      <a16:creationId xmlns:a16="http://schemas.microsoft.com/office/drawing/2014/main" id="{677C38BD-2638-463B-A23E-B50961ED6537}"/>
                    </a:ext>
                  </a:extLst>
                </p:cNvPr>
                <p:cNvSpPr/>
                <p:nvPr/>
              </p:nvSpPr>
              <p:spPr bwMode="auto">
                <a:xfrm>
                  <a:off x="3733994" y="2017118"/>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1</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45" name="순서도: 연결자 44">
                  <a:extLst>
                    <a:ext uri="{FF2B5EF4-FFF2-40B4-BE49-F238E27FC236}">
                      <a16:creationId xmlns:a16="http://schemas.microsoft.com/office/drawing/2014/main" id="{1EE274E6-D51E-4716-951B-78F93C9356BC}"/>
                    </a:ext>
                  </a:extLst>
                </p:cNvPr>
                <p:cNvSpPr/>
                <p:nvPr/>
              </p:nvSpPr>
              <p:spPr bwMode="auto">
                <a:xfrm>
                  <a:off x="5459166" y="2009051"/>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2</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46" name="순서도: 연결자 45">
                  <a:extLst>
                    <a:ext uri="{FF2B5EF4-FFF2-40B4-BE49-F238E27FC236}">
                      <a16:creationId xmlns:a16="http://schemas.microsoft.com/office/drawing/2014/main" id="{1901F524-B4F9-4AF8-BCE2-481AD565B6A7}"/>
                    </a:ext>
                  </a:extLst>
                </p:cNvPr>
                <p:cNvSpPr/>
                <p:nvPr/>
              </p:nvSpPr>
              <p:spPr bwMode="auto">
                <a:xfrm>
                  <a:off x="3279702" y="2564118"/>
                  <a:ext cx="132923" cy="132923"/>
                </a:xfrm>
                <a:prstGeom prst="flowChartConnector">
                  <a:avLst/>
                </a:prstGeom>
                <a:no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5</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sp>
              <p:nvSpPr>
                <p:cNvPr id="47" name="순서도: 연결자 46">
                  <a:extLst>
                    <a:ext uri="{FF2B5EF4-FFF2-40B4-BE49-F238E27FC236}">
                      <a16:creationId xmlns:a16="http://schemas.microsoft.com/office/drawing/2014/main" id="{1C2349AC-A548-44CF-AC18-E68DCB452873}"/>
                    </a:ext>
                  </a:extLst>
                </p:cNvPr>
                <p:cNvSpPr/>
                <p:nvPr/>
              </p:nvSpPr>
              <p:spPr bwMode="auto">
                <a:xfrm>
                  <a:off x="4321535" y="2700549"/>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4</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52" name="순서도: 연결자 51">
                  <a:extLst>
                    <a:ext uri="{FF2B5EF4-FFF2-40B4-BE49-F238E27FC236}">
                      <a16:creationId xmlns:a16="http://schemas.microsoft.com/office/drawing/2014/main" id="{DE85E0BF-FAAE-4141-9547-54A8AAF7B12E}"/>
                    </a:ext>
                  </a:extLst>
                </p:cNvPr>
                <p:cNvSpPr/>
                <p:nvPr/>
              </p:nvSpPr>
              <p:spPr bwMode="auto">
                <a:xfrm>
                  <a:off x="3187826" y="2249907"/>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3</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grpSp>
          <p:sp>
            <p:nvSpPr>
              <p:cNvPr id="56" name="직사각형 55">
                <a:extLst>
                  <a:ext uri="{FF2B5EF4-FFF2-40B4-BE49-F238E27FC236}">
                    <a16:creationId xmlns:a16="http://schemas.microsoft.com/office/drawing/2014/main" id="{1EBFD799-ED20-4EED-A42C-022DB5678F50}"/>
                  </a:ext>
                </a:extLst>
              </p:cNvPr>
              <p:cNvSpPr/>
              <p:nvPr/>
            </p:nvSpPr>
            <p:spPr>
              <a:xfrm>
                <a:off x="2200835" y="1400333"/>
                <a:ext cx="6382872" cy="2102571"/>
              </a:xfrm>
              <a:prstGeom prst="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US" altLang="ko-KR" sz="831" dirty="0">
                  <a:solidFill>
                    <a:schemeClr val="bg1"/>
                  </a:solidFill>
                  <a:latin typeface="Arial" panose="020B0604020202020204" pitchFamily="34" charset="0"/>
                  <a:ea typeface="+mj-ea"/>
                  <a:cs typeface="Arial" panose="020B0604020202020204" pitchFamily="34" charset="0"/>
                </a:endParaRPr>
              </a:p>
            </p:txBody>
          </p:sp>
          <p:sp>
            <p:nvSpPr>
              <p:cNvPr id="59" name="TextBox 58">
                <a:extLst>
                  <a:ext uri="{FF2B5EF4-FFF2-40B4-BE49-F238E27FC236}">
                    <a16:creationId xmlns:a16="http://schemas.microsoft.com/office/drawing/2014/main" id="{2B8C57CB-A152-4C11-9B19-E3D57DCD02C8}"/>
                  </a:ext>
                </a:extLst>
              </p:cNvPr>
              <p:cNvSpPr txBox="1"/>
              <p:nvPr/>
            </p:nvSpPr>
            <p:spPr>
              <a:xfrm>
                <a:off x="2352815" y="1311082"/>
                <a:ext cx="1528078" cy="215308"/>
              </a:xfrm>
              <a:prstGeom prst="rect">
                <a:avLst/>
              </a:prstGeom>
              <a:solidFill>
                <a:schemeClr val="bg1"/>
              </a:solidFill>
            </p:spPr>
            <p:txBody>
              <a:bodyPr wrap="square" lIns="50409" tIns="50409" rIns="50409" bIns="50409" rtlCol="0">
                <a:noAutofit/>
              </a:bodyPr>
              <a:lstStyle/>
              <a:p>
                <a:pPr>
                  <a:spcAft>
                    <a:spcPts val="554"/>
                  </a:spcAft>
                </a:pPr>
                <a:r>
                  <a:rPr lang="ko-KR" altLang="en-US" sz="738" b="1" dirty="0">
                    <a:solidFill>
                      <a:schemeClr val="tx2"/>
                    </a:solidFill>
                    <a:latin typeface="Arial" panose="020B0604020202020204" pitchFamily="34" charset="0"/>
                    <a:ea typeface="+mj-ea"/>
                    <a:cs typeface="Arial" panose="020B0604020202020204" pitchFamily="34" charset="0"/>
                  </a:rPr>
                  <a:t>특수관계자 간 지급보증 구조도 </a:t>
                </a:r>
              </a:p>
            </p:txBody>
          </p:sp>
        </p:grpSp>
        <p:cxnSp>
          <p:nvCxnSpPr>
            <p:cNvPr id="62" name="직선 연결선 61">
              <a:extLst>
                <a:ext uri="{FF2B5EF4-FFF2-40B4-BE49-F238E27FC236}">
                  <a16:creationId xmlns:a16="http://schemas.microsoft.com/office/drawing/2014/main" id="{56598E98-6711-4484-8BD5-9D6B4AE17A4A}"/>
                </a:ext>
              </a:extLst>
            </p:cNvPr>
            <p:cNvCxnSpPr>
              <a:cxnSpLocks/>
            </p:cNvCxnSpPr>
            <p:nvPr/>
          </p:nvCxnSpPr>
          <p:spPr>
            <a:xfrm>
              <a:off x="7748463" y="2113140"/>
              <a:ext cx="333375"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A09EA165-F16A-485C-AA8C-FBB564322266}"/>
                </a:ext>
              </a:extLst>
            </p:cNvPr>
            <p:cNvCxnSpPr>
              <a:cxnSpLocks/>
            </p:cNvCxnSpPr>
            <p:nvPr/>
          </p:nvCxnSpPr>
          <p:spPr>
            <a:xfrm>
              <a:off x="7748463" y="2209678"/>
              <a:ext cx="333375" cy="0"/>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6D264724-D0B5-453D-900D-9D453CC81AFC}"/>
                </a:ext>
              </a:extLst>
            </p:cNvPr>
            <p:cNvCxnSpPr>
              <a:cxnSpLocks/>
            </p:cNvCxnSpPr>
            <p:nvPr/>
          </p:nvCxnSpPr>
          <p:spPr>
            <a:xfrm>
              <a:off x="7748463" y="2330989"/>
              <a:ext cx="333375" cy="0"/>
            </a:xfrm>
            <a:prstGeom prst="line">
              <a:avLst/>
            </a:prstGeom>
            <a:ln w="12700">
              <a:solidFill>
                <a:srgbClr val="00338D"/>
              </a:solidFill>
              <a:prstDash val="dash"/>
            </a:ln>
          </p:spPr>
          <p:style>
            <a:lnRef idx="1">
              <a:schemeClr val="accent1"/>
            </a:lnRef>
            <a:fillRef idx="0">
              <a:schemeClr val="accent1"/>
            </a:fillRef>
            <a:effectRef idx="0">
              <a:schemeClr val="accent1"/>
            </a:effectRef>
            <a:fontRef idx="minor">
              <a:schemeClr val="tx1"/>
            </a:fontRef>
          </p:style>
        </p:cxnSp>
      </p:grpSp>
      <p:sp>
        <p:nvSpPr>
          <p:cNvPr id="37" name="제목 2">
            <a:extLst>
              <a:ext uri="{FF2B5EF4-FFF2-40B4-BE49-F238E27FC236}">
                <a16:creationId xmlns:a16="http://schemas.microsoft.com/office/drawing/2014/main" id="{E75FA194-0EB2-4832-AA42-47FF76FC594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Related Party Transactions (5/6)</a:t>
            </a:r>
          </a:p>
        </p:txBody>
      </p:sp>
      <p:sp>
        <p:nvSpPr>
          <p:cNvPr id="38" name="제목 2">
            <a:extLst>
              <a:ext uri="{FF2B5EF4-FFF2-40B4-BE49-F238E27FC236}">
                <a16:creationId xmlns:a16="http://schemas.microsoft.com/office/drawing/2014/main" id="{9A6C2672-326E-468E-B3D4-8A63C452E14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60" name="표 59">
            <a:extLst>
              <a:ext uri="{FF2B5EF4-FFF2-40B4-BE49-F238E27FC236}">
                <a16:creationId xmlns:a16="http://schemas.microsoft.com/office/drawing/2014/main" id="{F22C0900-7FBE-400C-A724-D8191F2C0C00}"/>
              </a:ext>
            </a:extLst>
          </p:cNvPr>
          <p:cNvGraphicFramePr>
            <a:graphicFrameLocks noGrp="1"/>
          </p:cNvGraphicFramePr>
          <p:nvPr/>
        </p:nvGraphicFramePr>
        <p:xfrm>
          <a:off x="6982835" y="2049667"/>
          <a:ext cx="822674" cy="346416"/>
        </p:xfrm>
        <a:graphic>
          <a:graphicData uri="http://schemas.openxmlformats.org/drawingml/2006/table">
            <a:tbl>
              <a:tblPr/>
              <a:tblGrid>
                <a:gridCol w="822674">
                  <a:extLst>
                    <a:ext uri="{9D8B030D-6E8A-4147-A177-3AD203B41FA5}">
                      <a16:colId xmlns:a16="http://schemas.microsoft.com/office/drawing/2014/main" val="544672441"/>
                    </a:ext>
                  </a:extLst>
                </a:gridCol>
              </a:tblGrid>
              <a:tr h="105076">
                <a:tc>
                  <a:txBody>
                    <a:bodyPr/>
                    <a:lstStyle/>
                    <a:p>
                      <a:pPr algn="l" fontAlgn="b"/>
                      <a:r>
                        <a:rPr lang="ko-KR" altLang="en-US" sz="700" b="1" i="0" u="none" strike="noStrike" dirty="0">
                          <a:solidFill>
                            <a:schemeClr val="tx1">
                              <a:lumMod val="65000"/>
                              <a:lumOff val="35000"/>
                            </a:schemeClr>
                          </a:solidFill>
                          <a:effectLst/>
                          <a:latin typeface="맑은 고딕" panose="020B0503020000020004" pitchFamily="50" charset="-127"/>
                          <a:ea typeface="맑은 고딕" panose="020B0503020000020004" pitchFamily="50" charset="-127"/>
                        </a:rPr>
                        <a:t>지배기업 보증제공</a:t>
                      </a:r>
                    </a:p>
                  </a:txBody>
                  <a:tcPr marL="8792" marR="8792" marT="8792" marB="0" anchor="b">
                    <a:lnL>
                      <a:noFill/>
                    </a:lnL>
                    <a:lnR>
                      <a:noFill/>
                    </a:lnR>
                    <a:lnT>
                      <a:noFill/>
                    </a:lnT>
                    <a:lnB>
                      <a:noFill/>
                    </a:lnB>
                  </a:tcPr>
                </a:tc>
                <a:extLst>
                  <a:ext uri="{0D108BD9-81ED-4DB2-BD59-A6C34878D82A}">
                    <a16:rowId xmlns:a16="http://schemas.microsoft.com/office/drawing/2014/main" val="2161907825"/>
                  </a:ext>
                </a:extLst>
              </a:tr>
              <a:tr h="105076">
                <a:tc>
                  <a:txBody>
                    <a:bodyPr/>
                    <a:lstStyle/>
                    <a:p>
                      <a:pPr algn="l" fontAlgn="b"/>
                      <a:r>
                        <a:rPr lang="ko-KR" altLang="en-US" sz="700" b="1" i="0" u="none" strike="noStrike" dirty="0">
                          <a:solidFill>
                            <a:srgbClr val="00338D"/>
                          </a:solidFill>
                          <a:effectLst/>
                          <a:latin typeface="맑은 고딕" panose="020B0503020000020004" pitchFamily="50" charset="-127"/>
                          <a:ea typeface="맑은 고딕" panose="020B0503020000020004" pitchFamily="50" charset="-127"/>
                        </a:rPr>
                        <a:t>하향 보증제공</a:t>
                      </a:r>
                    </a:p>
                  </a:txBody>
                  <a:tcPr marL="8792" marR="8792" marT="8792" marB="0" anchor="b">
                    <a:lnL>
                      <a:noFill/>
                    </a:lnL>
                    <a:lnR>
                      <a:noFill/>
                    </a:lnR>
                    <a:lnT>
                      <a:noFill/>
                    </a:lnT>
                    <a:lnB>
                      <a:noFill/>
                    </a:lnB>
                  </a:tcPr>
                </a:tc>
                <a:extLst>
                  <a:ext uri="{0D108BD9-81ED-4DB2-BD59-A6C34878D82A}">
                    <a16:rowId xmlns:a16="http://schemas.microsoft.com/office/drawing/2014/main" val="1301456125"/>
                  </a:ext>
                </a:extLst>
              </a:tr>
              <a:tr h="105076">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ko-KR" altLang="en-US" sz="700" b="1" i="0" u="none" strike="noStrike" dirty="0">
                          <a:solidFill>
                            <a:srgbClr val="00338D"/>
                          </a:solidFill>
                          <a:effectLst/>
                          <a:latin typeface="맑은 고딕" panose="020B0503020000020004" pitchFamily="50" charset="-127"/>
                          <a:ea typeface="+mn-ea"/>
                        </a:rPr>
                        <a:t>상향 보증제공</a:t>
                      </a:r>
                    </a:p>
                  </a:txBody>
                  <a:tcPr marL="8792" marR="8792" marT="8792" marB="0" anchor="b">
                    <a:lnL>
                      <a:noFill/>
                    </a:lnL>
                    <a:lnR>
                      <a:noFill/>
                    </a:lnR>
                    <a:lnT>
                      <a:noFill/>
                    </a:lnT>
                    <a:lnB>
                      <a:noFill/>
                    </a:lnB>
                  </a:tcPr>
                </a:tc>
                <a:extLst>
                  <a:ext uri="{0D108BD9-81ED-4DB2-BD59-A6C34878D82A}">
                    <a16:rowId xmlns:a16="http://schemas.microsoft.com/office/drawing/2014/main" val="779556132"/>
                  </a:ext>
                </a:extLst>
              </a:tr>
            </a:tbl>
          </a:graphicData>
        </a:graphic>
      </p:graphicFrame>
      <p:sp>
        <p:nvSpPr>
          <p:cNvPr id="54" name="순서도: 연결자 53">
            <a:extLst>
              <a:ext uri="{FF2B5EF4-FFF2-40B4-BE49-F238E27FC236}">
                <a16:creationId xmlns:a16="http://schemas.microsoft.com/office/drawing/2014/main" id="{F7B9D570-F4F4-4540-AD18-1E70A7B42C1E}"/>
              </a:ext>
            </a:extLst>
          </p:cNvPr>
          <p:cNvSpPr/>
          <p:nvPr/>
        </p:nvSpPr>
        <p:spPr bwMode="auto">
          <a:xfrm>
            <a:off x="2424658" y="4326029"/>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1</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55" name="순서도: 연결자 54">
            <a:extLst>
              <a:ext uri="{FF2B5EF4-FFF2-40B4-BE49-F238E27FC236}">
                <a16:creationId xmlns:a16="http://schemas.microsoft.com/office/drawing/2014/main" id="{8A497FB2-7714-4A3A-9C3E-FC94BB541FC8}"/>
              </a:ext>
            </a:extLst>
          </p:cNvPr>
          <p:cNvSpPr/>
          <p:nvPr/>
        </p:nvSpPr>
        <p:spPr bwMode="auto">
          <a:xfrm>
            <a:off x="2424658" y="4501289"/>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2</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51" name="TextBox 50">
            <a:extLst>
              <a:ext uri="{FF2B5EF4-FFF2-40B4-BE49-F238E27FC236}">
                <a16:creationId xmlns:a16="http://schemas.microsoft.com/office/drawing/2014/main" id="{F6AD6960-BD08-4C1E-A41E-E178491D0D13}"/>
              </a:ext>
            </a:extLst>
          </p:cNvPr>
          <p:cNvSpPr txBox="1">
            <a:spLocks/>
          </p:cNvSpPr>
          <p:nvPr/>
        </p:nvSpPr>
        <p:spPr>
          <a:xfrm>
            <a:off x="2192218" y="4804264"/>
            <a:ext cx="7127042" cy="822187"/>
          </a:xfrm>
          <a:prstGeom prst="rect">
            <a:avLst/>
          </a:prstGeom>
          <a:noFill/>
          <a:ln w="6350">
            <a:noFill/>
          </a:ln>
        </p:spPr>
        <p:txBody>
          <a:bodyPr wrap="square" lIns="50409" tIns="50409" rIns="50409" bIns="50409" rtlCol="0" anchor="t" anchorCtr="0">
            <a:noAutofit/>
          </a:bodyPr>
          <a:lstStyle/>
          <a:p>
            <a:pPr marL="266400" lvl="2" indent="-171450" fontAlgn="base">
              <a:spcBef>
                <a:spcPts val="300"/>
              </a:spcBef>
              <a:buClr>
                <a:srgbClr val="00338D"/>
              </a:buClr>
              <a:buSzPct val="100000"/>
              <a:buFont typeface="Arial" panose="020B0604020202020204" pitchFamily="34" charset="0"/>
              <a:buChar char="•"/>
              <a:defRPr/>
            </a:pPr>
            <a:r>
              <a:rPr lang="ko-KR" altLang="en-US" sz="700" kern="0" dirty="0" err="1">
                <a:latin typeface="Arial" panose="020B0604020202020204" pitchFamily="34" charset="0"/>
                <a:ea typeface="+mj-ea"/>
                <a:cs typeface="Arial" panose="020B0604020202020204" pitchFamily="34" charset="0"/>
              </a:rPr>
              <a:t>유암코</a:t>
            </a:r>
            <a:r>
              <a:rPr lang="ko-KR" altLang="en-US" sz="700" kern="0" dirty="0">
                <a:latin typeface="Arial" panose="020B0604020202020204" pitchFamily="34" charset="0"/>
                <a:ea typeface="+mj-ea"/>
                <a:cs typeface="Arial" panose="020B0604020202020204" pitchFamily="34" charset="0"/>
              </a:rPr>
              <a:t> </a:t>
            </a:r>
            <a:r>
              <a:rPr lang="en-US" altLang="ko-KR" sz="700" kern="0" dirty="0">
                <a:latin typeface="Arial" panose="020B0604020202020204" pitchFamily="34" charset="0"/>
                <a:ea typeface="+mj-ea"/>
                <a:cs typeface="Arial" panose="020B0604020202020204" pitchFamily="34" charset="0"/>
              </a:rPr>
              <a:t>PEF-7</a:t>
            </a:r>
            <a:r>
              <a:rPr lang="ko-KR" altLang="en-US" sz="700" kern="0" dirty="0">
                <a:latin typeface="Arial" panose="020B0604020202020204" pitchFamily="34" charset="0"/>
                <a:ea typeface="+mj-ea"/>
                <a:cs typeface="Arial" panose="020B0604020202020204" pitchFamily="34" charset="0"/>
              </a:rPr>
              <a:t>차는 </a:t>
            </a:r>
            <a:r>
              <a:rPr lang="en-US" altLang="ko-KR" sz="700" kern="0" dirty="0">
                <a:latin typeface="Arial" panose="020B0604020202020204" pitchFamily="34" charset="0"/>
                <a:ea typeface="+mj-ea"/>
                <a:cs typeface="Arial" panose="020B0604020202020204" pitchFamily="34" charset="0"/>
              </a:rPr>
              <a:t>PCI</a:t>
            </a:r>
            <a:r>
              <a:rPr lang="ko-KR" altLang="en-US" sz="700" kern="0" dirty="0">
                <a:latin typeface="Arial" panose="020B0604020202020204" pitchFamily="34" charset="0"/>
                <a:ea typeface="+mj-ea"/>
                <a:cs typeface="Arial" panose="020B0604020202020204" pitchFamily="34" charset="0"/>
              </a:rPr>
              <a:t>의 </a:t>
            </a:r>
            <a:r>
              <a:rPr lang="en-US" altLang="ko-KR" sz="700" kern="0" dirty="0">
                <a:latin typeface="Arial" panose="020B0604020202020204" pitchFamily="34" charset="0"/>
                <a:ea typeface="+mj-ea"/>
                <a:cs typeface="Arial" panose="020B0604020202020204" pitchFamily="34" charset="0"/>
              </a:rPr>
              <a:t>Usance </a:t>
            </a:r>
            <a:r>
              <a:rPr lang="ko-KR" altLang="en-US" sz="700" kern="0" dirty="0">
                <a:latin typeface="Arial" panose="020B0604020202020204" pitchFamily="34" charset="0"/>
                <a:ea typeface="+mj-ea"/>
                <a:cs typeface="Arial" panose="020B0604020202020204" pitchFamily="34" charset="0"/>
              </a:rPr>
              <a:t>및 단기차입금</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무역금융으로 구성</a:t>
            </a:r>
            <a:r>
              <a:rPr lang="en-US" altLang="ko-KR" sz="700" kern="0" dirty="0">
                <a:latin typeface="Arial" panose="020B0604020202020204" pitchFamily="34" charset="0"/>
                <a:ea typeface="+mj-ea"/>
                <a:cs typeface="Arial" panose="020B0604020202020204" pitchFamily="34" charset="0"/>
              </a:rPr>
              <a:t>) 96</a:t>
            </a:r>
            <a:r>
              <a:rPr lang="ko-KR" altLang="en-US" sz="700" kern="0" dirty="0">
                <a:latin typeface="Arial" panose="020B0604020202020204" pitchFamily="34" charset="0"/>
                <a:ea typeface="+mj-ea"/>
                <a:cs typeface="Arial" panose="020B0604020202020204" pitchFamily="34" charset="0"/>
              </a:rPr>
              <a:t>억원 중 일부인 하나은행의 </a:t>
            </a:r>
            <a:r>
              <a:rPr lang="en-US" altLang="ko-KR" sz="700" kern="0" dirty="0">
                <a:latin typeface="Arial" panose="020B0604020202020204" pitchFamily="34" charset="0"/>
                <a:ea typeface="+mj-ea"/>
                <a:cs typeface="Arial" panose="020B0604020202020204" pitchFamily="34" charset="0"/>
              </a:rPr>
              <a:t>Usance</a:t>
            </a:r>
            <a:r>
              <a:rPr lang="ko-KR" altLang="en-US" sz="700" kern="0" dirty="0">
                <a:latin typeface="Arial" panose="020B0604020202020204" pitchFamily="34" charset="0"/>
                <a:ea typeface="+mj-ea"/>
                <a:cs typeface="Arial" panose="020B0604020202020204" pitchFamily="34" charset="0"/>
              </a:rPr>
              <a:t>와</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신한은행의 무역금융 </a:t>
            </a:r>
            <a:r>
              <a:rPr lang="en-US" altLang="ko-KR" sz="700" kern="0" dirty="0">
                <a:latin typeface="Arial" panose="020B0604020202020204" pitchFamily="34" charset="0"/>
                <a:ea typeface="+mj-ea"/>
                <a:cs typeface="Arial" panose="020B0604020202020204" pitchFamily="34" charset="0"/>
              </a:rPr>
              <a:t>23</a:t>
            </a:r>
            <a:r>
              <a:rPr lang="ko-KR" altLang="en-US" sz="700" kern="0" dirty="0">
                <a:latin typeface="Arial" panose="020B0604020202020204" pitchFamily="34" charset="0"/>
                <a:ea typeface="+mj-ea"/>
                <a:cs typeface="Arial" panose="020B0604020202020204" pitchFamily="34" charset="0"/>
              </a:rPr>
              <a:t>억원에 대하여 지급보증을 </a:t>
            </a:r>
            <a:r>
              <a:rPr lang="en-US" altLang="ko-KR" sz="700" kern="0" dirty="0">
                <a:latin typeface="Arial" panose="020B0604020202020204" pitchFamily="34" charset="0"/>
                <a:ea typeface="+mj-ea"/>
                <a:cs typeface="Arial" panose="020B0604020202020204" pitchFamily="34" charset="0"/>
              </a:rPr>
              <a:t>40</a:t>
            </a:r>
            <a:r>
              <a:rPr lang="ko-KR" altLang="en-US" sz="700" kern="0" dirty="0">
                <a:latin typeface="Arial" panose="020B0604020202020204" pitchFamily="34" charset="0"/>
                <a:ea typeface="+mj-ea"/>
                <a:cs typeface="Arial" panose="020B0604020202020204" pitchFamily="34" charset="0"/>
              </a:rPr>
              <a:t>억원 가량 제공하며</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 이는 관련 차입금과 그에 대한 한국무역보험공사의 보증금액 차액에 대한 보증에 해당함</a:t>
            </a:r>
            <a:r>
              <a:rPr lang="en-US" altLang="ko-KR" sz="700" kern="0" dirty="0">
                <a:latin typeface="Arial" panose="020B0604020202020204" pitchFamily="34" charset="0"/>
                <a:ea typeface="+mj-ea"/>
                <a:cs typeface="Arial" panose="020B0604020202020204" pitchFamily="34" charset="0"/>
              </a:rPr>
              <a:t>. PCI</a:t>
            </a:r>
            <a:r>
              <a:rPr lang="ko-KR" altLang="en-US" sz="700" kern="0" dirty="0">
                <a:latin typeface="Arial" panose="020B0604020202020204" pitchFamily="34" charset="0"/>
                <a:ea typeface="+mj-ea"/>
                <a:cs typeface="Arial" panose="020B0604020202020204" pitchFamily="34" charset="0"/>
              </a:rPr>
              <a:t>는 기존차입금 상환자금 및 운영자금조달을 위하여 </a:t>
            </a:r>
            <a:r>
              <a:rPr lang="en-US" altLang="ko-KR" sz="700" kern="0" dirty="0">
                <a:latin typeface="Arial" panose="020B0604020202020204" pitchFamily="34" charset="0"/>
                <a:ea typeface="+mj-ea"/>
                <a:cs typeface="Arial" panose="020B0604020202020204" pitchFamily="34" charset="0"/>
              </a:rPr>
              <a:t>2019</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11</a:t>
            </a:r>
            <a:r>
              <a:rPr lang="ko-KR" altLang="en-US" sz="700" kern="0" dirty="0">
                <a:latin typeface="Arial" panose="020B0604020202020204" pitchFamily="34" charset="0"/>
                <a:ea typeface="+mj-ea"/>
                <a:cs typeface="Arial" panose="020B0604020202020204" pitchFamily="34" charset="0"/>
              </a:rPr>
              <a:t>월 한국투자증권으로부터 </a:t>
            </a:r>
            <a:r>
              <a:rPr lang="en-US" altLang="ko-KR" sz="700" kern="0" dirty="0">
                <a:latin typeface="Arial" panose="020B0604020202020204" pitchFamily="34" charset="0"/>
                <a:ea typeface="+mj-ea"/>
                <a:cs typeface="Arial" panose="020B0604020202020204" pitchFamily="34" charset="0"/>
              </a:rPr>
              <a:t>300</a:t>
            </a:r>
            <a:r>
              <a:rPr lang="ko-KR" altLang="en-US" sz="700" kern="0" dirty="0">
                <a:latin typeface="Arial" panose="020B0604020202020204" pitchFamily="34" charset="0"/>
                <a:ea typeface="+mj-ea"/>
                <a:cs typeface="Arial" panose="020B0604020202020204" pitchFamily="34" charset="0"/>
              </a:rPr>
              <a:t>억원을 대여하였으며</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 </a:t>
            </a:r>
            <a:r>
              <a:rPr lang="en-US" altLang="ko-KR" sz="700" kern="0" dirty="0">
                <a:latin typeface="Arial" panose="020B0604020202020204" pitchFamily="34" charset="0"/>
                <a:ea typeface="+mj-ea"/>
                <a:cs typeface="Arial" panose="020B0604020202020204" pitchFamily="34" charset="0"/>
              </a:rPr>
              <a:t>2021</a:t>
            </a:r>
            <a:r>
              <a:rPr lang="ko-KR" altLang="en-US" sz="700" kern="0" dirty="0">
                <a:latin typeface="Arial" panose="020B0604020202020204" pitchFamily="34" charset="0"/>
                <a:ea typeface="+mj-ea"/>
                <a:cs typeface="Arial" panose="020B0604020202020204" pitchFamily="34" charset="0"/>
              </a:rPr>
              <a:t>년 동 차입금의 만기를 </a:t>
            </a:r>
            <a:r>
              <a:rPr lang="en-US" altLang="ko-KR" sz="700" kern="0" dirty="0">
                <a:latin typeface="Arial" panose="020B0604020202020204" pitchFamily="34" charset="0"/>
                <a:ea typeface="+mj-ea"/>
                <a:cs typeface="Arial" panose="020B0604020202020204" pitchFamily="34" charset="0"/>
              </a:rPr>
              <a:t>2</a:t>
            </a:r>
            <a:r>
              <a:rPr lang="ko-KR" altLang="en-US" sz="700" kern="0" dirty="0">
                <a:latin typeface="Arial" panose="020B0604020202020204" pitchFamily="34" charset="0"/>
                <a:ea typeface="+mj-ea"/>
                <a:cs typeface="Arial" panose="020B0604020202020204" pitchFamily="34" charset="0"/>
              </a:rPr>
              <a:t>년 연장함</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해당 차입금에 대하여 담보는 제공되니 아니하였으며</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 지배기업에 의한 지급보증이 존재함</a:t>
            </a:r>
            <a:endParaRPr lang="en-US" altLang="ko-KR" sz="7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700" kern="0" dirty="0" err="1">
                <a:latin typeface="Arial" panose="020B0604020202020204" pitchFamily="34" charset="0"/>
                <a:ea typeface="+mj-ea"/>
                <a:cs typeface="Arial" panose="020B0604020202020204" pitchFamily="34" charset="0"/>
              </a:rPr>
              <a:t>아젤리아의</a:t>
            </a:r>
            <a:r>
              <a:rPr lang="ko-KR" altLang="en-US" sz="700" kern="0" dirty="0">
                <a:latin typeface="Arial" panose="020B0604020202020204" pitchFamily="34" charset="0"/>
                <a:ea typeface="+mj-ea"/>
                <a:cs typeface="Arial" panose="020B0604020202020204" pitchFamily="34" charset="0"/>
              </a:rPr>
              <a:t> 대주단에 대한 차입과 관련하여 </a:t>
            </a:r>
            <a:r>
              <a:rPr lang="ko-KR" altLang="en-US" sz="700" kern="0" dirty="0" err="1">
                <a:latin typeface="Arial" panose="020B0604020202020204" pitchFamily="34" charset="0"/>
                <a:ea typeface="+mj-ea"/>
                <a:cs typeface="Arial" panose="020B0604020202020204" pitchFamily="34" charset="0"/>
              </a:rPr>
              <a:t>유암코</a:t>
            </a:r>
            <a:r>
              <a:rPr lang="en-US" altLang="ko-KR" sz="700" kern="0" dirty="0">
                <a:latin typeface="Arial" panose="020B0604020202020204" pitchFamily="34" charset="0"/>
                <a:ea typeface="+mj-ea"/>
                <a:cs typeface="Arial" panose="020B0604020202020204" pitchFamily="34" charset="0"/>
              </a:rPr>
              <a:t> PEF-7</a:t>
            </a:r>
            <a:r>
              <a:rPr lang="ko-KR" altLang="en-US" sz="700" kern="0" dirty="0">
                <a:latin typeface="Arial" panose="020B0604020202020204" pitchFamily="34" charset="0"/>
                <a:ea typeface="+mj-ea"/>
                <a:cs typeface="Arial" panose="020B0604020202020204" pitchFamily="34" charset="0"/>
              </a:rPr>
              <a:t>차는 대출 원리금에 대하여 연대보증을 제공함</a:t>
            </a:r>
            <a:r>
              <a:rPr lang="en-US" altLang="ko-KR" sz="700" kern="0" dirty="0">
                <a:latin typeface="Arial" panose="020B0604020202020204" pitchFamily="34" charset="0"/>
                <a:ea typeface="+mj-ea"/>
                <a:cs typeface="Arial" panose="020B0604020202020204" pitchFamily="34" charset="0"/>
              </a:rPr>
              <a:t>.</a:t>
            </a:r>
          </a:p>
        </p:txBody>
      </p:sp>
      <p:sp>
        <p:nvSpPr>
          <p:cNvPr id="43" name="TextBox 42">
            <a:extLst>
              <a:ext uri="{FF2B5EF4-FFF2-40B4-BE49-F238E27FC236}">
                <a16:creationId xmlns:a16="http://schemas.microsoft.com/office/drawing/2014/main" id="{258FF69C-B9A7-4C8A-96E2-02EE89E72A84}"/>
              </a:ext>
            </a:extLst>
          </p:cNvPr>
          <p:cNvSpPr txBox="1"/>
          <p:nvPr/>
        </p:nvSpPr>
        <p:spPr>
          <a:xfrm>
            <a:off x="462760" y="1954547"/>
            <a:ext cx="1544799" cy="1500239"/>
          </a:xfrm>
          <a:prstGeom prst="rect">
            <a:avLst/>
          </a:prstGeom>
          <a:noFill/>
        </p:spPr>
        <p:txBody>
          <a:bodyPr wrap="square" lIns="54610" tIns="54610" rIns="54610" bIns="54610" rtlCol="0">
            <a:noAutofit/>
          </a:bodyPr>
          <a:lstStyle/>
          <a:p>
            <a:pPr>
              <a:spcAft>
                <a:spcPts val="300"/>
              </a:spcAft>
            </a:pP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지배기업 및 그 특수관계자로부터의 지급보증 현황은 다음과 같음</a:t>
            </a:r>
            <a:endParaRPr lang="en-US" altLang="ko-KR" sz="800" i="1" dirty="0">
              <a:latin typeface="Arial" panose="020B0604020202020204" pitchFamily="34" charset="0"/>
              <a:ea typeface="+mj-ea"/>
              <a:cs typeface="Arial" panose="020B0604020202020204" pitchFamily="34" charset="0"/>
            </a:endParaRPr>
          </a:p>
          <a:p>
            <a:pPr marL="228600" indent="-228600">
              <a:spcAft>
                <a:spcPts val="300"/>
              </a:spcAft>
              <a:buAutoNum type="alphaUcPeriod"/>
            </a:pPr>
            <a:r>
              <a:rPr lang="en-US" altLang="ko-KR" sz="800" i="1" dirty="0">
                <a:latin typeface="Arial" panose="020B0604020202020204" pitchFamily="34" charset="0"/>
                <a:ea typeface="+mj-ea"/>
                <a:cs typeface="Arial" panose="020B0604020202020204" pitchFamily="34" charset="0"/>
              </a:rPr>
              <a:t>PCI</a:t>
            </a:r>
            <a:r>
              <a:rPr lang="ko-KR" altLang="en-US" sz="800" i="1" dirty="0">
                <a:latin typeface="Arial" panose="020B0604020202020204" pitchFamily="34" charset="0"/>
                <a:ea typeface="+mj-ea"/>
                <a:cs typeface="Arial" panose="020B0604020202020204" pitchFamily="34" charset="0"/>
              </a:rPr>
              <a:t>의</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장기차입액 </a:t>
            </a:r>
            <a:r>
              <a:rPr lang="en-US" altLang="ko-KR" sz="800" i="1" dirty="0">
                <a:latin typeface="Arial" panose="020B0604020202020204" pitchFamily="34" charset="0"/>
                <a:ea typeface="+mj-ea"/>
                <a:cs typeface="Arial" panose="020B0604020202020204" pitchFamily="34" charset="0"/>
              </a:rPr>
              <a:t>2,746</a:t>
            </a:r>
            <a:r>
              <a:rPr lang="ko-KR" altLang="en-US" sz="800" i="1" dirty="0">
                <a:latin typeface="Arial" panose="020B0604020202020204" pitchFamily="34" charset="0"/>
                <a:ea typeface="+mj-ea"/>
                <a:cs typeface="Arial" panose="020B0604020202020204" pitchFamily="34" charset="0"/>
              </a:rPr>
              <a:t>억원은 </a:t>
            </a:r>
            <a:r>
              <a:rPr lang="en-US" altLang="ko-KR" sz="800" i="1" dirty="0" err="1">
                <a:latin typeface="Arial" panose="020B0604020202020204" pitchFamily="34" charset="0"/>
                <a:ea typeface="+mj-ea"/>
                <a:cs typeface="Arial" panose="020B0604020202020204" pitchFamily="34" charset="0"/>
              </a:rPr>
              <a:t>i</a:t>
            </a: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지배기업 및 그 관계자로부터  </a:t>
            </a:r>
            <a:r>
              <a:rPr lang="en-US" altLang="ko-KR" sz="800" i="1" dirty="0">
                <a:latin typeface="Arial" panose="020B0604020202020204" pitchFamily="34" charset="0"/>
                <a:ea typeface="+mj-ea"/>
                <a:cs typeface="Arial" panose="020B0604020202020204" pitchFamily="34" charset="0"/>
              </a:rPr>
              <a:t>1,734</a:t>
            </a:r>
            <a:r>
              <a:rPr lang="ko-KR" altLang="en-US" sz="800" i="1" dirty="0">
                <a:latin typeface="Arial" panose="020B0604020202020204" pitchFamily="34" charset="0"/>
                <a:ea typeface="+mj-ea"/>
                <a:cs typeface="Arial" panose="020B0604020202020204" pitchFamily="34" charset="0"/>
              </a:rPr>
              <a:t>억원</a:t>
            </a:r>
            <a:r>
              <a:rPr lang="en-US" altLang="ko-KR" sz="800" i="1" dirty="0">
                <a:latin typeface="Arial" panose="020B0604020202020204" pitchFamily="34" charset="0"/>
                <a:ea typeface="+mj-ea"/>
                <a:cs typeface="Arial" panose="020B0604020202020204" pitchFamily="34" charset="0"/>
              </a:rPr>
              <a:t>, ii) </a:t>
            </a:r>
            <a:r>
              <a:rPr lang="ko-KR" altLang="en-US" sz="800" i="1" dirty="0">
                <a:latin typeface="Arial" panose="020B0604020202020204" pitchFamily="34" charset="0"/>
                <a:ea typeface="+mj-ea"/>
                <a:cs typeface="Arial" panose="020B0604020202020204" pitchFamily="34" charset="0"/>
              </a:rPr>
              <a:t>사채 </a:t>
            </a:r>
            <a:r>
              <a:rPr lang="en-US" altLang="ko-KR" sz="800" i="1" dirty="0">
                <a:latin typeface="Arial" panose="020B0604020202020204" pitchFamily="34" charset="0"/>
                <a:ea typeface="+mj-ea"/>
                <a:cs typeface="Arial" panose="020B0604020202020204" pitchFamily="34" charset="0"/>
              </a:rPr>
              <a:t>242</a:t>
            </a:r>
            <a:r>
              <a:rPr lang="ko-KR" altLang="en-US" sz="800" i="1" dirty="0">
                <a:latin typeface="Arial" panose="020B0604020202020204" pitchFamily="34" charset="0"/>
                <a:ea typeface="+mj-ea"/>
                <a:cs typeface="Arial" panose="020B0604020202020204" pitchFamily="34" charset="0"/>
              </a:rPr>
              <a:t>억원</a:t>
            </a:r>
            <a:r>
              <a:rPr lang="en-US" altLang="ko-KR" sz="800" i="1" dirty="0">
                <a:latin typeface="Arial" panose="020B0604020202020204" pitchFamily="34" charset="0"/>
                <a:ea typeface="+mj-ea"/>
                <a:cs typeface="Arial" panose="020B0604020202020204" pitchFamily="34" charset="0"/>
              </a:rPr>
              <a:t>, iii)</a:t>
            </a:r>
            <a:r>
              <a:rPr lang="ko-KR" altLang="en-US" sz="800" i="1" dirty="0">
                <a:latin typeface="Arial" panose="020B0604020202020204" pitchFamily="34" charset="0"/>
                <a:ea typeface="+mj-ea"/>
                <a:cs typeface="Arial" panose="020B0604020202020204" pitchFamily="34" charset="0"/>
              </a:rPr>
              <a:t>기타  </a:t>
            </a:r>
            <a:r>
              <a:rPr lang="en-US" altLang="ko-KR" sz="800" i="1" dirty="0">
                <a:latin typeface="Arial" panose="020B0604020202020204" pitchFamily="34" charset="0"/>
                <a:ea typeface="+mj-ea"/>
                <a:cs typeface="Arial" panose="020B0604020202020204" pitchFamily="34" charset="0"/>
              </a:rPr>
              <a:t>770</a:t>
            </a:r>
            <a:r>
              <a:rPr lang="ko-KR" altLang="en-US" sz="800" i="1" dirty="0">
                <a:latin typeface="Arial" panose="020B0604020202020204" pitchFamily="34" charset="0"/>
                <a:ea typeface="+mj-ea"/>
                <a:cs typeface="Arial" panose="020B0604020202020204" pitchFamily="34" charset="0"/>
              </a:rPr>
              <a:t>억원으로 구성됨</a:t>
            </a:r>
            <a:endParaRPr lang="en-US" altLang="ko-KR" sz="800" i="1" dirty="0">
              <a:latin typeface="Arial" panose="020B0604020202020204" pitchFamily="34" charset="0"/>
              <a:ea typeface="+mj-ea"/>
              <a:cs typeface="Arial" panose="020B0604020202020204" pitchFamily="34" charset="0"/>
            </a:endParaRPr>
          </a:p>
          <a:p>
            <a:pPr marL="228600" indent="-228600">
              <a:spcAft>
                <a:spcPts val="300"/>
              </a:spcAft>
              <a:buAutoNum type="alphaUcPeriod"/>
            </a:pPr>
            <a:r>
              <a:rPr lang="en-US" altLang="ko-KR" sz="800" i="1" dirty="0">
                <a:latin typeface="Arial" panose="020B0604020202020204" pitchFamily="34" charset="0"/>
                <a:ea typeface="+mj-ea"/>
                <a:cs typeface="Arial" panose="020B0604020202020204" pitchFamily="34" charset="0"/>
              </a:rPr>
              <a:t>iii)</a:t>
            </a:r>
            <a:r>
              <a:rPr lang="ko-KR" altLang="en-US" sz="800" i="1" dirty="0">
                <a:latin typeface="Arial" panose="020B0604020202020204" pitchFamily="34" charset="0"/>
                <a:ea typeface="+mj-ea"/>
                <a:cs typeface="Arial" panose="020B0604020202020204" pitchFamily="34" charset="0"/>
              </a:rPr>
              <a:t>기타차입금 </a:t>
            </a:r>
            <a:r>
              <a:rPr lang="en-US" altLang="ko-KR" sz="800" i="1" dirty="0">
                <a:latin typeface="Arial" panose="020B0604020202020204" pitchFamily="34" charset="0"/>
                <a:ea typeface="+mj-ea"/>
                <a:cs typeface="Arial" panose="020B0604020202020204" pitchFamily="34" charset="0"/>
              </a:rPr>
              <a:t>770</a:t>
            </a:r>
            <a:r>
              <a:rPr lang="ko-KR" altLang="en-US" sz="800" i="1" dirty="0">
                <a:latin typeface="Arial" panose="020B0604020202020204" pitchFamily="34" charset="0"/>
                <a:ea typeface="+mj-ea"/>
                <a:cs typeface="Arial" panose="020B0604020202020204" pitchFamily="34" charset="0"/>
              </a:rPr>
              <a:t>억원은 </a:t>
            </a:r>
            <a:r>
              <a:rPr lang="en-US" altLang="ko-KR" sz="800" i="1" dirty="0">
                <a:latin typeface="Arial" panose="020B0604020202020204" pitchFamily="34" charset="0"/>
                <a:ea typeface="+mj-ea"/>
                <a:cs typeface="Arial" panose="020B0604020202020204" pitchFamily="34" charset="0"/>
              </a:rPr>
              <a:t>a. </a:t>
            </a:r>
            <a:r>
              <a:rPr lang="ko-KR" altLang="en-US" sz="800" i="1" dirty="0" err="1">
                <a:latin typeface="Arial" panose="020B0604020202020204" pitchFamily="34" charset="0"/>
                <a:ea typeface="+mj-ea"/>
                <a:cs typeface="Arial" panose="020B0604020202020204" pitchFamily="34" charset="0"/>
              </a:rPr>
              <a:t>아젤리아</a:t>
            </a:r>
            <a:r>
              <a:rPr lang="ko-KR" altLang="en-US" sz="800" i="1" dirty="0">
                <a:latin typeface="Arial" panose="020B0604020202020204" pitchFamily="34" charset="0"/>
                <a:ea typeface="+mj-ea"/>
                <a:cs typeface="Arial" panose="020B0604020202020204" pitchFamily="34" charset="0"/>
              </a:rPr>
              <a:t> </a:t>
            </a:r>
            <a:r>
              <a:rPr lang="en-US" altLang="ko-KR" sz="800" i="1" dirty="0">
                <a:latin typeface="Arial" panose="020B0604020202020204" pitchFamily="34" charset="0"/>
                <a:ea typeface="+mj-ea"/>
                <a:cs typeface="Arial" panose="020B0604020202020204" pitchFamily="34" charset="0"/>
              </a:rPr>
              <a:t>ABL 230</a:t>
            </a:r>
            <a:r>
              <a:rPr lang="ko-KR" altLang="en-US" sz="800" i="1" dirty="0">
                <a:latin typeface="Arial" panose="020B0604020202020204" pitchFamily="34" charset="0"/>
                <a:ea typeface="+mj-ea"/>
                <a:cs typeface="Arial" panose="020B0604020202020204" pitchFamily="34" charset="0"/>
              </a:rPr>
              <a:t>억원</a:t>
            </a:r>
            <a:r>
              <a:rPr lang="en-US" altLang="ko-KR" sz="800" i="1" dirty="0">
                <a:latin typeface="Arial" panose="020B0604020202020204" pitchFamily="34" charset="0"/>
                <a:ea typeface="+mj-ea"/>
                <a:cs typeface="Arial" panose="020B0604020202020204" pitchFamily="34" charset="0"/>
              </a:rPr>
              <a:t>, b. </a:t>
            </a:r>
            <a:r>
              <a:rPr lang="ko-KR" altLang="en-US" sz="800" i="1" dirty="0" err="1">
                <a:latin typeface="Arial" panose="020B0604020202020204" pitchFamily="34" charset="0"/>
                <a:ea typeface="+mj-ea"/>
                <a:cs typeface="Arial" panose="020B0604020202020204" pitchFamily="34" charset="0"/>
              </a:rPr>
              <a:t>베베덕</a:t>
            </a:r>
            <a:r>
              <a:rPr lang="ko-KR" altLang="en-US" sz="800" i="1" dirty="0">
                <a:latin typeface="Arial" panose="020B0604020202020204" pitchFamily="34" charset="0"/>
                <a:ea typeface="+mj-ea"/>
                <a:cs typeface="Arial" panose="020B0604020202020204" pitchFamily="34" charset="0"/>
              </a:rPr>
              <a:t> </a:t>
            </a:r>
            <a:r>
              <a:rPr lang="en-US" altLang="ko-KR" sz="800" i="1" dirty="0" err="1">
                <a:latin typeface="Arial" panose="020B0604020202020204" pitchFamily="34" charset="0"/>
                <a:ea typeface="+mj-ea"/>
                <a:cs typeface="Arial" panose="020B0604020202020204" pitchFamily="34" charset="0"/>
              </a:rPr>
              <a:t>Tr.A</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차입금 </a:t>
            </a:r>
            <a:r>
              <a:rPr lang="en-US" altLang="ko-KR" sz="800" i="1" dirty="0">
                <a:latin typeface="Arial" panose="020B0604020202020204" pitchFamily="34" charset="0"/>
                <a:ea typeface="+mj-ea"/>
                <a:cs typeface="Arial" panose="020B0604020202020204" pitchFamily="34" charset="0"/>
              </a:rPr>
              <a:t>240</a:t>
            </a:r>
            <a:r>
              <a:rPr lang="ko-KR" altLang="en-US" sz="800" i="1" dirty="0">
                <a:latin typeface="Arial" panose="020B0604020202020204" pitchFamily="34" charset="0"/>
                <a:ea typeface="+mj-ea"/>
                <a:cs typeface="Arial" panose="020B0604020202020204" pitchFamily="34" charset="0"/>
              </a:rPr>
              <a:t>억원</a:t>
            </a:r>
            <a:r>
              <a:rPr lang="en-US" altLang="ko-KR" sz="800" i="1" dirty="0">
                <a:latin typeface="Arial" panose="020B0604020202020204" pitchFamily="34" charset="0"/>
                <a:ea typeface="+mj-ea"/>
                <a:cs typeface="Arial" panose="020B0604020202020204" pitchFamily="34" charset="0"/>
              </a:rPr>
              <a:t>, c. </a:t>
            </a:r>
            <a:r>
              <a:rPr lang="ko-KR" altLang="en-US" sz="800" i="1" dirty="0">
                <a:latin typeface="Arial" panose="020B0604020202020204" pitchFamily="34" charset="0"/>
                <a:ea typeface="+mj-ea"/>
                <a:cs typeface="Arial" panose="020B0604020202020204" pitchFamily="34" charset="0"/>
              </a:rPr>
              <a:t>한국투자증권으로부터의 차입금 </a:t>
            </a:r>
            <a:r>
              <a:rPr lang="en-US" altLang="ko-KR" sz="800" i="1" dirty="0">
                <a:latin typeface="Arial" panose="020B0604020202020204" pitchFamily="34" charset="0"/>
                <a:ea typeface="+mj-ea"/>
                <a:cs typeface="Arial" panose="020B0604020202020204" pitchFamily="34" charset="0"/>
              </a:rPr>
              <a:t>300</a:t>
            </a:r>
            <a:r>
              <a:rPr lang="ko-KR" altLang="en-US" sz="800" i="1" dirty="0">
                <a:latin typeface="Arial" panose="020B0604020202020204" pitchFamily="34" charset="0"/>
                <a:ea typeface="+mj-ea"/>
                <a:cs typeface="Arial" panose="020B0604020202020204" pitchFamily="34" charset="0"/>
              </a:rPr>
              <a:t>억원으로 구성됨</a:t>
            </a:r>
            <a:endParaRPr lang="en-US" altLang="ko-KR" sz="800" i="1" dirty="0">
              <a:latin typeface="Arial" panose="020B0604020202020204" pitchFamily="34" charset="0"/>
              <a:ea typeface="+mj-ea"/>
              <a:cs typeface="Arial" panose="020B0604020202020204" pitchFamily="34" charset="0"/>
            </a:endParaRPr>
          </a:p>
          <a:p>
            <a:pPr marL="228600" indent="-228600">
              <a:spcAft>
                <a:spcPts val="300"/>
              </a:spcAft>
              <a:buAutoNum type="alphaUcPeriod"/>
            </a:pPr>
            <a:r>
              <a:rPr lang="ko-KR" altLang="en-US" sz="800" i="1" dirty="0">
                <a:latin typeface="Arial" panose="020B0604020202020204" pitchFamily="34" charset="0"/>
                <a:ea typeface="+mj-ea"/>
                <a:cs typeface="Arial" panose="020B0604020202020204" pitchFamily="34" charset="0"/>
              </a:rPr>
              <a:t>지배기업은 이중 </a:t>
            </a:r>
            <a:r>
              <a:rPr lang="en-US" altLang="ko-KR" sz="800" i="1" dirty="0">
                <a:latin typeface="Arial" panose="020B0604020202020204" pitchFamily="34" charset="0"/>
                <a:ea typeface="+mj-ea"/>
                <a:cs typeface="Arial" panose="020B0604020202020204" pitchFamily="34" charset="0"/>
              </a:rPr>
              <a:t>a. </a:t>
            </a:r>
            <a:r>
              <a:rPr lang="ko-KR" altLang="en-US" sz="800" i="1" dirty="0" err="1">
                <a:latin typeface="Arial" panose="020B0604020202020204" pitchFamily="34" charset="0"/>
                <a:ea typeface="+mj-ea"/>
                <a:cs typeface="Arial" panose="020B0604020202020204" pitchFamily="34" charset="0"/>
              </a:rPr>
              <a:t>아젤리아</a:t>
            </a:r>
            <a:r>
              <a:rPr lang="ko-KR" altLang="en-US" sz="800" i="1" dirty="0">
                <a:latin typeface="Arial" panose="020B0604020202020204" pitchFamily="34" charset="0"/>
                <a:ea typeface="+mj-ea"/>
                <a:cs typeface="Arial" panose="020B0604020202020204" pitchFamily="34" charset="0"/>
              </a:rPr>
              <a:t> </a:t>
            </a:r>
            <a:r>
              <a:rPr lang="en-US" altLang="ko-KR" sz="800" i="1" dirty="0">
                <a:latin typeface="Arial" panose="020B0604020202020204" pitchFamily="34" charset="0"/>
                <a:ea typeface="+mj-ea"/>
                <a:cs typeface="Arial" panose="020B0604020202020204" pitchFamily="34" charset="0"/>
              </a:rPr>
              <a:t>ABL 230</a:t>
            </a:r>
            <a:r>
              <a:rPr lang="ko-KR" altLang="en-US" sz="800" i="1" dirty="0">
                <a:latin typeface="Arial" panose="020B0604020202020204" pitchFamily="34" charset="0"/>
                <a:ea typeface="+mj-ea"/>
                <a:cs typeface="Arial" panose="020B0604020202020204" pitchFamily="34" charset="0"/>
              </a:rPr>
              <a:t>억원</a:t>
            </a:r>
            <a:r>
              <a:rPr lang="en-US" altLang="ko-KR" sz="800" i="1" dirty="0">
                <a:latin typeface="Arial" panose="020B0604020202020204" pitchFamily="34" charset="0"/>
                <a:ea typeface="+mj-ea"/>
                <a:cs typeface="Arial" panose="020B0604020202020204" pitchFamily="34" charset="0"/>
              </a:rPr>
              <a:t>, b. </a:t>
            </a:r>
            <a:r>
              <a:rPr lang="ko-KR" altLang="en-US" sz="800" i="1" dirty="0">
                <a:latin typeface="Arial" panose="020B0604020202020204" pitchFamily="34" charset="0"/>
                <a:ea typeface="+mj-ea"/>
                <a:cs typeface="Arial" panose="020B0604020202020204" pitchFamily="34" charset="0"/>
              </a:rPr>
              <a:t>한국투자증권으로부터의 차입금 </a:t>
            </a:r>
            <a:r>
              <a:rPr lang="en-US" altLang="ko-KR" sz="800" i="1" dirty="0">
                <a:latin typeface="Arial" panose="020B0604020202020204" pitchFamily="34" charset="0"/>
                <a:ea typeface="+mj-ea"/>
                <a:cs typeface="Arial" panose="020B0604020202020204" pitchFamily="34" charset="0"/>
              </a:rPr>
              <a:t>300</a:t>
            </a:r>
            <a:r>
              <a:rPr lang="ko-KR" altLang="en-US" sz="800" i="1" dirty="0">
                <a:latin typeface="Arial" panose="020B0604020202020204" pitchFamily="34" charset="0"/>
                <a:ea typeface="+mj-ea"/>
                <a:cs typeface="Arial" panose="020B0604020202020204" pitchFamily="34" charset="0"/>
              </a:rPr>
              <a:t>억원에 대하여 지급보증을 제공함 </a:t>
            </a:r>
            <a:endParaRPr lang="en-US" altLang="ko-KR" sz="800" i="1" dirty="0">
              <a:latin typeface="Arial" panose="020B0604020202020204" pitchFamily="34" charset="0"/>
              <a:ea typeface="+mj-ea"/>
              <a:cs typeface="Arial" panose="020B0604020202020204" pitchFamily="34" charset="0"/>
            </a:endParaRPr>
          </a:p>
          <a:p>
            <a:pPr marL="228600" indent="-228600">
              <a:spcAft>
                <a:spcPts val="300"/>
              </a:spcAft>
              <a:buAutoNum type="alphaUcPeriod"/>
            </a:pPr>
            <a:r>
              <a:rPr lang="ko-KR" altLang="en-US" sz="800" i="1" dirty="0" err="1">
                <a:latin typeface="Arial" panose="020B0604020202020204" pitchFamily="34" charset="0"/>
                <a:ea typeface="+mj-ea"/>
                <a:cs typeface="Arial" panose="020B0604020202020204" pitchFamily="34" charset="0"/>
              </a:rPr>
              <a:t>유암코</a:t>
            </a:r>
            <a:r>
              <a:rPr lang="ko-KR" altLang="en-US" sz="800" i="1" dirty="0">
                <a:latin typeface="Arial" panose="020B0604020202020204" pitchFamily="34" charset="0"/>
                <a:ea typeface="+mj-ea"/>
                <a:cs typeface="Arial" panose="020B0604020202020204" pitchFamily="34" charset="0"/>
              </a:rPr>
              <a:t> </a:t>
            </a:r>
            <a:r>
              <a:rPr lang="en-US" altLang="ko-KR" sz="800" i="1" dirty="0">
                <a:latin typeface="Arial" panose="020B0604020202020204" pitchFamily="34" charset="0"/>
                <a:ea typeface="+mj-ea"/>
                <a:cs typeface="Arial" panose="020B0604020202020204" pitchFamily="34" charset="0"/>
              </a:rPr>
              <a:t>Exit</a:t>
            </a:r>
            <a:r>
              <a:rPr lang="ko-KR" altLang="en-US" sz="800" i="1" dirty="0">
                <a:latin typeface="Arial" panose="020B0604020202020204" pitchFamily="34" charset="0"/>
                <a:ea typeface="+mj-ea"/>
                <a:cs typeface="Arial" panose="020B0604020202020204" pitchFamily="34" charset="0"/>
              </a:rPr>
              <a:t>에 따른 이들 차입금의 </a:t>
            </a:r>
            <a:r>
              <a:rPr lang="ko-KR" altLang="en-US" sz="800" i="1" dirty="0" err="1">
                <a:latin typeface="Arial" panose="020B0604020202020204" pitchFamily="34" charset="0"/>
                <a:ea typeface="+mj-ea"/>
                <a:cs typeface="Arial" panose="020B0604020202020204" pitchFamily="34" charset="0"/>
              </a:rPr>
              <a:t>대주</a:t>
            </a:r>
            <a:r>
              <a:rPr lang="ko-KR" altLang="en-US" sz="800" i="1" dirty="0">
                <a:latin typeface="Arial" panose="020B0604020202020204" pitchFamily="34" charset="0"/>
                <a:ea typeface="+mj-ea"/>
                <a:cs typeface="Arial" panose="020B0604020202020204" pitchFamily="34" charset="0"/>
              </a:rPr>
              <a:t> 입장은 다음과 같음</a:t>
            </a:r>
            <a:r>
              <a:rPr lang="en-US" altLang="ko-KR" sz="800" i="1" dirty="0">
                <a:latin typeface="Arial" panose="020B0604020202020204" pitchFamily="34" charset="0"/>
                <a:ea typeface="+mj-ea"/>
                <a:cs typeface="Arial" panose="020B0604020202020204" pitchFamily="34" charset="0"/>
              </a:rPr>
              <a:t>. </a:t>
            </a:r>
            <a:r>
              <a:rPr lang="en-US" altLang="ko-KR" sz="800" i="1" dirty="0" err="1">
                <a:latin typeface="Arial" panose="020B0604020202020204" pitchFamily="34" charset="0"/>
                <a:ea typeface="+mj-ea"/>
                <a:cs typeface="Arial" panose="020B0604020202020204" pitchFamily="34" charset="0"/>
              </a:rPr>
              <a:t>i</a:t>
            </a:r>
            <a:r>
              <a:rPr lang="en-US" altLang="ko-KR" sz="800" i="1" dirty="0">
                <a:latin typeface="Arial" panose="020B0604020202020204" pitchFamily="34" charset="0"/>
                <a:ea typeface="+mj-ea"/>
                <a:cs typeface="Arial" panose="020B0604020202020204" pitchFamily="34" charset="0"/>
              </a:rPr>
              <a:t>)</a:t>
            </a:r>
            <a:r>
              <a:rPr lang="ko-KR" altLang="en-US" sz="800" i="1" dirty="0" err="1">
                <a:latin typeface="Arial" panose="020B0604020202020204" pitchFamily="34" charset="0"/>
                <a:ea typeface="+mj-ea"/>
                <a:cs typeface="Arial" panose="020B0604020202020204" pitchFamily="34" charset="0"/>
              </a:rPr>
              <a:t>아젤리아</a:t>
            </a:r>
            <a:r>
              <a:rPr lang="en-US" altLang="ko-KR" sz="800" i="1" dirty="0">
                <a:latin typeface="Arial" panose="020B0604020202020204" pitchFamily="34" charset="0"/>
                <a:ea typeface="+mj-ea"/>
                <a:cs typeface="Arial" panose="020B0604020202020204" pitchFamily="34" charset="0"/>
              </a:rPr>
              <a:t>(ABL) </a:t>
            </a:r>
            <a:r>
              <a:rPr lang="ko-KR" altLang="en-US" sz="800" i="1" dirty="0" err="1">
                <a:latin typeface="Arial" panose="020B0604020202020204" pitchFamily="34" charset="0"/>
                <a:ea typeface="+mj-ea"/>
                <a:cs typeface="Arial" panose="020B0604020202020204" pitchFamily="34" charset="0"/>
              </a:rPr>
              <a:t>대주</a:t>
            </a:r>
            <a:r>
              <a:rPr lang="ko-KR" altLang="en-US" sz="800" i="1" dirty="0">
                <a:latin typeface="Arial" panose="020B0604020202020204" pitchFamily="34" charset="0"/>
                <a:ea typeface="+mj-ea"/>
                <a:cs typeface="Arial" panose="020B0604020202020204" pitchFamily="34" charset="0"/>
              </a:rPr>
              <a:t> 입장</a:t>
            </a:r>
            <a:r>
              <a:rPr lang="en-US" altLang="ko-KR" sz="800" i="1" dirty="0">
                <a:latin typeface="Arial" panose="020B0604020202020204" pitchFamily="34" charset="0"/>
                <a:ea typeface="+mj-ea"/>
                <a:cs typeface="Arial" panose="020B0604020202020204" pitchFamily="34" charset="0"/>
              </a:rPr>
              <a:t>: </a:t>
            </a:r>
            <a:r>
              <a:rPr lang="ko-KR" altLang="en-US" sz="800" i="1" dirty="0" err="1">
                <a:latin typeface="Arial" panose="020B0604020202020204" pitchFamily="34" charset="0"/>
                <a:ea typeface="+mj-ea"/>
                <a:cs typeface="Arial" panose="020B0604020202020204" pitchFamily="34" charset="0"/>
              </a:rPr>
              <a:t>유암코</a:t>
            </a:r>
            <a:r>
              <a:rPr lang="ko-KR" altLang="en-US" sz="800" i="1" dirty="0">
                <a:latin typeface="Arial" panose="020B0604020202020204" pitchFamily="34" charset="0"/>
                <a:ea typeface="+mj-ea"/>
                <a:cs typeface="Arial" panose="020B0604020202020204" pitchFamily="34" charset="0"/>
              </a:rPr>
              <a:t> </a:t>
            </a:r>
            <a:r>
              <a:rPr lang="en-US" altLang="ko-KR" sz="800" i="1" dirty="0">
                <a:latin typeface="Arial" panose="020B0604020202020204" pitchFamily="34" charset="0"/>
                <a:ea typeface="+mj-ea"/>
                <a:cs typeface="Arial" panose="020B0604020202020204" pitchFamily="34" charset="0"/>
              </a:rPr>
              <a:t>exit </a:t>
            </a:r>
            <a:r>
              <a:rPr lang="ko-KR" altLang="en-US" sz="800" i="1" dirty="0">
                <a:latin typeface="Arial" panose="020B0604020202020204" pitchFamily="34" charset="0"/>
                <a:ea typeface="+mj-ea"/>
                <a:cs typeface="Arial" panose="020B0604020202020204" pitchFamily="34" charset="0"/>
              </a:rPr>
              <a:t>시 전액 상환</a:t>
            </a:r>
            <a:r>
              <a:rPr lang="en-US" altLang="ko-KR" sz="800" i="1" dirty="0">
                <a:latin typeface="Arial" panose="020B0604020202020204" pitchFamily="34" charset="0"/>
                <a:ea typeface="+mj-ea"/>
                <a:cs typeface="Arial" panose="020B0604020202020204" pitchFamily="34" charset="0"/>
              </a:rPr>
              <a:t>, ii)</a:t>
            </a:r>
            <a:r>
              <a:rPr lang="ko-KR" altLang="en-US" sz="800" i="1" dirty="0">
                <a:latin typeface="Arial" panose="020B0604020202020204" pitchFamily="34" charset="0"/>
                <a:ea typeface="+mj-ea"/>
                <a:cs typeface="Arial" panose="020B0604020202020204" pitchFamily="34" charset="0"/>
              </a:rPr>
              <a:t>한국투자증권</a:t>
            </a: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 변경될 최대주주의 신용도에 따라 연대보증인으로 약정을 유지할지</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상환을 요구할지 결정 </a:t>
            </a:r>
            <a:endParaRPr lang="en-US" altLang="ko-KR" sz="800" i="1" dirty="0">
              <a:latin typeface="Arial" panose="020B0604020202020204" pitchFamily="34" charset="0"/>
              <a:ea typeface="+mj-ea"/>
              <a:cs typeface="Arial" panose="020B0604020202020204" pitchFamily="34" charset="0"/>
            </a:endParaRPr>
          </a:p>
          <a:p>
            <a:pPr>
              <a:spcAft>
                <a:spcPts val="600"/>
              </a:spcAft>
            </a:pPr>
            <a:r>
              <a:rPr lang="en-US" altLang="ko-KR" sz="800" i="1" dirty="0">
                <a:latin typeface="Arial" panose="020B0604020202020204" pitchFamily="34" charset="0"/>
                <a:ea typeface="+mj-ea"/>
                <a:cs typeface="Arial" panose="020B0604020202020204" pitchFamily="34" charset="0"/>
              </a:rPr>
              <a:t>  </a:t>
            </a:r>
            <a:endParaRPr lang="ko-KR" altLang="en-US" sz="800" i="1" dirty="0" err="1">
              <a:latin typeface="Arial" panose="020B0604020202020204" pitchFamily="34" charset="0"/>
              <a:ea typeface="+mj-ea"/>
              <a:cs typeface="Arial" panose="020B0604020202020204" pitchFamily="34" charset="0"/>
            </a:endParaRPr>
          </a:p>
        </p:txBody>
      </p:sp>
      <p:sp>
        <p:nvSpPr>
          <p:cNvPr id="57" name="순서도: 연결자 56">
            <a:extLst>
              <a:ext uri="{FF2B5EF4-FFF2-40B4-BE49-F238E27FC236}">
                <a16:creationId xmlns:a16="http://schemas.microsoft.com/office/drawing/2014/main" id="{F23FC07E-7FB9-4766-B5CA-E8F0687694C2}"/>
              </a:ext>
            </a:extLst>
          </p:cNvPr>
          <p:cNvSpPr/>
          <p:nvPr/>
        </p:nvSpPr>
        <p:spPr bwMode="auto">
          <a:xfrm>
            <a:off x="2303715" y="4853974"/>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1</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65" name="순서도: 연결자 64">
            <a:extLst>
              <a:ext uri="{FF2B5EF4-FFF2-40B4-BE49-F238E27FC236}">
                <a16:creationId xmlns:a16="http://schemas.microsoft.com/office/drawing/2014/main" id="{90F675CC-56DC-49B8-BD80-46B74F26A3FE}"/>
              </a:ext>
            </a:extLst>
          </p:cNvPr>
          <p:cNvSpPr/>
          <p:nvPr/>
        </p:nvSpPr>
        <p:spPr bwMode="auto">
          <a:xfrm>
            <a:off x="2303715" y="5317270"/>
            <a:ext cx="100800" cy="100800"/>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2</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68" name="직사각형 119">
            <a:extLst>
              <a:ext uri="{FF2B5EF4-FFF2-40B4-BE49-F238E27FC236}">
                <a16:creationId xmlns:a16="http://schemas.microsoft.com/office/drawing/2014/main" id="{299B60F6-40AB-4C74-B22A-4685547266D9}"/>
              </a:ext>
            </a:extLst>
          </p:cNvPr>
          <p:cNvSpPr/>
          <p:nvPr/>
        </p:nvSpPr>
        <p:spPr bwMode="auto">
          <a:xfrm>
            <a:off x="5723096" y="1542211"/>
            <a:ext cx="2860953"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a:t>
            </a:r>
            <a:r>
              <a:rPr lang="ko-KR" altLang="en-US" sz="800" dirty="0">
                <a:solidFill>
                  <a:prstClr val="black"/>
                </a:solidFill>
                <a:latin typeface="Arial" panose="020B0604020202020204" pitchFamily="34" charset="0"/>
                <a:ea typeface="+mj-ea"/>
                <a:cs typeface="Arial" panose="020B0604020202020204" pitchFamily="34" charset="0"/>
              </a:rPr>
              <a:t> </a:t>
            </a:r>
            <a:r>
              <a:rPr lang="en-US" altLang="ko-KR" sz="800" dirty="0">
                <a:solidFill>
                  <a:prstClr val="black"/>
                </a:solidFill>
                <a:latin typeface="Arial" panose="020B0604020202020204" pitchFamily="34" charset="0"/>
                <a:ea typeface="+mj-ea"/>
                <a:cs typeface="Arial" panose="020B0604020202020204" pitchFamily="34" charset="0"/>
              </a:rPr>
              <a:t>1.3.3.1.5, VDR 6.2.18) </a:t>
            </a:r>
          </a:p>
        </p:txBody>
      </p:sp>
    </p:spTree>
    <p:extLst>
      <p:ext uri="{BB962C8B-B14F-4D97-AF65-F5344CB8AC3E}">
        <p14:creationId xmlns:p14="http://schemas.microsoft.com/office/powerpoint/2010/main" val="409768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Group 3">
            <a:extLst>
              <a:ext uri="{FF2B5EF4-FFF2-40B4-BE49-F238E27FC236}">
                <a16:creationId xmlns:a16="http://schemas.microsoft.com/office/drawing/2014/main" id="{F5E10969-78DA-42A4-A267-25BD6E7BF4A6}"/>
              </a:ext>
            </a:extLst>
          </p:cNvPr>
          <p:cNvGraphicFramePr>
            <a:graphicFrameLocks noGrp="1"/>
          </p:cNvGraphicFramePr>
          <p:nvPr/>
        </p:nvGraphicFramePr>
        <p:xfrm>
          <a:off x="468001" y="1191600"/>
          <a:ext cx="9038334" cy="508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특수관계자간 지급보증</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계열사간 보증제공</a:t>
                      </a:r>
                      <a:endPar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lang="en-US" altLang="ko-KR" sz="800" dirty="0">
                          <a:latin typeface="+mn-ea"/>
                          <a:cs typeface="Arial" panose="020B0604020202020204" pitchFamily="34" charset="0"/>
                        </a:rPr>
                        <a:t>2022</a:t>
                      </a:r>
                      <a:r>
                        <a:rPr lang="ko-KR" altLang="en-US" sz="800" dirty="0">
                          <a:latin typeface="+mn-ea"/>
                          <a:cs typeface="Arial" panose="020B0604020202020204" pitchFamily="34" charset="0"/>
                        </a:rPr>
                        <a:t>년 </a:t>
                      </a:r>
                      <a:r>
                        <a:rPr lang="en-US" altLang="ko-KR" sz="800" dirty="0">
                          <a:latin typeface="+mn-ea"/>
                          <a:cs typeface="Arial" panose="020B0604020202020204" pitchFamily="34" charset="0"/>
                        </a:rPr>
                        <a:t>3</a:t>
                      </a:r>
                      <a:r>
                        <a:rPr lang="ko-KR" altLang="en-US" sz="800" dirty="0">
                          <a:latin typeface="+mn-ea"/>
                          <a:cs typeface="Arial" panose="020B0604020202020204" pitchFamily="34" charset="0"/>
                        </a:rPr>
                        <a:t>월말 기준 계열사간 지급보증 내역은 다음과 같음</a:t>
                      </a: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0" name="표 69">
            <a:extLst>
              <a:ext uri="{FF2B5EF4-FFF2-40B4-BE49-F238E27FC236}">
                <a16:creationId xmlns:a16="http://schemas.microsoft.com/office/drawing/2014/main" id="{90D75400-CF81-43E6-B5CD-594D941DFFFF}"/>
              </a:ext>
            </a:extLst>
          </p:cNvPr>
          <p:cNvGraphicFramePr>
            <a:graphicFrameLocks noGrp="1"/>
          </p:cNvGraphicFramePr>
          <p:nvPr>
            <p:extLst>
              <p:ext uri="{D42A27DB-BD31-4B8C-83A1-F6EECF244321}">
                <p14:modId xmlns:p14="http://schemas.microsoft.com/office/powerpoint/2010/main" val="3065181666"/>
              </p:ext>
            </p:extLst>
          </p:nvPr>
        </p:nvGraphicFramePr>
        <p:xfrm>
          <a:off x="2215072" y="3659206"/>
          <a:ext cx="6414371" cy="1493520"/>
        </p:xfrm>
        <a:graphic>
          <a:graphicData uri="http://schemas.openxmlformats.org/drawingml/2006/table">
            <a:tbl>
              <a:tblPr/>
              <a:tblGrid>
                <a:gridCol w="128771">
                  <a:extLst>
                    <a:ext uri="{9D8B030D-6E8A-4147-A177-3AD203B41FA5}">
                      <a16:colId xmlns:a16="http://schemas.microsoft.com/office/drawing/2014/main" val="3009955717"/>
                    </a:ext>
                  </a:extLst>
                </a:gridCol>
                <a:gridCol w="309600">
                  <a:extLst>
                    <a:ext uri="{9D8B030D-6E8A-4147-A177-3AD203B41FA5}">
                      <a16:colId xmlns:a16="http://schemas.microsoft.com/office/drawing/2014/main" val="2455944164"/>
                    </a:ext>
                  </a:extLst>
                </a:gridCol>
                <a:gridCol w="720000">
                  <a:extLst>
                    <a:ext uri="{9D8B030D-6E8A-4147-A177-3AD203B41FA5}">
                      <a16:colId xmlns:a16="http://schemas.microsoft.com/office/drawing/2014/main" val="613229678"/>
                    </a:ext>
                  </a:extLst>
                </a:gridCol>
                <a:gridCol w="684000">
                  <a:extLst>
                    <a:ext uri="{9D8B030D-6E8A-4147-A177-3AD203B41FA5}">
                      <a16:colId xmlns:a16="http://schemas.microsoft.com/office/drawing/2014/main" val="3231353343"/>
                    </a:ext>
                  </a:extLst>
                </a:gridCol>
                <a:gridCol w="1800000">
                  <a:extLst>
                    <a:ext uri="{9D8B030D-6E8A-4147-A177-3AD203B41FA5}">
                      <a16:colId xmlns:a16="http://schemas.microsoft.com/office/drawing/2014/main" val="2741058326"/>
                    </a:ext>
                  </a:extLst>
                </a:gridCol>
                <a:gridCol w="2340000">
                  <a:extLst>
                    <a:ext uri="{9D8B030D-6E8A-4147-A177-3AD203B41FA5}">
                      <a16:colId xmlns:a16="http://schemas.microsoft.com/office/drawing/2014/main" val="875790673"/>
                    </a:ext>
                  </a:extLst>
                </a:gridCol>
                <a:gridCol w="432000">
                  <a:extLst>
                    <a:ext uri="{9D8B030D-6E8A-4147-A177-3AD203B41FA5}">
                      <a16:colId xmlns:a16="http://schemas.microsoft.com/office/drawing/2014/main" val="181242281"/>
                    </a:ext>
                  </a:extLst>
                </a:gridCol>
              </a:tblGrid>
              <a:tr h="0">
                <a:tc gridSpan="5">
                  <a:txBody>
                    <a:bodyPr/>
                    <a:lstStyle/>
                    <a:p>
                      <a:pPr algn="l"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계열사간 지급보증 및 확약</a:t>
                      </a: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80566589"/>
                  </a:ext>
                </a:extLst>
              </a:tr>
              <a:tr h="110729">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보증제공자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주채무자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보증내역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보증잔액</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89031061"/>
                  </a:ext>
                </a:extLst>
              </a:tr>
              <a:tr h="5536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rowSpan="5">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9">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5">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담보대출에 대한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52654288"/>
                  </a:ext>
                </a:extLst>
              </a:tr>
              <a:tr h="5536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우리금융캐피탈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담보대출에 대한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85124481"/>
                  </a:ext>
                </a:extLst>
              </a:tr>
              <a:tr h="5536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에스비아이저축은행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담보대출에 대한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20513587"/>
                  </a:ext>
                </a:extLst>
              </a:tr>
              <a:tr h="5536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수입신용장에 대한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39057941"/>
                  </a:ext>
                </a:extLst>
              </a:tr>
              <a:tr h="5536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수입신용장에 대한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7556036"/>
                  </a:ext>
                </a:extLst>
              </a:tr>
              <a:tr h="5851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rowSpan="4">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rowSpan="4">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나투라미디어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농협중앙회</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무역보험공사</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무역금융보증에 대한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 유동성지원특별협약연대보증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70172011"/>
                  </a:ext>
                </a:extLst>
              </a:tr>
              <a:tr h="5536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농협중앙회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무역금융에 대한 연대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71547979"/>
                  </a:ext>
                </a:extLst>
              </a:tr>
              <a:tr h="5536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할인어음연대보증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23861322"/>
                  </a:ext>
                </a:extLst>
              </a:tr>
              <a:tr h="5536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수입신용장에 대한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581</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56654672"/>
                  </a:ext>
                </a:extLst>
              </a:tr>
              <a:tr h="5536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서울보증보험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이행보증</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한화에너지공급계약</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 대한 지급보증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1198864"/>
                  </a:ext>
                </a:extLst>
              </a:tr>
              <a:tr h="55364">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gridSpan="5">
                  <a:txBody>
                    <a:bodyPr/>
                    <a:lstStyle/>
                    <a:p>
                      <a:pPr algn="ctr"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57,717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52752598"/>
                  </a:ext>
                </a:extLst>
              </a:tr>
            </a:tbl>
          </a:graphicData>
        </a:graphic>
      </p:graphicFrame>
      <p:grpSp>
        <p:nvGrpSpPr>
          <p:cNvPr id="11" name="그룹 10">
            <a:extLst>
              <a:ext uri="{FF2B5EF4-FFF2-40B4-BE49-F238E27FC236}">
                <a16:creationId xmlns:a16="http://schemas.microsoft.com/office/drawing/2014/main" id="{E999B317-B131-4029-8E74-332775FDBABE}"/>
              </a:ext>
            </a:extLst>
          </p:cNvPr>
          <p:cNvGrpSpPr/>
          <p:nvPr/>
        </p:nvGrpSpPr>
        <p:grpSpPr>
          <a:xfrm>
            <a:off x="2163927" y="1670833"/>
            <a:ext cx="6382872" cy="1944873"/>
            <a:chOff x="2163927" y="1670833"/>
            <a:chExt cx="6382872" cy="2191822"/>
          </a:xfrm>
        </p:grpSpPr>
        <p:sp>
          <p:nvSpPr>
            <p:cNvPr id="61" name="직사각형 60">
              <a:extLst>
                <a:ext uri="{FF2B5EF4-FFF2-40B4-BE49-F238E27FC236}">
                  <a16:creationId xmlns:a16="http://schemas.microsoft.com/office/drawing/2014/main" id="{9641F15C-7F51-499B-AD54-B3C4DBF92F50}"/>
                </a:ext>
              </a:extLst>
            </p:cNvPr>
            <p:cNvSpPr/>
            <p:nvPr/>
          </p:nvSpPr>
          <p:spPr>
            <a:xfrm>
              <a:off x="6958505" y="2028602"/>
              <a:ext cx="1228423" cy="549676"/>
            </a:xfrm>
            <a:prstGeom prst="rect">
              <a:avLst/>
            </a:prstGeom>
            <a:solidFill>
              <a:schemeClr val="bg1"/>
            </a:solidFill>
            <a:ln w="3175">
              <a:solidFill>
                <a:srgbClr val="00338D"/>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US" altLang="ko-KR" sz="738" dirty="0">
                <a:solidFill>
                  <a:schemeClr val="bg1"/>
                </a:solidFill>
                <a:latin typeface="Arial" panose="020B0604020202020204" pitchFamily="34" charset="0"/>
                <a:ea typeface="+mj-ea"/>
                <a:cs typeface="Arial" panose="020B0604020202020204" pitchFamily="34" charset="0"/>
              </a:endParaRPr>
            </a:p>
          </p:txBody>
        </p:sp>
        <p:grpSp>
          <p:nvGrpSpPr>
            <p:cNvPr id="10" name="그룹 9">
              <a:extLst>
                <a:ext uri="{FF2B5EF4-FFF2-40B4-BE49-F238E27FC236}">
                  <a16:creationId xmlns:a16="http://schemas.microsoft.com/office/drawing/2014/main" id="{8FF3C194-0B03-4842-943C-3F7FA2C5127D}"/>
                </a:ext>
              </a:extLst>
            </p:cNvPr>
            <p:cNvGrpSpPr/>
            <p:nvPr/>
          </p:nvGrpSpPr>
          <p:grpSpPr>
            <a:xfrm>
              <a:off x="2163927" y="1670833"/>
              <a:ext cx="6382872" cy="2191822"/>
              <a:chOff x="2200835" y="1311082"/>
              <a:chExt cx="6382872" cy="2191822"/>
            </a:xfrm>
          </p:grpSpPr>
          <p:grpSp>
            <p:nvGrpSpPr>
              <p:cNvPr id="6" name="그룹 5">
                <a:extLst>
                  <a:ext uri="{FF2B5EF4-FFF2-40B4-BE49-F238E27FC236}">
                    <a16:creationId xmlns:a16="http://schemas.microsoft.com/office/drawing/2014/main" id="{8BC3C722-A6C3-4DE2-81E7-E6129D879833}"/>
                  </a:ext>
                </a:extLst>
              </p:cNvPr>
              <p:cNvGrpSpPr/>
              <p:nvPr/>
            </p:nvGrpSpPr>
            <p:grpSpPr>
              <a:xfrm>
                <a:off x="2404338" y="1740269"/>
                <a:ext cx="4928647" cy="1468932"/>
                <a:chOff x="2404338" y="1740269"/>
                <a:chExt cx="4928647" cy="1468932"/>
              </a:xfrm>
            </p:grpSpPr>
            <p:sp>
              <p:nvSpPr>
                <p:cNvPr id="120" name="TextBox 119">
                  <a:extLst>
                    <a:ext uri="{FF2B5EF4-FFF2-40B4-BE49-F238E27FC236}">
                      <a16:creationId xmlns:a16="http://schemas.microsoft.com/office/drawing/2014/main" id="{28B9F28B-A44F-4E5D-AAB7-982762CBDA4E}"/>
                    </a:ext>
                  </a:extLst>
                </p:cNvPr>
                <p:cNvSpPr txBox="1"/>
                <p:nvPr/>
              </p:nvSpPr>
              <p:spPr>
                <a:xfrm>
                  <a:off x="3576387" y="1978101"/>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rgbClr val="7F7F7F"/>
                      </a:solidFill>
                      <a:latin typeface="Arial" panose="020B0604020202020204" pitchFamily="34" charset="0"/>
                      <a:ea typeface="+mj-ea"/>
                      <a:cs typeface="Arial" panose="020B0604020202020204" pitchFamily="34" charset="0"/>
                    </a:rPr>
                    <a:t>400 </a:t>
                  </a:r>
                  <a:r>
                    <a:rPr lang="ko-KR" altLang="en-US" sz="700" b="1" dirty="0">
                      <a:solidFill>
                        <a:srgbClr val="7F7F7F"/>
                      </a:solidFill>
                      <a:latin typeface="Arial" panose="020B0604020202020204" pitchFamily="34" charset="0"/>
                      <a:ea typeface="+mj-ea"/>
                      <a:cs typeface="Arial" panose="020B0604020202020204" pitchFamily="34" charset="0"/>
                    </a:rPr>
                    <a:t>억</a:t>
                  </a:r>
                  <a:endParaRPr lang="en-US" altLang="ko-KR" sz="700" b="1" dirty="0">
                    <a:solidFill>
                      <a:srgbClr val="7F7F7F"/>
                    </a:solidFill>
                    <a:latin typeface="Arial" panose="020B0604020202020204" pitchFamily="34" charset="0"/>
                    <a:ea typeface="+mj-ea"/>
                    <a:cs typeface="Arial" panose="020B0604020202020204" pitchFamily="34" charset="0"/>
                  </a:endParaRPr>
                </a:p>
              </p:txBody>
            </p:sp>
            <p:cxnSp>
              <p:nvCxnSpPr>
                <p:cNvPr id="116" name="직선 연결선 115">
                  <a:extLst>
                    <a:ext uri="{FF2B5EF4-FFF2-40B4-BE49-F238E27FC236}">
                      <a16:creationId xmlns:a16="http://schemas.microsoft.com/office/drawing/2014/main" id="{49213B28-EF5F-42C0-B625-1D282303D94D}"/>
                    </a:ext>
                  </a:extLst>
                </p:cNvPr>
                <p:cNvCxnSpPr>
                  <a:cxnSpLocks/>
                  <a:stCxn id="104" idx="2"/>
                  <a:endCxn id="111" idx="0"/>
                </p:cNvCxnSpPr>
                <p:nvPr/>
              </p:nvCxnSpPr>
              <p:spPr>
                <a:xfrm rot="16200000" flipH="1">
                  <a:off x="4146079" y="2149444"/>
                  <a:ext cx="328873" cy="1194"/>
                </a:xfrm>
                <a:prstGeom prst="bentConnector3">
                  <a:avLst>
                    <a:gd name="adj1" fmla="val 5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CFE279D-17EB-47E2-89EB-DF7BAF91FFE4}"/>
                    </a:ext>
                  </a:extLst>
                </p:cNvPr>
                <p:cNvSpPr txBox="1"/>
                <p:nvPr/>
              </p:nvSpPr>
              <p:spPr>
                <a:xfrm>
                  <a:off x="2404338" y="2576228"/>
                  <a:ext cx="910315" cy="170459"/>
                </a:xfrm>
                <a:prstGeom prst="rect">
                  <a:avLst/>
                </a:prstGeom>
                <a:noFill/>
              </p:spPr>
              <p:txBody>
                <a:bodyPr wrap="square" lIns="50409" tIns="50409" rIns="50409" bIns="50409" rtlCol="0">
                  <a:noAutofit/>
                </a:bodyPr>
                <a:lstStyle/>
                <a:p>
                  <a:pPr algn="ctr">
                    <a:spcAft>
                      <a:spcPts val="554"/>
                    </a:spcAft>
                  </a:pPr>
                  <a:endParaRPr lang="en-US" altLang="ko-KR" sz="700" b="1" dirty="0">
                    <a:solidFill>
                      <a:schemeClr val="tx2"/>
                    </a:solidFill>
                    <a:latin typeface="Arial" panose="020B0604020202020204" pitchFamily="34" charset="0"/>
                    <a:ea typeface="+mj-ea"/>
                    <a:cs typeface="Arial" panose="020B0604020202020204" pitchFamily="34" charset="0"/>
                  </a:endParaRPr>
                </a:p>
              </p:txBody>
            </p:sp>
            <p:cxnSp>
              <p:nvCxnSpPr>
                <p:cNvPr id="124" name="직선 연결선 123">
                  <a:extLst>
                    <a:ext uri="{FF2B5EF4-FFF2-40B4-BE49-F238E27FC236}">
                      <a16:creationId xmlns:a16="http://schemas.microsoft.com/office/drawing/2014/main" id="{0653CF51-06F4-4B62-B404-682975BA6976}"/>
                    </a:ext>
                  </a:extLst>
                </p:cNvPr>
                <p:cNvCxnSpPr>
                  <a:cxnSpLocks/>
                  <a:stCxn id="104" idx="2"/>
                  <a:endCxn id="114" idx="0"/>
                </p:cNvCxnSpPr>
                <p:nvPr/>
              </p:nvCxnSpPr>
              <p:spPr>
                <a:xfrm rot="16200000" flipH="1">
                  <a:off x="5110821" y="1184702"/>
                  <a:ext cx="936959" cy="2538764"/>
                </a:xfrm>
                <a:prstGeom prst="bentConnector3">
                  <a:avLst>
                    <a:gd name="adj1" fmla="val 1877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04" name="직사각형 103">
                  <a:extLst>
                    <a:ext uri="{FF2B5EF4-FFF2-40B4-BE49-F238E27FC236}">
                      <a16:creationId xmlns:a16="http://schemas.microsoft.com/office/drawing/2014/main" id="{2FEC8D4E-FC11-4903-B8F9-312E0696E796}"/>
                    </a:ext>
                  </a:extLst>
                </p:cNvPr>
                <p:cNvSpPr/>
                <p:nvPr/>
              </p:nvSpPr>
              <p:spPr>
                <a:xfrm>
                  <a:off x="3826808" y="1740269"/>
                  <a:ext cx="966220" cy="245336"/>
                </a:xfrm>
                <a:prstGeom prst="rect">
                  <a:avLst/>
                </a:prstGeom>
                <a:solidFill>
                  <a:schemeClr val="bg1"/>
                </a:solidFill>
                <a:ln w="6350" cap="flat" cmpd="sng" algn="ctr">
                  <a:solidFill>
                    <a:schemeClr val="bg1">
                      <a:lumMod val="65000"/>
                    </a:schemeClr>
                  </a:solid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유암코 </a:t>
                  </a:r>
                  <a:r>
                    <a:rPr lang="en-US" altLang="ko-KR"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PEF-7</a:t>
                  </a:r>
                  <a:r>
                    <a:rPr lang="ko-KR" altLang="en-US" sz="800" b="1" kern="0" dirty="0">
                      <a:ln>
                        <a:solidFill>
                          <a:schemeClr val="bg1">
                            <a:alpha val="0"/>
                          </a:schemeClr>
                        </a:solidFill>
                      </a:ln>
                      <a:solidFill>
                        <a:schemeClr val="tx1">
                          <a:lumMod val="85000"/>
                          <a:lumOff val="15000"/>
                        </a:schemeClr>
                      </a:solidFill>
                      <a:latin typeface="Arial" panose="020B0604020202020204" pitchFamily="34" charset="0"/>
                      <a:ea typeface="KoPub돋움체 Medium" panose="02020603020101020101" pitchFamily="18" charset="-127"/>
                      <a:cs typeface="Arial" panose="020B0604020202020204" pitchFamily="34" charset="0"/>
                    </a:rPr>
                    <a:t>차</a:t>
                  </a:r>
                  <a:endParaRPr kumimoji="0" lang="ko-KR" altLang="en-US" sz="800" b="1" i="0" u="none" strike="noStrike" kern="0" cap="none" spc="0" normalizeH="0" baseline="0" noProof="0" dirty="0">
                    <a:ln>
                      <a:solidFill>
                        <a:schemeClr val="bg1">
                          <a:alpha val="0"/>
                        </a:scheme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111" name="직사각형 110">
                  <a:extLst>
                    <a:ext uri="{FF2B5EF4-FFF2-40B4-BE49-F238E27FC236}">
                      <a16:creationId xmlns:a16="http://schemas.microsoft.com/office/drawing/2014/main" id="{60AEA112-4DFD-4020-BCB6-6C59F65F4B40}"/>
                    </a:ext>
                  </a:extLst>
                </p:cNvPr>
                <p:cNvSpPr/>
                <p:nvPr/>
              </p:nvSpPr>
              <p:spPr>
                <a:xfrm>
                  <a:off x="3826808" y="2314478"/>
                  <a:ext cx="968607" cy="286636"/>
                </a:xfrm>
                <a:prstGeom prst="rect">
                  <a:avLst/>
                </a:prstGeom>
                <a:solidFill>
                  <a:srgbClr val="004E98"/>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페이퍼코리아㈜</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112" name="직사각형 111">
                  <a:extLst>
                    <a:ext uri="{FF2B5EF4-FFF2-40B4-BE49-F238E27FC236}">
                      <a16:creationId xmlns:a16="http://schemas.microsoft.com/office/drawing/2014/main" id="{D8F97A3E-C9D8-464C-AA6F-5C4B2EF0C407}"/>
                    </a:ext>
                  </a:extLst>
                </p:cNvPr>
                <p:cNvSpPr/>
                <p:nvPr/>
              </p:nvSpPr>
              <p:spPr>
                <a:xfrm>
                  <a:off x="2573017" y="2922564"/>
                  <a:ext cx="968607" cy="286637"/>
                </a:xfrm>
                <a:prstGeom prst="rect">
                  <a:avLst/>
                </a:prstGeom>
                <a:solidFill>
                  <a:srgbClr val="0072BC"/>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err="1">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나투라페이퍼</a:t>
                  </a: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114" name="직사각형 113">
                  <a:extLst>
                    <a:ext uri="{FF2B5EF4-FFF2-40B4-BE49-F238E27FC236}">
                      <a16:creationId xmlns:a16="http://schemas.microsoft.com/office/drawing/2014/main" id="{C5C65847-1296-4685-83B8-AC1CB296DB3E}"/>
                    </a:ext>
                  </a:extLst>
                </p:cNvPr>
                <p:cNvSpPr/>
                <p:nvPr/>
              </p:nvSpPr>
              <p:spPr>
                <a:xfrm>
                  <a:off x="6364378" y="2922564"/>
                  <a:ext cx="968607" cy="286633"/>
                </a:xfrm>
                <a:prstGeom prst="rect">
                  <a:avLst/>
                </a:prstGeom>
                <a:solidFill>
                  <a:srgbClr val="5B9BD5"/>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아젤리아</a:t>
                  </a:r>
                  <a:endPar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제일차</a:t>
                  </a:r>
                  <a:r>
                    <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유</a:t>
                  </a:r>
                  <a:r>
                    <a:rPr kumimoji="0" lang="en-US" altLang="ko-KR"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115" name="직사각형 114">
                  <a:extLst>
                    <a:ext uri="{FF2B5EF4-FFF2-40B4-BE49-F238E27FC236}">
                      <a16:creationId xmlns:a16="http://schemas.microsoft.com/office/drawing/2014/main" id="{55B33F1C-3CAA-4C9C-8EBB-5CF3F107BA4E}"/>
                    </a:ext>
                  </a:extLst>
                </p:cNvPr>
                <p:cNvSpPr/>
                <p:nvPr/>
              </p:nvSpPr>
              <p:spPr>
                <a:xfrm>
                  <a:off x="3826808" y="2922564"/>
                  <a:ext cx="968607" cy="286637"/>
                </a:xfrm>
                <a:prstGeom prst="rect">
                  <a:avLst/>
                </a:prstGeom>
                <a:solidFill>
                  <a:srgbClr val="0072BC"/>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b="1" i="0" u="none" strike="noStrike" kern="0" cap="none" spc="0" normalizeH="0" baseline="0" noProof="0" dirty="0" err="1">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나투라미디어</a:t>
                  </a:r>
                  <a:r>
                    <a:rPr kumimoji="0" lang="ko-KR" altLang="en-US" sz="8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endParaRPr kumimoji="0" lang="en-US" altLang="ko-KR" sz="8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sp>
              <p:nvSpPr>
                <p:cNvPr id="125" name="TextBox 124">
                  <a:extLst>
                    <a:ext uri="{FF2B5EF4-FFF2-40B4-BE49-F238E27FC236}">
                      <a16:creationId xmlns:a16="http://schemas.microsoft.com/office/drawing/2014/main" id="{30F5355A-38C3-455D-A01E-D85CEC0F8481}"/>
                    </a:ext>
                  </a:extLst>
                </p:cNvPr>
                <p:cNvSpPr txBox="1"/>
                <p:nvPr/>
              </p:nvSpPr>
              <p:spPr>
                <a:xfrm>
                  <a:off x="5304847" y="1979582"/>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rgbClr val="7F7F7F"/>
                      </a:solidFill>
                      <a:latin typeface="Arial" panose="020B0604020202020204" pitchFamily="34" charset="0"/>
                      <a:ea typeface="+mj-ea"/>
                      <a:cs typeface="Arial" panose="020B0604020202020204" pitchFamily="34" charset="0"/>
                    </a:rPr>
                    <a:t>480 </a:t>
                  </a:r>
                  <a:r>
                    <a:rPr lang="ko-KR" altLang="en-US" sz="700" b="1" dirty="0">
                      <a:solidFill>
                        <a:srgbClr val="7F7F7F"/>
                      </a:solidFill>
                      <a:latin typeface="Arial" panose="020B0604020202020204" pitchFamily="34" charset="0"/>
                      <a:ea typeface="+mj-ea"/>
                      <a:cs typeface="Arial" panose="020B0604020202020204" pitchFamily="34" charset="0"/>
                    </a:rPr>
                    <a:t>억</a:t>
                  </a:r>
                  <a:endParaRPr lang="en-US" altLang="ko-KR" sz="700" b="1" dirty="0">
                    <a:solidFill>
                      <a:srgbClr val="7F7F7F"/>
                    </a:solidFill>
                    <a:latin typeface="Arial" panose="020B0604020202020204" pitchFamily="34" charset="0"/>
                    <a:ea typeface="+mj-ea"/>
                    <a:cs typeface="Arial" panose="020B0604020202020204" pitchFamily="34" charset="0"/>
                  </a:endParaRPr>
                </a:p>
              </p:txBody>
            </p:sp>
            <p:cxnSp>
              <p:nvCxnSpPr>
                <p:cNvPr id="31" name="직선 연결선 30">
                  <a:extLst>
                    <a:ext uri="{FF2B5EF4-FFF2-40B4-BE49-F238E27FC236}">
                      <a16:creationId xmlns:a16="http://schemas.microsoft.com/office/drawing/2014/main" id="{9C7ACCB3-BC0C-4B78-812C-268354A5B748}"/>
                    </a:ext>
                  </a:extLst>
                </p:cNvPr>
                <p:cNvCxnSpPr>
                  <a:cxnSpLocks/>
                </p:cNvCxnSpPr>
                <p:nvPr/>
              </p:nvCxnSpPr>
              <p:spPr>
                <a:xfrm rot="10800000" flipV="1">
                  <a:off x="3179276" y="2399680"/>
                  <a:ext cx="647533" cy="522882"/>
                </a:xfrm>
                <a:prstGeom prst="bentConnector3">
                  <a:avLst>
                    <a:gd name="adj1" fmla="val 98248"/>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2E9AF51-E73F-4088-B77C-34E849D3DFC9}"/>
                    </a:ext>
                  </a:extLst>
                </p:cNvPr>
                <p:cNvSpPr txBox="1"/>
                <p:nvPr/>
              </p:nvSpPr>
              <p:spPr>
                <a:xfrm>
                  <a:off x="3057319" y="2210459"/>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rgbClr val="00338D"/>
                      </a:solidFill>
                      <a:latin typeface="Arial" panose="020B0604020202020204" pitchFamily="34" charset="0"/>
                      <a:ea typeface="+mj-ea"/>
                      <a:cs typeface="Arial" panose="020B0604020202020204" pitchFamily="34" charset="0"/>
                    </a:rPr>
                    <a:t>547</a:t>
                  </a:r>
                  <a:r>
                    <a:rPr lang="ko-KR" altLang="en-US" sz="700" b="1" dirty="0">
                      <a:solidFill>
                        <a:srgbClr val="00338D"/>
                      </a:solidFill>
                      <a:latin typeface="Arial" panose="020B0604020202020204" pitchFamily="34" charset="0"/>
                      <a:ea typeface="+mj-ea"/>
                      <a:cs typeface="Arial" panose="020B0604020202020204" pitchFamily="34" charset="0"/>
                    </a:rPr>
                    <a:t>억</a:t>
                  </a:r>
                  <a:endParaRPr lang="en-US" altLang="ko-KR" sz="700" b="1" dirty="0">
                    <a:solidFill>
                      <a:srgbClr val="00338D"/>
                    </a:solidFill>
                    <a:latin typeface="Arial" panose="020B0604020202020204" pitchFamily="34" charset="0"/>
                    <a:ea typeface="+mj-ea"/>
                    <a:cs typeface="Arial" panose="020B0604020202020204" pitchFamily="34" charset="0"/>
                  </a:endParaRPr>
                </a:p>
              </p:txBody>
            </p:sp>
            <p:cxnSp>
              <p:nvCxnSpPr>
                <p:cNvPr id="49" name="직선 연결선 48">
                  <a:extLst>
                    <a:ext uri="{FF2B5EF4-FFF2-40B4-BE49-F238E27FC236}">
                      <a16:creationId xmlns:a16="http://schemas.microsoft.com/office/drawing/2014/main" id="{25D71820-407B-431E-BA11-11E734C5C5F5}"/>
                    </a:ext>
                  </a:extLst>
                </p:cNvPr>
                <p:cNvCxnSpPr>
                  <a:cxnSpLocks/>
                  <a:stCxn id="111" idx="2"/>
                  <a:endCxn id="115" idx="0"/>
                </p:cNvCxnSpPr>
                <p:nvPr/>
              </p:nvCxnSpPr>
              <p:spPr>
                <a:xfrm>
                  <a:off x="4311112" y="2601114"/>
                  <a:ext cx="0" cy="321450"/>
                </a:xfrm>
                <a:prstGeom prst="line">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DD42225-AC74-489C-8B13-5AF6C022F14E}"/>
                    </a:ext>
                  </a:extLst>
                </p:cNvPr>
                <p:cNvSpPr txBox="1"/>
                <p:nvPr/>
              </p:nvSpPr>
              <p:spPr>
                <a:xfrm>
                  <a:off x="4117648" y="2663013"/>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rgbClr val="00338D"/>
                      </a:solidFill>
                      <a:latin typeface="Arial" panose="020B0604020202020204" pitchFamily="34" charset="0"/>
                      <a:ea typeface="+mj-ea"/>
                      <a:cs typeface="Arial" panose="020B0604020202020204" pitchFamily="34" charset="0"/>
                    </a:rPr>
                    <a:t>20</a:t>
                  </a:r>
                  <a:r>
                    <a:rPr lang="ko-KR" altLang="en-US" sz="700" b="1" dirty="0">
                      <a:solidFill>
                        <a:srgbClr val="00338D"/>
                      </a:solidFill>
                      <a:latin typeface="Arial" panose="020B0604020202020204" pitchFamily="34" charset="0"/>
                      <a:ea typeface="+mj-ea"/>
                      <a:cs typeface="Arial" panose="020B0604020202020204" pitchFamily="34" charset="0"/>
                    </a:rPr>
                    <a:t>억</a:t>
                  </a:r>
                  <a:endParaRPr lang="en-US" altLang="ko-KR" sz="700" b="1" dirty="0">
                    <a:solidFill>
                      <a:srgbClr val="00338D"/>
                    </a:solidFill>
                    <a:latin typeface="Arial" panose="020B0604020202020204" pitchFamily="34" charset="0"/>
                    <a:ea typeface="+mj-ea"/>
                    <a:cs typeface="Arial" panose="020B0604020202020204" pitchFamily="34" charset="0"/>
                  </a:endParaRPr>
                </a:p>
              </p:txBody>
            </p:sp>
            <p:cxnSp>
              <p:nvCxnSpPr>
                <p:cNvPr id="58" name="직선 연결선 30">
                  <a:extLst>
                    <a:ext uri="{FF2B5EF4-FFF2-40B4-BE49-F238E27FC236}">
                      <a16:creationId xmlns:a16="http://schemas.microsoft.com/office/drawing/2014/main" id="{49543821-64DD-4809-95AA-F63884A8D257}"/>
                    </a:ext>
                  </a:extLst>
                </p:cNvPr>
                <p:cNvCxnSpPr>
                  <a:cxnSpLocks/>
                </p:cNvCxnSpPr>
                <p:nvPr/>
              </p:nvCxnSpPr>
              <p:spPr>
                <a:xfrm flipV="1">
                  <a:off x="3286202" y="2490356"/>
                  <a:ext cx="532299" cy="432207"/>
                </a:xfrm>
                <a:prstGeom prst="bentConnector3">
                  <a:avLst>
                    <a:gd name="adj1" fmla="val -2966"/>
                  </a:avLst>
                </a:prstGeom>
                <a:ln w="12700">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81CBD7B-AEED-4433-9E35-04423DCD6711}"/>
                    </a:ext>
                  </a:extLst>
                </p:cNvPr>
                <p:cNvSpPr txBox="1"/>
                <p:nvPr/>
              </p:nvSpPr>
              <p:spPr>
                <a:xfrm>
                  <a:off x="3072503" y="2507212"/>
                  <a:ext cx="910315" cy="170459"/>
                </a:xfrm>
                <a:prstGeom prst="rect">
                  <a:avLst/>
                </a:prstGeom>
                <a:noFill/>
              </p:spPr>
              <p:txBody>
                <a:bodyPr wrap="square" lIns="50409" tIns="50409" rIns="50409" bIns="50409" rtlCol="0">
                  <a:noAutofit/>
                </a:bodyPr>
                <a:lstStyle/>
                <a:p>
                  <a:pPr algn="ctr">
                    <a:spcAft>
                      <a:spcPts val="554"/>
                    </a:spcAft>
                  </a:pPr>
                  <a:r>
                    <a:rPr lang="en-US" altLang="ko-KR" sz="700" b="1" dirty="0">
                      <a:solidFill>
                        <a:srgbClr val="00338D"/>
                      </a:solidFill>
                      <a:latin typeface="Arial" panose="020B0604020202020204" pitchFamily="34" charset="0"/>
                      <a:ea typeface="+mj-ea"/>
                      <a:cs typeface="Arial" panose="020B0604020202020204" pitchFamily="34" charset="0"/>
                    </a:rPr>
                    <a:t>10</a:t>
                  </a:r>
                  <a:r>
                    <a:rPr lang="ko-KR" altLang="en-US" sz="700" b="1" dirty="0">
                      <a:solidFill>
                        <a:srgbClr val="00338D"/>
                      </a:solidFill>
                      <a:latin typeface="Arial" panose="020B0604020202020204" pitchFamily="34" charset="0"/>
                      <a:ea typeface="+mj-ea"/>
                      <a:cs typeface="Arial" panose="020B0604020202020204" pitchFamily="34" charset="0"/>
                    </a:rPr>
                    <a:t>억</a:t>
                  </a:r>
                  <a:endParaRPr lang="en-US" altLang="ko-KR" sz="700" b="1" dirty="0">
                    <a:solidFill>
                      <a:srgbClr val="00338D"/>
                    </a:solidFill>
                    <a:latin typeface="Arial" panose="020B0604020202020204" pitchFamily="34" charset="0"/>
                    <a:ea typeface="+mj-ea"/>
                    <a:cs typeface="Arial" panose="020B0604020202020204" pitchFamily="34" charset="0"/>
                  </a:endParaRPr>
                </a:p>
              </p:txBody>
            </p:sp>
            <p:sp>
              <p:nvSpPr>
                <p:cNvPr id="44" name="순서도: 연결자 43">
                  <a:extLst>
                    <a:ext uri="{FF2B5EF4-FFF2-40B4-BE49-F238E27FC236}">
                      <a16:creationId xmlns:a16="http://schemas.microsoft.com/office/drawing/2014/main" id="{677C38BD-2638-463B-A23E-B50961ED6537}"/>
                    </a:ext>
                  </a:extLst>
                </p:cNvPr>
                <p:cNvSpPr/>
                <p:nvPr/>
              </p:nvSpPr>
              <p:spPr bwMode="auto">
                <a:xfrm>
                  <a:off x="3733994" y="2017118"/>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1</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45" name="순서도: 연결자 44">
                  <a:extLst>
                    <a:ext uri="{FF2B5EF4-FFF2-40B4-BE49-F238E27FC236}">
                      <a16:creationId xmlns:a16="http://schemas.microsoft.com/office/drawing/2014/main" id="{1EE274E6-D51E-4716-951B-78F93C9356BC}"/>
                    </a:ext>
                  </a:extLst>
                </p:cNvPr>
                <p:cNvSpPr/>
                <p:nvPr/>
              </p:nvSpPr>
              <p:spPr bwMode="auto">
                <a:xfrm>
                  <a:off x="5459166" y="2009051"/>
                  <a:ext cx="132923" cy="132923"/>
                </a:xfrm>
                <a:prstGeom prst="flowChartConnector">
                  <a:avLst/>
                </a:prstGeom>
                <a:solidFill>
                  <a:srgbClr val="7F7F7F"/>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2</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46" name="순서도: 연결자 45">
                  <a:extLst>
                    <a:ext uri="{FF2B5EF4-FFF2-40B4-BE49-F238E27FC236}">
                      <a16:creationId xmlns:a16="http://schemas.microsoft.com/office/drawing/2014/main" id="{1901F524-B4F9-4AF8-BCE2-481AD565B6A7}"/>
                    </a:ext>
                  </a:extLst>
                </p:cNvPr>
                <p:cNvSpPr/>
                <p:nvPr/>
              </p:nvSpPr>
              <p:spPr bwMode="auto">
                <a:xfrm>
                  <a:off x="3279702" y="2564118"/>
                  <a:ext cx="132923" cy="132923"/>
                </a:xfrm>
                <a:prstGeom prst="flowChartConnector">
                  <a:avLst/>
                </a:prstGeom>
                <a:no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5</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sp>
              <p:nvSpPr>
                <p:cNvPr id="47" name="순서도: 연결자 46">
                  <a:extLst>
                    <a:ext uri="{FF2B5EF4-FFF2-40B4-BE49-F238E27FC236}">
                      <a16:creationId xmlns:a16="http://schemas.microsoft.com/office/drawing/2014/main" id="{1C2349AC-A548-44CF-AC18-E68DCB452873}"/>
                    </a:ext>
                  </a:extLst>
                </p:cNvPr>
                <p:cNvSpPr/>
                <p:nvPr/>
              </p:nvSpPr>
              <p:spPr bwMode="auto">
                <a:xfrm>
                  <a:off x="4321535" y="2700549"/>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4</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52" name="순서도: 연결자 51">
                  <a:extLst>
                    <a:ext uri="{FF2B5EF4-FFF2-40B4-BE49-F238E27FC236}">
                      <a16:creationId xmlns:a16="http://schemas.microsoft.com/office/drawing/2014/main" id="{DE85E0BF-FAAE-4141-9547-54A8AAF7B12E}"/>
                    </a:ext>
                  </a:extLst>
                </p:cNvPr>
                <p:cNvSpPr/>
                <p:nvPr/>
              </p:nvSpPr>
              <p:spPr bwMode="auto">
                <a:xfrm>
                  <a:off x="3187826" y="2249907"/>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3</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grpSp>
          <p:sp>
            <p:nvSpPr>
              <p:cNvPr id="56" name="직사각형 55">
                <a:extLst>
                  <a:ext uri="{FF2B5EF4-FFF2-40B4-BE49-F238E27FC236}">
                    <a16:creationId xmlns:a16="http://schemas.microsoft.com/office/drawing/2014/main" id="{1EBFD799-ED20-4EED-A42C-022DB5678F50}"/>
                  </a:ext>
                </a:extLst>
              </p:cNvPr>
              <p:cNvSpPr/>
              <p:nvPr/>
            </p:nvSpPr>
            <p:spPr>
              <a:xfrm>
                <a:off x="2200835" y="1400333"/>
                <a:ext cx="6382872" cy="2102571"/>
              </a:xfrm>
              <a:prstGeom prst="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US" altLang="ko-KR" sz="831" dirty="0">
                  <a:solidFill>
                    <a:schemeClr val="bg1"/>
                  </a:solidFill>
                  <a:latin typeface="Arial" panose="020B0604020202020204" pitchFamily="34" charset="0"/>
                  <a:ea typeface="+mj-ea"/>
                  <a:cs typeface="Arial" panose="020B0604020202020204" pitchFamily="34" charset="0"/>
                </a:endParaRPr>
              </a:p>
            </p:txBody>
          </p:sp>
          <p:sp>
            <p:nvSpPr>
              <p:cNvPr id="59" name="TextBox 58">
                <a:extLst>
                  <a:ext uri="{FF2B5EF4-FFF2-40B4-BE49-F238E27FC236}">
                    <a16:creationId xmlns:a16="http://schemas.microsoft.com/office/drawing/2014/main" id="{2B8C57CB-A152-4C11-9B19-E3D57DCD02C8}"/>
                  </a:ext>
                </a:extLst>
              </p:cNvPr>
              <p:cNvSpPr txBox="1"/>
              <p:nvPr/>
            </p:nvSpPr>
            <p:spPr>
              <a:xfrm>
                <a:off x="2352815" y="1311082"/>
                <a:ext cx="1528078" cy="215308"/>
              </a:xfrm>
              <a:prstGeom prst="rect">
                <a:avLst/>
              </a:prstGeom>
              <a:solidFill>
                <a:schemeClr val="bg1"/>
              </a:solidFill>
            </p:spPr>
            <p:txBody>
              <a:bodyPr wrap="square" lIns="50409" tIns="50409" rIns="50409" bIns="50409" rtlCol="0">
                <a:noAutofit/>
              </a:bodyPr>
              <a:lstStyle/>
              <a:p>
                <a:pPr>
                  <a:spcAft>
                    <a:spcPts val="554"/>
                  </a:spcAft>
                </a:pPr>
                <a:r>
                  <a:rPr lang="ko-KR" altLang="en-US" sz="738" b="1" dirty="0">
                    <a:solidFill>
                      <a:schemeClr val="tx2"/>
                    </a:solidFill>
                    <a:latin typeface="Arial" panose="020B0604020202020204" pitchFamily="34" charset="0"/>
                    <a:ea typeface="+mj-ea"/>
                    <a:cs typeface="Arial" panose="020B0604020202020204" pitchFamily="34" charset="0"/>
                  </a:rPr>
                  <a:t>특수관계자 간 지급보증 구조도 </a:t>
                </a:r>
              </a:p>
            </p:txBody>
          </p:sp>
        </p:grpSp>
        <p:cxnSp>
          <p:nvCxnSpPr>
            <p:cNvPr id="62" name="직선 연결선 61">
              <a:extLst>
                <a:ext uri="{FF2B5EF4-FFF2-40B4-BE49-F238E27FC236}">
                  <a16:creationId xmlns:a16="http://schemas.microsoft.com/office/drawing/2014/main" id="{56598E98-6711-4484-8BD5-9D6B4AE17A4A}"/>
                </a:ext>
              </a:extLst>
            </p:cNvPr>
            <p:cNvCxnSpPr>
              <a:cxnSpLocks/>
            </p:cNvCxnSpPr>
            <p:nvPr/>
          </p:nvCxnSpPr>
          <p:spPr>
            <a:xfrm>
              <a:off x="7748463" y="2113140"/>
              <a:ext cx="333375"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A09EA165-F16A-485C-AA8C-FBB564322266}"/>
                </a:ext>
              </a:extLst>
            </p:cNvPr>
            <p:cNvCxnSpPr>
              <a:cxnSpLocks/>
            </p:cNvCxnSpPr>
            <p:nvPr/>
          </p:nvCxnSpPr>
          <p:spPr>
            <a:xfrm>
              <a:off x="7748463" y="2218085"/>
              <a:ext cx="333375" cy="0"/>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6D264724-D0B5-453D-900D-9D453CC81AFC}"/>
                </a:ext>
              </a:extLst>
            </p:cNvPr>
            <p:cNvCxnSpPr>
              <a:cxnSpLocks/>
            </p:cNvCxnSpPr>
            <p:nvPr/>
          </p:nvCxnSpPr>
          <p:spPr>
            <a:xfrm>
              <a:off x="7748463" y="2360411"/>
              <a:ext cx="333375" cy="0"/>
            </a:xfrm>
            <a:prstGeom prst="line">
              <a:avLst/>
            </a:prstGeom>
            <a:ln w="12700">
              <a:solidFill>
                <a:srgbClr val="00338D"/>
              </a:solidFill>
              <a:prstDash val="dash"/>
            </a:ln>
          </p:spPr>
          <p:style>
            <a:lnRef idx="1">
              <a:schemeClr val="accent1"/>
            </a:lnRef>
            <a:fillRef idx="0">
              <a:schemeClr val="accent1"/>
            </a:fillRef>
            <a:effectRef idx="0">
              <a:schemeClr val="accent1"/>
            </a:effectRef>
            <a:fontRef idx="minor">
              <a:schemeClr val="tx1"/>
            </a:fontRef>
          </p:style>
        </p:cxnSp>
      </p:grpSp>
      <p:sp>
        <p:nvSpPr>
          <p:cNvPr id="37" name="제목 2">
            <a:extLst>
              <a:ext uri="{FF2B5EF4-FFF2-40B4-BE49-F238E27FC236}">
                <a16:creationId xmlns:a16="http://schemas.microsoft.com/office/drawing/2014/main" id="{E75FA194-0EB2-4832-AA42-47FF76FC594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Related Party Transactions (6/6)</a:t>
            </a:r>
          </a:p>
        </p:txBody>
      </p:sp>
      <p:sp>
        <p:nvSpPr>
          <p:cNvPr id="38" name="제목 2">
            <a:extLst>
              <a:ext uri="{FF2B5EF4-FFF2-40B4-BE49-F238E27FC236}">
                <a16:creationId xmlns:a16="http://schemas.microsoft.com/office/drawing/2014/main" id="{9A6C2672-326E-468E-B3D4-8A63C452E14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60" name="표 59">
            <a:extLst>
              <a:ext uri="{FF2B5EF4-FFF2-40B4-BE49-F238E27FC236}">
                <a16:creationId xmlns:a16="http://schemas.microsoft.com/office/drawing/2014/main" id="{F22C0900-7FBE-400C-A724-D8191F2C0C00}"/>
              </a:ext>
            </a:extLst>
          </p:cNvPr>
          <p:cNvGraphicFramePr>
            <a:graphicFrameLocks noGrp="1"/>
          </p:cNvGraphicFramePr>
          <p:nvPr/>
        </p:nvGraphicFramePr>
        <p:xfrm>
          <a:off x="6982835" y="2014107"/>
          <a:ext cx="822674" cy="461888"/>
        </p:xfrm>
        <a:graphic>
          <a:graphicData uri="http://schemas.openxmlformats.org/drawingml/2006/table">
            <a:tbl>
              <a:tblPr/>
              <a:tblGrid>
                <a:gridCol w="822674">
                  <a:extLst>
                    <a:ext uri="{9D8B030D-6E8A-4147-A177-3AD203B41FA5}">
                      <a16:colId xmlns:a16="http://schemas.microsoft.com/office/drawing/2014/main" val="544672441"/>
                    </a:ext>
                  </a:extLst>
                </a:gridCol>
              </a:tblGrid>
              <a:tr h="105076">
                <a:tc>
                  <a:txBody>
                    <a:bodyPr/>
                    <a:lstStyle/>
                    <a:p>
                      <a:pPr algn="l" fontAlgn="b"/>
                      <a:r>
                        <a:rPr lang="ko-KR" altLang="en-US" sz="700" b="1" i="0" u="none" strike="noStrike" dirty="0">
                          <a:solidFill>
                            <a:schemeClr val="tx1">
                              <a:lumMod val="65000"/>
                              <a:lumOff val="35000"/>
                            </a:schemeClr>
                          </a:solidFill>
                          <a:effectLst/>
                          <a:latin typeface="맑은 고딕" panose="020B0503020000020004" pitchFamily="50" charset="-127"/>
                          <a:ea typeface="맑은 고딕" panose="020B0503020000020004" pitchFamily="50" charset="-127"/>
                        </a:rPr>
                        <a:t>지배기업 보증제공</a:t>
                      </a:r>
                    </a:p>
                  </a:txBody>
                  <a:tcPr marL="8792" marR="8792" marT="8792" marB="0" anchor="b">
                    <a:lnL>
                      <a:noFill/>
                    </a:lnL>
                    <a:lnR>
                      <a:noFill/>
                    </a:lnR>
                    <a:lnT>
                      <a:noFill/>
                    </a:lnT>
                    <a:lnB>
                      <a:noFill/>
                    </a:lnB>
                  </a:tcPr>
                </a:tc>
                <a:extLst>
                  <a:ext uri="{0D108BD9-81ED-4DB2-BD59-A6C34878D82A}">
                    <a16:rowId xmlns:a16="http://schemas.microsoft.com/office/drawing/2014/main" val="2161907825"/>
                  </a:ext>
                </a:extLst>
              </a:tr>
              <a:tr h="105076">
                <a:tc>
                  <a:txBody>
                    <a:bodyPr/>
                    <a:lstStyle/>
                    <a:p>
                      <a:pPr algn="l" fontAlgn="b"/>
                      <a:r>
                        <a:rPr lang="ko-KR" altLang="en-US" sz="700" b="1" i="0" u="none" strike="noStrike" dirty="0">
                          <a:solidFill>
                            <a:srgbClr val="00338D"/>
                          </a:solidFill>
                          <a:effectLst/>
                          <a:latin typeface="맑은 고딕" panose="020B0503020000020004" pitchFamily="50" charset="-127"/>
                          <a:ea typeface="맑은 고딕" panose="020B0503020000020004" pitchFamily="50" charset="-127"/>
                        </a:rPr>
                        <a:t>하향 보증제공</a:t>
                      </a:r>
                    </a:p>
                  </a:txBody>
                  <a:tcPr marL="8792" marR="8792" marT="8792" marB="0" anchor="b">
                    <a:lnL>
                      <a:noFill/>
                    </a:lnL>
                    <a:lnR>
                      <a:noFill/>
                    </a:lnR>
                    <a:lnT>
                      <a:noFill/>
                    </a:lnT>
                    <a:lnB>
                      <a:noFill/>
                    </a:lnB>
                  </a:tcPr>
                </a:tc>
                <a:extLst>
                  <a:ext uri="{0D108BD9-81ED-4DB2-BD59-A6C34878D82A}">
                    <a16:rowId xmlns:a16="http://schemas.microsoft.com/office/drawing/2014/main" val="1301456125"/>
                  </a:ext>
                </a:extLst>
              </a:tr>
              <a:tr h="105076">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ko-KR" altLang="en-US" sz="700" b="1" i="0" u="none" strike="noStrike" dirty="0">
                          <a:solidFill>
                            <a:srgbClr val="00338D"/>
                          </a:solidFill>
                          <a:effectLst/>
                          <a:latin typeface="맑은 고딕" panose="020B0503020000020004" pitchFamily="50" charset="-127"/>
                          <a:ea typeface="+mn-ea"/>
                        </a:rPr>
                        <a:t>상향 보증제공</a:t>
                      </a:r>
                    </a:p>
                  </a:txBody>
                  <a:tcPr marL="8792" marR="8792" marT="8792" marB="0" anchor="b">
                    <a:lnL>
                      <a:noFill/>
                    </a:lnL>
                    <a:lnR>
                      <a:noFill/>
                    </a:lnR>
                    <a:lnT>
                      <a:noFill/>
                    </a:lnT>
                    <a:lnB>
                      <a:noFill/>
                    </a:lnB>
                  </a:tcPr>
                </a:tc>
                <a:extLst>
                  <a:ext uri="{0D108BD9-81ED-4DB2-BD59-A6C34878D82A}">
                    <a16:rowId xmlns:a16="http://schemas.microsoft.com/office/drawing/2014/main" val="779556132"/>
                  </a:ext>
                </a:extLst>
              </a:tr>
              <a:tr h="105076">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ko-KR" altLang="en-US" sz="700" b="1" i="0" u="none" strike="noStrike" dirty="0">
                          <a:solidFill>
                            <a:srgbClr val="765A95"/>
                          </a:solidFill>
                          <a:effectLst/>
                          <a:latin typeface="맑은 고딕" panose="020B0503020000020004" pitchFamily="50" charset="-127"/>
                          <a:ea typeface="+mn-ea"/>
                        </a:rPr>
                        <a:t>하향 담보제공</a:t>
                      </a:r>
                    </a:p>
                  </a:txBody>
                  <a:tcPr marL="8792" marR="8792" marT="8792" marB="0" anchor="b">
                    <a:lnL>
                      <a:noFill/>
                    </a:lnL>
                    <a:lnR>
                      <a:noFill/>
                    </a:lnR>
                    <a:lnT>
                      <a:noFill/>
                    </a:lnT>
                    <a:lnB>
                      <a:noFill/>
                    </a:lnB>
                  </a:tcPr>
                </a:tc>
                <a:extLst>
                  <a:ext uri="{0D108BD9-81ED-4DB2-BD59-A6C34878D82A}">
                    <a16:rowId xmlns:a16="http://schemas.microsoft.com/office/drawing/2014/main" val="4071636151"/>
                  </a:ext>
                </a:extLst>
              </a:tr>
            </a:tbl>
          </a:graphicData>
        </a:graphic>
      </p:graphicFrame>
      <p:sp>
        <p:nvSpPr>
          <p:cNvPr id="71" name="순서도: 연결자 70">
            <a:extLst>
              <a:ext uri="{FF2B5EF4-FFF2-40B4-BE49-F238E27FC236}">
                <a16:creationId xmlns:a16="http://schemas.microsoft.com/office/drawing/2014/main" id="{9DB395B7-59F5-4350-88D4-0976EE071FBD}"/>
              </a:ext>
            </a:extLst>
          </p:cNvPr>
          <p:cNvSpPr/>
          <p:nvPr/>
        </p:nvSpPr>
        <p:spPr bwMode="auto">
          <a:xfrm>
            <a:off x="2432278" y="4942987"/>
            <a:ext cx="100800" cy="100800"/>
          </a:xfrm>
          <a:prstGeom prst="flowChartConnector">
            <a:avLst/>
          </a:prstGeom>
          <a:solidFill>
            <a:schemeClr val="bg1">
              <a:lumMod val="95000"/>
            </a:schemeClr>
          </a:solid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5</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sp>
        <p:nvSpPr>
          <p:cNvPr id="73" name="순서도: 연결자 72">
            <a:extLst>
              <a:ext uri="{FF2B5EF4-FFF2-40B4-BE49-F238E27FC236}">
                <a16:creationId xmlns:a16="http://schemas.microsoft.com/office/drawing/2014/main" id="{857EB16D-636A-4E3F-A250-A21288F69C22}"/>
              </a:ext>
            </a:extLst>
          </p:cNvPr>
          <p:cNvSpPr/>
          <p:nvPr/>
        </p:nvSpPr>
        <p:spPr bwMode="auto">
          <a:xfrm>
            <a:off x="2428468" y="4186005"/>
            <a:ext cx="100800" cy="1008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3</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75" name="순서도: 연결자 74">
            <a:extLst>
              <a:ext uri="{FF2B5EF4-FFF2-40B4-BE49-F238E27FC236}">
                <a16:creationId xmlns:a16="http://schemas.microsoft.com/office/drawing/2014/main" id="{62CFACC0-186E-43F0-8804-C9B97EFE3F3B}"/>
              </a:ext>
            </a:extLst>
          </p:cNvPr>
          <p:cNvSpPr/>
          <p:nvPr/>
        </p:nvSpPr>
        <p:spPr bwMode="auto">
          <a:xfrm>
            <a:off x="2434564" y="4692089"/>
            <a:ext cx="100800" cy="1008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4</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76" name="직사각형 119">
            <a:extLst>
              <a:ext uri="{FF2B5EF4-FFF2-40B4-BE49-F238E27FC236}">
                <a16:creationId xmlns:a16="http://schemas.microsoft.com/office/drawing/2014/main" id="{17032823-0971-4DCD-B458-852E8200AC20}"/>
              </a:ext>
            </a:extLst>
          </p:cNvPr>
          <p:cNvSpPr/>
          <p:nvPr/>
        </p:nvSpPr>
        <p:spPr bwMode="auto">
          <a:xfrm>
            <a:off x="5723096" y="1542211"/>
            <a:ext cx="2860953"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a:t>
            </a:r>
            <a:r>
              <a:rPr lang="ko-KR" altLang="en-US" sz="800" dirty="0">
                <a:solidFill>
                  <a:prstClr val="black"/>
                </a:solidFill>
                <a:latin typeface="Arial" panose="020B0604020202020204" pitchFamily="34" charset="0"/>
                <a:ea typeface="+mj-ea"/>
                <a:cs typeface="Arial" panose="020B0604020202020204" pitchFamily="34" charset="0"/>
              </a:rPr>
              <a:t> </a:t>
            </a:r>
            <a:r>
              <a:rPr lang="en-US" altLang="ko-KR" sz="800" dirty="0">
                <a:solidFill>
                  <a:prstClr val="black"/>
                </a:solidFill>
                <a:latin typeface="Arial" panose="020B0604020202020204" pitchFamily="34" charset="0"/>
                <a:ea typeface="+mj-ea"/>
                <a:cs typeface="Arial" panose="020B0604020202020204" pitchFamily="34" charset="0"/>
              </a:rPr>
              <a:t>1.3.3.1.5, VDR 6.2.18) </a:t>
            </a:r>
          </a:p>
        </p:txBody>
      </p:sp>
      <p:sp>
        <p:nvSpPr>
          <p:cNvPr id="51" name="TextBox 50">
            <a:extLst>
              <a:ext uri="{FF2B5EF4-FFF2-40B4-BE49-F238E27FC236}">
                <a16:creationId xmlns:a16="http://schemas.microsoft.com/office/drawing/2014/main" id="{EC8CC0D8-C23E-4F7B-8DDA-ED87DD0642C5}"/>
              </a:ext>
            </a:extLst>
          </p:cNvPr>
          <p:cNvSpPr txBox="1">
            <a:spLocks/>
          </p:cNvSpPr>
          <p:nvPr/>
        </p:nvSpPr>
        <p:spPr>
          <a:xfrm>
            <a:off x="2192218" y="5129863"/>
            <a:ext cx="7127042" cy="822187"/>
          </a:xfrm>
          <a:prstGeom prst="rect">
            <a:avLst/>
          </a:prstGeom>
          <a:noFill/>
          <a:ln w="6350">
            <a:noFill/>
          </a:ln>
        </p:spPr>
        <p:txBody>
          <a:bodyPr wrap="square" lIns="50409" tIns="50409" rIns="50409" bIns="50409" rtlCol="0" anchor="t" anchorCtr="0">
            <a:noAutofit/>
          </a:bodyPr>
          <a:lstStyle/>
          <a:p>
            <a:pPr marL="266400" lvl="2" indent="-171450" fontAlgn="base">
              <a:spcBef>
                <a:spcPts val="300"/>
              </a:spcBef>
              <a:buClr>
                <a:srgbClr val="00338D"/>
              </a:buClr>
              <a:buSzPct val="100000"/>
              <a:buFont typeface="Arial" panose="020B0604020202020204" pitchFamily="34" charset="0"/>
              <a:buChar char="•"/>
              <a:defRPr/>
            </a:pPr>
            <a:r>
              <a:rPr lang="en-US" altLang="ko-KR" sz="700" kern="0" dirty="0">
                <a:solidFill>
                  <a:srgbClr val="000000"/>
                </a:solidFill>
                <a:latin typeface="Arial" panose="020B0604020202020204" pitchFamily="34" charset="0"/>
                <a:ea typeface="+mj-ea"/>
                <a:cs typeface="Arial" panose="020B0604020202020204" pitchFamily="34" charset="0"/>
              </a:rPr>
              <a:t>PCI</a:t>
            </a:r>
            <a:r>
              <a:rPr lang="ko-KR" altLang="en-US" sz="700" kern="0" dirty="0">
                <a:solidFill>
                  <a:srgbClr val="000000"/>
                </a:solidFill>
                <a:latin typeface="Arial" panose="020B0604020202020204" pitchFamily="34" charset="0"/>
                <a:ea typeface="+mj-ea"/>
                <a:cs typeface="Arial" panose="020B0604020202020204" pitchFamily="34" charset="0"/>
              </a:rPr>
              <a:t>는 </a:t>
            </a:r>
            <a:r>
              <a:rPr lang="en-US" altLang="ko-KR" sz="700" kern="0" dirty="0">
                <a:solidFill>
                  <a:srgbClr val="000000"/>
                </a:solidFill>
                <a:latin typeface="Arial" panose="020B0604020202020204" pitchFamily="34" charset="0"/>
                <a:ea typeface="+mj-ea"/>
                <a:cs typeface="Arial" panose="020B0604020202020204" pitchFamily="34" charset="0"/>
              </a:rPr>
              <a:t>NP</a:t>
            </a:r>
            <a:r>
              <a:rPr lang="ko-KR" altLang="en-US" sz="700" kern="0" dirty="0">
                <a:solidFill>
                  <a:srgbClr val="000000"/>
                </a:solidFill>
                <a:latin typeface="Arial" panose="020B0604020202020204" pitchFamily="34" charset="0"/>
                <a:ea typeface="+mj-ea"/>
                <a:cs typeface="Arial" panose="020B0604020202020204" pitchFamily="34" charset="0"/>
              </a:rPr>
              <a:t>의 담보대출 </a:t>
            </a:r>
            <a:r>
              <a:rPr lang="en-US" altLang="ko-KR" sz="700" kern="0" dirty="0">
                <a:solidFill>
                  <a:srgbClr val="000000"/>
                </a:solidFill>
                <a:latin typeface="Arial" panose="020B0604020202020204" pitchFamily="34" charset="0"/>
                <a:ea typeface="+mj-ea"/>
                <a:cs typeface="Arial" panose="020B0604020202020204" pitchFamily="34" charset="0"/>
              </a:rPr>
              <a:t>500</a:t>
            </a:r>
            <a:r>
              <a:rPr lang="ko-KR" altLang="en-US" sz="700" kern="0" dirty="0">
                <a:solidFill>
                  <a:srgbClr val="000000"/>
                </a:solidFill>
                <a:latin typeface="Arial" panose="020B0604020202020204" pitchFamily="34" charset="0"/>
                <a:ea typeface="+mj-ea"/>
                <a:cs typeface="Arial" panose="020B0604020202020204" pitchFamily="34" charset="0"/>
              </a:rPr>
              <a:t>억원</a:t>
            </a:r>
            <a:r>
              <a:rPr lang="en-US" altLang="ko-KR" sz="700" kern="0" dirty="0">
                <a:solidFill>
                  <a:srgbClr val="000000"/>
                </a:solidFill>
                <a:latin typeface="Arial" panose="020B0604020202020204" pitchFamily="34" charset="0"/>
                <a:ea typeface="+mj-ea"/>
                <a:cs typeface="Arial" panose="020B0604020202020204" pitchFamily="34" charset="0"/>
              </a:rPr>
              <a:t>(5</a:t>
            </a:r>
            <a:r>
              <a:rPr lang="ko-KR" altLang="en-US" sz="700" kern="0" dirty="0">
                <a:solidFill>
                  <a:srgbClr val="000000"/>
                </a:solidFill>
                <a:latin typeface="Arial" panose="020B0604020202020204" pitchFamily="34" charset="0"/>
                <a:ea typeface="+mj-ea"/>
                <a:cs typeface="Arial" panose="020B0604020202020204" pitchFamily="34" charset="0"/>
              </a:rPr>
              <a:t>건</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중 </a:t>
            </a:r>
            <a:r>
              <a:rPr lang="ko-KR" altLang="en-US" sz="700" kern="0" dirty="0" err="1">
                <a:solidFill>
                  <a:srgbClr val="000000"/>
                </a:solidFill>
                <a:latin typeface="Arial" panose="020B0604020202020204" pitchFamily="34" charset="0"/>
                <a:ea typeface="+mj-ea"/>
                <a:cs typeface="Arial" panose="020B0604020202020204" pitchFamily="34" charset="0"/>
              </a:rPr>
              <a:t>유앤아이대부로부터의</a:t>
            </a:r>
            <a:r>
              <a:rPr lang="ko-KR" altLang="en-US" sz="700" kern="0" dirty="0">
                <a:solidFill>
                  <a:srgbClr val="000000"/>
                </a:solidFill>
                <a:latin typeface="Arial" panose="020B0604020202020204" pitchFamily="34" charset="0"/>
                <a:ea typeface="+mj-ea"/>
                <a:cs typeface="Arial" panose="020B0604020202020204" pitchFamily="34" charset="0"/>
              </a:rPr>
              <a:t> 담보대출 </a:t>
            </a:r>
            <a:r>
              <a:rPr lang="en-US" altLang="ko-KR" sz="700" kern="0" dirty="0">
                <a:solidFill>
                  <a:srgbClr val="000000"/>
                </a:solidFill>
                <a:latin typeface="Arial" panose="020B0604020202020204" pitchFamily="34" charset="0"/>
                <a:ea typeface="+mj-ea"/>
                <a:cs typeface="Arial" panose="020B0604020202020204" pitchFamily="34" charset="0"/>
              </a:rPr>
              <a:t>100</a:t>
            </a:r>
            <a:r>
              <a:rPr lang="ko-KR" altLang="en-US" sz="700" kern="0" dirty="0">
                <a:solidFill>
                  <a:srgbClr val="000000"/>
                </a:solidFill>
                <a:latin typeface="Arial" panose="020B0604020202020204" pitchFamily="34" charset="0"/>
                <a:ea typeface="+mj-ea"/>
                <a:cs typeface="Arial" panose="020B0604020202020204" pitchFamily="34" charset="0"/>
              </a:rPr>
              <a:t>억원</a:t>
            </a:r>
            <a:r>
              <a:rPr lang="en-US" altLang="ko-KR" sz="700" kern="0" dirty="0">
                <a:solidFill>
                  <a:srgbClr val="000000"/>
                </a:solidFill>
                <a:latin typeface="Arial" panose="020B0604020202020204" pitchFamily="34" charset="0"/>
                <a:ea typeface="+mj-ea"/>
                <a:cs typeface="Arial" panose="020B0604020202020204" pitchFamily="34" charset="0"/>
              </a:rPr>
              <a:t>(1</a:t>
            </a:r>
            <a:r>
              <a:rPr lang="ko-KR" altLang="en-US" sz="700" kern="0" dirty="0">
                <a:solidFill>
                  <a:srgbClr val="000000"/>
                </a:solidFill>
                <a:latin typeface="Arial" panose="020B0604020202020204" pitchFamily="34" charset="0"/>
                <a:ea typeface="+mj-ea"/>
                <a:cs typeface="Arial" panose="020B0604020202020204" pitchFamily="34" charset="0"/>
              </a:rPr>
              <a:t>건</a:t>
            </a:r>
            <a:r>
              <a:rPr lang="en-US" altLang="ko-KR" sz="700" kern="0" dirty="0">
                <a:solidFill>
                  <a:srgbClr val="000000"/>
                </a:solidFill>
                <a:latin typeface="Arial" panose="020B0604020202020204" pitchFamily="34" charset="0"/>
                <a:ea typeface="+mj-ea"/>
                <a:cs typeface="Arial" panose="020B0604020202020204" pitchFamily="34" charset="0"/>
              </a:rPr>
              <a:t>)</a:t>
            </a:r>
            <a:r>
              <a:rPr lang="ko-KR" altLang="en-US" sz="700" kern="0" dirty="0">
                <a:solidFill>
                  <a:srgbClr val="000000"/>
                </a:solidFill>
                <a:latin typeface="Arial" panose="020B0604020202020204" pitchFamily="34" charset="0"/>
                <a:ea typeface="+mj-ea"/>
                <a:cs typeface="Arial" panose="020B0604020202020204" pitchFamily="34" charset="0"/>
              </a:rPr>
              <a:t>을 제외한 </a:t>
            </a:r>
            <a:r>
              <a:rPr lang="en-US" altLang="ko-KR" sz="700" kern="0" dirty="0">
                <a:solidFill>
                  <a:srgbClr val="000000"/>
                </a:solidFill>
                <a:latin typeface="Arial" panose="020B0604020202020204" pitchFamily="34" charset="0"/>
                <a:ea typeface="+mj-ea"/>
                <a:cs typeface="Arial" panose="020B0604020202020204" pitchFamily="34" charset="0"/>
              </a:rPr>
              <a:t>400</a:t>
            </a:r>
            <a:r>
              <a:rPr lang="ko-KR" altLang="en-US" sz="700" kern="0" dirty="0">
                <a:solidFill>
                  <a:srgbClr val="000000"/>
                </a:solidFill>
                <a:latin typeface="Arial" panose="020B0604020202020204" pitchFamily="34" charset="0"/>
                <a:ea typeface="+mj-ea"/>
                <a:cs typeface="Arial" panose="020B0604020202020204" pitchFamily="34" charset="0"/>
              </a:rPr>
              <a:t>억원</a:t>
            </a:r>
            <a:r>
              <a:rPr lang="en-US" altLang="ko-KR" sz="700" kern="0" dirty="0">
                <a:solidFill>
                  <a:srgbClr val="000000"/>
                </a:solidFill>
                <a:latin typeface="Arial" panose="020B0604020202020204" pitchFamily="34" charset="0"/>
                <a:ea typeface="+mj-ea"/>
                <a:cs typeface="Arial" panose="020B0604020202020204" pitchFamily="34" charset="0"/>
              </a:rPr>
              <a:t>(4</a:t>
            </a:r>
            <a:r>
              <a:rPr lang="ko-KR" altLang="en-US" sz="700" kern="0" dirty="0">
                <a:solidFill>
                  <a:srgbClr val="000000"/>
                </a:solidFill>
                <a:latin typeface="Arial" panose="020B0604020202020204" pitchFamily="34" charset="0"/>
                <a:ea typeface="+mj-ea"/>
                <a:cs typeface="Arial" panose="020B0604020202020204" pitchFamily="34" charset="0"/>
              </a:rPr>
              <a:t>건</a:t>
            </a:r>
            <a:r>
              <a:rPr lang="en-US" altLang="ko-KR" sz="700" kern="0" dirty="0">
                <a:solidFill>
                  <a:srgbClr val="000000"/>
                </a:solidFill>
                <a:latin typeface="Arial" panose="020B0604020202020204" pitchFamily="34" charset="0"/>
                <a:ea typeface="+mj-ea"/>
                <a:cs typeface="Arial" panose="020B0604020202020204" pitchFamily="34" charset="0"/>
              </a:rPr>
              <a:t>)</a:t>
            </a:r>
            <a:r>
              <a:rPr lang="ko-KR" altLang="en-US" sz="700" kern="0" dirty="0">
                <a:solidFill>
                  <a:srgbClr val="000000"/>
                </a:solidFill>
                <a:latin typeface="Arial" panose="020B0604020202020204" pitchFamily="34" charset="0"/>
                <a:ea typeface="+mj-ea"/>
                <a:cs typeface="Arial" panose="020B0604020202020204" pitchFamily="34" charset="0"/>
              </a:rPr>
              <a:t>에 대하여 </a:t>
            </a:r>
            <a:r>
              <a:rPr lang="en-US" altLang="ko-KR" sz="700" kern="0" dirty="0">
                <a:solidFill>
                  <a:srgbClr val="000000"/>
                </a:solidFill>
                <a:latin typeface="Arial" panose="020B0604020202020204" pitchFamily="34" charset="0"/>
                <a:ea typeface="+mj-ea"/>
                <a:cs typeface="Arial" panose="020B0604020202020204" pitchFamily="34" charset="0"/>
              </a:rPr>
              <a:t>480</a:t>
            </a:r>
            <a:r>
              <a:rPr lang="ko-KR" altLang="en-US" sz="700" kern="0" dirty="0">
                <a:solidFill>
                  <a:srgbClr val="000000"/>
                </a:solidFill>
                <a:latin typeface="Arial" panose="020B0604020202020204" pitchFamily="34" charset="0"/>
                <a:ea typeface="+mj-ea"/>
                <a:cs typeface="Arial" panose="020B0604020202020204" pitchFamily="34" charset="0"/>
              </a:rPr>
              <a:t>억원의 지급보증을 제공하였으며</a:t>
            </a:r>
            <a:r>
              <a:rPr lang="en-US" altLang="ko-KR" sz="700" kern="0" dirty="0">
                <a:solidFill>
                  <a:srgbClr val="000000"/>
                </a:solidFill>
                <a:latin typeface="Arial" panose="020B0604020202020204" pitchFamily="34" charset="0"/>
                <a:ea typeface="+mj-ea"/>
                <a:cs typeface="Arial" panose="020B0604020202020204" pitchFamily="34" charset="0"/>
              </a:rPr>
              <a:t>,</a:t>
            </a:r>
            <a:r>
              <a:rPr lang="ko-KR" altLang="en-US" sz="700" kern="0" dirty="0">
                <a:solidFill>
                  <a:srgbClr val="000000"/>
                </a:solidFill>
                <a:latin typeface="Arial" panose="020B0604020202020204" pitchFamily="34" charset="0"/>
                <a:ea typeface="+mj-ea"/>
                <a:cs typeface="Arial" panose="020B0604020202020204" pitchFamily="34" charset="0"/>
              </a:rPr>
              <a:t> 이들 차입금의 만기는 </a:t>
            </a:r>
            <a:r>
              <a:rPr lang="en-US" altLang="ko-KR" sz="700" kern="0" dirty="0">
                <a:solidFill>
                  <a:srgbClr val="000000"/>
                </a:solidFill>
                <a:latin typeface="Arial" panose="020B0604020202020204" pitchFamily="34" charset="0"/>
                <a:ea typeface="+mj-ea"/>
                <a:cs typeface="Arial" panose="020B0604020202020204" pitchFamily="34" charset="0"/>
              </a:rPr>
              <a:t>2022</a:t>
            </a:r>
            <a:r>
              <a:rPr lang="ko-KR" altLang="en-US" sz="700" kern="0" dirty="0">
                <a:solidFill>
                  <a:srgbClr val="000000"/>
                </a:solidFill>
                <a:latin typeface="Arial" panose="020B0604020202020204" pitchFamily="34" charset="0"/>
                <a:ea typeface="+mj-ea"/>
                <a:cs typeface="Arial" panose="020B0604020202020204" pitchFamily="34" charset="0"/>
              </a:rPr>
              <a:t>년 </a:t>
            </a:r>
            <a:r>
              <a:rPr lang="en-US" altLang="ko-KR" sz="700" kern="0" dirty="0">
                <a:solidFill>
                  <a:srgbClr val="000000"/>
                </a:solidFill>
                <a:latin typeface="Arial" panose="020B0604020202020204" pitchFamily="34" charset="0"/>
                <a:ea typeface="+mj-ea"/>
                <a:cs typeface="Arial" panose="020B0604020202020204" pitchFamily="34" charset="0"/>
              </a:rPr>
              <a:t>12</a:t>
            </a:r>
            <a:r>
              <a:rPr lang="ko-KR" altLang="en-US" sz="700" kern="0" dirty="0">
                <a:solidFill>
                  <a:srgbClr val="000000"/>
                </a:solidFill>
                <a:latin typeface="Arial" panose="020B0604020202020204" pitchFamily="34" charset="0"/>
                <a:ea typeface="+mj-ea"/>
                <a:cs typeface="Arial" panose="020B0604020202020204" pitchFamily="34" charset="0"/>
              </a:rPr>
              <a:t>월임</a:t>
            </a:r>
            <a:r>
              <a:rPr lang="en-US" altLang="ko-KR" sz="700" kern="0" dirty="0">
                <a:solidFill>
                  <a:srgbClr val="000000"/>
                </a:solidFill>
                <a:latin typeface="Arial" panose="020B0604020202020204" pitchFamily="34" charset="0"/>
                <a:ea typeface="+mj-ea"/>
                <a:cs typeface="Arial" panose="020B0604020202020204" pitchFamily="34" charset="0"/>
              </a:rPr>
              <a:t>. NP</a:t>
            </a:r>
            <a:r>
              <a:rPr lang="ko-KR" altLang="en-US" sz="700" kern="0" dirty="0">
                <a:solidFill>
                  <a:srgbClr val="000000"/>
                </a:solidFill>
                <a:latin typeface="Arial" panose="020B0604020202020204" pitchFamily="34" charset="0"/>
                <a:ea typeface="+mj-ea"/>
                <a:cs typeface="Arial" panose="020B0604020202020204" pitchFamily="34" charset="0"/>
              </a:rPr>
              <a:t>의 </a:t>
            </a:r>
            <a:r>
              <a:rPr lang="en-US" altLang="ko-KR" sz="700" kern="0" dirty="0">
                <a:solidFill>
                  <a:srgbClr val="000000"/>
                </a:solidFill>
                <a:latin typeface="Arial" panose="020B0604020202020204" pitchFamily="34" charset="0"/>
                <a:ea typeface="+mj-ea"/>
                <a:cs typeface="Arial" panose="020B0604020202020204" pitchFamily="34" charset="0"/>
              </a:rPr>
              <a:t>Usance </a:t>
            </a:r>
            <a:r>
              <a:rPr lang="ko-KR" altLang="en-US" sz="700" kern="0" dirty="0">
                <a:solidFill>
                  <a:srgbClr val="000000"/>
                </a:solidFill>
                <a:latin typeface="Arial" panose="020B0604020202020204" pitchFamily="34" charset="0"/>
                <a:ea typeface="+mj-ea"/>
                <a:cs typeface="Arial" panose="020B0604020202020204" pitchFamily="34" charset="0"/>
              </a:rPr>
              <a:t>약 </a:t>
            </a:r>
            <a:r>
              <a:rPr lang="en-US" altLang="ko-KR" sz="700" kern="0" dirty="0">
                <a:solidFill>
                  <a:srgbClr val="000000"/>
                </a:solidFill>
                <a:latin typeface="Arial" panose="020B0604020202020204" pitchFamily="34" charset="0"/>
                <a:ea typeface="+mj-ea"/>
                <a:cs typeface="Arial" panose="020B0604020202020204" pitchFamily="34" charset="0"/>
              </a:rPr>
              <a:t>76</a:t>
            </a:r>
            <a:r>
              <a:rPr lang="ko-KR" altLang="en-US" sz="700" kern="0" dirty="0">
                <a:solidFill>
                  <a:srgbClr val="000000"/>
                </a:solidFill>
                <a:latin typeface="Arial" panose="020B0604020202020204" pitchFamily="34" charset="0"/>
                <a:ea typeface="+mj-ea"/>
                <a:cs typeface="Arial" panose="020B0604020202020204" pitchFamily="34" charset="0"/>
              </a:rPr>
              <a:t>억원 중 하나은행 </a:t>
            </a:r>
            <a:r>
              <a:rPr lang="en-US" altLang="ko-KR" sz="700" kern="0" dirty="0">
                <a:solidFill>
                  <a:srgbClr val="000000"/>
                </a:solidFill>
                <a:latin typeface="Arial" panose="020B0604020202020204" pitchFamily="34" charset="0"/>
                <a:ea typeface="+mj-ea"/>
                <a:cs typeface="Arial" panose="020B0604020202020204" pitchFamily="34" charset="0"/>
              </a:rPr>
              <a:t>Usance</a:t>
            </a:r>
            <a:r>
              <a:rPr lang="ko-KR" altLang="en-US" sz="700" kern="0" dirty="0">
                <a:solidFill>
                  <a:srgbClr val="000000"/>
                </a:solidFill>
                <a:latin typeface="Arial" panose="020B0604020202020204" pitchFamily="34" charset="0"/>
                <a:ea typeface="+mj-ea"/>
                <a:cs typeface="Arial" panose="020B0604020202020204" pitchFamily="34" charset="0"/>
              </a:rPr>
              <a:t> </a:t>
            </a:r>
            <a:r>
              <a:rPr lang="en-US" altLang="ko-KR" sz="700" kern="0" dirty="0">
                <a:solidFill>
                  <a:srgbClr val="000000"/>
                </a:solidFill>
                <a:latin typeface="Arial" panose="020B0604020202020204" pitchFamily="34" charset="0"/>
                <a:ea typeface="+mj-ea"/>
                <a:cs typeface="Arial" panose="020B0604020202020204" pitchFamily="34" charset="0"/>
              </a:rPr>
              <a:t>47</a:t>
            </a:r>
            <a:r>
              <a:rPr lang="ko-KR" altLang="en-US" sz="700" kern="0" dirty="0">
                <a:solidFill>
                  <a:srgbClr val="000000"/>
                </a:solidFill>
                <a:latin typeface="Arial" panose="020B0604020202020204" pitchFamily="34" charset="0"/>
                <a:ea typeface="+mj-ea"/>
                <a:cs typeface="Arial" panose="020B0604020202020204" pitchFamily="34" charset="0"/>
              </a:rPr>
              <a:t>억원을 제외한 </a:t>
            </a:r>
            <a:r>
              <a:rPr lang="en-US" altLang="ko-KR" sz="700" kern="0" dirty="0">
                <a:solidFill>
                  <a:srgbClr val="000000"/>
                </a:solidFill>
                <a:latin typeface="Arial" panose="020B0604020202020204" pitchFamily="34" charset="0"/>
                <a:ea typeface="+mj-ea"/>
                <a:cs typeface="Arial" panose="020B0604020202020204" pitchFamily="34" charset="0"/>
              </a:rPr>
              <a:t>29</a:t>
            </a:r>
            <a:r>
              <a:rPr lang="ko-KR" altLang="en-US" sz="700" kern="0" dirty="0">
                <a:solidFill>
                  <a:srgbClr val="000000"/>
                </a:solidFill>
                <a:latin typeface="Arial" panose="020B0604020202020204" pitchFamily="34" charset="0"/>
                <a:ea typeface="+mj-ea"/>
                <a:cs typeface="Arial" panose="020B0604020202020204" pitchFamily="34" charset="0"/>
              </a:rPr>
              <a:t>억원에 대하여 </a:t>
            </a:r>
            <a:r>
              <a:rPr lang="en-US" altLang="ko-KR" sz="700" kern="0" dirty="0">
                <a:solidFill>
                  <a:srgbClr val="000000"/>
                </a:solidFill>
                <a:latin typeface="Arial" panose="020B0604020202020204" pitchFamily="34" charset="0"/>
                <a:ea typeface="+mj-ea"/>
                <a:cs typeface="Arial" panose="020B0604020202020204" pitchFamily="34" charset="0"/>
              </a:rPr>
              <a:t>67</a:t>
            </a:r>
            <a:r>
              <a:rPr lang="ko-KR" altLang="en-US" sz="700" kern="0" dirty="0">
                <a:solidFill>
                  <a:srgbClr val="000000"/>
                </a:solidFill>
                <a:latin typeface="Arial" panose="020B0604020202020204" pitchFamily="34" charset="0"/>
                <a:ea typeface="+mj-ea"/>
                <a:cs typeface="Arial" panose="020B0604020202020204" pitchFamily="34" charset="0"/>
              </a:rPr>
              <a:t>억원의 지급보증을 제공함</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결론적으로 </a:t>
            </a:r>
            <a:r>
              <a:rPr lang="en-US" altLang="ko-KR" sz="700" kern="0" dirty="0">
                <a:solidFill>
                  <a:srgbClr val="000000"/>
                </a:solidFill>
                <a:latin typeface="Arial" panose="020B0604020202020204" pitchFamily="34" charset="0"/>
                <a:ea typeface="+mj-ea"/>
                <a:cs typeface="Arial" panose="020B0604020202020204" pitchFamily="34" charset="0"/>
              </a:rPr>
              <a:t>PCI</a:t>
            </a:r>
            <a:r>
              <a:rPr lang="ko-KR" altLang="en-US" sz="700" kern="0" dirty="0">
                <a:solidFill>
                  <a:srgbClr val="000000"/>
                </a:solidFill>
                <a:latin typeface="Arial" panose="020B0604020202020204" pitchFamily="34" charset="0"/>
                <a:ea typeface="+mj-ea"/>
                <a:cs typeface="Arial" panose="020B0604020202020204" pitchFamily="34" charset="0"/>
              </a:rPr>
              <a:t>는 </a:t>
            </a:r>
            <a:r>
              <a:rPr lang="en-US" altLang="ko-KR" sz="700" kern="0" dirty="0">
                <a:solidFill>
                  <a:srgbClr val="000000"/>
                </a:solidFill>
                <a:latin typeface="Arial" panose="020B0604020202020204" pitchFamily="34" charset="0"/>
                <a:ea typeface="+mj-ea"/>
                <a:cs typeface="Arial" panose="020B0604020202020204" pitchFamily="34" charset="0"/>
              </a:rPr>
              <a:t>NP</a:t>
            </a:r>
            <a:r>
              <a:rPr lang="ko-KR" altLang="en-US" sz="700" kern="0" dirty="0">
                <a:solidFill>
                  <a:srgbClr val="000000"/>
                </a:solidFill>
                <a:latin typeface="Arial" panose="020B0604020202020204" pitchFamily="34" charset="0"/>
                <a:ea typeface="+mj-ea"/>
                <a:cs typeface="Arial" panose="020B0604020202020204" pitchFamily="34" charset="0"/>
              </a:rPr>
              <a:t> 차입금의 </a:t>
            </a:r>
            <a:r>
              <a:rPr lang="en-US" altLang="ko-KR" sz="700" kern="0" dirty="0">
                <a:solidFill>
                  <a:srgbClr val="000000"/>
                </a:solidFill>
                <a:latin typeface="Arial" panose="020B0604020202020204" pitchFamily="34" charset="0"/>
                <a:ea typeface="+mj-ea"/>
                <a:cs typeface="Arial" panose="020B0604020202020204" pitchFamily="34" charset="0"/>
              </a:rPr>
              <a:t>74.6%</a:t>
            </a:r>
            <a:r>
              <a:rPr lang="ko-KR" altLang="en-US" sz="700" kern="0" dirty="0">
                <a:solidFill>
                  <a:srgbClr val="000000"/>
                </a:solidFill>
                <a:latin typeface="Arial" panose="020B0604020202020204" pitchFamily="34" charset="0"/>
                <a:ea typeface="+mj-ea"/>
                <a:cs typeface="Arial" panose="020B0604020202020204" pitchFamily="34" charset="0"/>
              </a:rPr>
              <a:t> 수준에 해당하는</a:t>
            </a:r>
            <a:r>
              <a:rPr lang="en-US" altLang="ko-KR" sz="700" kern="0" dirty="0">
                <a:solidFill>
                  <a:srgbClr val="000000"/>
                </a:solidFill>
                <a:latin typeface="Arial" panose="020B0604020202020204" pitchFamily="34" charset="0"/>
                <a:ea typeface="+mj-ea"/>
                <a:cs typeface="Arial" panose="020B0604020202020204" pitchFamily="34" charset="0"/>
              </a:rPr>
              <a:t>(Usance</a:t>
            </a:r>
            <a:r>
              <a:rPr lang="ko-KR" altLang="en-US" sz="700" kern="0" dirty="0">
                <a:solidFill>
                  <a:srgbClr val="000000"/>
                </a:solidFill>
                <a:latin typeface="Arial" panose="020B0604020202020204" pitchFamily="34" charset="0"/>
                <a:ea typeface="+mj-ea"/>
                <a:cs typeface="Arial" panose="020B0604020202020204" pitchFamily="34" charset="0"/>
              </a:rPr>
              <a:t>의 </a:t>
            </a:r>
            <a:r>
              <a:rPr lang="en-US" altLang="ko-KR" sz="700" kern="0" dirty="0">
                <a:solidFill>
                  <a:srgbClr val="000000"/>
                </a:solidFill>
                <a:latin typeface="Arial" panose="020B0604020202020204" pitchFamily="34" charset="0"/>
                <a:ea typeface="+mj-ea"/>
                <a:cs typeface="Arial" panose="020B0604020202020204" pitchFamily="34" charset="0"/>
              </a:rPr>
              <a:t>38.9% , Usance </a:t>
            </a:r>
            <a:r>
              <a:rPr lang="ko-KR" altLang="en-US" sz="700" kern="0" dirty="0">
                <a:solidFill>
                  <a:srgbClr val="000000"/>
                </a:solidFill>
                <a:latin typeface="Arial" panose="020B0604020202020204" pitchFamily="34" charset="0"/>
                <a:ea typeface="+mj-ea"/>
                <a:cs typeface="Arial" panose="020B0604020202020204" pitchFamily="34" charset="0"/>
              </a:rPr>
              <a:t>제외 차입금의 </a:t>
            </a:r>
            <a:r>
              <a:rPr lang="en-US" altLang="ko-KR" sz="700" kern="0" dirty="0">
                <a:solidFill>
                  <a:srgbClr val="000000"/>
                </a:solidFill>
                <a:latin typeface="Arial" panose="020B0604020202020204" pitchFamily="34" charset="0"/>
                <a:ea typeface="+mj-ea"/>
                <a:cs typeface="Arial" panose="020B0604020202020204" pitchFamily="34" charset="0"/>
              </a:rPr>
              <a:t>80.0%)</a:t>
            </a:r>
            <a:r>
              <a:rPr lang="ko-KR" altLang="en-US" sz="700" kern="0" dirty="0">
                <a:solidFill>
                  <a:srgbClr val="000000"/>
                </a:solidFill>
                <a:latin typeface="Arial" panose="020B0604020202020204" pitchFamily="34" charset="0"/>
                <a:ea typeface="+mj-ea"/>
                <a:cs typeface="Arial" panose="020B0604020202020204" pitchFamily="34" charset="0"/>
              </a:rPr>
              <a:t> 지급보증을 제공하고 있으며</a:t>
            </a:r>
            <a:r>
              <a:rPr lang="en-US" altLang="ko-KR" sz="700" kern="0" dirty="0">
                <a:solidFill>
                  <a:srgbClr val="000000"/>
                </a:solidFill>
                <a:latin typeface="Arial" panose="020B0604020202020204" pitchFamily="34" charset="0"/>
                <a:ea typeface="+mj-ea"/>
                <a:cs typeface="Arial" panose="020B0604020202020204" pitchFamily="34" charset="0"/>
              </a:rPr>
              <a:t>,</a:t>
            </a:r>
            <a:r>
              <a:rPr lang="ko-KR" altLang="en-US" sz="700" kern="0" dirty="0">
                <a:solidFill>
                  <a:srgbClr val="000000"/>
                </a:solidFill>
                <a:latin typeface="Arial" panose="020B0604020202020204" pitchFamily="34" charset="0"/>
                <a:ea typeface="+mj-ea"/>
                <a:cs typeface="Arial" panose="020B0604020202020204" pitchFamily="34" charset="0"/>
              </a:rPr>
              <a:t> 지급보증을 제공하고 있지 않은 차입금의 대부분은 유앤아이대부로부터의 차입금이므로 사실상 </a:t>
            </a:r>
            <a:r>
              <a:rPr lang="en-US" altLang="ko-KR" sz="700" kern="0" dirty="0">
                <a:solidFill>
                  <a:srgbClr val="000000"/>
                </a:solidFill>
                <a:latin typeface="Arial" panose="020B0604020202020204" pitchFamily="34" charset="0"/>
                <a:ea typeface="+mj-ea"/>
                <a:cs typeface="Arial" panose="020B0604020202020204" pitchFamily="34" charset="0"/>
              </a:rPr>
              <a:t>NP</a:t>
            </a:r>
            <a:r>
              <a:rPr lang="ko-KR" altLang="en-US" sz="700" kern="0" dirty="0">
                <a:solidFill>
                  <a:srgbClr val="000000"/>
                </a:solidFill>
                <a:latin typeface="Arial" panose="020B0604020202020204" pitchFamily="34" charset="0"/>
                <a:ea typeface="+mj-ea"/>
                <a:cs typeface="Arial" panose="020B0604020202020204" pitchFamily="34" charset="0"/>
              </a:rPr>
              <a:t> 차입금의 </a:t>
            </a:r>
            <a:r>
              <a:rPr lang="en-US" altLang="ko-KR" sz="700" kern="0" dirty="0">
                <a:solidFill>
                  <a:srgbClr val="000000"/>
                </a:solidFill>
                <a:latin typeface="Arial" panose="020B0604020202020204" pitchFamily="34" charset="0"/>
                <a:ea typeface="+mj-ea"/>
                <a:cs typeface="Arial" panose="020B0604020202020204" pitchFamily="34" charset="0"/>
              </a:rPr>
              <a:t>90% </a:t>
            </a:r>
            <a:r>
              <a:rPr lang="ko-KR" altLang="en-US" sz="700" kern="0" dirty="0">
                <a:solidFill>
                  <a:srgbClr val="000000"/>
                </a:solidFill>
                <a:latin typeface="Arial" panose="020B0604020202020204" pitchFamily="34" charset="0"/>
                <a:ea typeface="+mj-ea"/>
                <a:cs typeface="Arial" panose="020B0604020202020204" pitchFamily="34" charset="0"/>
              </a:rPr>
              <a:t>이상에 대한 보증을 제공하고 있는 것으로 파악됨</a:t>
            </a:r>
            <a:endParaRPr lang="en-US" altLang="ko-KR" sz="7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700" kern="0" dirty="0">
                <a:solidFill>
                  <a:srgbClr val="000000"/>
                </a:solidFill>
                <a:latin typeface="Arial" panose="020B0604020202020204" pitchFamily="34" charset="0"/>
                <a:ea typeface="+mj-ea"/>
                <a:cs typeface="Arial" panose="020B0604020202020204" pitchFamily="34" charset="0"/>
              </a:rPr>
              <a:t>PCI</a:t>
            </a:r>
            <a:r>
              <a:rPr lang="ko-KR" altLang="en-US" sz="700" kern="0" dirty="0">
                <a:solidFill>
                  <a:srgbClr val="000000"/>
                </a:solidFill>
                <a:latin typeface="Arial" panose="020B0604020202020204" pitchFamily="34" charset="0"/>
                <a:ea typeface="+mj-ea"/>
                <a:cs typeface="Arial" panose="020B0604020202020204" pitchFamily="34" charset="0"/>
              </a:rPr>
              <a:t>는 </a:t>
            </a:r>
            <a:r>
              <a:rPr lang="en-US" altLang="ko-KR" sz="700" kern="0" dirty="0">
                <a:solidFill>
                  <a:srgbClr val="000000"/>
                </a:solidFill>
                <a:latin typeface="Arial" panose="020B0604020202020204" pitchFamily="34" charset="0"/>
                <a:ea typeface="+mj-ea"/>
                <a:cs typeface="Arial" panose="020B0604020202020204" pitchFamily="34" charset="0"/>
              </a:rPr>
              <a:t>NM</a:t>
            </a:r>
            <a:r>
              <a:rPr lang="ko-KR" altLang="en-US" sz="700" kern="0" dirty="0">
                <a:solidFill>
                  <a:srgbClr val="000000"/>
                </a:solidFill>
                <a:latin typeface="Arial" panose="020B0604020202020204" pitchFamily="34" charset="0"/>
                <a:ea typeface="+mj-ea"/>
                <a:cs typeface="Arial" panose="020B0604020202020204" pitchFamily="34" charset="0"/>
              </a:rPr>
              <a:t>의 차입금 </a:t>
            </a:r>
            <a:r>
              <a:rPr lang="en-US" altLang="ko-KR" sz="700" kern="0" dirty="0">
                <a:solidFill>
                  <a:srgbClr val="000000"/>
                </a:solidFill>
                <a:latin typeface="Arial" panose="020B0604020202020204" pitchFamily="34" charset="0"/>
                <a:ea typeface="+mj-ea"/>
                <a:cs typeface="Arial" panose="020B0604020202020204" pitchFamily="34" charset="0"/>
              </a:rPr>
              <a:t>54</a:t>
            </a:r>
            <a:r>
              <a:rPr lang="ko-KR" altLang="en-US" sz="700" kern="0" dirty="0">
                <a:solidFill>
                  <a:srgbClr val="000000"/>
                </a:solidFill>
                <a:latin typeface="Arial" panose="020B0604020202020204" pitchFamily="34" charset="0"/>
                <a:ea typeface="+mj-ea"/>
                <a:cs typeface="Arial" panose="020B0604020202020204" pitchFamily="34" charset="0"/>
              </a:rPr>
              <a:t>억원 중</a:t>
            </a:r>
            <a:r>
              <a:rPr lang="en-US" altLang="ko-KR" sz="700" kern="0" dirty="0">
                <a:solidFill>
                  <a:srgbClr val="000000"/>
                </a:solidFill>
                <a:latin typeface="Arial" panose="020B0604020202020204" pitchFamily="34" charset="0"/>
                <a:ea typeface="+mj-ea"/>
                <a:cs typeface="Arial" panose="020B0604020202020204" pitchFamily="34" charset="0"/>
              </a:rPr>
              <a:t>(</a:t>
            </a:r>
            <a:r>
              <a:rPr lang="ko-KR" altLang="en-US" sz="700" kern="0" dirty="0">
                <a:solidFill>
                  <a:srgbClr val="000000"/>
                </a:solidFill>
                <a:latin typeface="Arial" panose="020B0604020202020204" pitchFamily="34" charset="0"/>
                <a:ea typeface="+mj-ea"/>
                <a:cs typeface="Arial" panose="020B0604020202020204" pitchFamily="34" charset="0"/>
              </a:rPr>
              <a:t>전체 </a:t>
            </a:r>
            <a:r>
              <a:rPr lang="en-US" altLang="ko-KR" sz="700" kern="0" dirty="0">
                <a:solidFill>
                  <a:srgbClr val="000000"/>
                </a:solidFill>
                <a:latin typeface="Arial" panose="020B0604020202020204" pitchFamily="34" charset="0"/>
                <a:ea typeface="+mj-ea"/>
                <a:cs typeface="Arial" panose="020B0604020202020204" pitchFamily="34" charset="0"/>
              </a:rPr>
              <a:t>NM</a:t>
            </a:r>
            <a:r>
              <a:rPr lang="ko-KR" altLang="en-US" sz="700" kern="0" dirty="0">
                <a:solidFill>
                  <a:srgbClr val="000000"/>
                </a:solidFill>
                <a:latin typeface="Arial" panose="020B0604020202020204" pitchFamily="34" charset="0"/>
                <a:ea typeface="+mj-ea"/>
                <a:cs typeface="Arial" panose="020B0604020202020204" pitchFamily="34" charset="0"/>
              </a:rPr>
              <a:t>의 차입금 </a:t>
            </a:r>
            <a:r>
              <a:rPr lang="en-US" altLang="ko-KR" sz="700" kern="0" dirty="0">
                <a:solidFill>
                  <a:srgbClr val="000000"/>
                </a:solidFill>
                <a:latin typeface="Arial" panose="020B0604020202020204" pitchFamily="34" charset="0"/>
                <a:ea typeface="+mj-ea"/>
                <a:cs typeface="Arial" panose="020B0604020202020204" pitchFamily="34" charset="0"/>
              </a:rPr>
              <a:t>85</a:t>
            </a:r>
            <a:r>
              <a:rPr lang="ko-KR" altLang="en-US" sz="700" kern="0" dirty="0">
                <a:solidFill>
                  <a:srgbClr val="000000"/>
                </a:solidFill>
                <a:latin typeface="Arial" panose="020B0604020202020204" pitchFamily="34" charset="0"/>
                <a:ea typeface="+mj-ea"/>
                <a:cs typeface="Arial" panose="020B0604020202020204" pitchFamily="34" charset="0"/>
              </a:rPr>
              <a:t>억원 중 </a:t>
            </a:r>
            <a:r>
              <a:rPr lang="en-US" altLang="ko-KR" sz="700" kern="0" dirty="0">
                <a:solidFill>
                  <a:srgbClr val="000000"/>
                </a:solidFill>
                <a:latin typeface="Arial" panose="020B0604020202020204" pitchFamily="34" charset="0"/>
                <a:ea typeface="+mj-ea"/>
                <a:cs typeface="Arial" panose="020B0604020202020204" pitchFamily="34" charset="0"/>
              </a:rPr>
              <a:t>PCI</a:t>
            </a:r>
            <a:r>
              <a:rPr lang="ko-KR" altLang="en-US" sz="700" kern="0" dirty="0">
                <a:solidFill>
                  <a:srgbClr val="000000"/>
                </a:solidFill>
                <a:latin typeface="Arial" panose="020B0604020202020204" pitchFamily="34" charset="0"/>
                <a:ea typeface="+mj-ea"/>
                <a:cs typeface="Arial" panose="020B0604020202020204" pitchFamily="34" charset="0"/>
              </a:rPr>
              <a:t>가 </a:t>
            </a:r>
            <a:r>
              <a:rPr lang="en-US" altLang="ko-KR" sz="700" kern="0" dirty="0">
                <a:solidFill>
                  <a:srgbClr val="000000"/>
                </a:solidFill>
                <a:latin typeface="Arial" panose="020B0604020202020204" pitchFamily="34" charset="0"/>
                <a:ea typeface="+mj-ea"/>
                <a:cs typeface="Arial" panose="020B0604020202020204" pitchFamily="34" charset="0"/>
              </a:rPr>
              <a:t>NM</a:t>
            </a:r>
            <a:r>
              <a:rPr lang="ko-KR" altLang="en-US" sz="700" kern="0" dirty="0">
                <a:solidFill>
                  <a:srgbClr val="000000"/>
                </a:solidFill>
                <a:latin typeface="Arial" panose="020B0604020202020204" pitchFamily="34" charset="0"/>
                <a:ea typeface="+mj-ea"/>
                <a:cs typeface="Arial" panose="020B0604020202020204" pitchFamily="34" charset="0"/>
              </a:rPr>
              <a:t>에 대여한 </a:t>
            </a:r>
            <a:r>
              <a:rPr lang="en-US" altLang="ko-KR" sz="700" kern="0" dirty="0">
                <a:solidFill>
                  <a:srgbClr val="000000"/>
                </a:solidFill>
                <a:latin typeface="Arial" panose="020B0604020202020204" pitchFamily="34" charset="0"/>
                <a:ea typeface="+mj-ea"/>
                <a:cs typeface="Arial" panose="020B0604020202020204" pitchFamily="34" charset="0"/>
              </a:rPr>
              <a:t>31</a:t>
            </a:r>
            <a:r>
              <a:rPr lang="ko-KR" altLang="en-US" sz="700" kern="0" dirty="0">
                <a:solidFill>
                  <a:srgbClr val="000000"/>
                </a:solidFill>
                <a:latin typeface="Arial" panose="020B0604020202020204" pitchFamily="34" charset="0"/>
                <a:ea typeface="+mj-ea"/>
                <a:cs typeface="Arial" panose="020B0604020202020204" pitchFamily="34" charset="0"/>
              </a:rPr>
              <a:t>억을 제외 시 </a:t>
            </a:r>
            <a:r>
              <a:rPr lang="en-US" altLang="ko-KR" sz="700" kern="0" dirty="0">
                <a:solidFill>
                  <a:srgbClr val="000000"/>
                </a:solidFill>
                <a:latin typeface="Arial" panose="020B0604020202020204" pitchFamily="34" charset="0"/>
                <a:ea typeface="+mj-ea"/>
                <a:cs typeface="Arial" panose="020B0604020202020204" pitchFamily="34" charset="0"/>
              </a:rPr>
              <a:t>54</a:t>
            </a:r>
            <a:r>
              <a:rPr lang="ko-KR" altLang="en-US" sz="700" kern="0" dirty="0">
                <a:solidFill>
                  <a:srgbClr val="000000"/>
                </a:solidFill>
                <a:latin typeface="Arial" panose="020B0604020202020204" pitchFamily="34" charset="0"/>
                <a:ea typeface="+mj-ea"/>
                <a:cs typeface="Arial" panose="020B0604020202020204" pitchFamily="34" charset="0"/>
              </a:rPr>
              <a:t>억원임</a:t>
            </a:r>
            <a:r>
              <a:rPr lang="en-US" altLang="ko-KR" sz="700" kern="0" dirty="0">
                <a:solidFill>
                  <a:srgbClr val="000000"/>
                </a:solidFill>
                <a:latin typeface="Arial" panose="020B0604020202020204" pitchFamily="34" charset="0"/>
                <a:ea typeface="+mj-ea"/>
                <a:cs typeface="Arial" panose="020B0604020202020204" pitchFamily="34" charset="0"/>
              </a:rPr>
              <a:t>)</a:t>
            </a:r>
            <a:r>
              <a:rPr lang="ko-KR" altLang="en-US" sz="700" kern="0" dirty="0">
                <a:solidFill>
                  <a:srgbClr val="000000"/>
                </a:solidFill>
                <a:latin typeface="Arial" panose="020B0604020202020204" pitchFamily="34" charset="0"/>
                <a:ea typeface="+mj-ea"/>
                <a:cs typeface="Arial" panose="020B0604020202020204" pitchFamily="34" charset="0"/>
              </a:rPr>
              <a:t> </a:t>
            </a:r>
            <a:r>
              <a:rPr lang="en-US" altLang="ko-KR" sz="700" kern="0" dirty="0">
                <a:solidFill>
                  <a:srgbClr val="000000"/>
                </a:solidFill>
                <a:latin typeface="Arial" panose="020B0604020202020204" pitchFamily="34" charset="0"/>
                <a:ea typeface="+mj-ea"/>
                <a:cs typeface="Arial" panose="020B0604020202020204" pitchFamily="34" charset="0"/>
              </a:rPr>
              <a:t>Usance </a:t>
            </a:r>
            <a:r>
              <a:rPr lang="ko-KR" altLang="en-US" sz="700" kern="0" dirty="0">
                <a:solidFill>
                  <a:srgbClr val="000000"/>
                </a:solidFill>
                <a:latin typeface="Arial" panose="020B0604020202020204" pitchFamily="34" charset="0"/>
                <a:ea typeface="+mj-ea"/>
                <a:cs typeface="Arial" panose="020B0604020202020204" pitchFamily="34" charset="0"/>
              </a:rPr>
              <a:t>및 무역금융 관련 지급보증을 제공함</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구체적으로</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농협중앙회 무역금융 </a:t>
            </a:r>
            <a:r>
              <a:rPr lang="en-US" altLang="ko-KR" sz="700" kern="0" dirty="0">
                <a:solidFill>
                  <a:srgbClr val="000000"/>
                </a:solidFill>
                <a:latin typeface="Arial" panose="020B0604020202020204" pitchFamily="34" charset="0"/>
                <a:ea typeface="+mj-ea"/>
                <a:cs typeface="Arial" panose="020B0604020202020204" pitchFamily="34" charset="0"/>
              </a:rPr>
              <a:t>7.2</a:t>
            </a:r>
            <a:r>
              <a:rPr lang="ko-KR" altLang="en-US" sz="700" kern="0" dirty="0">
                <a:solidFill>
                  <a:srgbClr val="000000"/>
                </a:solidFill>
                <a:latin typeface="Arial" panose="020B0604020202020204" pitchFamily="34" charset="0"/>
                <a:ea typeface="+mj-ea"/>
                <a:cs typeface="Arial" panose="020B0604020202020204" pitchFamily="34" charset="0"/>
              </a:rPr>
              <a:t>억원</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기업은행 할인어음 </a:t>
            </a:r>
            <a:r>
              <a:rPr lang="en-US" altLang="ko-KR" sz="700" kern="0" dirty="0">
                <a:solidFill>
                  <a:srgbClr val="000000"/>
                </a:solidFill>
                <a:latin typeface="Arial" panose="020B0604020202020204" pitchFamily="34" charset="0"/>
                <a:ea typeface="+mj-ea"/>
                <a:cs typeface="Arial" panose="020B0604020202020204" pitchFamily="34" charset="0"/>
              </a:rPr>
              <a:t>0</a:t>
            </a:r>
            <a:r>
              <a:rPr lang="ko-KR" altLang="en-US" sz="700" kern="0" dirty="0">
                <a:solidFill>
                  <a:srgbClr val="000000"/>
                </a:solidFill>
                <a:latin typeface="Arial" panose="020B0604020202020204" pitchFamily="34" charset="0"/>
                <a:ea typeface="+mj-ea"/>
                <a:cs typeface="Arial" panose="020B0604020202020204" pitchFamily="34" charset="0"/>
              </a:rPr>
              <a:t>원</a:t>
            </a:r>
            <a:r>
              <a:rPr lang="en-US" altLang="ko-KR" sz="700" kern="0" dirty="0">
                <a:solidFill>
                  <a:srgbClr val="000000"/>
                </a:solidFill>
                <a:latin typeface="Arial" panose="020B0604020202020204" pitchFamily="34" charset="0"/>
                <a:ea typeface="+mj-ea"/>
                <a:cs typeface="Arial" panose="020B0604020202020204" pitchFamily="34" charset="0"/>
              </a:rPr>
              <a:t>(</a:t>
            </a:r>
            <a:r>
              <a:rPr lang="ko-KR" altLang="en-US" sz="700" kern="0" dirty="0">
                <a:solidFill>
                  <a:srgbClr val="000000"/>
                </a:solidFill>
                <a:latin typeface="Arial" panose="020B0604020202020204" pitchFamily="34" charset="0"/>
                <a:ea typeface="+mj-ea"/>
                <a:cs typeface="Arial" panose="020B0604020202020204" pitchFamily="34" charset="0"/>
              </a:rPr>
              <a:t>한도 </a:t>
            </a:r>
            <a:r>
              <a:rPr lang="en-US" altLang="ko-KR" sz="700" kern="0" dirty="0">
                <a:solidFill>
                  <a:srgbClr val="000000"/>
                </a:solidFill>
                <a:latin typeface="Arial" panose="020B0604020202020204" pitchFamily="34" charset="0"/>
                <a:ea typeface="+mj-ea"/>
                <a:cs typeface="Arial" panose="020B0604020202020204" pitchFamily="34" charset="0"/>
              </a:rPr>
              <a:t>4</a:t>
            </a:r>
            <a:r>
              <a:rPr lang="ko-KR" altLang="en-US" sz="700" kern="0" dirty="0">
                <a:solidFill>
                  <a:srgbClr val="000000"/>
                </a:solidFill>
                <a:latin typeface="Arial" panose="020B0604020202020204" pitchFamily="34" charset="0"/>
                <a:ea typeface="+mj-ea"/>
                <a:cs typeface="Arial" panose="020B0604020202020204" pitchFamily="34" charset="0"/>
              </a:rPr>
              <a:t>억원</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및</a:t>
            </a:r>
            <a:r>
              <a:rPr lang="en-US" altLang="ko-KR" sz="700" kern="0" dirty="0">
                <a:solidFill>
                  <a:srgbClr val="000000"/>
                </a:solidFill>
                <a:latin typeface="Arial" panose="020B0604020202020204" pitchFamily="34" charset="0"/>
                <a:ea typeface="+mj-ea"/>
                <a:cs typeface="Arial" panose="020B0604020202020204" pitchFamily="34" charset="0"/>
              </a:rPr>
              <a:t> Usance 3.7</a:t>
            </a:r>
            <a:r>
              <a:rPr lang="ko-KR" altLang="en-US" sz="700" kern="0" dirty="0">
                <a:solidFill>
                  <a:srgbClr val="000000"/>
                </a:solidFill>
                <a:latin typeface="Arial" panose="020B0604020202020204" pitchFamily="34" charset="0"/>
                <a:ea typeface="+mj-ea"/>
                <a:cs typeface="Arial" panose="020B0604020202020204" pitchFamily="34" charset="0"/>
              </a:rPr>
              <a:t>억원에 대하여 각각 </a:t>
            </a:r>
            <a:r>
              <a:rPr lang="en-US" altLang="ko-KR" sz="700" kern="0" dirty="0">
                <a:solidFill>
                  <a:srgbClr val="000000"/>
                </a:solidFill>
                <a:latin typeface="Arial" panose="020B0604020202020204" pitchFamily="34" charset="0"/>
                <a:ea typeface="+mj-ea"/>
                <a:cs typeface="Arial" panose="020B0604020202020204" pitchFamily="34" charset="0"/>
              </a:rPr>
              <a:t>9.3</a:t>
            </a:r>
            <a:r>
              <a:rPr lang="ko-KR" altLang="en-US" sz="700" kern="0" dirty="0">
                <a:solidFill>
                  <a:srgbClr val="000000"/>
                </a:solidFill>
                <a:latin typeface="Arial" panose="020B0604020202020204" pitchFamily="34" charset="0"/>
                <a:ea typeface="+mj-ea"/>
                <a:cs typeface="Arial" panose="020B0604020202020204" pitchFamily="34" charset="0"/>
              </a:rPr>
              <a:t>억원</a:t>
            </a:r>
            <a:r>
              <a:rPr lang="en-US" altLang="ko-KR" sz="700" kern="0" dirty="0">
                <a:solidFill>
                  <a:srgbClr val="000000"/>
                </a:solidFill>
                <a:latin typeface="Arial" panose="020B0604020202020204" pitchFamily="34" charset="0"/>
                <a:ea typeface="+mj-ea"/>
                <a:cs typeface="Arial" panose="020B0604020202020204" pitchFamily="34" charset="0"/>
              </a:rPr>
              <a:t>, 4.8</a:t>
            </a:r>
            <a:r>
              <a:rPr lang="ko-KR" altLang="en-US" sz="700" kern="0" dirty="0">
                <a:solidFill>
                  <a:srgbClr val="000000"/>
                </a:solidFill>
                <a:latin typeface="Arial" panose="020B0604020202020204" pitchFamily="34" charset="0"/>
                <a:ea typeface="+mj-ea"/>
                <a:cs typeface="Arial" panose="020B0604020202020204" pitchFamily="34" charset="0"/>
              </a:rPr>
              <a:t>억원</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및</a:t>
            </a:r>
            <a:r>
              <a:rPr lang="en-US" altLang="ko-KR" sz="700" kern="0" dirty="0">
                <a:solidFill>
                  <a:srgbClr val="000000"/>
                </a:solidFill>
                <a:latin typeface="Arial" panose="020B0604020202020204" pitchFamily="34" charset="0"/>
                <a:ea typeface="+mj-ea"/>
                <a:cs typeface="Arial" panose="020B0604020202020204" pitchFamily="34" charset="0"/>
              </a:rPr>
              <a:t> 5.8</a:t>
            </a:r>
            <a:r>
              <a:rPr lang="ko-KR" altLang="en-US" sz="700" kern="0" dirty="0">
                <a:solidFill>
                  <a:srgbClr val="000000"/>
                </a:solidFill>
                <a:latin typeface="Arial" panose="020B0604020202020204" pitchFamily="34" charset="0"/>
                <a:ea typeface="+mj-ea"/>
                <a:cs typeface="Arial" panose="020B0604020202020204" pitchFamily="34" charset="0"/>
              </a:rPr>
              <a:t>억원의 연대보증을 제공함</a:t>
            </a:r>
            <a:r>
              <a:rPr lang="en-US" altLang="ko-KR" sz="700" kern="0" dirty="0">
                <a:solidFill>
                  <a:srgbClr val="000000"/>
                </a:solidFill>
                <a:latin typeface="Arial" panose="020B0604020202020204" pitchFamily="34" charset="0"/>
                <a:ea typeface="+mj-ea"/>
                <a:cs typeface="Arial" panose="020B0604020202020204" pitchFamily="34" charset="0"/>
              </a:rPr>
              <a:t>. NM</a:t>
            </a:r>
            <a:r>
              <a:rPr lang="ko-KR" altLang="en-US" sz="700" kern="0" dirty="0">
                <a:solidFill>
                  <a:srgbClr val="000000"/>
                </a:solidFill>
                <a:latin typeface="Arial" panose="020B0604020202020204" pitchFamily="34" charset="0"/>
                <a:ea typeface="+mj-ea"/>
                <a:cs typeface="Arial" panose="020B0604020202020204" pitchFamily="34" charset="0"/>
              </a:rPr>
              <a:t> 차입금 중 </a:t>
            </a:r>
            <a:r>
              <a:rPr lang="en-US" altLang="ko-KR" sz="700" kern="0" dirty="0">
                <a:solidFill>
                  <a:srgbClr val="000000"/>
                </a:solidFill>
                <a:latin typeface="Arial" panose="020B0604020202020204" pitchFamily="34" charset="0"/>
                <a:ea typeface="+mj-ea"/>
                <a:cs typeface="Arial" panose="020B0604020202020204" pitchFamily="34" charset="0"/>
              </a:rPr>
              <a:t>21.5%</a:t>
            </a:r>
            <a:r>
              <a:rPr lang="ko-KR" altLang="en-US" sz="700" kern="0" dirty="0">
                <a:solidFill>
                  <a:srgbClr val="000000"/>
                </a:solidFill>
                <a:latin typeface="Arial" panose="020B0604020202020204" pitchFamily="34" charset="0"/>
                <a:ea typeface="+mj-ea"/>
                <a:cs typeface="Arial" panose="020B0604020202020204" pitchFamily="34" charset="0"/>
              </a:rPr>
              <a:t>의 차입금에 대한 지급보증을 제공하는 것으로 파악됨</a:t>
            </a:r>
            <a:endParaRPr lang="en-US" altLang="ko-KR" sz="700" kern="0" dirty="0">
              <a:solidFill>
                <a:srgbClr val="000000"/>
              </a:solidFill>
              <a:highlight>
                <a:srgbClr val="FFFF00"/>
              </a:highlight>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700" kern="0" dirty="0">
                <a:latin typeface="Arial" panose="020B0604020202020204" pitchFamily="34" charset="0"/>
                <a:ea typeface="+mj-ea"/>
                <a:cs typeface="Arial" panose="020B0604020202020204" pitchFamily="34" charset="0"/>
              </a:rPr>
              <a:t>PCI</a:t>
            </a:r>
            <a:r>
              <a:rPr lang="ko-KR" altLang="en-US" sz="700" kern="0" dirty="0">
                <a:latin typeface="Arial" panose="020B0604020202020204" pitchFamily="34" charset="0"/>
                <a:ea typeface="+mj-ea"/>
                <a:cs typeface="Arial" panose="020B0604020202020204" pitchFamily="34" charset="0"/>
              </a:rPr>
              <a:t>가 군산공장에 지급받는 </a:t>
            </a:r>
            <a:r>
              <a:rPr lang="ko-KR" altLang="en-US" sz="700" kern="0" dirty="0" err="1">
                <a:latin typeface="Arial" panose="020B0604020202020204" pitchFamily="34" charset="0"/>
                <a:ea typeface="+mj-ea"/>
                <a:cs typeface="Arial" panose="020B0604020202020204" pitchFamily="34" charset="0"/>
              </a:rPr>
              <a:t>열전기</a:t>
            </a:r>
            <a:r>
              <a:rPr lang="ko-KR" altLang="en-US" sz="700" kern="0" dirty="0">
                <a:latin typeface="Arial" panose="020B0604020202020204" pitchFamily="34" charset="0"/>
                <a:ea typeface="+mj-ea"/>
                <a:cs typeface="Arial" panose="020B0604020202020204" pitchFamily="34" charset="0"/>
              </a:rPr>
              <a:t> 공급계약으로 인한 외상물품대금 관련 서울보증보험의 이행보증에 대하여 </a:t>
            </a:r>
            <a:r>
              <a:rPr lang="en-US" altLang="ko-KR" sz="700" kern="0" dirty="0">
                <a:latin typeface="Arial" panose="020B0604020202020204" pitchFamily="34" charset="0"/>
                <a:ea typeface="+mj-ea"/>
                <a:cs typeface="Arial" panose="020B0604020202020204" pitchFamily="34" charset="0"/>
              </a:rPr>
              <a:t>NP</a:t>
            </a:r>
            <a:r>
              <a:rPr lang="ko-KR" altLang="en-US" sz="700" kern="0" dirty="0">
                <a:latin typeface="Arial" panose="020B0604020202020204" pitchFamily="34" charset="0"/>
                <a:ea typeface="+mj-ea"/>
                <a:cs typeface="Arial" panose="020B0604020202020204" pitchFamily="34" charset="0"/>
              </a:rPr>
              <a:t>가 연대보증을 제공함</a:t>
            </a:r>
            <a:r>
              <a:rPr lang="ko-KR" altLang="en-US" sz="700" kern="0" dirty="0">
                <a:highlight>
                  <a:srgbClr val="FFFF00"/>
                </a:highlight>
                <a:latin typeface="Arial" panose="020B0604020202020204" pitchFamily="34" charset="0"/>
                <a:ea typeface="+mj-ea"/>
                <a:cs typeface="Arial" panose="020B0604020202020204" pitchFamily="34" charset="0"/>
              </a:rPr>
              <a:t> </a:t>
            </a:r>
            <a:endParaRPr lang="en-US" altLang="ko-KR" sz="700" kern="0" dirty="0">
              <a:highlight>
                <a:srgbClr val="FFFF00"/>
              </a:highlight>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700" kern="0" dirty="0">
                <a:latin typeface="Arial" panose="020B0604020202020204" pitchFamily="34" charset="0"/>
                <a:ea typeface="+mj-ea"/>
                <a:cs typeface="Arial" panose="020B0604020202020204" pitchFamily="34" charset="0"/>
              </a:rPr>
              <a:t>PCI</a:t>
            </a:r>
            <a:r>
              <a:rPr lang="ko-KR" altLang="en-US" sz="700" kern="0" dirty="0">
                <a:latin typeface="Arial" panose="020B0604020202020204" pitchFamily="34" charset="0"/>
                <a:ea typeface="+mj-ea"/>
                <a:cs typeface="Arial" panose="020B0604020202020204" pitchFamily="34" charset="0"/>
              </a:rPr>
              <a:t>는 </a:t>
            </a:r>
            <a:r>
              <a:rPr lang="en-US" altLang="ko-KR" sz="700" kern="0" dirty="0">
                <a:latin typeface="Arial" panose="020B0604020202020204" pitchFamily="34" charset="0"/>
                <a:ea typeface="+mj-ea"/>
                <a:cs typeface="Arial" panose="020B0604020202020204" pitchFamily="34" charset="0"/>
              </a:rPr>
              <a:t>TOC1</a:t>
            </a:r>
            <a:r>
              <a:rPr lang="ko-KR" altLang="en-US" sz="700" kern="0" dirty="0">
                <a:latin typeface="Arial" panose="020B0604020202020204" pitchFamily="34" charset="0"/>
                <a:ea typeface="+mj-ea"/>
                <a:cs typeface="Arial" panose="020B0604020202020204" pitchFamily="34" charset="0"/>
              </a:rPr>
              <a:t>의 </a:t>
            </a:r>
            <a:r>
              <a:rPr lang="en-US" altLang="ko-KR" sz="700" kern="0" dirty="0">
                <a:latin typeface="Arial" panose="020B0604020202020204" pitchFamily="34" charset="0"/>
                <a:ea typeface="+mj-ea"/>
                <a:cs typeface="Arial" panose="020B0604020202020204" pitchFamily="34" charset="0"/>
              </a:rPr>
              <a:t>PF</a:t>
            </a:r>
            <a:r>
              <a:rPr lang="ko-KR" altLang="en-US" sz="700" kern="0" dirty="0">
                <a:latin typeface="Arial" panose="020B0604020202020204" pitchFamily="34" charset="0"/>
                <a:ea typeface="+mj-ea"/>
                <a:cs typeface="Arial" panose="020B0604020202020204" pitchFamily="34" charset="0"/>
              </a:rPr>
              <a:t>차입금 </a:t>
            </a:r>
            <a:r>
              <a:rPr lang="en-US" altLang="ko-KR" sz="700" kern="0" dirty="0">
                <a:latin typeface="Arial" panose="020B0604020202020204" pitchFamily="34" charset="0"/>
                <a:ea typeface="+mj-ea"/>
                <a:cs typeface="Arial" panose="020B0604020202020204" pitchFamily="34" charset="0"/>
              </a:rPr>
              <a:t>280</a:t>
            </a:r>
            <a:r>
              <a:rPr lang="ko-KR" altLang="en-US" sz="700" kern="0" dirty="0">
                <a:latin typeface="Arial" panose="020B0604020202020204" pitchFamily="34" charset="0"/>
                <a:ea typeface="+mj-ea"/>
                <a:cs typeface="Arial" panose="020B0604020202020204" pitchFamily="34" charset="0"/>
              </a:rPr>
              <a:t>억원에 대하여 그 대여자에게 </a:t>
            </a:r>
            <a:r>
              <a:rPr lang="en-US" altLang="ko-KR" sz="700" kern="0" dirty="0">
                <a:latin typeface="Arial" panose="020B0604020202020204" pitchFamily="34" charset="0"/>
                <a:ea typeface="+mj-ea"/>
                <a:cs typeface="Arial" panose="020B0604020202020204" pitchFamily="34" charset="0"/>
              </a:rPr>
              <a:t>TOC1</a:t>
            </a:r>
            <a:r>
              <a:rPr lang="ko-KR" altLang="en-US" sz="700" kern="0" dirty="0">
                <a:latin typeface="Arial" panose="020B0604020202020204" pitchFamily="34" charset="0"/>
                <a:ea typeface="+mj-ea"/>
                <a:cs typeface="Arial" panose="020B0604020202020204" pitchFamily="34" charset="0"/>
              </a:rPr>
              <a:t>의 주식 </a:t>
            </a:r>
            <a:r>
              <a:rPr lang="en-US" altLang="ko-KR" sz="700" kern="0" dirty="0">
                <a:latin typeface="Arial" panose="020B0604020202020204" pitchFamily="34" charset="0"/>
                <a:ea typeface="+mj-ea"/>
                <a:cs typeface="Arial" panose="020B0604020202020204" pitchFamily="34" charset="0"/>
              </a:rPr>
              <a:t>774,908</a:t>
            </a:r>
            <a:r>
              <a:rPr lang="ko-KR" altLang="en-US" sz="700" kern="0" dirty="0">
                <a:latin typeface="Arial" panose="020B0604020202020204" pitchFamily="34" charset="0"/>
                <a:ea typeface="+mj-ea"/>
                <a:cs typeface="Arial" panose="020B0604020202020204" pitchFamily="34" charset="0"/>
              </a:rPr>
              <a:t>주</a:t>
            </a:r>
            <a:r>
              <a:rPr lang="en-US" altLang="ko-KR" sz="700" kern="0" dirty="0">
                <a:latin typeface="Arial" panose="020B0604020202020204" pitchFamily="34" charset="0"/>
                <a:ea typeface="+mj-ea"/>
                <a:cs typeface="Arial" panose="020B0604020202020204" pitchFamily="34" charset="0"/>
              </a:rPr>
              <a:t>(TOC1 </a:t>
            </a:r>
            <a:r>
              <a:rPr lang="ko-KR" altLang="en-US" sz="700" kern="0" dirty="0">
                <a:latin typeface="Arial" panose="020B0604020202020204" pitchFamily="34" charset="0"/>
                <a:ea typeface="+mj-ea"/>
                <a:cs typeface="Arial" panose="020B0604020202020204" pitchFamily="34" charset="0"/>
              </a:rPr>
              <a:t>주식의 </a:t>
            </a:r>
            <a:r>
              <a:rPr lang="en-US" altLang="ko-KR" sz="700" kern="0" dirty="0">
                <a:latin typeface="Arial" panose="020B0604020202020204" pitchFamily="34" charset="0"/>
                <a:ea typeface="+mj-ea"/>
                <a:cs typeface="Arial" panose="020B0604020202020204" pitchFamily="34" charset="0"/>
              </a:rPr>
              <a:t>100%)</a:t>
            </a:r>
            <a:r>
              <a:rPr lang="ko-KR" altLang="en-US" sz="700" kern="0" dirty="0">
                <a:latin typeface="Arial" panose="020B0604020202020204" pitchFamily="34" charset="0"/>
                <a:ea typeface="+mj-ea"/>
                <a:cs typeface="Arial" panose="020B0604020202020204" pitchFamily="34" charset="0"/>
              </a:rPr>
              <a:t>를 담보로 제공함</a:t>
            </a:r>
            <a:r>
              <a:rPr lang="en-US" altLang="ko-KR" sz="700" kern="0" dirty="0">
                <a:latin typeface="Arial" panose="020B0604020202020204" pitchFamily="34" charset="0"/>
                <a:ea typeface="+mj-ea"/>
                <a:cs typeface="Arial" panose="020B0604020202020204" pitchFamily="34" charset="0"/>
              </a:rPr>
              <a:t>(</a:t>
            </a:r>
            <a:r>
              <a:rPr lang="ko-KR" altLang="en-US" sz="700" kern="0" dirty="0" err="1">
                <a:latin typeface="Arial" panose="020B0604020202020204" pitchFamily="34" charset="0"/>
                <a:ea typeface="+mj-ea"/>
                <a:cs typeface="Arial" panose="020B0604020202020204" pitchFamily="34" charset="0"/>
              </a:rPr>
              <a:t>근질권</a:t>
            </a:r>
            <a:r>
              <a:rPr lang="ko-KR" altLang="en-US" sz="700" kern="0" dirty="0">
                <a:latin typeface="Arial" panose="020B0604020202020204" pitchFamily="34" charset="0"/>
                <a:ea typeface="+mj-ea"/>
                <a:cs typeface="Arial" panose="020B0604020202020204" pitchFamily="34" charset="0"/>
              </a:rPr>
              <a:t> </a:t>
            </a:r>
            <a:r>
              <a:rPr lang="en-US" altLang="ko-KR" sz="700" kern="0" dirty="0">
                <a:latin typeface="Arial" panose="020B0604020202020204" pitchFamily="34" charset="0"/>
                <a:ea typeface="+mj-ea"/>
                <a:cs typeface="Arial" panose="020B0604020202020204" pitchFamily="34" charset="0"/>
              </a:rPr>
              <a:t>1,320</a:t>
            </a:r>
            <a:r>
              <a:rPr lang="ko-KR" altLang="en-US" sz="700" kern="0" dirty="0">
                <a:latin typeface="Arial" panose="020B0604020202020204" pitchFamily="34" charset="0"/>
                <a:ea typeface="+mj-ea"/>
                <a:cs typeface="Arial" panose="020B0604020202020204" pitchFamily="34" charset="0"/>
              </a:rPr>
              <a:t>억원</a:t>
            </a:r>
            <a:r>
              <a:rPr lang="en-US" altLang="ko-KR" sz="700" kern="0" dirty="0">
                <a:latin typeface="Arial" panose="020B0604020202020204" pitchFamily="34" charset="0"/>
                <a:ea typeface="+mj-ea"/>
                <a:cs typeface="Arial" panose="020B0604020202020204" pitchFamily="34" charset="0"/>
              </a:rPr>
              <a:t>)</a:t>
            </a:r>
          </a:p>
        </p:txBody>
      </p:sp>
      <p:sp>
        <p:nvSpPr>
          <p:cNvPr id="53" name="순서도: 연결자 52">
            <a:extLst>
              <a:ext uri="{FF2B5EF4-FFF2-40B4-BE49-F238E27FC236}">
                <a16:creationId xmlns:a16="http://schemas.microsoft.com/office/drawing/2014/main" id="{95ACB229-D352-4E51-899B-87C504C6D376}"/>
              </a:ext>
            </a:extLst>
          </p:cNvPr>
          <p:cNvSpPr/>
          <p:nvPr/>
        </p:nvSpPr>
        <p:spPr bwMode="auto">
          <a:xfrm>
            <a:off x="2309432" y="5994075"/>
            <a:ext cx="100800" cy="100800"/>
          </a:xfrm>
          <a:prstGeom prst="flowChartConnector">
            <a:avLst/>
          </a:prstGeom>
          <a:solidFill>
            <a:schemeClr val="bg1">
              <a:lumMod val="95000"/>
            </a:schemeClr>
          </a:solidFill>
          <a:ln w="9525" cap="flat" cmpd="sng" algn="ctr">
            <a:solidFill>
              <a:srgbClr val="00338D"/>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00338D"/>
                </a:solidFill>
                <a:latin typeface="Arial" panose="020B0604020202020204" pitchFamily="34" charset="0"/>
                <a:ea typeface="+mj-ea"/>
                <a:cs typeface="Arial" panose="020B0604020202020204" pitchFamily="34" charset="0"/>
              </a:rPr>
              <a:t>5</a:t>
            </a:r>
            <a:endParaRPr lang="ko-KR" altLang="en-US" sz="600" b="1" kern="0" dirty="0">
              <a:solidFill>
                <a:srgbClr val="00338D"/>
              </a:solidFill>
              <a:latin typeface="Arial" panose="020B0604020202020204" pitchFamily="34" charset="0"/>
              <a:ea typeface="+mj-ea"/>
              <a:cs typeface="Arial" panose="020B0604020202020204" pitchFamily="34" charset="0"/>
            </a:endParaRPr>
          </a:p>
        </p:txBody>
      </p:sp>
      <p:sp>
        <p:nvSpPr>
          <p:cNvPr id="57" name="순서도: 연결자 56">
            <a:extLst>
              <a:ext uri="{FF2B5EF4-FFF2-40B4-BE49-F238E27FC236}">
                <a16:creationId xmlns:a16="http://schemas.microsoft.com/office/drawing/2014/main" id="{1577352E-0718-45CE-89D0-D466DD533A0C}"/>
              </a:ext>
            </a:extLst>
          </p:cNvPr>
          <p:cNvSpPr/>
          <p:nvPr/>
        </p:nvSpPr>
        <p:spPr bwMode="auto">
          <a:xfrm>
            <a:off x="2309432" y="5196023"/>
            <a:ext cx="100800" cy="1008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3</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65" name="순서도: 연결자 64">
            <a:extLst>
              <a:ext uri="{FF2B5EF4-FFF2-40B4-BE49-F238E27FC236}">
                <a16:creationId xmlns:a16="http://schemas.microsoft.com/office/drawing/2014/main" id="{2DE5411F-DBBC-4D4C-A581-EE1CED8A2E72}"/>
              </a:ext>
            </a:extLst>
          </p:cNvPr>
          <p:cNvSpPr/>
          <p:nvPr/>
        </p:nvSpPr>
        <p:spPr bwMode="auto">
          <a:xfrm>
            <a:off x="2309432" y="5666400"/>
            <a:ext cx="100800" cy="1008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4</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69" name="TextBox 68">
            <a:extLst>
              <a:ext uri="{FF2B5EF4-FFF2-40B4-BE49-F238E27FC236}">
                <a16:creationId xmlns:a16="http://schemas.microsoft.com/office/drawing/2014/main" id="{FDEE7D4B-2E79-4216-A5EF-8AF2D4DBA0C9}"/>
              </a:ext>
            </a:extLst>
          </p:cNvPr>
          <p:cNvSpPr txBox="1"/>
          <p:nvPr/>
        </p:nvSpPr>
        <p:spPr>
          <a:xfrm>
            <a:off x="462760" y="1954547"/>
            <a:ext cx="1544799" cy="2061193"/>
          </a:xfrm>
          <a:prstGeom prst="rect">
            <a:avLst/>
          </a:prstGeom>
          <a:noFill/>
        </p:spPr>
        <p:txBody>
          <a:bodyPr wrap="square" lIns="54610" tIns="54610" rIns="54610" bIns="54610" rtlCol="0">
            <a:noAutofit/>
          </a:bodyPr>
          <a:lstStyle/>
          <a:p>
            <a:pPr>
              <a:spcAft>
                <a:spcPts val="300"/>
              </a:spcAft>
            </a:pP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계열사간 지급보증은 다음과 같음 </a:t>
            </a:r>
            <a:endParaRPr lang="en-US" altLang="ko-KR" sz="800" i="1" dirty="0">
              <a:latin typeface="Arial" panose="020B0604020202020204" pitchFamily="34" charset="0"/>
              <a:ea typeface="+mj-ea"/>
              <a:cs typeface="Arial" panose="020B0604020202020204" pitchFamily="34" charset="0"/>
            </a:endParaRPr>
          </a:p>
          <a:p>
            <a:pPr marL="228600" indent="-228600">
              <a:spcAft>
                <a:spcPts val="300"/>
              </a:spcAft>
              <a:buAutoNum type="alphaUcPeriod"/>
            </a:pPr>
            <a:r>
              <a:rPr lang="en-US" altLang="ko-KR" sz="800" i="1" dirty="0">
                <a:latin typeface="Arial" panose="020B0604020202020204" pitchFamily="34" charset="0"/>
                <a:ea typeface="+mj-ea"/>
                <a:cs typeface="Arial" panose="020B0604020202020204" pitchFamily="34" charset="0"/>
              </a:rPr>
              <a:t>PCI</a:t>
            </a:r>
            <a:r>
              <a:rPr lang="ko-KR" altLang="en-US" sz="800" i="1" dirty="0">
                <a:latin typeface="Arial" panose="020B0604020202020204" pitchFamily="34" charset="0"/>
                <a:ea typeface="+mj-ea"/>
                <a:cs typeface="Arial" panose="020B0604020202020204" pitchFamily="34" charset="0"/>
              </a:rPr>
              <a:t>의 </a:t>
            </a:r>
            <a:r>
              <a:rPr lang="en-US" altLang="ko-KR" sz="800" i="1" dirty="0">
                <a:latin typeface="Arial" panose="020B0604020202020204" pitchFamily="34" charset="0"/>
                <a:ea typeface="+mj-ea"/>
                <a:cs typeface="Arial" panose="020B0604020202020204" pitchFamily="34" charset="0"/>
              </a:rPr>
              <a:t>NP</a:t>
            </a:r>
            <a:r>
              <a:rPr lang="ko-KR" altLang="en-US" sz="800" i="1" dirty="0">
                <a:latin typeface="Arial" panose="020B0604020202020204" pitchFamily="34" charset="0"/>
                <a:ea typeface="+mj-ea"/>
                <a:cs typeface="Arial" panose="020B0604020202020204" pitchFamily="34" charset="0"/>
              </a:rPr>
              <a:t>차입금에 대한 전반적인 지급보증</a:t>
            </a:r>
            <a:r>
              <a:rPr lang="en-US" altLang="ko-KR" sz="800" i="1" dirty="0">
                <a:latin typeface="Arial" panose="020B0604020202020204" pitchFamily="34" charset="0"/>
                <a:ea typeface="+mj-ea"/>
                <a:cs typeface="Arial" panose="020B0604020202020204" pitchFamily="34" charset="0"/>
              </a:rPr>
              <a:t> (NP</a:t>
            </a:r>
            <a:r>
              <a:rPr lang="ko-KR" altLang="en-US" sz="800" i="1" dirty="0">
                <a:latin typeface="Arial" panose="020B0604020202020204" pitchFamily="34" charset="0"/>
                <a:ea typeface="+mj-ea"/>
                <a:cs typeface="Arial" panose="020B0604020202020204" pitchFamily="34" charset="0"/>
              </a:rPr>
              <a:t> 차입금의 약 </a:t>
            </a:r>
            <a:r>
              <a:rPr lang="en-US" altLang="ko-KR" sz="800" i="1" dirty="0">
                <a:latin typeface="Arial" panose="020B0604020202020204" pitchFamily="34" charset="0"/>
                <a:ea typeface="+mj-ea"/>
                <a:cs typeface="Arial" panose="020B0604020202020204" pitchFamily="34" charset="0"/>
              </a:rPr>
              <a:t>90% </a:t>
            </a:r>
            <a:r>
              <a:rPr lang="ko-KR" altLang="en-US" sz="800" i="1" dirty="0">
                <a:latin typeface="Arial" panose="020B0604020202020204" pitchFamily="34" charset="0"/>
                <a:ea typeface="+mj-ea"/>
                <a:cs typeface="Arial" panose="020B0604020202020204" pitchFamily="34" charset="0"/>
              </a:rPr>
              <a:t>비중</a:t>
            </a:r>
            <a:r>
              <a:rPr lang="en-US" altLang="ko-KR" sz="800" i="1" dirty="0">
                <a:latin typeface="Arial" panose="020B0604020202020204" pitchFamily="34" charset="0"/>
                <a:ea typeface="+mj-ea"/>
                <a:cs typeface="Arial" panose="020B0604020202020204" pitchFamily="34" charset="0"/>
              </a:rPr>
              <a:t>)</a:t>
            </a:r>
          </a:p>
          <a:p>
            <a:pPr marL="228600" indent="-228600">
              <a:spcAft>
                <a:spcPts val="300"/>
              </a:spcAft>
              <a:buAutoNum type="alphaUcPeriod"/>
            </a:pPr>
            <a:r>
              <a:rPr lang="ko-KR" altLang="en-US" sz="800" i="1" dirty="0">
                <a:latin typeface="Arial" panose="020B0604020202020204" pitchFamily="34" charset="0"/>
                <a:ea typeface="+mj-ea"/>
                <a:cs typeface="Arial" panose="020B0604020202020204" pitchFamily="34" charset="0"/>
              </a:rPr>
              <a:t>계열사간 자금대여 관계는 연결재무제표상 연결조정 분개로 제거되어 표시되지 아니함</a:t>
            </a:r>
            <a:endParaRPr lang="en-US" altLang="ko-KR" sz="800" i="1" dirty="0">
              <a:latin typeface="Arial" panose="020B0604020202020204" pitchFamily="34" charset="0"/>
              <a:ea typeface="+mj-ea"/>
              <a:cs typeface="Arial" panose="020B0604020202020204" pitchFamily="34" charset="0"/>
            </a:endParaRPr>
          </a:p>
          <a:p>
            <a:pPr marL="228600" indent="-228600">
              <a:spcAft>
                <a:spcPts val="300"/>
              </a:spcAft>
              <a:buAutoNum type="alphaUcPeriod"/>
            </a:pPr>
            <a:r>
              <a:rPr lang="en-US" altLang="ko-KR" sz="800" i="1" dirty="0">
                <a:latin typeface="Arial" panose="020B0604020202020204" pitchFamily="34" charset="0"/>
                <a:ea typeface="+mj-ea"/>
                <a:cs typeface="Arial" panose="020B0604020202020204" pitchFamily="34" charset="0"/>
              </a:rPr>
              <a:t>NP</a:t>
            </a:r>
            <a:r>
              <a:rPr lang="ko-KR" altLang="en-US" sz="800" i="1" dirty="0">
                <a:latin typeface="Arial" panose="020B0604020202020204" pitchFamily="34" charset="0"/>
                <a:ea typeface="+mj-ea"/>
                <a:cs typeface="Arial" panose="020B0604020202020204" pitchFamily="34" charset="0"/>
              </a:rPr>
              <a:t>의 </a:t>
            </a:r>
            <a:r>
              <a:rPr lang="en-US" altLang="ko-KR" sz="800" i="1" dirty="0">
                <a:latin typeface="Arial" panose="020B0604020202020204" pitchFamily="34" charset="0"/>
                <a:ea typeface="+mj-ea"/>
                <a:cs typeface="Arial" panose="020B0604020202020204" pitchFamily="34" charset="0"/>
              </a:rPr>
              <a:t>PCI </a:t>
            </a:r>
            <a:r>
              <a:rPr lang="ko-KR" altLang="en-US" sz="800" i="1" dirty="0">
                <a:latin typeface="Arial" panose="020B0604020202020204" pitchFamily="34" charset="0"/>
                <a:ea typeface="+mj-ea"/>
                <a:cs typeface="Arial" panose="020B0604020202020204" pitchFamily="34" charset="0"/>
              </a:rPr>
              <a:t>외상물품대금 관련 이행보증에 대한 지급보증</a:t>
            </a:r>
            <a:endParaRPr lang="en-US" altLang="ko-KR" sz="800" i="1" dirty="0">
              <a:latin typeface="Arial" panose="020B0604020202020204" pitchFamily="34" charset="0"/>
              <a:ea typeface="+mj-ea"/>
              <a:cs typeface="Arial" panose="020B0604020202020204" pitchFamily="34" charset="0"/>
            </a:endParaRPr>
          </a:p>
          <a:p>
            <a:pPr>
              <a:spcAft>
                <a:spcPts val="600"/>
              </a:spcAft>
            </a:pPr>
            <a:r>
              <a:rPr lang="en-US" altLang="ko-KR" sz="800" i="1" dirty="0">
                <a:latin typeface="Arial" panose="020B0604020202020204" pitchFamily="34" charset="0"/>
                <a:ea typeface="+mj-ea"/>
                <a:cs typeface="Arial" panose="020B0604020202020204" pitchFamily="34" charset="0"/>
              </a:rPr>
              <a:t>  </a:t>
            </a:r>
            <a:endParaRPr lang="ko-KR" altLang="en-US" sz="800" i="1" dirty="0" err="1">
              <a:latin typeface="Arial" panose="020B0604020202020204" pitchFamily="34" charset="0"/>
              <a:ea typeface="+mj-ea"/>
              <a:cs typeface="Arial" panose="020B0604020202020204" pitchFamily="34" charset="0"/>
            </a:endParaRPr>
          </a:p>
        </p:txBody>
      </p:sp>
      <p:sp>
        <p:nvSpPr>
          <p:cNvPr id="55" name="직사각형 54">
            <a:extLst>
              <a:ext uri="{FF2B5EF4-FFF2-40B4-BE49-F238E27FC236}">
                <a16:creationId xmlns:a16="http://schemas.microsoft.com/office/drawing/2014/main" id="{9D5C9FFB-6E81-439D-906C-560A8B809D7B}"/>
              </a:ext>
            </a:extLst>
          </p:cNvPr>
          <p:cNvSpPr/>
          <p:nvPr/>
        </p:nvSpPr>
        <p:spPr>
          <a:xfrm>
            <a:off x="5050207" y="3101204"/>
            <a:ext cx="1113713" cy="253887"/>
          </a:xfrm>
          <a:prstGeom prst="rect">
            <a:avLst/>
          </a:prstGeom>
          <a:solidFill>
            <a:srgbClr val="00A3A1"/>
          </a:solidFill>
          <a:ln w="6350" cap="flat" cmpd="sng" algn="ctr">
            <a:noFill/>
            <a:prstDash val="solid"/>
            <a:miter lim="800000"/>
          </a:ln>
          <a:effectLst/>
        </p:spPr>
        <p:txBody>
          <a:bodyPr lIns="36000" rIns="3600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a:t>
            </a:r>
            <a:r>
              <a:rPr kumimoji="0" lang="ko-KR" altLang="en-US" sz="700" b="1" i="0" u="none" strike="noStrike" kern="0" cap="none" spc="0" normalizeH="0" baseline="0" noProof="0" dirty="0" err="1">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rPr>
              <a:t>디오션시티퍼스트</a:t>
            </a:r>
            <a:endParaRPr kumimoji="0" lang="en-US" altLang="ko-KR" sz="700" b="1" i="0" u="none" strike="noStrike" kern="0" cap="none" spc="0" normalizeH="0" baseline="30000" noProof="0" dirty="0">
              <a:ln>
                <a:solidFill>
                  <a:schemeClr val="bg1">
                    <a:alpha val="0"/>
                  </a:schemeClr>
                </a:solidFill>
              </a:ln>
              <a:solidFill>
                <a:schemeClr val="bg1"/>
              </a:solidFill>
              <a:effectLst/>
              <a:uLnTx/>
              <a:uFillTx/>
              <a:latin typeface="Arial" panose="020B0604020202020204" pitchFamily="34" charset="0"/>
              <a:ea typeface="KoPub돋움체 Medium" panose="02020603020101020101" pitchFamily="18" charset="-127"/>
              <a:cs typeface="Arial" panose="020B0604020202020204" pitchFamily="34" charset="0"/>
            </a:endParaRPr>
          </a:p>
        </p:txBody>
      </p:sp>
      <p:cxnSp>
        <p:nvCxnSpPr>
          <p:cNvPr id="67" name="직선 연결선 123">
            <a:extLst>
              <a:ext uri="{FF2B5EF4-FFF2-40B4-BE49-F238E27FC236}">
                <a16:creationId xmlns:a16="http://schemas.microsoft.com/office/drawing/2014/main" id="{A5EEF4D6-5A58-439F-9F6B-B157B2713774}"/>
              </a:ext>
            </a:extLst>
          </p:cNvPr>
          <p:cNvCxnSpPr>
            <a:cxnSpLocks/>
            <a:stCxn id="111" idx="3"/>
            <a:endCxn id="55" idx="0"/>
          </p:cNvCxnSpPr>
          <p:nvPr/>
        </p:nvCxnSpPr>
        <p:spPr>
          <a:xfrm>
            <a:off x="4758507" y="2688349"/>
            <a:ext cx="848557" cy="412855"/>
          </a:xfrm>
          <a:prstGeom prst="bentConnector2">
            <a:avLst/>
          </a:prstGeom>
          <a:ln w="12700">
            <a:solidFill>
              <a:srgbClr val="765A95"/>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511C0C9C-BF6D-4240-A393-1BF03F8DC68D}"/>
              </a:ext>
            </a:extLst>
          </p:cNvPr>
          <p:cNvCxnSpPr>
            <a:cxnSpLocks/>
          </p:cNvCxnSpPr>
          <p:nvPr/>
        </p:nvCxnSpPr>
        <p:spPr>
          <a:xfrm>
            <a:off x="7748463" y="2416371"/>
            <a:ext cx="333375" cy="0"/>
          </a:xfrm>
          <a:prstGeom prst="line">
            <a:avLst/>
          </a:prstGeom>
          <a:ln w="12700">
            <a:solidFill>
              <a:srgbClr val="765A95"/>
            </a:solidFill>
          </a:ln>
        </p:spPr>
        <p:style>
          <a:lnRef idx="1">
            <a:schemeClr val="accent1"/>
          </a:lnRef>
          <a:fillRef idx="0">
            <a:schemeClr val="accent1"/>
          </a:fillRef>
          <a:effectRef idx="0">
            <a:schemeClr val="accent1"/>
          </a:effectRef>
          <a:fontRef idx="minor">
            <a:schemeClr val="tx1"/>
          </a:fontRef>
        </p:style>
      </p:cxnSp>
      <p:sp>
        <p:nvSpPr>
          <p:cNvPr id="74" name="순서도: 연결자 73">
            <a:extLst>
              <a:ext uri="{FF2B5EF4-FFF2-40B4-BE49-F238E27FC236}">
                <a16:creationId xmlns:a16="http://schemas.microsoft.com/office/drawing/2014/main" id="{81930620-5EDE-4EC2-B6F8-BCA426703F4E}"/>
              </a:ext>
            </a:extLst>
          </p:cNvPr>
          <p:cNvSpPr/>
          <p:nvPr/>
        </p:nvSpPr>
        <p:spPr bwMode="auto">
          <a:xfrm>
            <a:off x="5024438" y="2576371"/>
            <a:ext cx="132923" cy="120487"/>
          </a:xfrm>
          <a:prstGeom prst="flowChartConnector">
            <a:avLst/>
          </a:prstGeom>
          <a:solidFill>
            <a:srgbClr val="765A95"/>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41">
              <a:tabLst>
                <a:tab pos="5275517" algn="l"/>
              </a:tabLst>
              <a:defRPr/>
            </a:pPr>
            <a:r>
              <a:rPr lang="en-US" altLang="ko-KR" sz="738" b="1" kern="0" dirty="0">
                <a:solidFill>
                  <a:srgbClr val="FFFFFF"/>
                </a:solidFill>
                <a:latin typeface="Arial" panose="020B0604020202020204" pitchFamily="34" charset="0"/>
                <a:ea typeface="+mj-ea"/>
                <a:cs typeface="Arial" panose="020B0604020202020204" pitchFamily="34" charset="0"/>
              </a:rPr>
              <a:t>6</a:t>
            </a:r>
            <a:endParaRPr lang="ko-KR" altLang="en-US" sz="738" b="1" kern="0" dirty="0">
              <a:solidFill>
                <a:srgbClr val="FFFFFF"/>
              </a:solidFill>
              <a:latin typeface="Arial" panose="020B0604020202020204" pitchFamily="34" charset="0"/>
              <a:ea typeface="+mj-ea"/>
              <a:cs typeface="Arial" panose="020B0604020202020204" pitchFamily="34" charset="0"/>
            </a:endParaRPr>
          </a:p>
        </p:txBody>
      </p:sp>
      <p:sp>
        <p:nvSpPr>
          <p:cNvPr id="79" name="순서도: 연결자 78">
            <a:extLst>
              <a:ext uri="{FF2B5EF4-FFF2-40B4-BE49-F238E27FC236}">
                <a16:creationId xmlns:a16="http://schemas.microsoft.com/office/drawing/2014/main" id="{93730834-53F9-4E7A-AFBA-A79F3934AC9A}"/>
              </a:ext>
            </a:extLst>
          </p:cNvPr>
          <p:cNvSpPr/>
          <p:nvPr/>
        </p:nvSpPr>
        <p:spPr bwMode="auto">
          <a:xfrm>
            <a:off x="2309432" y="6134100"/>
            <a:ext cx="100800" cy="100800"/>
          </a:xfrm>
          <a:prstGeom prst="flowChartConnector">
            <a:avLst/>
          </a:prstGeom>
          <a:solidFill>
            <a:srgbClr val="765A95"/>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6</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122430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Group 3">
            <a:extLst>
              <a:ext uri="{FF2B5EF4-FFF2-40B4-BE49-F238E27FC236}">
                <a16:creationId xmlns:a16="http://schemas.microsoft.com/office/drawing/2014/main" id="{43CAAE69-F52B-44F0-B2B5-56A40063D8B2}"/>
              </a:ext>
            </a:extLst>
          </p:cNvPr>
          <p:cNvGraphicFramePr>
            <a:graphicFrameLocks noGrp="1"/>
          </p:cNvGraphicFramePr>
          <p:nvPr>
            <p:extLst>
              <p:ext uri="{D42A27DB-BD31-4B8C-83A1-F6EECF244321}">
                <p14:modId xmlns:p14="http://schemas.microsoft.com/office/powerpoint/2010/main" val="1152442691"/>
              </p:ext>
            </p:extLst>
          </p:nvPr>
        </p:nvGraphicFramePr>
        <p:xfrm>
          <a:off x="468001" y="1191600"/>
          <a:ext cx="9038334" cy="508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우발부채</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소송사건</a:t>
                      </a: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월말 기준 계류 중인 소송은 다음과 같음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2" indent="0" algn="just" defTabSz="91440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원고측에서는 피고인 송재민</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서태균</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서동관의 변제능력이 없는 점을 감안하여 단순 사용자인 당사까지 손해배상 소송에 같이 포함하여 소 제기</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a:t>
                      </a:r>
                      <a:r>
                        <a:rPr kumimoji="0" lang="ko-KR" altLang="en-US" sz="8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원고패</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하였으며</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16</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원고측에서 항소하였으나</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6</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30</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항소 취하함</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나투라페이퍼</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구 전주페이퍼</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에서 삼화제지와 공동으로 사용하고 있던 철탑 부지 중 청원군</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현재 청주시로 변경</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과의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군유림대부계약을</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통해 사용하고 있던 철탑부지가 청주시의 공매를 통해 매도 되어 해당 부지를 낙찰 받은 태양광 사업체인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레즐러와</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당사 청주공장 지붕에 태양광사업 추진 및 해당 부지 사용에 대한 협상을 벌이던 중 </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레즐러에서</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소송을 제기하였으며 </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22</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년 </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6</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월 </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22</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일이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변론기일이었으나</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해당 토지가 임의경매 절차에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들어감에</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따라 변론기일 연기됨</a:t>
                      </a: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디오션시티투</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외 피고는 ㈜코리아신탁</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대림산업㈜</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대림건설㈜</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주택도시보증공사 </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4</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인으로</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부동산개발사업을 통해 분양한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이편한세상</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디오션시티</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아파트에 하자가 발생하여 입주자 대표회의를 통해 소송 제기</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시공사</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대림산업</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대림건설</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에서는 소송 판결에 따른 시공상 하자의 책임을 부담하겠다는 공문을 당사에  발송해옴</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디오션시티가</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외부 법무법인에 검토 받은 결과에 따르면</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집합건물의 소유 및 관리에 관한 법률에 의거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분양자</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시행사</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와 시공사가 담보책임이 있으나</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분양자</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시행사</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가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무자력</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또는 그 밖에 준하는 사유가 있는 경우 시공사에서 손해배상 책임을 지며</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시행사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디오션시티투는</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사업정산이 완료되어 최소자본금 약 </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3</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억원만 남아있는 상황으로 </a:t>
                      </a:r>
                      <a:r>
                        <a:rPr kumimoji="0" lang="ko-KR" altLang="en-US" sz="800" b="0" i="0" u="none" strike="noStrike" kern="1200" cap="none" spc="0" normalizeH="0" baseline="0" noProof="0" dirty="0" err="1">
                          <a:ln>
                            <a:noFill/>
                          </a:ln>
                          <a:solidFill>
                            <a:schemeClr val="tx1"/>
                          </a:solidFill>
                          <a:effectLst/>
                          <a:uLnTx/>
                          <a:uFillTx/>
                          <a:latin typeface="+mn-ea"/>
                          <a:cs typeface="Arial" panose="020B0604020202020204" pitchFamily="34" charset="0"/>
                        </a:rPr>
                        <a:t>무자력자로</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 판단됨</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이외에도 계약자와 시공사</a:t>
                      </a:r>
                      <a:r>
                        <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mn-ea"/>
                          <a:cs typeface="Arial" panose="020B0604020202020204" pitchFamily="34" charset="0"/>
                        </a:rPr>
                        <a:t>시행사간 체결한 공급계약서 또한 하자보수는 시공사의 책임으로 되어 있어 당사의 부담 확률은 높지 않으나 현재 시공사와는 별개로 별도 법무법인을 선정해 공동 대응 중인 것으로 파악됨</a:t>
                      </a:r>
                      <a:endParaRPr kumimoji="0" lang="en-US" altLang="ko-KR" sz="800" b="0" i="0" u="none" strike="noStrike" kern="1200" cap="none" spc="0" normalizeH="0" baseline="0" noProof="0" dirty="0">
                        <a:ln>
                          <a:noFill/>
                        </a:ln>
                        <a:solidFill>
                          <a:schemeClr val="tx1"/>
                        </a:solidFill>
                        <a:effectLst/>
                        <a:uLnTx/>
                        <a:uFillTx/>
                        <a:latin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8AFA57FA-3C84-45CD-A391-D48A122190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Other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Consideration (1/6)</a:t>
            </a:r>
          </a:p>
        </p:txBody>
      </p:sp>
      <p:sp>
        <p:nvSpPr>
          <p:cNvPr id="17" name="제목 2">
            <a:extLst>
              <a:ext uri="{FF2B5EF4-FFF2-40B4-BE49-F238E27FC236}">
                <a16:creationId xmlns:a16="http://schemas.microsoft.com/office/drawing/2014/main" id="{3D1731AF-DEC8-4FB8-B4E0-4A2217C3530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6" name="표 5">
            <a:extLst>
              <a:ext uri="{FF2B5EF4-FFF2-40B4-BE49-F238E27FC236}">
                <a16:creationId xmlns:a16="http://schemas.microsoft.com/office/drawing/2014/main" id="{12C3171D-CB7A-4DC9-81A8-D2BAA58E92BC}"/>
              </a:ext>
            </a:extLst>
          </p:cNvPr>
          <p:cNvGraphicFramePr>
            <a:graphicFrameLocks noGrp="1"/>
          </p:cNvGraphicFramePr>
          <p:nvPr/>
        </p:nvGraphicFramePr>
        <p:xfrm>
          <a:off x="2282937" y="1714360"/>
          <a:ext cx="7059606" cy="2535745"/>
        </p:xfrm>
        <a:graphic>
          <a:graphicData uri="http://schemas.openxmlformats.org/drawingml/2006/table">
            <a:tbl>
              <a:tblPr/>
              <a:tblGrid>
                <a:gridCol w="185943">
                  <a:extLst>
                    <a:ext uri="{9D8B030D-6E8A-4147-A177-3AD203B41FA5}">
                      <a16:colId xmlns:a16="http://schemas.microsoft.com/office/drawing/2014/main" val="2266778038"/>
                    </a:ext>
                  </a:extLst>
                </a:gridCol>
                <a:gridCol w="601015">
                  <a:extLst>
                    <a:ext uri="{9D8B030D-6E8A-4147-A177-3AD203B41FA5}">
                      <a16:colId xmlns:a16="http://schemas.microsoft.com/office/drawing/2014/main" val="476568809"/>
                    </a:ext>
                  </a:extLst>
                </a:gridCol>
                <a:gridCol w="369388">
                  <a:extLst>
                    <a:ext uri="{9D8B030D-6E8A-4147-A177-3AD203B41FA5}">
                      <a16:colId xmlns:a16="http://schemas.microsoft.com/office/drawing/2014/main" val="2667555188"/>
                    </a:ext>
                  </a:extLst>
                </a:gridCol>
                <a:gridCol w="432000">
                  <a:extLst>
                    <a:ext uri="{9D8B030D-6E8A-4147-A177-3AD203B41FA5}">
                      <a16:colId xmlns:a16="http://schemas.microsoft.com/office/drawing/2014/main" val="3868866448"/>
                    </a:ext>
                  </a:extLst>
                </a:gridCol>
                <a:gridCol w="3558097">
                  <a:extLst>
                    <a:ext uri="{9D8B030D-6E8A-4147-A177-3AD203B41FA5}">
                      <a16:colId xmlns:a16="http://schemas.microsoft.com/office/drawing/2014/main" val="3689655947"/>
                    </a:ext>
                  </a:extLst>
                </a:gridCol>
                <a:gridCol w="521963">
                  <a:extLst>
                    <a:ext uri="{9D8B030D-6E8A-4147-A177-3AD203B41FA5}">
                      <a16:colId xmlns:a16="http://schemas.microsoft.com/office/drawing/2014/main" val="3541597688"/>
                    </a:ext>
                  </a:extLst>
                </a:gridCol>
                <a:gridCol w="540000">
                  <a:extLst>
                    <a:ext uri="{9D8B030D-6E8A-4147-A177-3AD203B41FA5}">
                      <a16:colId xmlns:a16="http://schemas.microsoft.com/office/drawing/2014/main" val="1815036740"/>
                    </a:ext>
                  </a:extLst>
                </a:gridCol>
                <a:gridCol w="425600">
                  <a:extLst>
                    <a:ext uri="{9D8B030D-6E8A-4147-A177-3AD203B41FA5}">
                      <a16:colId xmlns:a16="http://schemas.microsoft.com/office/drawing/2014/main" val="3449315821"/>
                    </a:ext>
                  </a:extLst>
                </a:gridCol>
                <a:gridCol w="425600">
                  <a:extLst>
                    <a:ext uri="{9D8B030D-6E8A-4147-A177-3AD203B41FA5}">
                      <a16:colId xmlns:a16="http://schemas.microsoft.com/office/drawing/2014/main" val="3881230848"/>
                    </a:ext>
                  </a:extLst>
                </a:gridCol>
              </a:tblGrid>
              <a:tr h="166632">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번</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피고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사건</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번호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소송사유</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내역</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2">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주요일정</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원고</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소가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종국</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결과</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120461611"/>
                  </a:ext>
                </a:extLst>
              </a:tr>
              <a:tr h="310281">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rowSpan="3">
                  <a:txBody>
                    <a:bodyPr/>
                    <a:lstStyle/>
                    <a:p>
                      <a:pPr algn="ctr"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상명이엔텍</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PCI </a:t>
                      </a:r>
                    </a:p>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가합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50831</a:t>
                      </a:r>
                      <a:b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① 피고들의 부정경쟁방지 및 영업비밀보호에 관한 법률위반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영업비밀침해</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소장접수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chemeClr val="bg1"/>
                    </a:solidFill>
                  </a:tcPr>
                </a:tc>
                <a:tc rowSpan="3">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rowSpan="3">
                  <a:txBody>
                    <a:bodyPr/>
                    <a:lstStyle/>
                    <a:p>
                      <a:pPr algn="ctr"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원고패</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2D2D2"/>
                    </a:solidFill>
                  </a:tcPr>
                </a:tc>
                <a:extLst>
                  <a:ext uri="{0D108BD9-81ED-4DB2-BD59-A6C34878D82A}">
                    <a16:rowId xmlns:a16="http://schemas.microsoft.com/office/drawing/2014/main" val="3074126356"/>
                  </a:ext>
                </a:extLst>
              </a:tr>
              <a:tr h="206854">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② 원고의 영업비밀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제조공정</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을 이용한 제품 생산 및 판매</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사용으로 인한 부당이득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rowSpan="2">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l"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원고항소후 </a:t>
                      </a: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항소취하</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chemeClr val="bg1"/>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1752534598"/>
                  </a:ext>
                </a:extLst>
              </a:tr>
              <a:tr h="166632">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③ 피고 손해배상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DEBF7"/>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477888769"/>
                  </a:ext>
                </a:extLst>
              </a:tr>
              <a:tr h="206854">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rowSpan="3">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레즐러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가합</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① 원고가 경매를 통해 취한 원고소유의 토지에 당사가 송전탑 및 송전선로 소유로 인해</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송전탑 부지 및 선하지 점유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소장접수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chemeClr val="bg1"/>
                    </a:solidFill>
                  </a:tcPr>
                </a:tc>
                <a:tc rowSpan="3">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rowSpan="3">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진행중</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BD7"/>
                    </a:solidFill>
                  </a:tcPr>
                </a:tc>
                <a:extLst>
                  <a:ext uri="{0D108BD9-81ED-4DB2-BD59-A6C34878D82A}">
                    <a16:rowId xmlns:a16="http://schemas.microsoft.com/office/drawing/2014/main" val="3892850268"/>
                  </a:ext>
                </a:extLst>
              </a:tr>
              <a:tr h="206854">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② 송전탑 및 송전선로 철거 요구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rowSpan="2">
                  <a:txBody>
                    <a:bodyPr/>
                    <a:lstStyle/>
                    <a:p>
                      <a:pPr algn="l"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변론기일추정기일</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chemeClr val="bg1"/>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1826770425"/>
                  </a:ext>
                </a:extLst>
              </a:tr>
              <a:tr h="166632">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③ 부당 이득 반환 요구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1752036700"/>
                  </a:ext>
                </a:extLst>
              </a:tr>
              <a:tr h="413708">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rowSpan="3">
                  <a:txBody>
                    <a:bodyPr/>
                    <a:lstStyle/>
                    <a:p>
                      <a:pPr algn="ctr"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이편한세상</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입주자대표회의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TOC2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외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가합</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597463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①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 사용승인 받은 전라북도 군산시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궁포</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로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소재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이편한세상</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아파트 하자 발생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Nov-20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소장접수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chemeClr val="bg1"/>
                    </a:solidFill>
                  </a:tcPr>
                </a:tc>
                <a:tc rowSpan="3">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rowSpan="3">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진행중</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DBD7"/>
                    </a:solidFill>
                  </a:tcPr>
                </a:tc>
                <a:extLst>
                  <a:ext uri="{0D108BD9-81ED-4DB2-BD59-A6C34878D82A}">
                    <a16:rowId xmlns:a16="http://schemas.microsoft.com/office/drawing/2014/main" val="2061984638"/>
                  </a:ext>
                </a:extLst>
              </a:tr>
              <a:tr h="206854">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② 입주자들의 하자보수 요청 및 공용부분 하자보수 요청 묵살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Sep-22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rowSpan="2">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변론기일추정기일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3089241038"/>
                  </a:ext>
                </a:extLst>
              </a:tr>
              <a:tr h="166632">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③ 이에 대해 하자보수에 갈음하는 손해배상 청구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1400801465"/>
                  </a:ext>
                </a:extLst>
              </a:tr>
              <a:tr h="166632">
                <a:tc gridSpan="4">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95"/>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95"/>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95"/>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1,550</a:t>
                      </a:r>
                    </a:p>
                  </a:txBody>
                  <a:tcPr marL="36000" marR="36000" marT="0" marB="0" anchor="ctr">
                    <a:lnL w="6350" cap="flat" cmpd="sng" algn="ctr">
                      <a:solidFill>
                        <a:srgbClr val="003395"/>
                      </a:solidFill>
                      <a:prstDash val="solid"/>
                      <a:round/>
                      <a:headEnd type="none" w="med" len="med"/>
                      <a:tailEnd type="none" w="med" len="med"/>
                    </a:lnL>
                    <a:lnR w="6350" cap="flat" cmpd="sng" algn="ctr">
                      <a:solidFill>
                        <a:srgbClr val="003395"/>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95"/>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93939286"/>
                  </a:ext>
                </a:extLst>
              </a:tr>
            </a:tbl>
          </a:graphicData>
        </a:graphic>
      </p:graphicFrame>
      <p:sp>
        <p:nvSpPr>
          <p:cNvPr id="19" name="순서도: 연결자 18">
            <a:extLst>
              <a:ext uri="{FF2B5EF4-FFF2-40B4-BE49-F238E27FC236}">
                <a16:creationId xmlns:a16="http://schemas.microsoft.com/office/drawing/2014/main" id="{6B5CC5A2-112C-4A07-9011-47D488EBC2B6}"/>
              </a:ext>
            </a:extLst>
          </p:cNvPr>
          <p:cNvSpPr/>
          <p:nvPr/>
        </p:nvSpPr>
        <p:spPr bwMode="auto">
          <a:xfrm>
            <a:off x="2316810" y="2285762"/>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1</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20" name="순서도: 연결자 19">
            <a:extLst>
              <a:ext uri="{FF2B5EF4-FFF2-40B4-BE49-F238E27FC236}">
                <a16:creationId xmlns:a16="http://schemas.microsoft.com/office/drawing/2014/main" id="{E6BEA2FF-575F-48C4-A25E-804DC4F7C73E}"/>
              </a:ext>
            </a:extLst>
          </p:cNvPr>
          <p:cNvSpPr/>
          <p:nvPr/>
        </p:nvSpPr>
        <p:spPr bwMode="auto">
          <a:xfrm>
            <a:off x="2316810" y="2933274"/>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2</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21" name="순서도: 연결자 20">
            <a:extLst>
              <a:ext uri="{FF2B5EF4-FFF2-40B4-BE49-F238E27FC236}">
                <a16:creationId xmlns:a16="http://schemas.microsoft.com/office/drawing/2014/main" id="{9B3260AE-D22C-4E85-8904-C780AB551E26}"/>
              </a:ext>
            </a:extLst>
          </p:cNvPr>
          <p:cNvSpPr/>
          <p:nvPr/>
        </p:nvSpPr>
        <p:spPr bwMode="auto">
          <a:xfrm>
            <a:off x="2316810" y="3602077"/>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3</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22" name="순서도: 연결자 21">
            <a:extLst>
              <a:ext uri="{FF2B5EF4-FFF2-40B4-BE49-F238E27FC236}">
                <a16:creationId xmlns:a16="http://schemas.microsoft.com/office/drawing/2014/main" id="{D7C388A2-CD77-49DC-98BD-53D742177810}"/>
              </a:ext>
            </a:extLst>
          </p:cNvPr>
          <p:cNvSpPr/>
          <p:nvPr/>
        </p:nvSpPr>
        <p:spPr bwMode="auto">
          <a:xfrm>
            <a:off x="2055276" y="4508460"/>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1</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23" name="순서도: 연결자 22">
            <a:extLst>
              <a:ext uri="{FF2B5EF4-FFF2-40B4-BE49-F238E27FC236}">
                <a16:creationId xmlns:a16="http://schemas.microsoft.com/office/drawing/2014/main" id="{CBF1230F-DD04-4D53-82EA-773A8D7C9E42}"/>
              </a:ext>
            </a:extLst>
          </p:cNvPr>
          <p:cNvSpPr/>
          <p:nvPr/>
        </p:nvSpPr>
        <p:spPr bwMode="auto">
          <a:xfrm>
            <a:off x="2055276" y="4900973"/>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2</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24" name="순서도: 연결자 23">
            <a:extLst>
              <a:ext uri="{FF2B5EF4-FFF2-40B4-BE49-F238E27FC236}">
                <a16:creationId xmlns:a16="http://schemas.microsoft.com/office/drawing/2014/main" id="{E66A85E2-8B4A-4343-90A6-63E584AB8F35}"/>
              </a:ext>
            </a:extLst>
          </p:cNvPr>
          <p:cNvSpPr/>
          <p:nvPr/>
        </p:nvSpPr>
        <p:spPr bwMode="auto">
          <a:xfrm>
            <a:off x="2055276" y="5369398"/>
            <a:ext cx="132923" cy="132923"/>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ea typeface="+mj-ea"/>
                <a:cs typeface="Arial" panose="020B0604020202020204" pitchFamily="34" charset="0"/>
              </a:rPr>
              <a:t>3</a:t>
            </a:r>
            <a:endParaRPr lang="ko-KR" altLang="en-US" sz="600" b="1" kern="0" dirty="0">
              <a:solidFill>
                <a:srgbClr val="FFFFFF"/>
              </a:solidFill>
              <a:latin typeface="Arial" panose="020B0604020202020204" pitchFamily="34" charset="0"/>
              <a:ea typeface="+mj-ea"/>
              <a:cs typeface="Arial" panose="020B0604020202020204" pitchFamily="34" charset="0"/>
            </a:endParaRPr>
          </a:p>
        </p:txBody>
      </p:sp>
      <p:sp>
        <p:nvSpPr>
          <p:cNvPr id="27" name="TextBox 26">
            <a:extLst>
              <a:ext uri="{FF2B5EF4-FFF2-40B4-BE49-F238E27FC236}">
                <a16:creationId xmlns:a16="http://schemas.microsoft.com/office/drawing/2014/main" id="{724E0838-C5AF-4E5C-ABB3-BFC25A1DE3A7}"/>
              </a:ext>
            </a:extLst>
          </p:cNvPr>
          <p:cNvSpPr txBox="1">
            <a:spLocks/>
          </p:cNvSpPr>
          <p:nvPr/>
        </p:nvSpPr>
        <p:spPr>
          <a:xfrm>
            <a:off x="2282937" y="4255958"/>
            <a:ext cx="7012783" cy="285820"/>
          </a:xfrm>
          <a:prstGeom prst="rect">
            <a:avLst/>
          </a:prstGeom>
          <a:noFill/>
          <a:ln w="6350">
            <a:noFill/>
          </a:ln>
        </p:spPr>
        <p:txBody>
          <a:bodyPr wrap="square" lIns="0" tIns="0" rIns="0" bIns="0" rtlCol="0" anchor="t" anchorCtr="0">
            <a:noAutofit/>
          </a:bodyPr>
          <a:lstStyle/>
          <a:p>
            <a:pPr marL="0" marR="0" lvl="2" algn="just" defTabSz="914400" eaLnBrk="1" fontAlgn="auto" latinLnBrk="0" hangingPunct="1">
              <a:lnSpc>
                <a:spcPts val="1080"/>
              </a:lnSpc>
              <a:spcBef>
                <a:spcPts val="600"/>
              </a:spcBef>
              <a:spcAft>
                <a:spcPts val="0"/>
              </a:spcAft>
              <a:buClr>
                <a:srgbClr val="00338D"/>
              </a:buClr>
              <a:buSzTx/>
              <a:tabLst/>
              <a:defRPr/>
            </a:pPr>
            <a:r>
              <a:rPr lang="en-US" altLang="ko-KR" sz="700" kern="0" dirty="0">
                <a:latin typeface="Arial" panose="020B0604020202020204" pitchFamily="34" charset="0"/>
                <a:ea typeface="+mj-ea"/>
                <a:cs typeface="Arial" panose="020B0604020202020204" pitchFamily="34" charset="0"/>
              </a:rPr>
              <a:t>Note 1: </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사건검색을 통해 확인되는 원고 </a:t>
            </a:r>
            <a:r>
              <a:rPr kumimoji="0" lang="ko-KR" altLang="en-US" sz="7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소가는</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50</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백만원이지만 </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VDR</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자료에 의하면 </a:t>
            </a:r>
            <a:r>
              <a:rPr kumimoji="0" lang="ko-KR" altLang="en-US" sz="7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소송가액은</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송전탑 철거 및 </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2016</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년 </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10</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월 </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4</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일부터 철거일까지 월 </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340</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만원 비율에 의한 </a:t>
            </a:r>
            <a:r>
              <a:rPr kumimoji="0" lang="ko-KR" altLang="en-US" sz="7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금원</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지급</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(2020</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년 </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12</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월까지 약 </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50</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개월 기준 </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1.7</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억원</a:t>
            </a:r>
            <a:r>
              <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r>
              <a:rPr kumimoji="0" lang="ko-KR" altLang="en-US"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으로 기재</a:t>
            </a:r>
            <a:endParaRPr kumimoji="0" lang="en-US" altLang="ko-KR" sz="7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8" name="직사각형 119">
            <a:extLst>
              <a:ext uri="{FF2B5EF4-FFF2-40B4-BE49-F238E27FC236}">
                <a16:creationId xmlns:a16="http://schemas.microsoft.com/office/drawing/2014/main" id="{5A2BAEE2-1B9A-4A5C-BE5D-7496DDEEE412}"/>
              </a:ext>
            </a:extLst>
          </p:cNvPr>
          <p:cNvSpPr/>
          <p:nvPr/>
        </p:nvSpPr>
        <p:spPr bwMode="auto">
          <a:xfrm>
            <a:off x="6481590" y="1559736"/>
            <a:ext cx="2860953" cy="148771"/>
          </a:xfrm>
          <a:prstGeom prst="rect">
            <a:avLst/>
          </a:prstGeom>
          <a:noFill/>
          <a:ln w="9525" cap="flat" cmpd="sng" algn="ctr">
            <a:noFill/>
            <a:prstDash val="solid"/>
            <a:round/>
            <a:headEnd type="none" w="med" len="med"/>
            <a:tailEnd type="none" w="med" len="med"/>
          </a:ln>
          <a:effectLst/>
        </p:spPr>
        <p:txBody>
          <a:bodyPr lIns="0" tIns="0" rIns="0" bIns="0"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a:t>
            </a:r>
            <a:r>
              <a:rPr lang="ko-KR" altLang="en-US" sz="800" dirty="0">
                <a:solidFill>
                  <a:prstClr val="black"/>
                </a:solidFill>
                <a:latin typeface="Arial" panose="020B0604020202020204" pitchFamily="34" charset="0"/>
                <a:ea typeface="+mj-ea"/>
                <a:cs typeface="Arial" panose="020B0604020202020204" pitchFamily="34" charset="0"/>
              </a:rPr>
              <a:t>단위</a:t>
            </a:r>
            <a:r>
              <a:rPr lang="en-US" altLang="ko-KR" sz="800" dirty="0">
                <a:solidFill>
                  <a:prstClr val="black"/>
                </a:solidFill>
                <a:latin typeface="Arial" panose="020B0604020202020204" pitchFamily="34" charset="0"/>
                <a:ea typeface="+mj-ea"/>
                <a:cs typeface="Arial" panose="020B0604020202020204" pitchFamily="34" charset="0"/>
              </a:rPr>
              <a:t>: </a:t>
            </a:r>
            <a:r>
              <a:rPr lang="ko-KR" altLang="en-US" sz="800" dirty="0">
                <a:solidFill>
                  <a:prstClr val="black"/>
                </a:solidFill>
                <a:latin typeface="Arial" panose="020B0604020202020204" pitchFamily="34" charset="0"/>
                <a:ea typeface="+mj-ea"/>
                <a:cs typeface="Arial" panose="020B0604020202020204" pitchFamily="34" charset="0"/>
              </a:rPr>
              <a:t>백만원 </a:t>
            </a:r>
            <a:r>
              <a:rPr lang="en-US" altLang="ko-KR" sz="800" dirty="0">
                <a:solidFill>
                  <a:prstClr val="black"/>
                </a:solidFill>
                <a:latin typeface="Arial" panose="020B0604020202020204" pitchFamily="34" charset="0"/>
                <a:ea typeface="+mj-ea"/>
                <a:cs typeface="Arial" panose="020B0604020202020204" pitchFamily="34" charset="0"/>
              </a:rPr>
              <a:t>/ Source: VDR</a:t>
            </a:r>
            <a:r>
              <a:rPr lang="ko-KR" altLang="en-US" sz="800" dirty="0">
                <a:solidFill>
                  <a:prstClr val="black"/>
                </a:solidFill>
                <a:latin typeface="Arial" panose="020B0604020202020204" pitchFamily="34" charset="0"/>
                <a:ea typeface="+mj-ea"/>
                <a:cs typeface="Arial" panose="020B0604020202020204" pitchFamily="34" charset="0"/>
              </a:rPr>
              <a:t> </a:t>
            </a:r>
            <a:r>
              <a:rPr lang="en-US" altLang="ko-KR" sz="800" dirty="0">
                <a:solidFill>
                  <a:prstClr val="black"/>
                </a:solidFill>
                <a:latin typeface="Arial" panose="020B0604020202020204" pitchFamily="34" charset="0"/>
                <a:ea typeface="+mj-ea"/>
                <a:cs typeface="Arial" panose="020B0604020202020204" pitchFamily="34" charset="0"/>
              </a:rPr>
              <a:t>6.2.19) </a:t>
            </a:r>
          </a:p>
        </p:txBody>
      </p:sp>
    </p:spTree>
    <p:extLst>
      <p:ext uri="{BB962C8B-B14F-4D97-AF65-F5344CB8AC3E}">
        <p14:creationId xmlns:p14="http://schemas.microsoft.com/office/powerpoint/2010/main" val="3515420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Group 3">
            <a:extLst>
              <a:ext uri="{FF2B5EF4-FFF2-40B4-BE49-F238E27FC236}">
                <a16:creationId xmlns:a16="http://schemas.microsoft.com/office/drawing/2014/main" id="{43CAAE69-F52B-44F0-B2B5-56A40063D8B2}"/>
              </a:ext>
            </a:extLst>
          </p:cNvPr>
          <p:cNvGraphicFramePr>
            <a:graphicFrameLocks noGrp="1"/>
          </p:cNvGraphicFramePr>
          <p:nvPr/>
        </p:nvGraphicFramePr>
        <p:xfrm>
          <a:off x="468001" y="1191600"/>
          <a:ext cx="9038334" cy="508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우발부채</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보증내역</a:t>
                      </a: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연결실체가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월말 기준 제공받은 보증내역은 하기와 같이 구성되어 있음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연결실체가 타인에게 제공하고 있는 보증내역은 다음과 같음</a:t>
                      </a: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8AFA57FA-3C84-45CD-A391-D48A122190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Other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Consideration (2/6)</a:t>
            </a:r>
          </a:p>
        </p:txBody>
      </p:sp>
      <p:sp>
        <p:nvSpPr>
          <p:cNvPr id="17" name="제목 2">
            <a:extLst>
              <a:ext uri="{FF2B5EF4-FFF2-40B4-BE49-F238E27FC236}">
                <a16:creationId xmlns:a16="http://schemas.microsoft.com/office/drawing/2014/main" id="{3D1731AF-DEC8-4FB8-B4E0-4A2217C3530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3" name="표 2">
            <a:extLst>
              <a:ext uri="{FF2B5EF4-FFF2-40B4-BE49-F238E27FC236}">
                <a16:creationId xmlns:a16="http://schemas.microsoft.com/office/drawing/2014/main" id="{06ACDE84-6136-4F9C-97F7-867620120476}"/>
              </a:ext>
            </a:extLst>
          </p:cNvPr>
          <p:cNvGraphicFramePr>
            <a:graphicFrameLocks noGrp="1"/>
          </p:cNvGraphicFramePr>
          <p:nvPr/>
        </p:nvGraphicFramePr>
        <p:xfrm>
          <a:off x="2212340" y="1672818"/>
          <a:ext cx="7032696" cy="731520"/>
        </p:xfrm>
        <a:graphic>
          <a:graphicData uri="http://schemas.openxmlformats.org/drawingml/2006/table">
            <a:tbl>
              <a:tblPr/>
              <a:tblGrid>
                <a:gridCol w="321495">
                  <a:extLst>
                    <a:ext uri="{9D8B030D-6E8A-4147-A177-3AD203B41FA5}">
                      <a16:colId xmlns:a16="http://schemas.microsoft.com/office/drawing/2014/main" val="651775823"/>
                    </a:ext>
                  </a:extLst>
                </a:gridCol>
                <a:gridCol w="978985">
                  <a:extLst>
                    <a:ext uri="{9D8B030D-6E8A-4147-A177-3AD203B41FA5}">
                      <a16:colId xmlns:a16="http://schemas.microsoft.com/office/drawing/2014/main" val="1752438924"/>
                    </a:ext>
                  </a:extLst>
                </a:gridCol>
                <a:gridCol w="1028700">
                  <a:extLst>
                    <a:ext uri="{9D8B030D-6E8A-4147-A177-3AD203B41FA5}">
                      <a16:colId xmlns:a16="http://schemas.microsoft.com/office/drawing/2014/main" val="3022640373"/>
                    </a:ext>
                  </a:extLst>
                </a:gridCol>
                <a:gridCol w="1866900">
                  <a:extLst>
                    <a:ext uri="{9D8B030D-6E8A-4147-A177-3AD203B41FA5}">
                      <a16:colId xmlns:a16="http://schemas.microsoft.com/office/drawing/2014/main" val="4264137874"/>
                    </a:ext>
                  </a:extLst>
                </a:gridCol>
                <a:gridCol w="1771665">
                  <a:extLst>
                    <a:ext uri="{9D8B030D-6E8A-4147-A177-3AD203B41FA5}">
                      <a16:colId xmlns:a16="http://schemas.microsoft.com/office/drawing/2014/main" val="354974019"/>
                    </a:ext>
                  </a:extLst>
                </a:gridCol>
                <a:gridCol w="1064951">
                  <a:extLst>
                    <a:ext uri="{9D8B030D-6E8A-4147-A177-3AD203B41FA5}">
                      <a16:colId xmlns:a16="http://schemas.microsoft.com/office/drawing/2014/main" val="4063208685"/>
                    </a:ext>
                  </a:extLst>
                </a:gridCol>
              </a:tblGrid>
              <a:tr h="118799">
                <a:tc gridSpan="5">
                  <a:txBody>
                    <a:bodyPr/>
                    <a:lstStyle/>
                    <a:p>
                      <a:pPr algn="l"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지배기업으로부터 제공받은 지급보증 및 확약</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85648920"/>
                  </a:ext>
                </a:extLst>
              </a:tr>
              <a:tr h="8473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보증제공자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주채무자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보증내역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보증금액</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98200960"/>
                  </a:ext>
                </a:extLst>
              </a:tr>
              <a:tr h="8473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rowSpan="3">
                  <a:txBody>
                    <a:bodyPr/>
                    <a:lstStyle/>
                    <a:p>
                      <a:pPr algn="ctr"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유암코</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PEF-7</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rowSpan="2">
                  <a:txBody>
                    <a:bodyPr/>
                    <a:lstStyle/>
                    <a:p>
                      <a:pPr algn="ctr"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하나은행</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신한은행</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한국무역보험공사</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수출입신용보증에 대한 보증서보증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6650459"/>
                  </a:ext>
                </a:extLst>
              </a:tr>
              <a:tr h="8473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한국투자증권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차입금에 대한 연대보증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44050641"/>
                  </a:ext>
                </a:extLst>
              </a:tr>
              <a:tr h="8473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algn="ctr" rtl="0"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유암코</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r>
                        <a:rPr lang="en-US" sz="800" b="0" i="0" u="none" strike="noStrike" dirty="0">
                          <a:solidFill>
                            <a:srgbClr val="000000"/>
                          </a:solidFill>
                          <a:effectLst/>
                          <a:latin typeface="Arial" panose="020B0604020202020204" pitchFamily="34" charset="0"/>
                          <a:ea typeface="맑은 고딕" panose="020B0503020000020004" pitchFamily="50" charset="-127"/>
                        </a:rPr>
                        <a:t>PEF 7</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차</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아젤리아제일차</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IBKC, SBI,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드림</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ABL</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 대한 연대보증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76679815"/>
                  </a:ext>
                </a:extLst>
              </a:tr>
              <a:tr h="8473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87,951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17740082"/>
                  </a:ext>
                </a:extLst>
              </a:tr>
            </a:tbl>
          </a:graphicData>
        </a:graphic>
      </p:graphicFrame>
      <p:graphicFrame>
        <p:nvGraphicFramePr>
          <p:cNvPr id="8" name="표 7">
            <a:extLst>
              <a:ext uri="{FF2B5EF4-FFF2-40B4-BE49-F238E27FC236}">
                <a16:creationId xmlns:a16="http://schemas.microsoft.com/office/drawing/2014/main" id="{614527A9-509D-48F9-9EE5-AF42142CB810}"/>
              </a:ext>
            </a:extLst>
          </p:cNvPr>
          <p:cNvGraphicFramePr>
            <a:graphicFrameLocks noGrp="1"/>
          </p:cNvGraphicFramePr>
          <p:nvPr/>
        </p:nvGraphicFramePr>
        <p:xfrm>
          <a:off x="2212340" y="2456741"/>
          <a:ext cx="7032695" cy="1828800"/>
        </p:xfrm>
        <a:graphic>
          <a:graphicData uri="http://schemas.openxmlformats.org/drawingml/2006/table">
            <a:tbl>
              <a:tblPr/>
              <a:tblGrid>
                <a:gridCol w="347980">
                  <a:extLst>
                    <a:ext uri="{9D8B030D-6E8A-4147-A177-3AD203B41FA5}">
                      <a16:colId xmlns:a16="http://schemas.microsoft.com/office/drawing/2014/main" val="2715260631"/>
                    </a:ext>
                  </a:extLst>
                </a:gridCol>
                <a:gridCol w="937260">
                  <a:extLst>
                    <a:ext uri="{9D8B030D-6E8A-4147-A177-3AD203B41FA5}">
                      <a16:colId xmlns:a16="http://schemas.microsoft.com/office/drawing/2014/main" val="258134648"/>
                    </a:ext>
                  </a:extLst>
                </a:gridCol>
                <a:gridCol w="1028700">
                  <a:extLst>
                    <a:ext uri="{9D8B030D-6E8A-4147-A177-3AD203B41FA5}">
                      <a16:colId xmlns:a16="http://schemas.microsoft.com/office/drawing/2014/main" val="3444072466"/>
                    </a:ext>
                  </a:extLst>
                </a:gridCol>
                <a:gridCol w="1874520">
                  <a:extLst>
                    <a:ext uri="{9D8B030D-6E8A-4147-A177-3AD203B41FA5}">
                      <a16:colId xmlns:a16="http://schemas.microsoft.com/office/drawing/2014/main" val="1424974729"/>
                    </a:ext>
                  </a:extLst>
                </a:gridCol>
                <a:gridCol w="1779284">
                  <a:extLst>
                    <a:ext uri="{9D8B030D-6E8A-4147-A177-3AD203B41FA5}">
                      <a16:colId xmlns:a16="http://schemas.microsoft.com/office/drawing/2014/main" val="2860072504"/>
                    </a:ext>
                  </a:extLst>
                </a:gridCol>
                <a:gridCol w="1064951">
                  <a:extLst>
                    <a:ext uri="{9D8B030D-6E8A-4147-A177-3AD203B41FA5}">
                      <a16:colId xmlns:a16="http://schemas.microsoft.com/office/drawing/2014/main" val="3941859881"/>
                    </a:ext>
                  </a:extLst>
                </a:gridCol>
              </a:tblGrid>
              <a:tr h="77317">
                <a:tc gridSpan="5">
                  <a:txBody>
                    <a:bodyPr/>
                    <a:lstStyle/>
                    <a:p>
                      <a:pPr algn="l"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계열사간 지급보증 및 확약</a:t>
                      </a: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157344110"/>
                  </a:ext>
                </a:extLst>
              </a:tr>
              <a:tr h="77317">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보증제공자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주채무자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보증내역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보증잔액</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709790476"/>
                  </a:ext>
                </a:extLst>
              </a:tr>
              <a:tr h="77317">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rowSpan="9">
                  <a:txBody>
                    <a:bodyPr/>
                    <a:lstStyle/>
                    <a:p>
                      <a:pPr algn="ctr" rtl="0"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페이퍼코리아</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5">
                  <a:txBody>
                    <a:bodyPr/>
                    <a:lstStyle/>
                    <a:p>
                      <a:pPr algn="ctr" rtl="0"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나투라페이퍼</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한국산업은행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담보대출에 대한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18,000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91598214"/>
                  </a:ext>
                </a:extLst>
              </a:tr>
              <a:tr h="77317">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우리금융캐피탈</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18,000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18705808"/>
                  </a:ext>
                </a:extLst>
              </a:tr>
              <a:tr h="77317">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주</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에스비아이저축은행</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12,000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37280050"/>
                  </a:ext>
                </a:extLst>
              </a:tr>
              <a:tr h="77317">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수입신용장에 대한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2,368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17109200"/>
                  </a:ext>
                </a:extLst>
              </a:tr>
              <a:tr h="77317">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우리은행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4,359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3520860"/>
                  </a:ext>
                </a:extLst>
              </a:tr>
              <a:tr h="154634">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rowSpan="4">
                  <a:txBody>
                    <a:bodyPr/>
                    <a:lstStyle/>
                    <a:p>
                      <a:pPr algn="ctr"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나투라미디어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농협중앙회</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무역보험공사</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무역금융 보증에 대한 </a:t>
                      </a: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차 유동성지원특별협약연대보증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842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4693941"/>
                  </a:ext>
                </a:extLst>
              </a:tr>
              <a:tr h="77317">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농협중앙회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무역금융에 대한 연대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86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79421086"/>
                  </a:ext>
                </a:extLst>
              </a:tr>
              <a:tr h="77317">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할인어음연대보증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480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15362096"/>
                  </a:ext>
                </a:extLst>
              </a:tr>
              <a:tr h="77317">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수입신용장에 대한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581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74342493"/>
                  </a:ext>
                </a:extLst>
              </a:tr>
              <a:tr h="154634">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나투라페이퍼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페이퍼코리아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서울보증보험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이행보증</a:t>
                      </a:r>
                      <a:r>
                        <a:rPr lang="en-US" altLang="ko-KR" sz="800" b="0" i="0" u="none" strike="noStrike">
                          <a:solidFill>
                            <a:srgbClr val="000000"/>
                          </a:solidFill>
                          <a:effectLst/>
                          <a:latin typeface="Arial" panose="020B0604020202020204" pitchFamily="34" charset="0"/>
                          <a:ea typeface="+mj-ea"/>
                          <a:cs typeface="Arial" panose="020B0604020202020204" pitchFamily="34" charset="0"/>
                        </a:rPr>
                        <a:t>(</a:t>
                      </a:r>
                      <a:r>
                        <a:rPr lang="ko-KR" altLang="en-US" sz="800" b="0" i="0" u="none" strike="noStrike">
                          <a:solidFill>
                            <a:srgbClr val="000000"/>
                          </a:solidFill>
                          <a:effectLst/>
                          <a:latin typeface="Arial" panose="020B0604020202020204" pitchFamily="34" charset="0"/>
                          <a:ea typeface="+mj-ea"/>
                          <a:cs typeface="Arial" panose="020B0604020202020204" pitchFamily="34" charset="0"/>
                        </a:rPr>
                        <a:t>한화에너지공급계약</a:t>
                      </a:r>
                      <a:r>
                        <a:rPr lang="en-US" altLang="ko-KR" sz="800" b="0" i="0" u="none" strike="noStrike">
                          <a:solidFill>
                            <a:srgbClr val="000000"/>
                          </a:solidFill>
                          <a:effectLst/>
                          <a:latin typeface="Arial" panose="020B0604020202020204" pitchFamily="34" charset="0"/>
                          <a:ea typeface="+mj-ea"/>
                          <a:cs typeface="Arial" panose="020B0604020202020204" pitchFamily="34" charset="0"/>
                        </a:rPr>
                        <a:t>)</a:t>
                      </a: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에 대한 지급보증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63928812"/>
                  </a:ext>
                </a:extLst>
              </a:tr>
              <a:tr h="77317">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57,717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2203011"/>
                  </a:ext>
                </a:extLst>
              </a:tr>
            </a:tbl>
          </a:graphicData>
        </a:graphic>
      </p:graphicFrame>
      <p:graphicFrame>
        <p:nvGraphicFramePr>
          <p:cNvPr id="11" name="표 10">
            <a:extLst>
              <a:ext uri="{FF2B5EF4-FFF2-40B4-BE49-F238E27FC236}">
                <a16:creationId xmlns:a16="http://schemas.microsoft.com/office/drawing/2014/main" id="{2E923642-898A-43F0-831B-82BFF3D84B14}"/>
              </a:ext>
            </a:extLst>
          </p:cNvPr>
          <p:cNvGraphicFramePr>
            <a:graphicFrameLocks noGrp="1"/>
          </p:cNvGraphicFramePr>
          <p:nvPr/>
        </p:nvGraphicFramePr>
        <p:xfrm>
          <a:off x="2212340" y="4339902"/>
          <a:ext cx="7032695" cy="1219200"/>
        </p:xfrm>
        <a:graphic>
          <a:graphicData uri="http://schemas.openxmlformats.org/drawingml/2006/table">
            <a:tbl>
              <a:tblPr/>
              <a:tblGrid>
                <a:gridCol w="366268">
                  <a:extLst>
                    <a:ext uri="{9D8B030D-6E8A-4147-A177-3AD203B41FA5}">
                      <a16:colId xmlns:a16="http://schemas.microsoft.com/office/drawing/2014/main" val="3017414356"/>
                    </a:ext>
                  </a:extLst>
                </a:gridCol>
                <a:gridCol w="1143000">
                  <a:extLst>
                    <a:ext uri="{9D8B030D-6E8A-4147-A177-3AD203B41FA5}">
                      <a16:colId xmlns:a16="http://schemas.microsoft.com/office/drawing/2014/main" val="3863340319"/>
                    </a:ext>
                  </a:extLst>
                </a:gridCol>
                <a:gridCol w="804672">
                  <a:extLst>
                    <a:ext uri="{9D8B030D-6E8A-4147-A177-3AD203B41FA5}">
                      <a16:colId xmlns:a16="http://schemas.microsoft.com/office/drawing/2014/main" val="4153578006"/>
                    </a:ext>
                  </a:extLst>
                </a:gridCol>
                <a:gridCol w="1892808">
                  <a:extLst>
                    <a:ext uri="{9D8B030D-6E8A-4147-A177-3AD203B41FA5}">
                      <a16:colId xmlns:a16="http://schemas.microsoft.com/office/drawing/2014/main" val="794292527"/>
                    </a:ext>
                  </a:extLst>
                </a:gridCol>
                <a:gridCol w="1726440">
                  <a:extLst>
                    <a:ext uri="{9D8B030D-6E8A-4147-A177-3AD203B41FA5}">
                      <a16:colId xmlns:a16="http://schemas.microsoft.com/office/drawing/2014/main" val="576710434"/>
                    </a:ext>
                  </a:extLst>
                </a:gridCol>
                <a:gridCol w="1099507">
                  <a:extLst>
                    <a:ext uri="{9D8B030D-6E8A-4147-A177-3AD203B41FA5}">
                      <a16:colId xmlns:a16="http://schemas.microsoft.com/office/drawing/2014/main" val="3280283097"/>
                    </a:ext>
                  </a:extLst>
                </a:gridCol>
              </a:tblGrid>
              <a:tr h="72395">
                <a:tc gridSpan="5">
                  <a:txBody>
                    <a:bodyPr/>
                    <a:lstStyle/>
                    <a:p>
                      <a:pPr algn="l"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타인으로부터 제공받은 지급보증 및 확약</a:t>
                      </a: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999483"/>
                  </a:ext>
                </a:extLst>
              </a:tr>
              <a:tr h="72395">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보증제공자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주채무자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보증내역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보증금액</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024043202"/>
                  </a:ext>
                </a:extLst>
              </a:tr>
              <a:tr h="72395">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한국무역보험공사</a:t>
                      </a:r>
                      <a:endParaRPr lang="en-US" altLang="ko-KR"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PCI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신한은행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수출신용보증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540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63085711"/>
                  </a:ext>
                </a:extLst>
              </a:tr>
              <a:tr h="72395">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한국무역보험공사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mj-ea"/>
                          <a:cs typeface="Arial" panose="020B0604020202020204" pitchFamily="34" charset="0"/>
                        </a:rPr>
                        <a:t>PCI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KEB</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하나은행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수입신용보증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2,167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84770709"/>
                  </a:ext>
                </a:extLst>
              </a:tr>
              <a:tr h="72395">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기술보증기금</a:t>
                      </a:r>
                      <a:endParaRPr lang="en-US" altLang="ko-KR"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NM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농협</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지급보증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567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56069800"/>
                  </a:ext>
                </a:extLst>
              </a:tr>
              <a:tr h="92265">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한국무역보험공사</a:t>
                      </a:r>
                      <a:endParaRPr lang="en-US" altLang="ko-KR"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NM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농협</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지급보증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648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57082508"/>
                  </a:ext>
                </a:extLst>
              </a:tr>
              <a:tr h="72395">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서울보증보험</a:t>
                      </a:r>
                      <a:r>
                        <a:rPr lang="en-US" altLang="ko-KR" sz="800" b="0" i="0" u="none" strike="noStrike" baseline="30000" dirty="0">
                          <a:solidFill>
                            <a:srgbClr val="000000"/>
                          </a:solidFill>
                          <a:effectLst/>
                          <a:latin typeface="Arial" panose="020B0604020202020204" pitchFamily="34" charset="0"/>
                          <a:ea typeface="+mj-ea"/>
                          <a:cs typeface="Arial" panose="020B0604020202020204" pitchFamily="34" charset="0"/>
                        </a:rPr>
                        <a:t>1</a:t>
                      </a:r>
                      <a:endParaRPr lang="ko-KR" altLang="en-US" sz="8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PCI, NP</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n/a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이행보증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3,028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25632595"/>
                  </a:ext>
                </a:extLst>
              </a:tr>
              <a:tr h="72395">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서울보증보험</a:t>
                      </a:r>
                      <a:r>
                        <a:rPr lang="en-US" altLang="ko-KR" sz="800" b="0" i="0" u="none" strike="noStrike" kern="1200" baseline="30000" dirty="0">
                          <a:solidFill>
                            <a:srgbClr val="000000"/>
                          </a:solidFill>
                          <a:effectLst/>
                          <a:latin typeface="Arial" panose="020B0604020202020204" pitchFamily="34" charset="0"/>
                          <a:ea typeface="+mn-ea"/>
                          <a:cs typeface="Arial" panose="020B0604020202020204" pitchFamily="34" charset="0"/>
                        </a:rPr>
                        <a:t>1</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PCI, NP</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인허가보증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16,112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22426771"/>
                  </a:ext>
                </a:extLst>
              </a:tr>
              <a:tr h="72395">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주택도시보증공사</a:t>
                      </a:r>
                      <a:r>
                        <a:rPr lang="en-US" altLang="ko-KR" sz="800" b="0" i="0" u="none" strike="noStrike" kern="1200" baseline="30000" dirty="0">
                          <a:solidFill>
                            <a:srgbClr val="000000"/>
                          </a:solidFill>
                          <a:effectLst/>
                          <a:latin typeface="Arial" panose="020B0604020202020204" pitchFamily="34" charset="0"/>
                          <a:ea typeface="+mn-ea"/>
                          <a:cs typeface="Arial" panose="020B0604020202020204" pitchFamily="34" charset="0"/>
                        </a:rPr>
                        <a:t>1</a:t>
                      </a:r>
                      <a:endParaRPr lang="ko-KR" altLang="en-US" sz="8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TOC1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분양보증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168,719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32145559"/>
                  </a:ext>
                </a:extLst>
              </a:tr>
              <a:tr h="72395">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191,781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58682428"/>
                  </a:ext>
                </a:extLst>
              </a:tr>
            </a:tbl>
          </a:graphicData>
        </a:graphic>
      </p:graphicFrame>
      <p:graphicFrame>
        <p:nvGraphicFramePr>
          <p:cNvPr id="14" name="표 13">
            <a:extLst>
              <a:ext uri="{FF2B5EF4-FFF2-40B4-BE49-F238E27FC236}">
                <a16:creationId xmlns:a16="http://schemas.microsoft.com/office/drawing/2014/main" id="{5C0EFF09-EDE2-4490-A463-14A355D4AF61}"/>
              </a:ext>
            </a:extLst>
          </p:cNvPr>
          <p:cNvGraphicFramePr>
            <a:graphicFrameLocks noGrp="1"/>
          </p:cNvGraphicFramePr>
          <p:nvPr>
            <p:extLst>
              <p:ext uri="{D42A27DB-BD31-4B8C-83A1-F6EECF244321}">
                <p14:modId xmlns:p14="http://schemas.microsoft.com/office/powerpoint/2010/main" val="1112819063"/>
              </p:ext>
            </p:extLst>
          </p:nvPr>
        </p:nvGraphicFramePr>
        <p:xfrm>
          <a:off x="2582417" y="5790593"/>
          <a:ext cx="6662618" cy="243840"/>
        </p:xfrm>
        <a:graphic>
          <a:graphicData uri="http://schemas.openxmlformats.org/drawingml/2006/table">
            <a:tbl>
              <a:tblPr/>
              <a:tblGrid>
                <a:gridCol w="1139191">
                  <a:extLst>
                    <a:ext uri="{9D8B030D-6E8A-4147-A177-3AD203B41FA5}">
                      <a16:colId xmlns:a16="http://schemas.microsoft.com/office/drawing/2014/main" val="4204715466"/>
                    </a:ext>
                  </a:extLst>
                </a:gridCol>
                <a:gridCol w="859536">
                  <a:extLst>
                    <a:ext uri="{9D8B030D-6E8A-4147-A177-3AD203B41FA5}">
                      <a16:colId xmlns:a16="http://schemas.microsoft.com/office/drawing/2014/main" val="234803737"/>
                    </a:ext>
                  </a:extLst>
                </a:gridCol>
                <a:gridCol w="1627632">
                  <a:extLst>
                    <a:ext uri="{9D8B030D-6E8A-4147-A177-3AD203B41FA5}">
                      <a16:colId xmlns:a16="http://schemas.microsoft.com/office/drawing/2014/main" val="966705542"/>
                    </a:ext>
                  </a:extLst>
                </a:gridCol>
                <a:gridCol w="1993392">
                  <a:extLst>
                    <a:ext uri="{9D8B030D-6E8A-4147-A177-3AD203B41FA5}">
                      <a16:colId xmlns:a16="http://schemas.microsoft.com/office/drawing/2014/main" val="1043855874"/>
                    </a:ext>
                  </a:extLst>
                </a:gridCol>
                <a:gridCol w="1042867">
                  <a:extLst>
                    <a:ext uri="{9D8B030D-6E8A-4147-A177-3AD203B41FA5}">
                      <a16:colId xmlns:a16="http://schemas.microsoft.com/office/drawing/2014/main" val="1640349850"/>
                    </a:ext>
                  </a:extLst>
                </a:gridCol>
              </a:tblGrid>
              <a:tr h="0">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보증제공자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주채무자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보증내용</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보증금액</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486986506"/>
                  </a:ext>
                </a:extLst>
              </a:tr>
              <a:tr h="0">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디오션시티퍼스트</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수분양자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새마을금고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더샵</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 중도금대출 연대보증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144,617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61255455"/>
                  </a:ext>
                </a:extLst>
              </a:tr>
            </a:tbl>
          </a:graphicData>
        </a:graphic>
      </p:graphicFrame>
      <p:sp>
        <p:nvSpPr>
          <p:cNvPr id="12" name="직사각형 119">
            <a:extLst>
              <a:ext uri="{FF2B5EF4-FFF2-40B4-BE49-F238E27FC236}">
                <a16:creationId xmlns:a16="http://schemas.microsoft.com/office/drawing/2014/main" id="{F9E5BED1-C24B-4BC0-8761-E7E4E72DFBD5}"/>
              </a:ext>
            </a:extLst>
          </p:cNvPr>
          <p:cNvSpPr/>
          <p:nvPr/>
        </p:nvSpPr>
        <p:spPr bwMode="auto">
          <a:xfrm>
            <a:off x="6344007" y="1522763"/>
            <a:ext cx="2860953"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a:t>
            </a:r>
            <a:r>
              <a:rPr lang="ko-KR" altLang="en-US" sz="800" dirty="0">
                <a:solidFill>
                  <a:prstClr val="black"/>
                </a:solidFill>
                <a:latin typeface="Arial" panose="020B0604020202020204" pitchFamily="34" charset="0"/>
                <a:ea typeface="+mj-ea"/>
                <a:cs typeface="Arial" panose="020B0604020202020204" pitchFamily="34" charset="0"/>
              </a:rPr>
              <a:t> </a:t>
            </a:r>
            <a:r>
              <a:rPr lang="en-US" altLang="ko-KR" sz="800" dirty="0">
                <a:solidFill>
                  <a:prstClr val="black"/>
                </a:solidFill>
                <a:latin typeface="Arial" panose="020B0604020202020204" pitchFamily="34" charset="0"/>
                <a:ea typeface="+mj-ea"/>
                <a:cs typeface="Arial" panose="020B0604020202020204" pitchFamily="34" charset="0"/>
              </a:rPr>
              <a:t>6.2.19, VDR 6.4.53, VDR 6.7.3,  Dart) </a:t>
            </a:r>
          </a:p>
        </p:txBody>
      </p:sp>
      <p:sp>
        <p:nvSpPr>
          <p:cNvPr id="19" name="TextBox 18">
            <a:extLst>
              <a:ext uri="{FF2B5EF4-FFF2-40B4-BE49-F238E27FC236}">
                <a16:creationId xmlns:a16="http://schemas.microsoft.com/office/drawing/2014/main" id="{792871FF-A65A-48FA-9F75-4455D79E03AC}"/>
              </a:ext>
            </a:extLst>
          </p:cNvPr>
          <p:cNvSpPr txBox="1"/>
          <p:nvPr/>
        </p:nvSpPr>
        <p:spPr>
          <a:xfrm>
            <a:off x="462760" y="4188806"/>
            <a:ext cx="1544799" cy="1828800"/>
          </a:xfrm>
          <a:prstGeom prst="rect">
            <a:avLst/>
          </a:prstGeom>
          <a:noFill/>
        </p:spPr>
        <p:txBody>
          <a:bodyPr wrap="square" lIns="54610" tIns="54610" rIns="54610" bIns="54610" rtlCol="0">
            <a:noAutofit/>
          </a:bodyPr>
          <a:lstStyle/>
          <a:p>
            <a:pPr>
              <a:spcAft>
                <a:spcPts val="300"/>
              </a:spcAft>
            </a:pPr>
            <a:r>
              <a:rPr lang="en-US" altLang="ko-KR" sz="800" dirty="0">
                <a:latin typeface="Arial" panose="020B0604020202020204" pitchFamily="34" charset="0"/>
                <a:ea typeface="+mj-ea"/>
                <a:cs typeface="Arial" panose="020B0604020202020204" pitchFamily="34" charset="0"/>
              </a:rPr>
              <a:t>Note</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1:</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2022</a:t>
            </a:r>
            <a:r>
              <a:rPr lang="ko-KR" altLang="en-US" sz="800" dirty="0">
                <a:latin typeface="Arial" panose="020B0604020202020204" pitchFamily="34" charset="0"/>
                <a:ea typeface="+mj-ea"/>
                <a:cs typeface="Arial" panose="020B0604020202020204" pitchFamily="34" charset="0"/>
              </a:rPr>
              <a:t>년 </a:t>
            </a:r>
            <a:r>
              <a:rPr lang="en-US" altLang="ko-KR" sz="800" dirty="0">
                <a:latin typeface="Arial" panose="020B0604020202020204" pitchFamily="34" charset="0"/>
                <a:ea typeface="+mj-ea"/>
                <a:cs typeface="Arial" panose="020B0604020202020204" pitchFamily="34" charset="0"/>
              </a:rPr>
              <a:t>1</a:t>
            </a:r>
            <a:r>
              <a:rPr lang="ko-KR" altLang="en-US" sz="800" dirty="0">
                <a:latin typeface="Arial" panose="020B0604020202020204" pitchFamily="34" charset="0"/>
                <a:ea typeface="+mj-ea"/>
                <a:cs typeface="Arial" panose="020B0604020202020204" pitchFamily="34" charset="0"/>
              </a:rPr>
              <a:t>분기 </a:t>
            </a:r>
            <a:r>
              <a:rPr lang="en-US" altLang="ko-KR" sz="800" dirty="0">
                <a:latin typeface="Arial" panose="020B0604020202020204" pitchFamily="34" charset="0"/>
                <a:ea typeface="+mj-ea"/>
                <a:cs typeface="Arial" panose="020B0604020202020204" pitchFamily="34" charset="0"/>
              </a:rPr>
              <a:t>Dart </a:t>
            </a:r>
            <a:r>
              <a:rPr lang="ko-KR" altLang="en-US" sz="800" dirty="0">
                <a:latin typeface="Arial" panose="020B0604020202020204" pitchFamily="34" charset="0"/>
                <a:ea typeface="+mj-ea"/>
                <a:cs typeface="Arial" panose="020B0604020202020204" pitchFamily="34" charset="0"/>
              </a:rPr>
              <a:t>상 금액과 </a:t>
            </a:r>
            <a:r>
              <a:rPr lang="en-US" altLang="ko-KR" sz="800" dirty="0">
                <a:latin typeface="Arial" panose="020B0604020202020204" pitchFamily="34" charset="0"/>
                <a:ea typeface="+mj-ea"/>
                <a:cs typeface="Arial" panose="020B0604020202020204" pitchFamily="34" charset="0"/>
              </a:rPr>
              <a:t>VDR 6.4.53, VDR 6.7.3 </a:t>
            </a:r>
            <a:r>
              <a:rPr lang="ko-KR" altLang="en-US" sz="800" dirty="0">
                <a:latin typeface="Arial" panose="020B0604020202020204" pitchFamily="34" charset="0"/>
                <a:ea typeface="+mj-ea"/>
                <a:cs typeface="Arial" panose="020B0604020202020204" pitchFamily="34" charset="0"/>
              </a:rPr>
              <a:t>금액 일부 불일치</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존재하며</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차이 발생 시 </a:t>
            </a:r>
            <a:r>
              <a:rPr lang="en-US" altLang="ko-KR" sz="800" dirty="0">
                <a:latin typeface="Arial" panose="020B0604020202020204" pitchFamily="34" charset="0"/>
                <a:ea typeface="+mj-ea"/>
                <a:cs typeface="Arial" panose="020B0604020202020204" pitchFamily="34" charset="0"/>
              </a:rPr>
              <a:t>Dart </a:t>
            </a:r>
            <a:r>
              <a:rPr lang="ko-KR" altLang="en-US" sz="800" dirty="0">
                <a:latin typeface="Arial" panose="020B0604020202020204" pitchFamily="34" charset="0"/>
                <a:ea typeface="+mj-ea"/>
                <a:cs typeface="Arial" panose="020B0604020202020204" pitchFamily="34" charset="0"/>
              </a:rPr>
              <a:t>및 </a:t>
            </a:r>
            <a:r>
              <a:rPr lang="en-US" altLang="ko-KR" sz="800" dirty="0">
                <a:latin typeface="Arial" panose="020B0604020202020204" pitchFamily="34" charset="0"/>
                <a:ea typeface="+mj-ea"/>
                <a:cs typeface="Arial" panose="020B0604020202020204" pitchFamily="34" charset="0"/>
              </a:rPr>
              <a:t>VDR 6.7.3 </a:t>
            </a:r>
            <a:r>
              <a:rPr lang="ko-KR" altLang="en-US" sz="800" dirty="0">
                <a:latin typeface="Arial" panose="020B0604020202020204" pitchFamily="34" charset="0"/>
                <a:ea typeface="+mj-ea"/>
                <a:cs typeface="Arial" panose="020B0604020202020204" pitchFamily="34" charset="0"/>
              </a:rPr>
              <a:t>금액 준용</a:t>
            </a:r>
            <a:endParaRPr lang="en-US" altLang="ko-KR" sz="800" dirty="0">
              <a:latin typeface="Arial" panose="020B0604020202020204" pitchFamily="34" charset="0"/>
              <a:ea typeface="+mj-ea"/>
              <a:cs typeface="Arial" panose="020B0604020202020204" pitchFamily="34" charset="0"/>
            </a:endParaRPr>
          </a:p>
          <a:p>
            <a:pPr>
              <a:spcAft>
                <a:spcPts val="300"/>
              </a:spcAft>
            </a:pPr>
            <a:endParaRPr lang="en-US" altLang="ko-KR" sz="800" dirty="0">
              <a:latin typeface="Arial" panose="020B0604020202020204" pitchFamily="34" charset="0"/>
              <a:ea typeface="+mj-ea"/>
              <a:cs typeface="Arial" panose="020B0604020202020204" pitchFamily="34" charset="0"/>
            </a:endParaRPr>
          </a:p>
          <a:p>
            <a:pPr>
              <a:spcAft>
                <a:spcPts val="300"/>
              </a:spcAft>
            </a:pPr>
            <a:r>
              <a:rPr lang="en-US" altLang="ko-KR" sz="800" b="1" i="1" u="sng" dirty="0">
                <a:latin typeface="Arial" panose="020B0604020202020204" pitchFamily="34" charset="0"/>
                <a:ea typeface="+mj-ea"/>
                <a:cs typeface="Arial" panose="020B0604020202020204" pitchFamily="34" charset="0"/>
              </a:rPr>
              <a:t>(Limitation)</a:t>
            </a:r>
          </a:p>
          <a:p>
            <a:pPr>
              <a:spcAft>
                <a:spcPts val="300"/>
              </a:spcAft>
            </a:pPr>
            <a:r>
              <a:rPr lang="ko-KR" altLang="en-US" sz="800" i="1" dirty="0">
                <a:latin typeface="Arial" panose="020B0604020202020204" pitchFamily="34" charset="0"/>
                <a:ea typeface="+mj-ea"/>
                <a:cs typeface="Arial" panose="020B0604020202020204" pitchFamily="34" charset="0"/>
              </a:rPr>
              <a:t>서울보증보험의 이행보증</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인허가보증 제공 내역 중</a:t>
            </a:r>
            <a:r>
              <a:rPr lang="en-US" altLang="ko-KR" sz="800" i="1" dirty="0">
                <a:latin typeface="Arial" panose="020B0604020202020204" pitchFamily="34" charset="0"/>
                <a:ea typeface="+mj-ea"/>
                <a:cs typeface="Arial" panose="020B0604020202020204" pitchFamily="34" charset="0"/>
              </a:rPr>
              <a:t> NP </a:t>
            </a:r>
            <a:r>
              <a:rPr lang="ko-KR" altLang="en-US" sz="800" i="1" dirty="0">
                <a:latin typeface="Arial" panose="020B0604020202020204" pitchFamily="34" charset="0"/>
                <a:ea typeface="+mj-ea"/>
                <a:cs typeface="Arial" panose="020B0604020202020204" pitchFamily="34" charset="0"/>
              </a:rPr>
              <a:t>관련 자료를 수령하지 못하여 분석에 제약이 존재함</a:t>
            </a:r>
            <a:endParaRPr lang="ko-KR" altLang="en-US" sz="80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06848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Group 3">
            <a:extLst>
              <a:ext uri="{FF2B5EF4-FFF2-40B4-BE49-F238E27FC236}">
                <a16:creationId xmlns:a16="http://schemas.microsoft.com/office/drawing/2014/main" id="{43CAAE69-F52B-44F0-B2B5-56A40063D8B2}"/>
              </a:ext>
            </a:extLst>
          </p:cNvPr>
          <p:cNvGraphicFramePr>
            <a:graphicFrameLocks noGrp="1"/>
          </p:cNvGraphicFramePr>
          <p:nvPr/>
        </p:nvGraphicFramePr>
        <p:xfrm>
          <a:off x="468001" y="1191600"/>
          <a:ext cx="9038334" cy="508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우발부채</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담보제공자산</a:t>
                      </a: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연결실체의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월말 기준 담보내역은 다음과 같음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연결실체가 타인으로부터 제공받은 담보내역</a:t>
                      </a: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0" marR="0" lvl="2" indent="0" algn="just" defTabSz="91440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8AFA57FA-3C84-45CD-A391-D48A122190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Other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Consideration (3/6)</a:t>
            </a:r>
          </a:p>
        </p:txBody>
      </p:sp>
      <p:sp>
        <p:nvSpPr>
          <p:cNvPr id="17" name="제목 2">
            <a:extLst>
              <a:ext uri="{FF2B5EF4-FFF2-40B4-BE49-F238E27FC236}">
                <a16:creationId xmlns:a16="http://schemas.microsoft.com/office/drawing/2014/main" id="{3D1731AF-DEC8-4FB8-B4E0-4A2217C3530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12" name="직사각형 119">
            <a:extLst>
              <a:ext uri="{FF2B5EF4-FFF2-40B4-BE49-F238E27FC236}">
                <a16:creationId xmlns:a16="http://schemas.microsoft.com/office/drawing/2014/main" id="{F9E5BED1-C24B-4BC0-8761-E7E4E72DFBD5}"/>
              </a:ext>
            </a:extLst>
          </p:cNvPr>
          <p:cNvSpPr/>
          <p:nvPr/>
        </p:nvSpPr>
        <p:spPr bwMode="auto">
          <a:xfrm>
            <a:off x="500698" y="1839063"/>
            <a:ext cx="1506861" cy="654229"/>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 1.3.2.3.6 / 1.3.2.3.13 / 1.3.3.1.3  / 1.3.3.1.6 / 2.3.2.3.4 / 2.3.2.3.8 / 2.3.3.2.1 / 2.3.3.2.3 / 3.3.3.1.1 / 3.3.3.1.3 / 6.4.53, Dart) </a:t>
            </a:r>
          </a:p>
        </p:txBody>
      </p:sp>
      <p:graphicFrame>
        <p:nvGraphicFramePr>
          <p:cNvPr id="4" name="표 3">
            <a:extLst>
              <a:ext uri="{FF2B5EF4-FFF2-40B4-BE49-F238E27FC236}">
                <a16:creationId xmlns:a16="http://schemas.microsoft.com/office/drawing/2014/main" id="{9162919D-622B-4782-A8BC-05226DAFB658}"/>
              </a:ext>
            </a:extLst>
          </p:cNvPr>
          <p:cNvGraphicFramePr>
            <a:graphicFrameLocks noGrp="1"/>
          </p:cNvGraphicFramePr>
          <p:nvPr>
            <p:extLst>
              <p:ext uri="{D42A27DB-BD31-4B8C-83A1-F6EECF244321}">
                <p14:modId xmlns:p14="http://schemas.microsoft.com/office/powerpoint/2010/main" val="1121991519"/>
              </p:ext>
            </p:extLst>
          </p:nvPr>
        </p:nvGraphicFramePr>
        <p:xfrm>
          <a:off x="2302884" y="1754409"/>
          <a:ext cx="5581870" cy="3296510"/>
        </p:xfrm>
        <a:graphic>
          <a:graphicData uri="http://schemas.openxmlformats.org/drawingml/2006/table">
            <a:tbl>
              <a:tblPr/>
              <a:tblGrid>
                <a:gridCol w="701793">
                  <a:extLst>
                    <a:ext uri="{9D8B030D-6E8A-4147-A177-3AD203B41FA5}">
                      <a16:colId xmlns:a16="http://schemas.microsoft.com/office/drawing/2014/main" val="510379346"/>
                    </a:ext>
                  </a:extLst>
                </a:gridCol>
                <a:gridCol w="921550">
                  <a:extLst>
                    <a:ext uri="{9D8B030D-6E8A-4147-A177-3AD203B41FA5}">
                      <a16:colId xmlns:a16="http://schemas.microsoft.com/office/drawing/2014/main" val="1892962722"/>
                    </a:ext>
                  </a:extLst>
                </a:gridCol>
                <a:gridCol w="654300">
                  <a:extLst>
                    <a:ext uri="{9D8B030D-6E8A-4147-A177-3AD203B41FA5}">
                      <a16:colId xmlns:a16="http://schemas.microsoft.com/office/drawing/2014/main" val="124653318"/>
                    </a:ext>
                  </a:extLst>
                </a:gridCol>
                <a:gridCol w="1861530">
                  <a:extLst>
                    <a:ext uri="{9D8B030D-6E8A-4147-A177-3AD203B41FA5}">
                      <a16:colId xmlns:a16="http://schemas.microsoft.com/office/drawing/2014/main" val="2760079944"/>
                    </a:ext>
                  </a:extLst>
                </a:gridCol>
                <a:gridCol w="608223">
                  <a:extLst>
                    <a:ext uri="{9D8B030D-6E8A-4147-A177-3AD203B41FA5}">
                      <a16:colId xmlns:a16="http://schemas.microsoft.com/office/drawing/2014/main" val="4186857860"/>
                    </a:ext>
                  </a:extLst>
                </a:gridCol>
                <a:gridCol w="834474">
                  <a:extLst>
                    <a:ext uri="{9D8B030D-6E8A-4147-A177-3AD203B41FA5}">
                      <a16:colId xmlns:a16="http://schemas.microsoft.com/office/drawing/2014/main" val="1770082264"/>
                    </a:ext>
                  </a:extLst>
                </a:gridCol>
              </a:tblGrid>
              <a:tr h="135650">
                <a:tc>
                  <a:txBody>
                    <a:bodyPr/>
                    <a:lstStyle/>
                    <a:p>
                      <a:pPr algn="ctr" rtl="0" fontAlgn="ct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채무자 </a:t>
                      </a:r>
                      <a:b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채무금액</a:t>
                      </a:r>
                      <a:r>
                        <a:rPr lang="en-US" altLang="ko-KR" sz="700" b="0"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담보자산</a:t>
                      </a:r>
                      <a:r>
                        <a:rPr lang="en-US" altLang="ko-KR" sz="700" b="0"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700" b="0"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담보설정액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담보설정순위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712792771"/>
                  </a:ext>
                </a:extLst>
              </a:tr>
              <a:tr h="135650">
                <a:tc rowSpan="12">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베베덕제일차</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40295558"/>
                  </a:ext>
                </a:extLst>
              </a:tr>
              <a:tr h="67825">
                <a:tc vMerge="1">
                  <a:txBody>
                    <a:bodyPr/>
                    <a:lstStyle/>
                    <a:p>
                      <a:pPr latinLnBrk="1"/>
                      <a:endParaRPr lang="ko-KR" altLang="en-US"/>
                    </a:p>
                  </a:txBody>
                  <a:tcPr/>
                </a:tc>
                <a:tc rowSpan="7">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유앤아이대부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35,520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0094749"/>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00856553"/>
                  </a:ext>
                </a:extLst>
              </a:tr>
              <a:tr h="67825">
                <a:tc vMerge="1">
                  <a:txBody>
                    <a:bodyPr/>
                    <a:lstStyle/>
                    <a:p>
                      <a:pPr latinLnBrk="1"/>
                      <a:endParaRPr lang="ko-KR" altLang="en-US"/>
                    </a:p>
                  </a:txBody>
                  <a:tcPr/>
                </a:tc>
                <a:tc vMerge="1">
                  <a:txBody>
                    <a:bodyPr/>
                    <a:lstStyle/>
                    <a:p>
                      <a:pPr latinLnBrk="1"/>
                      <a:endParaRPr lang="ko-KR" altLang="en-US"/>
                    </a:p>
                  </a:txBody>
                  <a:tcPr/>
                </a:tc>
                <a:tc rowSpan="2">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09662524"/>
                  </a:ext>
                </a:extLst>
              </a:tr>
              <a:tr h="6782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12249890"/>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주식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2CC"/>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63569394"/>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주식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2CC"/>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38489133"/>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나투라미디어</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주식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약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2CC"/>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5,264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80572439"/>
                  </a:ext>
                </a:extLst>
              </a:tr>
              <a:tr h="67825">
                <a:tc vMerge="1">
                  <a:txBody>
                    <a:bodyPr/>
                    <a:lstStyle/>
                    <a:p>
                      <a:pPr latinLnBrk="1"/>
                      <a:endParaRPr lang="ko-KR" altLang="en-US"/>
                    </a:p>
                  </a:txBody>
                  <a:tcPr/>
                </a:tc>
                <a:tc rowSpan="3">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12,344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06591531"/>
                  </a:ext>
                </a:extLst>
              </a:tr>
              <a:tr h="6782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 및 수입목적물 양도담보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1112359"/>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 및 수입목적물 양도담보</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38134140"/>
                  </a:ext>
                </a:extLst>
              </a:tr>
              <a:tr h="67825">
                <a:tc vMerge="1">
                  <a:txBody>
                    <a:bodyPr/>
                    <a:lstStyle/>
                    <a:p>
                      <a:pPr latinLnBrk="1"/>
                      <a:endParaRPr lang="ko-KR" altLang="en-US"/>
                    </a:p>
                  </a:txBody>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IBK</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캐피탈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28078066"/>
                  </a:ext>
                </a:extLst>
              </a:tr>
              <a:tr h="67825">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140,004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218,377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587721442"/>
                  </a:ext>
                </a:extLst>
              </a:tr>
              <a:tr h="135650">
                <a:tc rowSpan="6">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우리금융캐피탈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화재보험금청구권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68068034"/>
                  </a:ext>
                </a:extLst>
              </a:tr>
              <a:tr h="135650">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에스비아이저축은행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화재보험금청구권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2</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85103923"/>
                  </a:ext>
                </a:extLst>
              </a:tr>
              <a:tr h="135650">
                <a:tc vMerge="1">
                  <a:txBody>
                    <a:bodyPr/>
                    <a:lstStyle/>
                    <a:p>
                      <a:pPr latinLnBrk="1"/>
                      <a:endParaRPr lang="ko-KR" altLang="en-US"/>
                    </a:p>
                  </a:txBody>
                  <a:tcPr/>
                </a:tc>
                <a:tc rowSpan="2">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화재보험금청구권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3352242"/>
                  </a:ext>
                </a:extLst>
              </a:tr>
              <a:tr h="135650">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화재보험금청구권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9,444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0696299"/>
                  </a:ext>
                </a:extLst>
              </a:tr>
              <a:tr h="67825">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하나은행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4,651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 및 기계장치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10,171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79243333"/>
                  </a:ext>
                </a:extLst>
              </a:tr>
              <a:tr h="135650">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유앤아이대부</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화재보험금청구권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20389078"/>
                  </a:ext>
                </a:extLst>
              </a:tr>
              <a:tr h="67825">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79,615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3164680269"/>
                  </a:ext>
                </a:extLst>
              </a:tr>
              <a:tr h="67825">
                <a:tc rowSpan="4">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나투라미디어</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하나은행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36986893"/>
                  </a:ext>
                </a:extLst>
              </a:tr>
              <a:tr h="67825">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삼호저축은행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602756"/>
                  </a:ext>
                </a:extLst>
              </a:tr>
              <a:tr h="67825">
                <a:tc vMerge="1">
                  <a:txBody>
                    <a:bodyPr/>
                    <a:lstStyle/>
                    <a:p>
                      <a:pPr latinLnBrk="1"/>
                      <a:endParaRPr lang="ko-KR" altLang="en-US"/>
                    </a:p>
                  </a:txBody>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한국수출입은행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68916527"/>
                  </a:ext>
                </a:extLst>
              </a:tr>
              <a:tr h="67825">
                <a:tc vMerge="1">
                  <a:txBody>
                    <a:bodyPr/>
                    <a:lstStyle/>
                    <a:p>
                      <a:pPr latinLnBrk="1"/>
                      <a:endParaRPr lang="ko-KR" altLang="en-US"/>
                    </a:p>
                  </a:txBody>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농협은행</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endParaRPr lang="ko-KR" alt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당좌개설보증금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6160372"/>
                  </a:ext>
                </a:extLst>
              </a:tr>
              <a:tr h="67825">
                <a:tc>
                  <a:txBody>
                    <a:bodyPr/>
                    <a:lstStyle/>
                    <a:p>
                      <a:pPr algn="ctr" rtl="0"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9,027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363783629"/>
                  </a:ext>
                </a:extLst>
              </a:tr>
              <a:tr h="135650">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TOC1</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새마을금고중앙회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디오션시티퍼스트</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주식</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약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2CC"/>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066846831"/>
                  </a:ext>
                </a:extLst>
              </a:tr>
              <a:tr h="67825">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226,180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310,893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323984738"/>
                  </a:ext>
                </a:extLst>
              </a:tr>
            </a:tbl>
          </a:graphicData>
        </a:graphic>
      </p:graphicFrame>
      <p:sp>
        <p:nvSpPr>
          <p:cNvPr id="26" name="TextBox 25">
            <a:extLst>
              <a:ext uri="{FF2B5EF4-FFF2-40B4-BE49-F238E27FC236}">
                <a16:creationId xmlns:a16="http://schemas.microsoft.com/office/drawing/2014/main" id="{3B7D764B-8864-46A1-994B-94AF59DFDCF7}"/>
              </a:ext>
            </a:extLst>
          </p:cNvPr>
          <p:cNvSpPr txBox="1"/>
          <p:nvPr/>
        </p:nvSpPr>
        <p:spPr>
          <a:xfrm>
            <a:off x="462760" y="2442706"/>
            <a:ext cx="1544799" cy="1782820"/>
          </a:xfrm>
          <a:prstGeom prst="rect">
            <a:avLst/>
          </a:prstGeom>
          <a:noFill/>
        </p:spPr>
        <p:txBody>
          <a:bodyPr wrap="square" lIns="54610" tIns="54610" rIns="54610" bIns="54610" rtlCol="0">
            <a:noAutofit/>
          </a:bodyPr>
          <a:lstStyle/>
          <a:p>
            <a:pPr>
              <a:spcAft>
                <a:spcPts val="300"/>
              </a:spcAft>
            </a:pPr>
            <a:r>
              <a:rPr lang="en-US" altLang="ko-KR" sz="800" dirty="0">
                <a:latin typeface="Arial" panose="020B0604020202020204" pitchFamily="34" charset="0"/>
                <a:ea typeface="+mj-ea"/>
                <a:cs typeface="Arial" panose="020B0604020202020204" pitchFamily="34" charset="0"/>
              </a:rPr>
              <a:t>Note</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1:</a:t>
            </a:r>
            <a:r>
              <a:rPr lang="ko-KR" altLang="en-US" sz="800" dirty="0">
                <a:latin typeface="Arial" panose="020B0604020202020204" pitchFamily="34" charset="0"/>
                <a:ea typeface="+mj-ea"/>
                <a:cs typeface="Arial" panose="020B0604020202020204" pitchFamily="34" charset="0"/>
              </a:rPr>
              <a:t> 채무금액은 </a:t>
            </a:r>
            <a:r>
              <a:rPr lang="en-US" altLang="ko-KR" sz="800" dirty="0">
                <a:latin typeface="Arial" panose="020B0604020202020204" pitchFamily="34" charset="0"/>
                <a:ea typeface="+mj-ea"/>
                <a:cs typeface="Arial" panose="020B0604020202020204" pitchFamily="34" charset="0"/>
              </a:rPr>
              <a:t>Dart</a:t>
            </a:r>
            <a:r>
              <a:rPr lang="ko-KR" altLang="en-US" sz="800" dirty="0">
                <a:latin typeface="Arial" panose="020B0604020202020204" pitchFamily="34" charset="0"/>
                <a:ea typeface="+mj-ea"/>
                <a:cs typeface="Arial" panose="020B0604020202020204" pitchFamily="34" charset="0"/>
              </a:rPr>
              <a:t>상 관련 차입금의 원화 환산 금액</a:t>
            </a:r>
            <a:endParaRPr lang="en-US" altLang="ko-KR" sz="800" dirty="0">
              <a:latin typeface="Arial" panose="020B0604020202020204" pitchFamily="34" charset="0"/>
              <a:ea typeface="+mj-ea"/>
              <a:cs typeface="Arial" panose="020B0604020202020204" pitchFamily="34" charset="0"/>
            </a:endParaRPr>
          </a:p>
          <a:p>
            <a:pPr>
              <a:spcAft>
                <a:spcPts val="300"/>
              </a:spcAft>
            </a:pPr>
            <a:endParaRPr lang="en-US" altLang="ko-KR" sz="800" dirty="0">
              <a:latin typeface="Arial" panose="020B0604020202020204" pitchFamily="34" charset="0"/>
              <a:ea typeface="+mj-ea"/>
              <a:cs typeface="Arial" panose="020B0604020202020204" pitchFamily="34" charset="0"/>
            </a:endParaRPr>
          </a:p>
          <a:p>
            <a:pPr>
              <a:spcAft>
                <a:spcPts val="300"/>
              </a:spcAft>
            </a:pPr>
            <a:r>
              <a:rPr lang="en-US" altLang="ko-KR" sz="800" dirty="0">
                <a:latin typeface="Arial" panose="020B0604020202020204" pitchFamily="34" charset="0"/>
                <a:ea typeface="+mj-ea"/>
                <a:cs typeface="Arial" panose="020B0604020202020204" pitchFamily="34" charset="0"/>
              </a:rPr>
              <a:t>Note 2: </a:t>
            </a:r>
            <a:r>
              <a:rPr lang="ko-KR" altLang="en-US" sz="800" dirty="0">
                <a:latin typeface="Arial" panose="020B0604020202020204" pitchFamily="34" charset="0"/>
                <a:ea typeface="+mj-ea"/>
                <a:cs typeface="Arial" panose="020B0604020202020204" pitchFamily="34" charset="0"/>
              </a:rPr>
              <a:t>기타 연결회사가 가입한 화재보험은 </a:t>
            </a:r>
            <a:r>
              <a:rPr lang="ko-KR" altLang="en-US" sz="800" dirty="0" err="1">
                <a:latin typeface="Arial" panose="020B0604020202020204" pitchFamily="34" charset="0"/>
                <a:ea typeface="+mj-ea"/>
                <a:cs typeface="Arial" panose="020B0604020202020204" pitchFamily="34" charset="0"/>
              </a:rPr>
              <a:t>유앤아이대부</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82,300</a:t>
            </a:r>
            <a:r>
              <a:rPr lang="ko-KR" altLang="en-US" sz="800" dirty="0">
                <a:latin typeface="Arial" panose="020B0604020202020204" pitchFamily="34" charset="0"/>
                <a:ea typeface="+mj-ea"/>
                <a:cs typeface="Arial" panose="020B0604020202020204" pitchFamily="34" charset="0"/>
              </a:rPr>
              <a:t>백만원</a:t>
            </a:r>
            <a:r>
              <a:rPr lang="en-US" altLang="ko-KR" sz="800" dirty="0">
                <a:latin typeface="Arial" panose="020B0604020202020204" pitchFamily="34" charset="0"/>
                <a:ea typeface="+mj-ea"/>
                <a:cs typeface="Arial" panose="020B0604020202020204" pitchFamily="34" charset="0"/>
              </a:rPr>
              <a:t>, MG 12</a:t>
            </a:r>
            <a:r>
              <a:rPr lang="ko-KR" altLang="en-US" sz="800" dirty="0">
                <a:latin typeface="Arial" panose="020B0604020202020204" pitchFamily="34" charset="0"/>
                <a:ea typeface="+mj-ea"/>
                <a:cs typeface="Arial" panose="020B0604020202020204" pitchFamily="34" charset="0"/>
              </a:rPr>
              <a:t>개 금고 </a:t>
            </a:r>
            <a:r>
              <a:rPr lang="en-US" altLang="ko-KR" sz="800" dirty="0">
                <a:latin typeface="Arial" panose="020B0604020202020204" pitchFamily="34" charset="0"/>
                <a:ea typeface="+mj-ea"/>
                <a:cs typeface="Arial" panose="020B0604020202020204" pitchFamily="34" charset="0"/>
              </a:rPr>
              <a:t>28,800</a:t>
            </a:r>
            <a:r>
              <a:rPr lang="ko-KR" altLang="en-US" sz="800" dirty="0">
                <a:latin typeface="Arial" panose="020B0604020202020204" pitchFamily="34" charset="0"/>
                <a:ea typeface="+mj-ea"/>
                <a:cs typeface="Arial" panose="020B0604020202020204" pitchFamily="34" charset="0"/>
              </a:rPr>
              <a:t>백만원</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산업은행 </a:t>
            </a:r>
            <a:r>
              <a:rPr lang="en-US" altLang="ko-KR" sz="800" dirty="0">
                <a:latin typeface="Arial" panose="020B0604020202020204" pitchFamily="34" charset="0"/>
                <a:ea typeface="+mj-ea"/>
                <a:cs typeface="Arial" panose="020B0604020202020204" pitchFamily="34" charset="0"/>
              </a:rPr>
              <a:t>18,000</a:t>
            </a:r>
            <a:r>
              <a:rPr lang="ko-KR" altLang="en-US" sz="800" dirty="0">
                <a:latin typeface="Arial" panose="020B0604020202020204" pitchFamily="34" charset="0"/>
                <a:ea typeface="+mj-ea"/>
                <a:cs typeface="Arial" panose="020B0604020202020204" pitchFamily="34" charset="0"/>
              </a:rPr>
              <a:t>백만원 및 </a:t>
            </a:r>
            <a:r>
              <a:rPr lang="en-US" altLang="ko-KR" sz="800" dirty="0">
                <a:latin typeface="Arial" panose="020B0604020202020204" pitchFamily="34" charset="0"/>
                <a:ea typeface="+mj-ea"/>
                <a:cs typeface="Arial" panose="020B0604020202020204" pitchFamily="34" charset="0"/>
              </a:rPr>
              <a:t>78</a:t>
            </a:r>
            <a:r>
              <a:rPr lang="ko-KR" altLang="en-US" sz="800" dirty="0">
                <a:latin typeface="Arial" panose="020B0604020202020204" pitchFamily="34" charset="0"/>
                <a:ea typeface="+mj-ea"/>
                <a:cs typeface="Arial" panose="020B0604020202020204" pitchFamily="34" charset="0"/>
              </a:rPr>
              <a:t>만 </a:t>
            </a:r>
            <a:r>
              <a:rPr lang="en-US" altLang="ko-KR" sz="800" dirty="0">
                <a:latin typeface="Arial" panose="020B0604020202020204" pitchFamily="34" charset="0"/>
                <a:ea typeface="+mj-ea"/>
                <a:cs typeface="Arial" panose="020B0604020202020204" pitchFamily="34" charset="0"/>
              </a:rPr>
              <a:t>USD, </a:t>
            </a:r>
            <a:r>
              <a:rPr lang="ko-KR" altLang="en-US" sz="800" dirty="0" err="1">
                <a:latin typeface="Arial" panose="020B0604020202020204" pitchFamily="34" charset="0"/>
                <a:ea typeface="+mj-ea"/>
                <a:cs typeface="Arial" panose="020B0604020202020204" pitchFamily="34" charset="0"/>
              </a:rPr>
              <a:t>우리금융캐피탈</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18,000</a:t>
            </a:r>
            <a:r>
              <a:rPr lang="ko-KR" altLang="en-US" sz="800" dirty="0">
                <a:latin typeface="Arial" panose="020B0604020202020204" pitchFamily="34" charset="0"/>
                <a:ea typeface="+mj-ea"/>
                <a:cs typeface="Arial" panose="020B0604020202020204" pitchFamily="34" charset="0"/>
              </a:rPr>
              <a:t>백만원</a:t>
            </a:r>
            <a:r>
              <a:rPr lang="en-US" altLang="ko-KR" sz="800" dirty="0">
                <a:latin typeface="Arial" panose="020B0604020202020204" pitchFamily="34" charset="0"/>
                <a:ea typeface="+mj-ea"/>
                <a:cs typeface="Arial" panose="020B0604020202020204" pitchFamily="34" charset="0"/>
              </a:rPr>
              <a:t>, </a:t>
            </a:r>
            <a:r>
              <a:rPr lang="ko-KR" altLang="en-US" sz="800" dirty="0" err="1">
                <a:latin typeface="Arial" panose="020B0604020202020204" pitchFamily="34" charset="0"/>
                <a:ea typeface="+mj-ea"/>
                <a:cs typeface="Arial" panose="020B0604020202020204" pitchFamily="34" charset="0"/>
              </a:rPr>
              <a:t>에스비아이저축은행</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12,000</a:t>
            </a:r>
            <a:r>
              <a:rPr lang="ko-KR" altLang="en-US" sz="800" dirty="0">
                <a:latin typeface="Arial" panose="020B0604020202020204" pitchFamily="34" charset="0"/>
                <a:ea typeface="+mj-ea"/>
                <a:cs typeface="Arial" panose="020B0604020202020204" pitchFamily="34" charset="0"/>
              </a:rPr>
              <a:t>백만원</a:t>
            </a:r>
            <a:r>
              <a:rPr lang="en-US" altLang="ko-KR" sz="800" dirty="0">
                <a:latin typeface="Arial" panose="020B0604020202020204" pitchFamily="34" charset="0"/>
                <a:ea typeface="+mj-ea"/>
                <a:cs typeface="Arial" panose="020B0604020202020204" pitchFamily="34" charset="0"/>
              </a:rPr>
              <a:t>, KEB</a:t>
            </a:r>
            <a:r>
              <a:rPr lang="ko-KR" altLang="en-US" sz="800" dirty="0">
                <a:latin typeface="Arial" panose="020B0604020202020204" pitchFamily="34" charset="0"/>
                <a:ea typeface="+mj-ea"/>
                <a:cs typeface="Arial" panose="020B0604020202020204" pitchFamily="34" charset="0"/>
              </a:rPr>
              <a:t>하나은행 </a:t>
            </a:r>
            <a:r>
              <a:rPr lang="en-US" altLang="ko-KR" sz="800" dirty="0">
                <a:latin typeface="Arial" panose="020B0604020202020204" pitchFamily="34" charset="0"/>
                <a:ea typeface="+mj-ea"/>
                <a:cs typeface="Arial" panose="020B0604020202020204" pitchFamily="34" charset="0"/>
              </a:rPr>
              <a:t>2,123</a:t>
            </a:r>
            <a:r>
              <a:rPr lang="ko-KR" altLang="en-US" sz="800" dirty="0">
                <a:latin typeface="Arial" panose="020B0604020202020204" pitchFamily="34" charset="0"/>
                <a:ea typeface="+mj-ea"/>
                <a:cs typeface="Arial" panose="020B0604020202020204" pitchFamily="34" charset="0"/>
              </a:rPr>
              <a:t>백만원의 질권이 설정되어 있음</a:t>
            </a:r>
            <a:endParaRPr lang="en-US" altLang="ko-KR" sz="800" dirty="0">
              <a:latin typeface="Arial" panose="020B0604020202020204" pitchFamily="34" charset="0"/>
              <a:ea typeface="+mj-ea"/>
              <a:cs typeface="Arial" panose="020B0604020202020204" pitchFamily="34" charset="0"/>
            </a:endParaRPr>
          </a:p>
          <a:p>
            <a:pPr>
              <a:spcAft>
                <a:spcPts val="300"/>
              </a:spcAft>
            </a:pPr>
            <a:r>
              <a:rPr lang="en-US" altLang="ko-KR" sz="800" dirty="0">
                <a:latin typeface="Arial" panose="020B0604020202020204" pitchFamily="34" charset="0"/>
                <a:ea typeface="+mj-ea"/>
                <a:cs typeface="Arial" panose="020B0604020202020204" pitchFamily="34" charset="0"/>
              </a:rPr>
              <a:t>Note 3: </a:t>
            </a:r>
            <a:r>
              <a:rPr lang="ko-KR" altLang="en-US" sz="800" dirty="0">
                <a:latin typeface="Arial" panose="020B0604020202020204" pitchFamily="34" charset="0"/>
                <a:ea typeface="+mj-ea"/>
                <a:cs typeface="Arial" panose="020B0604020202020204" pitchFamily="34" charset="0"/>
              </a:rPr>
              <a:t>당좌개설보증금</a:t>
            </a:r>
            <a:r>
              <a:rPr lang="en-US" altLang="ko-KR" sz="800" dirty="0">
                <a:latin typeface="Arial" panose="020B0604020202020204" pitchFamily="34" charset="0"/>
                <a:ea typeface="+mj-ea"/>
                <a:cs typeface="Arial" panose="020B0604020202020204" pitchFamily="34" charset="0"/>
              </a:rPr>
              <a:t> VDR</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6.4.53</a:t>
            </a:r>
            <a:r>
              <a:rPr lang="ko-KR" altLang="en-US" sz="800" dirty="0">
                <a:latin typeface="Arial" panose="020B0604020202020204" pitchFamily="34" charset="0"/>
                <a:ea typeface="+mj-ea"/>
                <a:cs typeface="Arial" panose="020B0604020202020204" pitchFamily="34" charset="0"/>
              </a:rPr>
              <a:t>에 따름 </a:t>
            </a:r>
            <a:endParaRPr lang="en-US" altLang="ko-KR" sz="800" dirty="0">
              <a:latin typeface="Arial" panose="020B0604020202020204" pitchFamily="34" charset="0"/>
              <a:ea typeface="+mj-ea"/>
              <a:cs typeface="Arial" panose="020B0604020202020204" pitchFamily="34" charset="0"/>
            </a:endParaRPr>
          </a:p>
          <a:p>
            <a:pPr>
              <a:spcAft>
                <a:spcPts val="300"/>
              </a:spcAft>
            </a:pPr>
            <a:endParaRPr lang="en-US" altLang="ko-KR" sz="800" dirty="0">
              <a:latin typeface="Arial" panose="020B0604020202020204" pitchFamily="34" charset="0"/>
              <a:ea typeface="+mj-ea"/>
              <a:cs typeface="Arial" panose="020B0604020202020204" pitchFamily="34" charset="0"/>
            </a:endParaRPr>
          </a:p>
          <a:p>
            <a:pPr>
              <a:spcAft>
                <a:spcPts val="300"/>
              </a:spcAft>
            </a:pPr>
            <a:r>
              <a:rPr lang="en-US" altLang="ko-KR" sz="800" b="1" i="1" u="sng" dirty="0">
                <a:latin typeface="Arial" panose="020B0604020202020204" pitchFamily="34" charset="0"/>
                <a:ea typeface="+mj-ea"/>
                <a:cs typeface="Arial" panose="020B0604020202020204" pitchFamily="34" charset="0"/>
              </a:rPr>
              <a:t>(Limitation)</a:t>
            </a:r>
          </a:p>
          <a:p>
            <a:pPr>
              <a:spcAft>
                <a:spcPts val="300"/>
              </a:spcAft>
            </a:pPr>
            <a:r>
              <a:rPr lang="ko-KR" altLang="en-US" sz="800" i="1" dirty="0">
                <a:latin typeface="Arial" panose="020B0604020202020204" pitchFamily="34" charset="0"/>
                <a:ea typeface="+mj-ea"/>
                <a:cs typeface="Arial" panose="020B0604020202020204" pitchFamily="34" charset="0"/>
              </a:rPr>
              <a:t>제공된 양도담보 계약서 상 </a:t>
            </a: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cs typeface="Arial" panose="020B0604020202020204" pitchFamily="34" charset="0"/>
              </a:rPr>
              <a:t>양도담보목적물의 목록</a:t>
            </a:r>
            <a:r>
              <a:rPr lang="en-US" altLang="ko-KR" sz="800" i="1" dirty="0">
                <a:latin typeface="Arial" panose="020B0604020202020204" pitchFamily="34" charset="0"/>
                <a:cs typeface="Arial" panose="020B0604020202020204" pitchFamily="34" charset="0"/>
              </a:rPr>
              <a:t>‘ </a:t>
            </a:r>
            <a:r>
              <a:rPr lang="ko-KR" altLang="en-US" sz="800" i="1" dirty="0">
                <a:latin typeface="Arial" panose="020B0604020202020204" pitchFamily="34" charset="0"/>
                <a:cs typeface="Arial" panose="020B0604020202020204" pitchFamily="34" charset="0"/>
              </a:rPr>
              <a:t>등이 누락되어 </a:t>
            </a:r>
            <a:r>
              <a:rPr lang="ko-KR" altLang="en-US" sz="800" i="1" dirty="0">
                <a:latin typeface="Arial" panose="020B0604020202020204" pitchFamily="34" charset="0"/>
                <a:ea typeface="+mj-ea"/>
                <a:cs typeface="Arial" panose="020B0604020202020204" pitchFamily="34" charset="0"/>
              </a:rPr>
              <a:t>완전성 있게 제공되지</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아니하여</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담보가 설정된 자산목록의 상세내역 파악에 제약이 존재함</a:t>
            </a:r>
            <a:endParaRPr lang="en-US" altLang="ko-KR" sz="800" i="1" dirty="0">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DD91BDF7-03E6-44D7-9033-38AE2A10D692}"/>
              </a:ext>
            </a:extLst>
          </p:cNvPr>
          <p:cNvGraphicFramePr>
            <a:graphicFrameLocks noGrp="1"/>
          </p:cNvGraphicFramePr>
          <p:nvPr/>
        </p:nvGraphicFramePr>
        <p:xfrm>
          <a:off x="7950749" y="2191116"/>
          <a:ext cx="1487251" cy="1143000"/>
        </p:xfrm>
        <a:graphic>
          <a:graphicData uri="http://schemas.openxmlformats.org/drawingml/2006/table">
            <a:tbl>
              <a:tblPr/>
              <a:tblGrid>
                <a:gridCol w="100159">
                  <a:extLst>
                    <a:ext uri="{9D8B030D-6E8A-4147-A177-3AD203B41FA5}">
                      <a16:colId xmlns:a16="http://schemas.microsoft.com/office/drawing/2014/main" val="2479179227"/>
                    </a:ext>
                  </a:extLst>
                </a:gridCol>
                <a:gridCol w="346773">
                  <a:extLst>
                    <a:ext uri="{9D8B030D-6E8A-4147-A177-3AD203B41FA5}">
                      <a16:colId xmlns:a16="http://schemas.microsoft.com/office/drawing/2014/main" val="532261539"/>
                    </a:ext>
                  </a:extLst>
                </a:gridCol>
                <a:gridCol w="346773">
                  <a:extLst>
                    <a:ext uri="{9D8B030D-6E8A-4147-A177-3AD203B41FA5}">
                      <a16:colId xmlns:a16="http://schemas.microsoft.com/office/drawing/2014/main" val="2841393241"/>
                    </a:ext>
                  </a:extLst>
                </a:gridCol>
                <a:gridCol w="346773">
                  <a:extLst>
                    <a:ext uri="{9D8B030D-6E8A-4147-A177-3AD203B41FA5}">
                      <a16:colId xmlns:a16="http://schemas.microsoft.com/office/drawing/2014/main" val="2758598515"/>
                    </a:ext>
                  </a:extLst>
                </a:gridCol>
                <a:gridCol w="346773">
                  <a:extLst>
                    <a:ext uri="{9D8B030D-6E8A-4147-A177-3AD203B41FA5}">
                      <a16:colId xmlns:a16="http://schemas.microsoft.com/office/drawing/2014/main" val="2443876755"/>
                    </a:ext>
                  </a:extLst>
                </a:gridCol>
              </a:tblGrid>
              <a:tr h="198120">
                <a:tc>
                  <a:txBody>
                    <a:bodyPr/>
                    <a:lstStyle/>
                    <a:p>
                      <a:pPr algn="ctr" fontAlgn="ctr"/>
                      <a:endParaRPr lang="ko-KR" altLang="en-US" sz="7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채무</a:t>
                      </a:r>
                      <a:endParaRPr lang="en-US" altLang="ko-KR" sz="700" b="1" i="0" u="none" strike="noStrike" dirty="0">
                        <a:solidFill>
                          <a:srgbClr val="FFFFFF"/>
                        </a:solidFill>
                        <a:effectLst/>
                        <a:latin typeface="Arial" panose="020B0604020202020204" pitchFamily="34" charset="0"/>
                        <a:ea typeface="+mj-ea"/>
                        <a:cs typeface="Arial" panose="020B0604020202020204" pitchFamily="34" charset="0"/>
                      </a:endParaRPr>
                    </a:p>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금액</a:t>
                      </a:r>
                      <a:endParaRPr lang="en-US" altLang="ko-KR" sz="700" b="1" i="0" u="none" strike="noStrike" dirty="0">
                        <a:solidFill>
                          <a:srgbClr val="FFFFFF"/>
                        </a:solidFill>
                        <a:effectLst/>
                        <a:latin typeface="Arial" panose="020B0604020202020204" pitchFamily="34" charset="0"/>
                        <a:ea typeface="+mj-ea"/>
                        <a:cs typeface="Arial" panose="020B0604020202020204" pitchFamily="34" charset="0"/>
                      </a:endParaRPr>
                    </a:p>
                    <a:p>
                      <a:pPr algn="ctr" rtl="0" fontAlgn="ctr"/>
                      <a:r>
                        <a:rPr lang="en-US" altLang="ko-KR" sz="700" b="1" i="0" u="none" strike="noStrike" dirty="0">
                          <a:solidFill>
                            <a:srgbClr val="FFFFFF"/>
                          </a:solidFill>
                          <a:effectLst/>
                          <a:latin typeface="Arial" panose="020B0604020202020204" pitchFamily="34" charset="0"/>
                          <a:ea typeface="+mj-ea"/>
                          <a:cs typeface="Arial" panose="020B0604020202020204" pitchFamily="34" charset="0"/>
                        </a:rPr>
                        <a:t>(</a:t>
                      </a:r>
                      <a:r>
                        <a:rPr lang="en-US" sz="700" b="1" i="0" u="none" strike="noStrike" dirty="0">
                          <a:solidFill>
                            <a:srgbClr val="FFFFFF"/>
                          </a:solidFill>
                          <a:effectLst/>
                          <a:latin typeface="Arial" panose="020B0604020202020204" pitchFamily="34" charset="0"/>
                          <a:ea typeface="+mj-ea"/>
                          <a:cs typeface="Arial" panose="020B0604020202020204" pitchFamily="34" charset="0"/>
                        </a:rPr>
                        <a:t>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담보</a:t>
                      </a:r>
                      <a:endParaRPr lang="en-US" altLang="ko-KR" sz="700" b="1" i="0" u="none" strike="noStrike" dirty="0">
                        <a:solidFill>
                          <a:srgbClr val="FFFFFF"/>
                        </a:solidFill>
                        <a:effectLst/>
                        <a:latin typeface="Arial" panose="020B0604020202020204" pitchFamily="34" charset="0"/>
                        <a:ea typeface="+mj-ea"/>
                        <a:cs typeface="Arial" panose="020B0604020202020204" pitchFamily="34" charset="0"/>
                      </a:endParaRPr>
                    </a:p>
                    <a:p>
                      <a:pPr algn="ctr" rtl="0" fontAlgn="ctr"/>
                      <a:r>
                        <a:rPr lang="ko-KR" altLang="en-US" sz="700" b="1" i="0" u="none" strike="noStrike" dirty="0" err="1">
                          <a:solidFill>
                            <a:srgbClr val="FFFFFF"/>
                          </a:solidFill>
                          <a:effectLst/>
                          <a:latin typeface="Arial" panose="020B0604020202020204" pitchFamily="34" charset="0"/>
                          <a:ea typeface="+mj-ea"/>
                          <a:cs typeface="Arial" panose="020B0604020202020204" pitchFamily="34" charset="0"/>
                        </a:rPr>
                        <a:t>설정액</a:t>
                      </a:r>
                      <a:r>
                        <a:rPr lang="en-US" altLang="ko-KR" sz="700" b="1" i="0" u="none" strike="noStrike" dirty="0">
                          <a:solidFill>
                            <a:srgbClr val="FFFFFF"/>
                          </a:solidFill>
                          <a:effectLst/>
                          <a:latin typeface="Arial" panose="020B0604020202020204" pitchFamily="34" charset="0"/>
                          <a:ea typeface="+mj-ea"/>
                          <a:cs typeface="Arial" panose="020B0604020202020204" pitchFamily="34" charset="0"/>
                        </a:rPr>
                        <a:t>(</a:t>
                      </a:r>
                      <a:r>
                        <a:rPr lang="en-US" sz="700" b="1" i="0" u="none" strike="noStrike" dirty="0">
                          <a:solidFill>
                            <a:srgbClr val="FFFFFF"/>
                          </a:solidFill>
                          <a:effectLst/>
                          <a:latin typeface="Arial" panose="020B0604020202020204" pitchFamily="34" charset="0"/>
                          <a:ea typeface="+mj-ea"/>
                          <a:cs typeface="Arial" panose="020B0604020202020204" pitchFamily="34" charset="0"/>
                        </a:rPr>
                        <a:t>B)</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mj-ea"/>
                          <a:cs typeface="Arial" panose="020B0604020202020204" pitchFamily="34" charset="0"/>
                        </a:rPr>
                        <a:t>(B/A)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35856810"/>
                  </a:ext>
                </a:extLst>
              </a:tr>
              <a:tr h="198120">
                <a:tc>
                  <a:txBody>
                    <a:bodyPr/>
                    <a:lstStyle/>
                    <a:p>
                      <a:pPr algn="l"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부동산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1,391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1,835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132%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2818847"/>
                  </a:ext>
                </a:extLst>
              </a:tr>
              <a:tr h="19812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l"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주식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778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491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63%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55475089"/>
                  </a:ext>
                </a:extLst>
              </a:tr>
              <a:tr h="198120">
                <a:tc>
                  <a:txBody>
                    <a:bodyPr/>
                    <a:lstStyle/>
                    <a:p>
                      <a:pPr algn="l"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2EFDA"/>
                    </a:solidFill>
                  </a:tcPr>
                </a:tc>
                <a:tc>
                  <a:txBody>
                    <a:bodyPr/>
                    <a:lstStyle/>
                    <a:p>
                      <a:pPr algn="l"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기타</a:t>
                      </a:r>
                      <a:endParaRPr lang="en-US" altLang="ko-KR" sz="700" b="0" i="0" u="none" strike="noStrike" dirty="0">
                        <a:solidFill>
                          <a:srgbClr val="000000"/>
                        </a:solidFill>
                        <a:effectLst/>
                        <a:latin typeface="Arial" panose="020B0604020202020204" pitchFamily="34" charset="0"/>
                        <a:ea typeface="+mj-ea"/>
                        <a:cs typeface="Arial" panose="020B0604020202020204" pitchFamily="34" charset="0"/>
                      </a:endParaRPr>
                    </a:p>
                    <a:p>
                      <a:pPr algn="l"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92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218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236%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83924361"/>
                  </a:ext>
                </a:extLst>
              </a:tr>
              <a:tr h="198120">
                <a:tc>
                  <a:txBody>
                    <a:bodyPr/>
                    <a:lstStyle/>
                    <a:p>
                      <a:pPr algn="l" fontAlgn="ct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700" b="1" i="0" u="none" strike="noStrike">
                          <a:solidFill>
                            <a:srgbClr val="000000"/>
                          </a:solidFill>
                          <a:effectLst/>
                          <a:latin typeface="Arial" panose="020B0604020202020204" pitchFamily="34" charset="0"/>
                          <a:ea typeface="+mj-ea"/>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2,262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2,545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mj-ea"/>
                          <a:cs typeface="Arial" panose="020B0604020202020204" pitchFamily="34" charset="0"/>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72726897"/>
                  </a:ext>
                </a:extLst>
              </a:tr>
            </a:tbl>
          </a:graphicData>
        </a:graphic>
      </p:graphicFrame>
      <p:sp>
        <p:nvSpPr>
          <p:cNvPr id="27" name="직사각형 119">
            <a:extLst>
              <a:ext uri="{FF2B5EF4-FFF2-40B4-BE49-F238E27FC236}">
                <a16:creationId xmlns:a16="http://schemas.microsoft.com/office/drawing/2014/main" id="{7CED7754-ADC6-4744-8354-7AE4C78BB2D0}"/>
              </a:ext>
            </a:extLst>
          </p:cNvPr>
          <p:cNvSpPr/>
          <p:nvPr/>
        </p:nvSpPr>
        <p:spPr bwMode="auto">
          <a:xfrm>
            <a:off x="6577046" y="2010993"/>
            <a:ext cx="2860953" cy="18012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a:t>
            </a:r>
            <a:r>
              <a:rPr lang="ko-KR" altLang="en-US" sz="800" dirty="0">
                <a:solidFill>
                  <a:prstClr val="black"/>
                </a:solidFill>
                <a:latin typeface="Arial" panose="020B0604020202020204" pitchFamily="34" charset="0"/>
                <a:ea typeface="+mj-ea"/>
                <a:cs typeface="Arial" panose="020B0604020202020204" pitchFamily="34" charset="0"/>
              </a:rPr>
              <a:t>단위</a:t>
            </a:r>
            <a:r>
              <a:rPr lang="en-US" altLang="ko-KR" sz="800" dirty="0">
                <a:solidFill>
                  <a:prstClr val="black"/>
                </a:solidFill>
                <a:latin typeface="Arial" panose="020B0604020202020204" pitchFamily="34" charset="0"/>
                <a:ea typeface="+mj-ea"/>
                <a:cs typeface="Arial" panose="020B0604020202020204" pitchFamily="34" charset="0"/>
              </a:rPr>
              <a:t>: </a:t>
            </a:r>
            <a:r>
              <a:rPr lang="ko-KR" altLang="en-US" sz="800" dirty="0">
                <a:solidFill>
                  <a:prstClr val="black"/>
                </a:solidFill>
                <a:latin typeface="Arial" panose="020B0604020202020204" pitchFamily="34" charset="0"/>
                <a:ea typeface="+mj-ea"/>
                <a:cs typeface="Arial" panose="020B0604020202020204" pitchFamily="34" charset="0"/>
              </a:rPr>
              <a:t>억원</a:t>
            </a:r>
            <a:r>
              <a:rPr lang="en-US" altLang="ko-KR" sz="800" dirty="0">
                <a:solidFill>
                  <a:prstClr val="black"/>
                </a:solidFill>
                <a:latin typeface="Arial" panose="020B0604020202020204" pitchFamily="34" charset="0"/>
                <a:ea typeface="+mj-ea"/>
                <a:cs typeface="Arial" panose="020B0604020202020204" pitchFamily="34" charset="0"/>
              </a:rPr>
              <a:t>)</a:t>
            </a:r>
          </a:p>
        </p:txBody>
      </p:sp>
      <p:graphicFrame>
        <p:nvGraphicFramePr>
          <p:cNvPr id="7" name="표 6">
            <a:extLst>
              <a:ext uri="{FF2B5EF4-FFF2-40B4-BE49-F238E27FC236}">
                <a16:creationId xmlns:a16="http://schemas.microsoft.com/office/drawing/2014/main" id="{4E719F01-C761-4F78-995E-4D94AF5C1371}"/>
              </a:ext>
            </a:extLst>
          </p:cNvPr>
          <p:cNvGraphicFramePr>
            <a:graphicFrameLocks noGrp="1"/>
          </p:cNvGraphicFramePr>
          <p:nvPr>
            <p:extLst>
              <p:ext uri="{D42A27DB-BD31-4B8C-83A1-F6EECF244321}">
                <p14:modId xmlns:p14="http://schemas.microsoft.com/office/powerpoint/2010/main" val="2885912553"/>
              </p:ext>
            </p:extLst>
          </p:nvPr>
        </p:nvGraphicFramePr>
        <p:xfrm>
          <a:off x="2302885" y="5386105"/>
          <a:ext cx="5581871" cy="365760"/>
        </p:xfrm>
        <a:graphic>
          <a:graphicData uri="http://schemas.openxmlformats.org/drawingml/2006/table">
            <a:tbl>
              <a:tblPr/>
              <a:tblGrid>
                <a:gridCol w="796931">
                  <a:extLst>
                    <a:ext uri="{9D8B030D-6E8A-4147-A177-3AD203B41FA5}">
                      <a16:colId xmlns:a16="http://schemas.microsoft.com/office/drawing/2014/main" val="1341997308"/>
                    </a:ext>
                  </a:extLst>
                </a:gridCol>
                <a:gridCol w="1152000">
                  <a:extLst>
                    <a:ext uri="{9D8B030D-6E8A-4147-A177-3AD203B41FA5}">
                      <a16:colId xmlns:a16="http://schemas.microsoft.com/office/drawing/2014/main" val="1246581438"/>
                    </a:ext>
                  </a:extLst>
                </a:gridCol>
                <a:gridCol w="1584259">
                  <a:extLst>
                    <a:ext uri="{9D8B030D-6E8A-4147-A177-3AD203B41FA5}">
                      <a16:colId xmlns:a16="http://schemas.microsoft.com/office/drawing/2014/main" val="298599904"/>
                    </a:ext>
                  </a:extLst>
                </a:gridCol>
                <a:gridCol w="518861">
                  <a:extLst>
                    <a:ext uri="{9D8B030D-6E8A-4147-A177-3AD203B41FA5}">
                      <a16:colId xmlns:a16="http://schemas.microsoft.com/office/drawing/2014/main" val="347585682"/>
                    </a:ext>
                  </a:extLst>
                </a:gridCol>
                <a:gridCol w="845820">
                  <a:extLst>
                    <a:ext uri="{9D8B030D-6E8A-4147-A177-3AD203B41FA5}">
                      <a16:colId xmlns:a16="http://schemas.microsoft.com/office/drawing/2014/main" val="4294678115"/>
                    </a:ext>
                  </a:extLst>
                </a:gridCol>
                <a:gridCol w="684000">
                  <a:extLst>
                    <a:ext uri="{9D8B030D-6E8A-4147-A177-3AD203B41FA5}">
                      <a16:colId xmlns:a16="http://schemas.microsoft.com/office/drawing/2014/main" val="2863084429"/>
                    </a:ext>
                  </a:extLst>
                </a:gridCol>
              </a:tblGrid>
              <a:tr h="79976">
                <a:tc>
                  <a:txBody>
                    <a:bodyPr/>
                    <a:lstStyle/>
                    <a:p>
                      <a:pPr algn="ctr" rtl="0" fontAlgn="ctr"/>
                      <a:r>
                        <a:rPr lang="ko-KR" altLang="en-US" sz="800" b="0" i="0" u="none" strike="noStrike">
                          <a:solidFill>
                            <a:srgbClr val="FFFFFF"/>
                          </a:solidFill>
                          <a:effectLst/>
                          <a:latin typeface="Arial" panose="020B0604020202020204" pitchFamily="34" charset="0"/>
                          <a:ea typeface="+mj-ea"/>
                          <a:cs typeface="Arial" panose="020B0604020202020204" pitchFamily="34" charset="0"/>
                        </a:rPr>
                        <a:t>채무자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0" i="0" u="none" strike="noStrike" dirty="0">
                          <a:solidFill>
                            <a:srgbClr val="FFFFFF"/>
                          </a:solidFill>
                          <a:effectLst/>
                          <a:latin typeface="Arial" panose="020B0604020202020204" pitchFamily="34" charset="0"/>
                          <a:ea typeface="+mj-ea"/>
                          <a:cs typeface="Arial" panose="020B0604020202020204" pitchFamily="34" charset="0"/>
                        </a:rPr>
                        <a:t>담보제공자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0" i="0" u="none" strike="noStrike">
                          <a:solidFill>
                            <a:srgbClr val="FFFFFF"/>
                          </a:solidFill>
                          <a:effectLst/>
                          <a:latin typeface="Arial" panose="020B0604020202020204" pitchFamily="34" charset="0"/>
                          <a:ea typeface="+mj-ea"/>
                          <a:cs typeface="Arial" panose="020B0604020202020204" pitchFamily="34" charset="0"/>
                        </a:rPr>
                        <a:t>담보제공자산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0" i="0" u="none" strike="noStrike" dirty="0">
                          <a:solidFill>
                            <a:srgbClr val="FFFFFF"/>
                          </a:solidFill>
                          <a:effectLst/>
                          <a:latin typeface="Arial" panose="020B0604020202020204" pitchFamily="34" charset="0"/>
                          <a:ea typeface="+mj-ea"/>
                          <a:cs typeface="Arial" panose="020B0604020202020204" pitchFamily="34" charset="0"/>
                        </a:rPr>
                        <a:t>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0" i="0" u="none" strike="noStrike">
                          <a:solidFill>
                            <a:srgbClr val="FFFFFF"/>
                          </a:solidFill>
                          <a:effectLst/>
                          <a:latin typeface="Arial" panose="020B0604020202020204" pitchFamily="34" charset="0"/>
                          <a:ea typeface="+mj-ea"/>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0" i="0" u="none" strike="noStrike" dirty="0">
                          <a:solidFill>
                            <a:srgbClr val="FFFFFF"/>
                          </a:solidFill>
                          <a:effectLst/>
                          <a:latin typeface="Arial" panose="020B0604020202020204" pitchFamily="34" charset="0"/>
                          <a:ea typeface="+mj-ea"/>
                          <a:cs typeface="Arial" panose="020B0604020202020204" pitchFamily="34" charset="0"/>
                        </a:rPr>
                        <a:t>관련차입금액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1860145"/>
                  </a:ext>
                </a:extLst>
              </a:tr>
              <a:tr h="73824">
                <a:tc rowSpan="2">
                  <a:txBody>
                    <a:bodyPr/>
                    <a:lstStyle/>
                    <a:p>
                      <a:pPr algn="ctr"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페이퍼코리아</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감성코퍼레이션</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페이퍼코리아</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주식 약 </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8.67</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만주</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rowSpan="2">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유앤아이대부</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30,000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05481445"/>
                  </a:ext>
                </a:extLst>
              </a:tr>
              <a:tr h="73824">
                <a:tc vMerge="1">
                  <a:txBody>
                    <a:bodyPr/>
                    <a:lstStyle/>
                    <a:p>
                      <a:pPr latinLnBrk="1"/>
                      <a:endParaRPr lang="ko-KR" altLang="en-US"/>
                    </a:p>
                  </a:txBody>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구형우</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김도연</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이명철</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진선기업 주식 약 </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9</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만주</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1774713004"/>
                  </a:ext>
                </a:extLst>
              </a:tr>
            </a:tbl>
          </a:graphicData>
        </a:graphic>
      </p:graphicFrame>
      <p:sp>
        <p:nvSpPr>
          <p:cNvPr id="28" name="직사각형 119">
            <a:extLst>
              <a:ext uri="{FF2B5EF4-FFF2-40B4-BE49-F238E27FC236}">
                <a16:creationId xmlns:a16="http://schemas.microsoft.com/office/drawing/2014/main" id="{7D18D5B2-7315-4816-B091-AC3FA3954E95}"/>
              </a:ext>
            </a:extLst>
          </p:cNvPr>
          <p:cNvSpPr/>
          <p:nvPr/>
        </p:nvSpPr>
        <p:spPr bwMode="auto">
          <a:xfrm>
            <a:off x="5023803" y="5185484"/>
            <a:ext cx="2860953"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a:t>
            </a:r>
            <a:r>
              <a:rPr lang="ko-KR" altLang="en-US" sz="800" dirty="0">
                <a:solidFill>
                  <a:prstClr val="black"/>
                </a:solidFill>
                <a:latin typeface="Arial" panose="020B0604020202020204" pitchFamily="34" charset="0"/>
                <a:ea typeface="+mj-ea"/>
                <a:cs typeface="Arial" panose="020B0604020202020204" pitchFamily="34" charset="0"/>
              </a:rPr>
              <a:t>단위</a:t>
            </a:r>
            <a:r>
              <a:rPr lang="en-US" altLang="ko-KR" sz="800" dirty="0">
                <a:solidFill>
                  <a:prstClr val="black"/>
                </a:solidFill>
                <a:latin typeface="Arial" panose="020B0604020202020204" pitchFamily="34" charset="0"/>
                <a:ea typeface="+mj-ea"/>
                <a:cs typeface="Arial" panose="020B0604020202020204" pitchFamily="34" charset="0"/>
              </a:rPr>
              <a:t>: </a:t>
            </a:r>
            <a:r>
              <a:rPr lang="ko-KR" altLang="en-US" sz="800" dirty="0">
                <a:solidFill>
                  <a:prstClr val="black"/>
                </a:solidFill>
                <a:latin typeface="Arial" panose="020B0604020202020204" pitchFamily="34" charset="0"/>
                <a:ea typeface="+mj-ea"/>
                <a:cs typeface="Arial" panose="020B0604020202020204" pitchFamily="34" charset="0"/>
              </a:rPr>
              <a:t>백만원</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4" name="직사각형 119">
            <a:extLst>
              <a:ext uri="{FF2B5EF4-FFF2-40B4-BE49-F238E27FC236}">
                <a16:creationId xmlns:a16="http://schemas.microsoft.com/office/drawing/2014/main" id="{794C15F9-FE0C-4807-A405-97B594665073}"/>
              </a:ext>
            </a:extLst>
          </p:cNvPr>
          <p:cNvSpPr/>
          <p:nvPr/>
        </p:nvSpPr>
        <p:spPr bwMode="auto">
          <a:xfrm>
            <a:off x="5023803" y="1544691"/>
            <a:ext cx="2860953"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a:t>
            </a:r>
            <a:r>
              <a:rPr lang="ko-KR" altLang="en-US" sz="800" dirty="0">
                <a:solidFill>
                  <a:prstClr val="black"/>
                </a:solidFill>
                <a:latin typeface="Arial" panose="020B0604020202020204" pitchFamily="34" charset="0"/>
                <a:ea typeface="+mj-ea"/>
                <a:cs typeface="Arial" panose="020B0604020202020204" pitchFamily="34" charset="0"/>
              </a:rPr>
              <a:t>단위</a:t>
            </a:r>
            <a:r>
              <a:rPr lang="en-US" altLang="ko-KR" sz="800" dirty="0">
                <a:solidFill>
                  <a:prstClr val="black"/>
                </a:solidFill>
                <a:latin typeface="Arial" panose="020B0604020202020204" pitchFamily="34" charset="0"/>
                <a:ea typeface="+mj-ea"/>
                <a:cs typeface="Arial" panose="020B0604020202020204" pitchFamily="34" charset="0"/>
              </a:rPr>
              <a:t>: </a:t>
            </a:r>
            <a:r>
              <a:rPr lang="ko-KR" altLang="en-US" sz="800" dirty="0">
                <a:solidFill>
                  <a:prstClr val="black"/>
                </a:solidFill>
                <a:latin typeface="Arial" panose="020B0604020202020204" pitchFamily="34" charset="0"/>
                <a:ea typeface="+mj-ea"/>
                <a:cs typeface="Arial" panose="020B0604020202020204" pitchFamily="34" charset="0"/>
              </a:rPr>
              <a:t>백만원</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887409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Group 3">
            <a:extLst>
              <a:ext uri="{FF2B5EF4-FFF2-40B4-BE49-F238E27FC236}">
                <a16:creationId xmlns:a16="http://schemas.microsoft.com/office/drawing/2014/main" id="{43CAAE69-F52B-44F0-B2B5-56A40063D8B2}"/>
              </a:ext>
            </a:extLst>
          </p:cNvPr>
          <p:cNvGraphicFramePr>
            <a:graphicFrameLocks noGrp="1"/>
          </p:cNvGraphicFramePr>
          <p:nvPr>
            <p:extLst>
              <p:ext uri="{D42A27DB-BD31-4B8C-83A1-F6EECF244321}">
                <p14:modId xmlns:p14="http://schemas.microsoft.com/office/powerpoint/2010/main" val="2222762101"/>
              </p:ext>
            </p:extLst>
          </p:nvPr>
        </p:nvGraphicFramePr>
        <p:xfrm>
          <a:off x="468001" y="1191600"/>
          <a:ext cx="9038334" cy="508759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우발부채</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담보제공자산</a:t>
                      </a: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연결실체의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월말 기준 담보 제공내역은 다음과 같음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2" indent="0" algn="just" defTabSz="91440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0" marR="0" lvl="2" indent="0" algn="just" defTabSz="91440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PCI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소유 부동산 </a:t>
                      </a:r>
                      <a:r>
                        <a:rPr kumimoji="0" lang="ko-KR" altLang="en-US" sz="8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부동산</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내역은 다음과 같이 분류할 수 있음</a:t>
                      </a: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PCI</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공장 소재지인 </a:t>
                      </a:r>
                      <a:r>
                        <a:rPr kumimoji="0" lang="ko-KR" altLang="en-US" sz="8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비응도동</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토지건물 및 </a:t>
                      </a:r>
                      <a:r>
                        <a:rPr kumimoji="0" lang="ko-KR" altLang="en-US" sz="8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나투라개발</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합병으로 승계한 </a:t>
                      </a:r>
                      <a:r>
                        <a:rPr kumimoji="0" lang="ko-KR" altLang="en-US" sz="8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오식도동</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토지건물에 대하여 신영부동산신탁</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주</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와 부동산담보신탁계약을 체결하고 있으며</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해당 부동산담보신탁 관련 우선수익자 현황이 상기 표기된 바와 같음</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전북 군산시 </a:t>
                      </a:r>
                      <a:r>
                        <a:rPr kumimoji="0" lang="ko-KR" altLang="en-US" sz="8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구암로</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50(</a:t>
                      </a:r>
                      <a:r>
                        <a:rPr kumimoji="0" lang="ko-KR" altLang="en-US" sz="8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조촌동</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공장부지 개발과 관련하여 용지</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토지 및 건축물</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기계장치에 대해 코리아신탁</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주</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와 부동산담보신탁계약을 체결함</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해당 부동산담보신탁 관련 우선수익자는 아래와 같음</a:t>
                      </a: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기타토지는 대구 달성군</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강원도 홍천군 등에 소재한 임야</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전과 같은 토지이며</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이에 대해 우리은행에 담보를</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제공함</a:t>
                      </a: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4" name="표 23">
            <a:extLst>
              <a:ext uri="{FF2B5EF4-FFF2-40B4-BE49-F238E27FC236}">
                <a16:creationId xmlns:a16="http://schemas.microsoft.com/office/drawing/2014/main" id="{B7CBA2A4-5393-4310-AC49-20911B307A1A}"/>
              </a:ext>
            </a:extLst>
          </p:cNvPr>
          <p:cNvGraphicFramePr>
            <a:graphicFrameLocks noGrp="1"/>
          </p:cNvGraphicFramePr>
          <p:nvPr>
            <p:extLst>
              <p:ext uri="{D42A27DB-BD31-4B8C-83A1-F6EECF244321}">
                <p14:modId xmlns:p14="http://schemas.microsoft.com/office/powerpoint/2010/main" val="3378315172"/>
              </p:ext>
            </p:extLst>
          </p:nvPr>
        </p:nvGraphicFramePr>
        <p:xfrm>
          <a:off x="2302883" y="3833430"/>
          <a:ext cx="4318000" cy="742828"/>
        </p:xfrm>
        <a:graphic>
          <a:graphicData uri="http://schemas.openxmlformats.org/drawingml/2006/table">
            <a:tbl>
              <a:tblPr/>
              <a:tblGrid>
                <a:gridCol w="658431">
                  <a:extLst>
                    <a:ext uri="{9D8B030D-6E8A-4147-A177-3AD203B41FA5}">
                      <a16:colId xmlns:a16="http://schemas.microsoft.com/office/drawing/2014/main" val="4242391042"/>
                    </a:ext>
                  </a:extLst>
                </a:gridCol>
                <a:gridCol w="1500569">
                  <a:extLst>
                    <a:ext uri="{9D8B030D-6E8A-4147-A177-3AD203B41FA5}">
                      <a16:colId xmlns:a16="http://schemas.microsoft.com/office/drawing/2014/main" val="372712092"/>
                    </a:ext>
                  </a:extLst>
                </a:gridCol>
                <a:gridCol w="1079500">
                  <a:extLst>
                    <a:ext uri="{9D8B030D-6E8A-4147-A177-3AD203B41FA5}">
                      <a16:colId xmlns:a16="http://schemas.microsoft.com/office/drawing/2014/main" val="1062205816"/>
                    </a:ext>
                  </a:extLst>
                </a:gridCol>
                <a:gridCol w="1079500">
                  <a:extLst>
                    <a:ext uri="{9D8B030D-6E8A-4147-A177-3AD203B41FA5}">
                      <a16:colId xmlns:a16="http://schemas.microsoft.com/office/drawing/2014/main" val="177646816"/>
                    </a:ext>
                  </a:extLst>
                </a:gridCol>
              </a:tblGrid>
              <a:tr h="104550">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소재지</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관련계정</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신탁 여부</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946893142"/>
                  </a:ext>
                </a:extLst>
              </a:tr>
              <a:tr h="213852">
                <a:tc rowSpan="2">
                  <a:txBody>
                    <a:bodyPr/>
                    <a:lstStyle/>
                    <a:p>
                      <a:pPr algn="ctr" rtl="0" fontAlgn="ct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군산시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비응도동</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36-20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신영부동산신탁</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35442472"/>
                  </a:ext>
                </a:extLst>
              </a:tr>
              <a:tr h="142568">
                <a:tc vMerge="1">
                  <a:txBody>
                    <a:bodyPr/>
                    <a:lstStyle/>
                    <a:p>
                      <a:pPr latinLnBrk="1"/>
                      <a:endParaRPr lang="ko-KR" altLang="en-US"/>
                    </a:p>
                  </a:txBody>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군산시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오식도동</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투자부동산</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신영부동산신탁</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31626741"/>
                  </a:ext>
                </a:extLst>
              </a:tr>
              <a:tr h="142568">
                <a:tc rowSpan="2">
                  <a:txBody>
                    <a:bodyPr/>
                    <a:lstStyle/>
                    <a:p>
                      <a:pPr algn="ctr" rtl="0" fontAlgn="ct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군산시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조촌동</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구암동</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 용지</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코리아신탁</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77318599"/>
                  </a:ext>
                </a:extLst>
              </a:tr>
              <a:tr h="104550">
                <a:tc vMerge="1">
                  <a:txBody>
                    <a:bodyPr/>
                    <a:lstStyle/>
                    <a:p>
                      <a:pPr latinLnBrk="1"/>
                      <a:endParaRPr lang="ko-KR" altLang="en-US"/>
                    </a:p>
                  </a:txBody>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토지</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74525679"/>
                  </a:ext>
                </a:extLst>
              </a:tr>
            </a:tbl>
          </a:graphicData>
        </a:graphic>
      </p:graphicFrame>
      <p:sp>
        <p:nvSpPr>
          <p:cNvPr id="16" name="제목 2">
            <a:extLst>
              <a:ext uri="{FF2B5EF4-FFF2-40B4-BE49-F238E27FC236}">
                <a16:creationId xmlns:a16="http://schemas.microsoft.com/office/drawing/2014/main" id="{8AFA57FA-3C84-45CD-A391-D48A122190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Other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Consideration (4/6)</a:t>
            </a:r>
          </a:p>
        </p:txBody>
      </p:sp>
      <p:sp>
        <p:nvSpPr>
          <p:cNvPr id="17" name="제목 2">
            <a:extLst>
              <a:ext uri="{FF2B5EF4-FFF2-40B4-BE49-F238E27FC236}">
                <a16:creationId xmlns:a16="http://schemas.microsoft.com/office/drawing/2014/main" id="{3D1731AF-DEC8-4FB8-B4E0-4A2217C3530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4" name="표 3">
            <a:extLst>
              <a:ext uri="{FF2B5EF4-FFF2-40B4-BE49-F238E27FC236}">
                <a16:creationId xmlns:a16="http://schemas.microsoft.com/office/drawing/2014/main" id="{9162919D-622B-4782-A8BC-05226DAFB658}"/>
              </a:ext>
            </a:extLst>
          </p:cNvPr>
          <p:cNvGraphicFramePr>
            <a:graphicFrameLocks noGrp="1"/>
          </p:cNvGraphicFramePr>
          <p:nvPr>
            <p:extLst>
              <p:ext uri="{D42A27DB-BD31-4B8C-83A1-F6EECF244321}">
                <p14:modId xmlns:p14="http://schemas.microsoft.com/office/powerpoint/2010/main" val="1465932693"/>
              </p:ext>
            </p:extLst>
          </p:nvPr>
        </p:nvGraphicFramePr>
        <p:xfrm>
          <a:off x="2302884" y="1754409"/>
          <a:ext cx="5538564" cy="1629170"/>
        </p:xfrm>
        <a:graphic>
          <a:graphicData uri="http://schemas.openxmlformats.org/drawingml/2006/table">
            <a:tbl>
              <a:tblPr/>
              <a:tblGrid>
                <a:gridCol w="696348">
                  <a:extLst>
                    <a:ext uri="{9D8B030D-6E8A-4147-A177-3AD203B41FA5}">
                      <a16:colId xmlns:a16="http://schemas.microsoft.com/office/drawing/2014/main" val="510379346"/>
                    </a:ext>
                  </a:extLst>
                </a:gridCol>
                <a:gridCol w="914400">
                  <a:extLst>
                    <a:ext uri="{9D8B030D-6E8A-4147-A177-3AD203B41FA5}">
                      <a16:colId xmlns:a16="http://schemas.microsoft.com/office/drawing/2014/main" val="1892962722"/>
                    </a:ext>
                  </a:extLst>
                </a:gridCol>
                <a:gridCol w="649224">
                  <a:extLst>
                    <a:ext uri="{9D8B030D-6E8A-4147-A177-3AD203B41FA5}">
                      <a16:colId xmlns:a16="http://schemas.microsoft.com/office/drawing/2014/main" val="124653318"/>
                    </a:ext>
                  </a:extLst>
                </a:gridCol>
                <a:gridCol w="1847088">
                  <a:extLst>
                    <a:ext uri="{9D8B030D-6E8A-4147-A177-3AD203B41FA5}">
                      <a16:colId xmlns:a16="http://schemas.microsoft.com/office/drawing/2014/main" val="2760079944"/>
                    </a:ext>
                  </a:extLst>
                </a:gridCol>
                <a:gridCol w="603504">
                  <a:extLst>
                    <a:ext uri="{9D8B030D-6E8A-4147-A177-3AD203B41FA5}">
                      <a16:colId xmlns:a16="http://schemas.microsoft.com/office/drawing/2014/main" val="4186857860"/>
                    </a:ext>
                  </a:extLst>
                </a:gridCol>
                <a:gridCol w="828000">
                  <a:extLst>
                    <a:ext uri="{9D8B030D-6E8A-4147-A177-3AD203B41FA5}">
                      <a16:colId xmlns:a16="http://schemas.microsoft.com/office/drawing/2014/main" val="1770082264"/>
                    </a:ext>
                  </a:extLst>
                </a:gridCol>
              </a:tblGrid>
              <a:tr h="135650">
                <a:tc>
                  <a:txBody>
                    <a:bodyPr/>
                    <a:lstStyle/>
                    <a:p>
                      <a:pPr algn="ctr" rtl="0" fontAlgn="ct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채무자 </a:t>
                      </a:r>
                      <a:b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채무금액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담보설정액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담보설정순위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712792771"/>
                  </a:ext>
                </a:extLst>
              </a:tr>
              <a:tr h="135650">
                <a:tc rowSpan="12">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베베덕제일차</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40295558"/>
                  </a:ext>
                </a:extLst>
              </a:tr>
              <a:tr h="67825">
                <a:tc vMerge="1">
                  <a:txBody>
                    <a:bodyPr/>
                    <a:lstStyle/>
                    <a:p>
                      <a:pPr latinLnBrk="1"/>
                      <a:endParaRPr lang="ko-KR" altLang="en-US"/>
                    </a:p>
                  </a:txBody>
                  <a:tcPr/>
                </a:tc>
                <a:tc rowSpan="7">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유앤아이대부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35,520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0094749"/>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00856553"/>
                  </a:ext>
                </a:extLst>
              </a:tr>
              <a:tr h="67825">
                <a:tc vMerge="1">
                  <a:txBody>
                    <a:bodyPr/>
                    <a:lstStyle/>
                    <a:p>
                      <a:pPr latinLnBrk="1"/>
                      <a:endParaRPr lang="ko-KR" altLang="en-US"/>
                    </a:p>
                  </a:txBody>
                  <a:tcPr/>
                </a:tc>
                <a:tc vMerge="1">
                  <a:txBody>
                    <a:bodyPr/>
                    <a:lstStyle/>
                    <a:p>
                      <a:pPr latinLnBrk="1"/>
                      <a:endParaRPr lang="ko-KR" altLang="en-US"/>
                    </a:p>
                  </a:txBody>
                  <a:tcPr/>
                </a:tc>
                <a:tc rowSpan="2">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09662524"/>
                  </a:ext>
                </a:extLst>
              </a:tr>
              <a:tr h="6782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12249890"/>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 주식 </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만주</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2CC"/>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63569394"/>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 주식 </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만주</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2CC"/>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38489133"/>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나투라미디어 주식 </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약 </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만주</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2CC"/>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5,264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80572439"/>
                  </a:ext>
                </a:extLst>
              </a:tr>
              <a:tr h="67825">
                <a:tc vMerge="1">
                  <a:txBody>
                    <a:bodyPr/>
                    <a:lstStyle/>
                    <a:p>
                      <a:pPr latinLnBrk="1"/>
                      <a:endParaRPr lang="ko-KR" altLang="en-US"/>
                    </a:p>
                  </a:txBody>
                  <a:tcPr/>
                </a:tc>
                <a:tc rowSpan="3">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12,344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06591531"/>
                  </a:ext>
                </a:extLst>
              </a:tr>
              <a:tr h="6782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 및 수입목적물 양도담보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1112359"/>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 및 수입목적물 양도담보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38134140"/>
                  </a:ext>
                </a:extLst>
              </a:tr>
              <a:tr h="67825">
                <a:tc vMerge="1">
                  <a:txBody>
                    <a:bodyPr/>
                    <a:lstStyle/>
                    <a:p>
                      <a:pPr latinLnBrk="1"/>
                      <a:endParaRPr lang="ko-KR" altLang="en-US"/>
                    </a:p>
                  </a:txBody>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IBK</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캐피탈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28078066"/>
                  </a:ext>
                </a:extLst>
              </a:tr>
              <a:tr h="67825">
                <a:tc>
                  <a:txBody>
                    <a:bodyPr/>
                    <a:lstStyle/>
                    <a:p>
                      <a:pPr algn="ctr" rtl="0"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140,004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218,377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587721442"/>
                  </a:ext>
                </a:extLst>
              </a:tr>
            </a:tbl>
          </a:graphicData>
        </a:graphic>
      </p:graphicFrame>
      <p:sp>
        <p:nvSpPr>
          <p:cNvPr id="32" name="오른쪽 중괄호 31">
            <a:extLst>
              <a:ext uri="{FF2B5EF4-FFF2-40B4-BE49-F238E27FC236}">
                <a16:creationId xmlns:a16="http://schemas.microsoft.com/office/drawing/2014/main" id="{77087F90-F998-416E-A931-58B5FE06D73B}"/>
              </a:ext>
            </a:extLst>
          </p:cNvPr>
          <p:cNvSpPr/>
          <p:nvPr/>
        </p:nvSpPr>
        <p:spPr>
          <a:xfrm>
            <a:off x="7863838" y="1995908"/>
            <a:ext cx="274320" cy="425581"/>
          </a:xfrm>
          <a:prstGeom prst="righ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3" name="순서도: 연결자 32">
            <a:extLst>
              <a:ext uri="{FF2B5EF4-FFF2-40B4-BE49-F238E27FC236}">
                <a16:creationId xmlns:a16="http://schemas.microsoft.com/office/drawing/2014/main" id="{FF076E5E-EF7E-4B7A-8233-74D74195CCD1}"/>
              </a:ext>
            </a:extLst>
          </p:cNvPr>
          <p:cNvSpPr/>
          <p:nvPr/>
        </p:nvSpPr>
        <p:spPr bwMode="auto">
          <a:xfrm>
            <a:off x="8195730" y="2142236"/>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1</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4" name="순서도: 연결자 33">
            <a:extLst>
              <a:ext uri="{FF2B5EF4-FFF2-40B4-BE49-F238E27FC236}">
                <a16:creationId xmlns:a16="http://schemas.microsoft.com/office/drawing/2014/main" id="{D7CAE705-A207-46B6-A26B-4FE270F3E257}"/>
              </a:ext>
            </a:extLst>
          </p:cNvPr>
          <p:cNvSpPr/>
          <p:nvPr/>
        </p:nvSpPr>
        <p:spPr bwMode="auto">
          <a:xfrm>
            <a:off x="7875688" y="2398665"/>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5" name="순서도: 연결자 34">
            <a:extLst>
              <a:ext uri="{FF2B5EF4-FFF2-40B4-BE49-F238E27FC236}">
                <a16:creationId xmlns:a16="http://schemas.microsoft.com/office/drawing/2014/main" id="{9F140EA8-B9DB-4736-A6FB-A75FC0FAD765}"/>
              </a:ext>
            </a:extLst>
          </p:cNvPr>
          <p:cNvSpPr/>
          <p:nvPr/>
        </p:nvSpPr>
        <p:spPr bwMode="auto">
          <a:xfrm>
            <a:off x="7875688" y="2844626"/>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14" name="순서도: 연결자 13">
            <a:extLst>
              <a:ext uri="{FF2B5EF4-FFF2-40B4-BE49-F238E27FC236}">
                <a16:creationId xmlns:a16="http://schemas.microsoft.com/office/drawing/2014/main" id="{3D1B2AF7-5CF1-4F82-A85A-CCBCD3A4D4CD}"/>
              </a:ext>
            </a:extLst>
          </p:cNvPr>
          <p:cNvSpPr/>
          <p:nvPr/>
        </p:nvSpPr>
        <p:spPr bwMode="auto">
          <a:xfrm>
            <a:off x="2564550" y="4052316"/>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1</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18" name="순서도: 연결자 17">
            <a:extLst>
              <a:ext uri="{FF2B5EF4-FFF2-40B4-BE49-F238E27FC236}">
                <a16:creationId xmlns:a16="http://schemas.microsoft.com/office/drawing/2014/main" id="{0B2A76AB-DB0C-4E07-9D93-390A9228E7B3}"/>
              </a:ext>
            </a:extLst>
          </p:cNvPr>
          <p:cNvSpPr/>
          <p:nvPr/>
        </p:nvSpPr>
        <p:spPr bwMode="auto">
          <a:xfrm>
            <a:off x="2564549" y="4378397"/>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graphicFrame>
        <p:nvGraphicFramePr>
          <p:cNvPr id="6" name="표 5">
            <a:extLst>
              <a:ext uri="{FF2B5EF4-FFF2-40B4-BE49-F238E27FC236}">
                <a16:creationId xmlns:a16="http://schemas.microsoft.com/office/drawing/2014/main" id="{2C328394-8F92-42BC-8433-F292B010FDE3}"/>
              </a:ext>
            </a:extLst>
          </p:cNvPr>
          <p:cNvGraphicFramePr>
            <a:graphicFrameLocks noGrp="1"/>
          </p:cNvGraphicFramePr>
          <p:nvPr>
            <p:extLst>
              <p:ext uri="{D42A27DB-BD31-4B8C-83A1-F6EECF244321}">
                <p14:modId xmlns:p14="http://schemas.microsoft.com/office/powerpoint/2010/main" val="3929136785"/>
              </p:ext>
            </p:extLst>
          </p:nvPr>
        </p:nvGraphicFramePr>
        <p:xfrm>
          <a:off x="2302883" y="5441436"/>
          <a:ext cx="3149011" cy="441807"/>
        </p:xfrm>
        <a:graphic>
          <a:graphicData uri="http://schemas.openxmlformats.org/drawingml/2006/table">
            <a:tbl>
              <a:tblPr/>
              <a:tblGrid>
                <a:gridCol w="1145154">
                  <a:extLst>
                    <a:ext uri="{9D8B030D-6E8A-4147-A177-3AD203B41FA5}">
                      <a16:colId xmlns:a16="http://schemas.microsoft.com/office/drawing/2014/main" val="2895342099"/>
                    </a:ext>
                  </a:extLst>
                </a:gridCol>
                <a:gridCol w="304136">
                  <a:extLst>
                    <a:ext uri="{9D8B030D-6E8A-4147-A177-3AD203B41FA5}">
                      <a16:colId xmlns:a16="http://schemas.microsoft.com/office/drawing/2014/main" val="2513970914"/>
                    </a:ext>
                  </a:extLst>
                </a:gridCol>
                <a:gridCol w="564825">
                  <a:extLst>
                    <a:ext uri="{9D8B030D-6E8A-4147-A177-3AD203B41FA5}">
                      <a16:colId xmlns:a16="http://schemas.microsoft.com/office/drawing/2014/main" val="599521148"/>
                    </a:ext>
                  </a:extLst>
                </a:gridCol>
                <a:gridCol w="1134896">
                  <a:extLst>
                    <a:ext uri="{9D8B030D-6E8A-4147-A177-3AD203B41FA5}">
                      <a16:colId xmlns:a16="http://schemas.microsoft.com/office/drawing/2014/main" val="2825076099"/>
                    </a:ext>
                  </a:extLst>
                </a:gridCol>
              </a:tblGrid>
              <a:tr h="147269">
                <a:tc>
                  <a:txBody>
                    <a:bodyPr/>
                    <a:lstStyle/>
                    <a:p>
                      <a:pPr algn="ctr" fontAlgn="ctr"/>
                      <a:r>
                        <a:rPr lang="ko-KR" altLang="en-US" sz="800" b="0" i="0" u="none" strike="noStrike" dirty="0">
                          <a:solidFill>
                            <a:srgbClr val="FFFFFF"/>
                          </a:solidFill>
                          <a:effectLst/>
                          <a:latin typeface="Arial" panose="020B0604020202020204" pitchFamily="34" charset="0"/>
                          <a:ea typeface="+mj-ea"/>
                          <a:cs typeface="Arial" panose="020B0604020202020204" pitchFamily="34" charset="0"/>
                        </a:rPr>
                        <a:t> 담보제공자산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a:solidFill>
                            <a:srgbClr val="FFFFFF"/>
                          </a:solidFill>
                          <a:effectLst/>
                          <a:latin typeface="Arial" panose="020B0604020202020204" pitchFamily="34" charset="0"/>
                          <a:ea typeface="+mj-ea"/>
                          <a:cs typeface="Arial" panose="020B0604020202020204" pitchFamily="34" charset="0"/>
                        </a:rPr>
                        <a:t> 순위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rgbClr val="FFFFFF"/>
                          </a:solidFill>
                          <a:effectLst/>
                          <a:latin typeface="Arial" panose="020B0604020202020204" pitchFamily="34" charset="0"/>
                          <a:ea typeface="+mj-ea"/>
                          <a:cs typeface="Arial" panose="020B0604020202020204" pitchFamily="34" charset="0"/>
                        </a:rPr>
                        <a:t> 수익자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a:solidFill>
                            <a:srgbClr val="FFFFFF"/>
                          </a:solidFill>
                          <a:effectLst/>
                          <a:latin typeface="Arial" panose="020B0604020202020204" pitchFamily="34" charset="0"/>
                          <a:ea typeface="+mj-ea"/>
                          <a:cs typeface="Arial" panose="020B0604020202020204" pitchFamily="34" charset="0"/>
                        </a:rPr>
                        <a:t> 수익한도</a:t>
                      </a:r>
                      <a:r>
                        <a:rPr lang="en-US" altLang="ko-KR" sz="800" b="0"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0" i="0" u="none" strike="noStrike">
                          <a:solidFill>
                            <a:srgbClr val="FFFFFF"/>
                          </a:solidFill>
                          <a:effectLst/>
                          <a:latin typeface="Arial" panose="020B0604020202020204" pitchFamily="34" charset="0"/>
                          <a:ea typeface="+mj-ea"/>
                          <a:cs typeface="Arial" panose="020B0604020202020204" pitchFamily="34" charset="0"/>
                        </a:rPr>
                        <a:t>백만원</a:t>
                      </a:r>
                      <a:r>
                        <a:rPr lang="en-US" altLang="ko-KR" sz="800" b="0"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667809747"/>
                  </a:ext>
                </a:extLst>
              </a:tr>
              <a:tr h="147269">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용지</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개발 </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단계 부지</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군산시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87,900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52530896"/>
                  </a:ext>
                </a:extLst>
              </a:tr>
              <a:tr h="147269">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용지</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개발 </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2</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단계 부지</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r>
                        <a:rPr lang="en-US" altLang="ko-KR" sz="800" b="0" i="0" u="none" strike="noStrike" baseline="30000"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군산시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87,900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601489"/>
                  </a:ext>
                </a:extLst>
              </a:tr>
            </a:tbl>
          </a:graphicData>
        </a:graphic>
      </p:graphicFrame>
      <p:sp>
        <p:nvSpPr>
          <p:cNvPr id="19" name="직사각형 119">
            <a:extLst>
              <a:ext uri="{FF2B5EF4-FFF2-40B4-BE49-F238E27FC236}">
                <a16:creationId xmlns:a16="http://schemas.microsoft.com/office/drawing/2014/main" id="{9C97075D-40CF-4BB9-95AD-6D893A5A4BC5}"/>
              </a:ext>
            </a:extLst>
          </p:cNvPr>
          <p:cNvSpPr/>
          <p:nvPr/>
        </p:nvSpPr>
        <p:spPr bwMode="auto">
          <a:xfrm>
            <a:off x="2277005" y="5886027"/>
            <a:ext cx="3644842" cy="13292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Note 1 : </a:t>
            </a:r>
            <a:r>
              <a:rPr lang="ko-KR" altLang="en-US" sz="800" dirty="0">
                <a:solidFill>
                  <a:prstClr val="black"/>
                </a:solidFill>
                <a:latin typeface="Arial" panose="020B0604020202020204" pitchFamily="34" charset="0"/>
                <a:ea typeface="+mj-ea"/>
                <a:cs typeface="Arial" panose="020B0604020202020204" pitchFamily="34" charset="0"/>
              </a:rPr>
              <a:t>개발 </a:t>
            </a:r>
            <a:r>
              <a:rPr lang="en-US" altLang="ko-KR" sz="800" dirty="0">
                <a:solidFill>
                  <a:prstClr val="black"/>
                </a:solidFill>
                <a:latin typeface="Arial" panose="020B0604020202020204" pitchFamily="34" charset="0"/>
                <a:ea typeface="+mj-ea"/>
                <a:cs typeface="Arial" panose="020B0604020202020204" pitchFamily="34" charset="0"/>
              </a:rPr>
              <a:t>2</a:t>
            </a:r>
            <a:r>
              <a:rPr lang="ko-KR" altLang="en-US" sz="800" dirty="0">
                <a:solidFill>
                  <a:prstClr val="black"/>
                </a:solidFill>
                <a:latin typeface="Arial" panose="020B0604020202020204" pitchFamily="34" charset="0"/>
                <a:ea typeface="+mj-ea"/>
                <a:cs typeface="Arial" panose="020B0604020202020204" pitchFamily="34" charset="0"/>
              </a:rPr>
              <a:t>단계 부지에 대하여 </a:t>
            </a:r>
            <a:r>
              <a:rPr lang="ko-KR" altLang="en-US" sz="800" dirty="0" err="1">
                <a:solidFill>
                  <a:prstClr val="black"/>
                </a:solidFill>
                <a:latin typeface="Arial" panose="020B0604020202020204" pitchFamily="34" charset="0"/>
                <a:ea typeface="+mj-ea"/>
                <a:cs typeface="Arial" panose="020B0604020202020204" pitchFamily="34" charset="0"/>
              </a:rPr>
              <a:t>유앤아이대부</a:t>
            </a:r>
            <a:r>
              <a:rPr lang="ko-KR" altLang="en-US" sz="800" dirty="0">
                <a:solidFill>
                  <a:prstClr val="black"/>
                </a:solidFill>
                <a:latin typeface="Arial" panose="020B0604020202020204" pitchFamily="34" charset="0"/>
                <a:ea typeface="+mj-ea"/>
                <a:cs typeface="Arial" panose="020B0604020202020204" pitchFamily="34" charset="0"/>
              </a:rPr>
              <a:t> 및 우리은행에 담보 제공</a:t>
            </a:r>
            <a:endParaRPr lang="en-US" altLang="ko-KR" sz="800" baseline="30000" dirty="0">
              <a:solidFill>
                <a:prstClr val="black"/>
              </a:solidFill>
              <a:latin typeface="Arial" panose="020B0604020202020204" pitchFamily="34" charset="0"/>
              <a:ea typeface="+mj-ea"/>
              <a:cs typeface="Arial" panose="020B0604020202020204" pitchFamily="34" charset="0"/>
            </a:endParaRPr>
          </a:p>
        </p:txBody>
      </p:sp>
      <p:sp>
        <p:nvSpPr>
          <p:cNvPr id="20" name="순서도: 연결자 19">
            <a:extLst>
              <a:ext uri="{FF2B5EF4-FFF2-40B4-BE49-F238E27FC236}">
                <a16:creationId xmlns:a16="http://schemas.microsoft.com/office/drawing/2014/main" id="{48E0640E-0691-42A5-BEDD-A250A0D3909E}"/>
              </a:ext>
            </a:extLst>
          </p:cNvPr>
          <p:cNvSpPr/>
          <p:nvPr/>
        </p:nvSpPr>
        <p:spPr bwMode="auto">
          <a:xfrm>
            <a:off x="2070774" y="4735068"/>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1</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21" name="순서도: 연결자 20">
            <a:extLst>
              <a:ext uri="{FF2B5EF4-FFF2-40B4-BE49-F238E27FC236}">
                <a16:creationId xmlns:a16="http://schemas.microsoft.com/office/drawing/2014/main" id="{4224EB0A-FD59-4DF1-A6B8-B01CCC7588B2}"/>
              </a:ext>
            </a:extLst>
          </p:cNvPr>
          <p:cNvSpPr/>
          <p:nvPr/>
        </p:nvSpPr>
        <p:spPr bwMode="auto">
          <a:xfrm>
            <a:off x="2070773" y="5128518"/>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22" name="순서도: 연결자 21">
            <a:extLst>
              <a:ext uri="{FF2B5EF4-FFF2-40B4-BE49-F238E27FC236}">
                <a16:creationId xmlns:a16="http://schemas.microsoft.com/office/drawing/2014/main" id="{18CAEE66-6FEA-4C06-B659-BE7E3045864C}"/>
              </a:ext>
            </a:extLst>
          </p:cNvPr>
          <p:cNvSpPr/>
          <p:nvPr/>
        </p:nvSpPr>
        <p:spPr bwMode="auto">
          <a:xfrm>
            <a:off x="2070773" y="6098118"/>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23" name="직사각형 119">
            <a:extLst>
              <a:ext uri="{FF2B5EF4-FFF2-40B4-BE49-F238E27FC236}">
                <a16:creationId xmlns:a16="http://schemas.microsoft.com/office/drawing/2014/main" id="{53299009-BC64-4044-AF9D-A360842AB0B2}"/>
              </a:ext>
            </a:extLst>
          </p:cNvPr>
          <p:cNvSpPr/>
          <p:nvPr/>
        </p:nvSpPr>
        <p:spPr bwMode="auto">
          <a:xfrm>
            <a:off x="500698" y="1839063"/>
            <a:ext cx="1506861" cy="654229"/>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 1.3.2.3.6 / 1.3.2.3.13 / 1.3.3.1.3  / 1.3.3.1.6 / 2.3.2.3.4 / 2.3.2.3.8 / 2.3.3.2.1 / 2.3.3.2.3 / 3.3.3.1.1 / 3.3.3.1.3 / 6.4.53, Dart) </a:t>
            </a:r>
          </a:p>
        </p:txBody>
      </p:sp>
    </p:spTree>
    <p:extLst>
      <p:ext uri="{BB962C8B-B14F-4D97-AF65-F5344CB8AC3E}">
        <p14:creationId xmlns:p14="http://schemas.microsoft.com/office/powerpoint/2010/main" val="1028556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Group 3">
            <a:extLst>
              <a:ext uri="{FF2B5EF4-FFF2-40B4-BE49-F238E27FC236}">
                <a16:creationId xmlns:a16="http://schemas.microsoft.com/office/drawing/2014/main" id="{43CAAE69-F52B-44F0-B2B5-56A40063D8B2}"/>
              </a:ext>
            </a:extLst>
          </p:cNvPr>
          <p:cNvGraphicFramePr>
            <a:graphicFrameLocks noGrp="1"/>
          </p:cNvGraphicFramePr>
          <p:nvPr>
            <p:extLst>
              <p:ext uri="{D42A27DB-BD31-4B8C-83A1-F6EECF244321}">
                <p14:modId xmlns:p14="http://schemas.microsoft.com/office/powerpoint/2010/main" val="3056592765"/>
              </p:ext>
            </p:extLst>
          </p:nvPr>
        </p:nvGraphicFramePr>
        <p:xfrm>
          <a:off x="468001" y="1191600"/>
          <a:ext cx="9038334" cy="508759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우발부채</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담보제공자산</a:t>
                      </a: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연결실체의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월말 기준 담보 제공내역은 다음과 같음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0" marR="0" lvl="2" indent="0" algn="just" defTabSz="91440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회사는 금융기관에 매출채권을 양도하고 현금을 수령하는 </a:t>
                      </a:r>
                      <a:r>
                        <a:rPr kumimoji="0" lang="ko-KR" altLang="en-US" sz="8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팩토링</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약정을 체결하고 있으며</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2022</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년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1</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분기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36</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억원에 상당하는 매출채권을 양도하고 현금을 수령하였음</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이와 관련하여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36</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억원을 단기차입금으로 계상하고 있으며</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매출채권 중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0.3</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억원을 담보로 제공하고 있음</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대출 약정 상 매출거래처의 부도가 발생하는 경우</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회사가 금융기관에 해당금액을 지급할 의무가 있음에 따라 동 거래는 실질적으로 담보부차입에 해당</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담보자산인 </a:t>
                      </a:r>
                      <a:r>
                        <a:rPr kumimoji="0" lang="ko-KR" altLang="en-US" sz="8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나투라페이퍼의</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토지</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건물</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기계장치는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2022</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년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3</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월말 장부금액이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783</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억원임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관련 차입금은 해당 금액의 약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70%</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수준</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담보자산인 </a:t>
                      </a:r>
                      <a:r>
                        <a:rPr kumimoji="0" lang="ko-KR" altLang="en-US" sz="8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나투라미디어의</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ko-KR" altLang="en-US" sz="8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오식도동</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500-8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소재 건물</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(1~4</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동</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의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2021</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년말 장부금액은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45</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억원임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관련 차입금은 해당금액의 약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40% </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수준</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p>
                    <a:p>
                      <a:pPr marL="177800" marR="0" lvl="2" indent="-177800" algn="just" defTabSz="914400" eaLnBrk="1" fontAlgn="auto" latinLnBrk="0" hangingPunct="1">
                        <a:lnSpc>
                          <a:spcPts val="1080"/>
                        </a:lnSpc>
                        <a:spcBef>
                          <a:spcPts val="600"/>
                        </a:spcBef>
                        <a:spcAft>
                          <a:spcPts val="0"/>
                        </a:spcAft>
                        <a:buClr>
                          <a:srgbClr val="00338D"/>
                        </a:buClr>
                        <a:buSzTx/>
                        <a:buFont typeface="Arial" panose="020B0604020202020204" pitchFamily="34" charset="0"/>
                        <a:buChar char="•"/>
                        <a:tabLst/>
                        <a:defRPr/>
                      </a:pPr>
                      <a:r>
                        <a:rPr kumimoji="0" lang="ko-KR" altLang="en-US" sz="8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페이퍼코리아가</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r>
                        <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TOC1</a:t>
                      </a:r>
                      <a:r>
                        <a:rPr kumimoji="0" lang="ko-KR" altLang="en-US"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의 채무에 대하여 그 채권자에게 제공한 담보</a:t>
                      </a: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8AFA57FA-3C84-45CD-A391-D48A122190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Other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Consideration (5/6)</a:t>
            </a:r>
          </a:p>
        </p:txBody>
      </p:sp>
      <p:sp>
        <p:nvSpPr>
          <p:cNvPr id="17" name="제목 2">
            <a:extLst>
              <a:ext uri="{FF2B5EF4-FFF2-40B4-BE49-F238E27FC236}">
                <a16:creationId xmlns:a16="http://schemas.microsoft.com/office/drawing/2014/main" id="{3D1731AF-DEC8-4FB8-B4E0-4A2217C3530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28" name="순서도: 연결자 27">
            <a:extLst>
              <a:ext uri="{FF2B5EF4-FFF2-40B4-BE49-F238E27FC236}">
                <a16:creationId xmlns:a16="http://schemas.microsoft.com/office/drawing/2014/main" id="{1845818F-EF40-49F8-8866-DBEEF5DC10C4}"/>
              </a:ext>
            </a:extLst>
          </p:cNvPr>
          <p:cNvSpPr/>
          <p:nvPr/>
        </p:nvSpPr>
        <p:spPr bwMode="auto">
          <a:xfrm>
            <a:off x="8195729" y="3715841"/>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29" name="오른쪽 중괄호 28">
            <a:extLst>
              <a:ext uri="{FF2B5EF4-FFF2-40B4-BE49-F238E27FC236}">
                <a16:creationId xmlns:a16="http://schemas.microsoft.com/office/drawing/2014/main" id="{4AFA16A8-7F21-4691-88C6-59D767BA35E2}"/>
              </a:ext>
            </a:extLst>
          </p:cNvPr>
          <p:cNvSpPr/>
          <p:nvPr/>
        </p:nvSpPr>
        <p:spPr>
          <a:xfrm>
            <a:off x="7854949" y="3419327"/>
            <a:ext cx="274320" cy="725953"/>
          </a:xfrm>
          <a:prstGeom prst="righ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0" name="오른쪽 중괄호 29">
            <a:extLst>
              <a:ext uri="{FF2B5EF4-FFF2-40B4-BE49-F238E27FC236}">
                <a16:creationId xmlns:a16="http://schemas.microsoft.com/office/drawing/2014/main" id="{8A1A7249-D67D-4CC5-AB87-183AEF6EF011}"/>
              </a:ext>
            </a:extLst>
          </p:cNvPr>
          <p:cNvSpPr/>
          <p:nvPr/>
        </p:nvSpPr>
        <p:spPr>
          <a:xfrm>
            <a:off x="7854949" y="4290422"/>
            <a:ext cx="274320" cy="194997"/>
          </a:xfrm>
          <a:prstGeom prst="righ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1" name="순서도: 연결자 30">
            <a:extLst>
              <a:ext uri="{FF2B5EF4-FFF2-40B4-BE49-F238E27FC236}">
                <a16:creationId xmlns:a16="http://schemas.microsoft.com/office/drawing/2014/main" id="{3D3E7BD1-7886-404B-A9CB-8AC5AFD13DDB}"/>
              </a:ext>
            </a:extLst>
          </p:cNvPr>
          <p:cNvSpPr/>
          <p:nvPr/>
        </p:nvSpPr>
        <p:spPr bwMode="auto">
          <a:xfrm>
            <a:off x="8195729" y="4343882"/>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3</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2" name="순서도: 연결자 31">
            <a:extLst>
              <a:ext uri="{FF2B5EF4-FFF2-40B4-BE49-F238E27FC236}">
                <a16:creationId xmlns:a16="http://schemas.microsoft.com/office/drawing/2014/main" id="{04652B4B-679A-4AE3-B429-9D95DC1F932A}"/>
              </a:ext>
            </a:extLst>
          </p:cNvPr>
          <p:cNvSpPr/>
          <p:nvPr/>
        </p:nvSpPr>
        <p:spPr bwMode="auto">
          <a:xfrm>
            <a:off x="7915079" y="4806899"/>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4</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3" name="순서도: 연결자 32">
            <a:extLst>
              <a:ext uri="{FF2B5EF4-FFF2-40B4-BE49-F238E27FC236}">
                <a16:creationId xmlns:a16="http://schemas.microsoft.com/office/drawing/2014/main" id="{4DE18FA9-1C0B-47B3-AD27-6670CF27D506}"/>
              </a:ext>
            </a:extLst>
          </p:cNvPr>
          <p:cNvSpPr/>
          <p:nvPr/>
        </p:nvSpPr>
        <p:spPr bwMode="auto">
          <a:xfrm>
            <a:off x="7915079" y="3156692"/>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1</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4" name="순서도: 연결자 33">
            <a:extLst>
              <a:ext uri="{FF2B5EF4-FFF2-40B4-BE49-F238E27FC236}">
                <a16:creationId xmlns:a16="http://schemas.microsoft.com/office/drawing/2014/main" id="{3EA74DF7-15A9-47D1-A313-7E89AEE3A5E7}"/>
              </a:ext>
            </a:extLst>
          </p:cNvPr>
          <p:cNvSpPr/>
          <p:nvPr/>
        </p:nvSpPr>
        <p:spPr bwMode="auto">
          <a:xfrm>
            <a:off x="2062919" y="5172921"/>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1</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5" name="순서도: 연결자 34">
            <a:extLst>
              <a:ext uri="{FF2B5EF4-FFF2-40B4-BE49-F238E27FC236}">
                <a16:creationId xmlns:a16="http://schemas.microsoft.com/office/drawing/2014/main" id="{55206F63-8B30-48C3-B4E9-0CB9C5C86CE9}"/>
              </a:ext>
            </a:extLst>
          </p:cNvPr>
          <p:cNvSpPr/>
          <p:nvPr/>
        </p:nvSpPr>
        <p:spPr bwMode="auto">
          <a:xfrm>
            <a:off x="2062919" y="5666551"/>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6" name="순서도: 연결자 35">
            <a:extLst>
              <a:ext uri="{FF2B5EF4-FFF2-40B4-BE49-F238E27FC236}">
                <a16:creationId xmlns:a16="http://schemas.microsoft.com/office/drawing/2014/main" id="{12312896-CA5B-4D05-9D52-DB0015CE43A0}"/>
              </a:ext>
            </a:extLst>
          </p:cNvPr>
          <p:cNvSpPr/>
          <p:nvPr/>
        </p:nvSpPr>
        <p:spPr bwMode="auto">
          <a:xfrm>
            <a:off x="2062919" y="5877674"/>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3</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7" name="순서도: 연결자 36">
            <a:extLst>
              <a:ext uri="{FF2B5EF4-FFF2-40B4-BE49-F238E27FC236}">
                <a16:creationId xmlns:a16="http://schemas.microsoft.com/office/drawing/2014/main" id="{2FF37D97-D0FD-4526-A7B8-FF0A01B7873C}"/>
              </a:ext>
            </a:extLst>
          </p:cNvPr>
          <p:cNvSpPr/>
          <p:nvPr/>
        </p:nvSpPr>
        <p:spPr bwMode="auto">
          <a:xfrm>
            <a:off x="2062919" y="6092805"/>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4</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19" name="직사각형 119">
            <a:extLst>
              <a:ext uri="{FF2B5EF4-FFF2-40B4-BE49-F238E27FC236}">
                <a16:creationId xmlns:a16="http://schemas.microsoft.com/office/drawing/2014/main" id="{B2CAD7D2-0463-4E80-9EF7-F78220D25AE9}"/>
              </a:ext>
            </a:extLst>
          </p:cNvPr>
          <p:cNvSpPr/>
          <p:nvPr/>
        </p:nvSpPr>
        <p:spPr bwMode="auto">
          <a:xfrm>
            <a:off x="500698" y="1839063"/>
            <a:ext cx="1506861" cy="654229"/>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 1.3.2.3.6 / 1.3.2.3.13 / 1.3.3.1.3  / 1.3.3.1.6 / 2.3.2.3.4 / 2.3.2.3.8 / 2.3.3.2.1 / 2.3.3.2.3 / 3.3.3.1.1 / 3.3.3.1.3 / 6.4.53, Dart) </a:t>
            </a:r>
          </a:p>
        </p:txBody>
      </p:sp>
      <p:graphicFrame>
        <p:nvGraphicFramePr>
          <p:cNvPr id="20" name="표 19">
            <a:extLst>
              <a:ext uri="{FF2B5EF4-FFF2-40B4-BE49-F238E27FC236}">
                <a16:creationId xmlns:a16="http://schemas.microsoft.com/office/drawing/2014/main" id="{55C9E36B-306D-4523-8CBE-A0BB2E1BA513}"/>
              </a:ext>
            </a:extLst>
          </p:cNvPr>
          <p:cNvGraphicFramePr>
            <a:graphicFrameLocks noGrp="1"/>
          </p:cNvGraphicFramePr>
          <p:nvPr>
            <p:extLst>
              <p:ext uri="{D42A27DB-BD31-4B8C-83A1-F6EECF244321}">
                <p14:modId xmlns:p14="http://schemas.microsoft.com/office/powerpoint/2010/main" val="1361776133"/>
              </p:ext>
            </p:extLst>
          </p:nvPr>
        </p:nvGraphicFramePr>
        <p:xfrm>
          <a:off x="2302884" y="1754409"/>
          <a:ext cx="5552064" cy="3296510"/>
        </p:xfrm>
        <a:graphic>
          <a:graphicData uri="http://schemas.openxmlformats.org/drawingml/2006/table">
            <a:tbl>
              <a:tblPr/>
              <a:tblGrid>
                <a:gridCol w="698046">
                  <a:extLst>
                    <a:ext uri="{9D8B030D-6E8A-4147-A177-3AD203B41FA5}">
                      <a16:colId xmlns:a16="http://schemas.microsoft.com/office/drawing/2014/main" val="510379346"/>
                    </a:ext>
                  </a:extLst>
                </a:gridCol>
                <a:gridCol w="916629">
                  <a:extLst>
                    <a:ext uri="{9D8B030D-6E8A-4147-A177-3AD203B41FA5}">
                      <a16:colId xmlns:a16="http://schemas.microsoft.com/office/drawing/2014/main" val="1892962722"/>
                    </a:ext>
                  </a:extLst>
                </a:gridCol>
                <a:gridCol w="650806">
                  <a:extLst>
                    <a:ext uri="{9D8B030D-6E8A-4147-A177-3AD203B41FA5}">
                      <a16:colId xmlns:a16="http://schemas.microsoft.com/office/drawing/2014/main" val="124653318"/>
                    </a:ext>
                  </a:extLst>
                </a:gridCol>
                <a:gridCol w="1851590">
                  <a:extLst>
                    <a:ext uri="{9D8B030D-6E8A-4147-A177-3AD203B41FA5}">
                      <a16:colId xmlns:a16="http://schemas.microsoft.com/office/drawing/2014/main" val="2760079944"/>
                    </a:ext>
                  </a:extLst>
                </a:gridCol>
                <a:gridCol w="604975">
                  <a:extLst>
                    <a:ext uri="{9D8B030D-6E8A-4147-A177-3AD203B41FA5}">
                      <a16:colId xmlns:a16="http://schemas.microsoft.com/office/drawing/2014/main" val="4186857860"/>
                    </a:ext>
                  </a:extLst>
                </a:gridCol>
                <a:gridCol w="830018">
                  <a:extLst>
                    <a:ext uri="{9D8B030D-6E8A-4147-A177-3AD203B41FA5}">
                      <a16:colId xmlns:a16="http://schemas.microsoft.com/office/drawing/2014/main" val="1770082264"/>
                    </a:ext>
                  </a:extLst>
                </a:gridCol>
              </a:tblGrid>
              <a:tr h="135650">
                <a:tc>
                  <a:txBody>
                    <a:bodyPr/>
                    <a:lstStyle/>
                    <a:p>
                      <a:pPr algn="ctr" rtl="0" fontAlgn="ct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채무자 </a:t>
                      </a:r>
                      <a:b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채무금액</a:t>
                      </a:r>
                      <a:endParaRPr lang="en-US" altLang="ko-KR" sz="700" b="0"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담보자산</a:t>
                      </a:r>
                      <a:endParaRPr lang="ko-KR" altLang="en-US" sz="700" b="0"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담보설정액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담보설정순위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712792771"/>
                  </a:ext>
                </a:extLst>
              </a:tr>
              <a:tr h="135650">
                <a:tc rowSpan="12">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베베덕제일차</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40295558"/>
                  </a:ext>
                </a:extLst>
              </a:tr>
              <a:tr h="67825">
                <a:tc vMerge="1">
                  <a:txBody>
                    <a:bodyPr/>
                    <a:lstStyle/>
                    <a:p>
                      <a:pPr latinLnBrk="1"/>
                      <a:endParaRPr lang="ko-KR" altLang="en-US"/>
                    </a:p>
                  </a:txBody>
                  <a:tcPr/>
                </a:tc>
                <a:tc rowSpan="7">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유앤아이대부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35,520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0094749"/>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00856553"/>
                  </a:ext>
                </a:extLst>
              </a:tr>
              <a:tr h="67825">
                <a:tc vMerge="1">
                  <a:txBody>
                    <a:bodyPr/>
                    <a:lstStyle/>
                    <a:p>
                      <a:pPr latinLnBrk="1"/>
                      <a:endParaRPr lang="ko-KR" altLang="en-US"/>
                    </a:p>
                  </a:txBody>
                  <a:tcPr/>
                </a:tc>
                <a:tc vMerge="1">
                  <a:txBody>
                    <a:bodyPr/>
                    <a:lstStyle/>
                    <a:p>
                      <a:pPr latinLnBrk="1"/>
                      <a:endParaRPr lang="ko-KR" altLang="en-US"/>
                    </a:p>
                  </a:txBody>
                  <a:tcPr/>
                </a:tc>
                <a:tc rowSpan="2">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부동산담보신탁수익증권서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09662524"/>
                  </a:ext>
                </a:extLst>
              </a:tr>
              <a:tr h="6782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12249890"/>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주식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2CC"/>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63569394"/>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주식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2CC"/>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38489133"/>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나투라미디어</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주식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약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2CC"/>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5,264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80572439"/>
                  </a:ext>
                </a:extLst>
              </a:tr>
              <a:tr h="67825">
                <a:tc vMerge="1">
                  <a:txBody>
                    <a:bodyPr/>
                    <a:lstStyle/>
                    <a:p>
                      <a:pPr latinLnBrk="1"/>
                      <a:endParaRPr lang="ko-KR" altLang="en-US"/>
                    </a:p>
                  </a:txBody>
                  <a:tcPr/>
                </a:tc>
                <a:tc rowSpan="3">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12,344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06591531"/>
                  </a:ext>
                </a:extLst>
              </a:tr>
              <a:tr h="6782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 및 수입목적물 양도담보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1112359"/>
                  </a:ext>
                </a:extLst>
              </a:tr>
              <a:tr h="67825">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 및 수입목적물 양도담보</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38134140"/>
                  </a:ext>
                </a:extLst>
              </a:tr>
              <a:tr h="67825">
                <a:tc vMerge="1">
                  <a:txBody>
                    <a:bodyPr/>
                    <a:lstStyle/>
                    <a:p>
                      <a:pPr latinLnBrk="1"/>
                      <a:endParaRPr lang="ko-KR" altLang="en-US"/>
                    </a:p>
                  </a:txBody>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IBK</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캐피탈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28078066"/>
                  </a:ext>
                </a:extLst>
              </a:tr>
              <a:tr h="67825">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140,004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218,377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587721442"/>
                  </a:ext>
                </a:extLst>
              </a:tr>
              <a:tr h="135650">
                <a:tc rowSpan="6">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우리금융캐피탈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화재보험금청구권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68068034"/>
                  </a:ext>
                </a:extLst>
              </a:tr>
              <a:tr h="135650">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에스비아이저축은행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화재보험금청구권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2</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85103923"/>
                  </a:ext>
                </a:extLst>
              </a:tr>
              <a:tr h="135650">
                <a:tc vMerge="1">
                  <a:txBody>
                    <a:bodyPr/>
                    <a:lstStyle/>
                    <a:p>
                      <a:pPr latinLnBrk="1"/>
                      <a:endParaRPr lang="ko-KR" altLang="en-US"/>
                    </a:p>
                  </a:txBody>
                  <a:tcPr/>
                </a:tc>
                <a:tc rowSpan="2">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화재보험금청구권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3352242"/>
                  </a:ext>
                </a:extLst>
              </a:tr>
              <a:tr h="135650">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화재보험금청구권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9,444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0696299"/>
                  </a:ext>
                </a:extLst>
              </a:tr>
              <a:tr h="67825">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하나은행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4,651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 및 기계장치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10,171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79243333"/>
                  </a:ext>
                </a:extLst>
              </a:tr>
              <a:tr h="135650">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유앤아이대부</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화재보험금청구권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20389078"/>
                  </a:ext>
                </a:extLst>
              </a:tr>
              <a:tr h="67825">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79,615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3164680269"/>
                  </a:ext>
                </a:extLst>
              </a:tr>
              <a:tr h="67825">
                <a:tc rowSpan="4">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나투라미디어</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하나은행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36986893"/>
                  </a:ext>
                </a:extLst>
              </a:tr>
              <a:tr h="67825">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삼호저축은행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CE4D6"/>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602756"/>
                  </a:ext>
                </a:extLst>
              </a:tr>
              <a:tr h="67825">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한국수출입은행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68916527"/>
                  </a:ext>
                </a:extLst>
              </a:tr>
              <a:tr h="67825">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농협은행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당좌개설보증금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2EFDA"/>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6160372"/>
                  </a:ext>
                </a:extLst>
              </a:tr>
              <a:tr h="67825">
                <a:tc>
                  <a:txBody>
                    <a:bodyPr/>
                    <a:lstStyle/>
                    <a:p>
                      <a:pPr algn="ctr" rtl="0"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9,027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363783629"/>
                  </a:ext>
                </a:extLst>
              </a:tr>
              <a:tr h="135650">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TOC1</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새마을금고중앙회 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rtl="0"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디오션시티퍼스트</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주식</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약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만주</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2CC"/>
                    </a:solidFill>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순위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066846831"/>
                  </a:ext>
                </a:extLst>
              </a:tr>
              <a:tr h="67825">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226,180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310,893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323984738"/>
                  </a:ext>
                </a:extLst>
              </a:tr>
            </a:tbl>
          </a:graphicData>
        </a:graphic>
      </p:graphicFrame>
    </p:spTree>
    <p:extLst>
      <p:ext uri="{BB962C8B-B14F-4D97-AF65-F5344CB8AC3E}">
        <p14:creationId xmlns:p14="http://schemas.microsoft.com/office/powerpoint/2010/main" val="1319232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Group 3">
            <a:extLst>
              <a:ext uri="{FF2B5EF4-FFF2-40B4-BE49-F238E27FC236}">
                <a16:creationId xmlns:a16="http://schemas.microsoft.com/office/drawing/2014/main" id="{43CAAE69-F52B-44F0-B2B5-56A40063D8B2}"/>
              </a:ext>
            </a:extLst>
          </p:cNvPr>
          <p:cNvGraphicFramePr>
            <a:graphicFrameLocks noGrp="1"/>
          </p:cNvGraphicFramePr>
          <p:nvPr>
            <p:extLst>
              <p:ext uri="{D42A27DB-BD31-4B8C-83A1-F6EECF244321}">
                <p14:modId xmlns:p14="http://schemas.microsoft.com/office/powerpoint/2010/main" val="3048617048"/>
              </p:ext>
            </p:extLst>
          </p:nvPr>
        </p:nvGraphicFramePr>
        <p:xfrm>
          <a:off x="468001" y="1191600"/>
          <a:ext cx="9038334" cy="508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우발부채</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환경행정처분 및 산재</a:t>
                      </a:r>
                      <a:r>
                        <a:rPr kumimoji="0" lang="en-US" altLang="ko-KR"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노무관련소송</a:t>
                      </a: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2018~2022</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월말까지 행정처분 내역은 다음과 같음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2" indent="0" algn="just" defTabSz="914400" rtl="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2" indent="0" algn="just" defTabSz="914400" rtl="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2" indent="0" algn="just" defTabSz="914400" rtl="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2" indent="0" algn="just" defTabSz="914400" rtl="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2" indent="0" algn="just" defTabSz="914400" rtl="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환경처분내역 상세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rtl="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2" name="Chart1">
            <a:extLst>
              <a:ext uri="{FF2B5EF4-FFF2-40B4-BE49-F238E27FC236}">
                <a16:creationId xmlns:a16="http://schemas.microsoft.com/office/drawing/2014/main" id="{3B2C0D83-A673-45CF-BF63-B97B6E37B307}"/>
              </a:ext>
            </a:extLst>
          </p:cNvPr>
          <p:cNvGraphicFramePr>
            <a:graphicFrameLocks/>
          </p:cNvGraphicFramePr>
          <p:nvPr/>
        </p:nvGraphicFramePr>
        <p:xfrm>
          <a:off x="2309360" y="1303128"/>
          <a:ext cx="2186440" cy="2803006"/>
        </p:xfrm>
        <a:graphic>
          <a:graphicData uri="http://schemas.openxmlformats.org/drawingml/2006/chart">
            <c:chart xmlns:c="http://schemas.openxmlformats.org/drawingml/2006/chart" xmlns:r="http://schemas.openxmlformats.org/officeDocument/2006/relationships" r:id="rId3"/>
          </a:graphicData>
        </a:graphic>
      </p:graphicFrame>
      <p:sp>
        <p:nvSpPr>
          <p:cNvPr id="16" name="제목 2">
            <a:extLst>
              <a:ext uri="{FF2B5EF4-FFF2-40B4-BE49-F238E27FC236}">
                <a16:creationId xmlns:a16="http://schemas.microsoft.com/office/drawing/2014/main" id="{8AFA57FA-3C84-45CD-A391-D48A122190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Other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Consideration (6/6)</a:t>
            </a:r>
          </a:p>
        </p:txBody>
      </p:sp>
      <p:sp>
        <p:nvSpPr>
          <p:cNvPr id="17" name="제목 2">
            <a:extLst>
              <a:ext uri="{FF2B5EF4-FFF2-40B4-BE49-F238E27FC236}">
                <a16:creationId xmlns:a16="http://schemas.microsoft.com/office/drawing/2014/main" id="{3D1731AF-DEC8-4FB8-B4E0-4A2217C3530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19" name="직사각형 18">
            <a:extLst>
              <a:ext uri="{FF2B5EF4-FFF2-40B4-BE49-F238E27FC236}">
                <a16:creationId xmlns:a16="http://schemas.microsoft.com/office/drawing/2014/main" id="{1F8BD416-DFB0-4697-849C-F3C2904DA8DE}"/>
              </a:ext>
            </a:extLst>
          </p:cNvPr>
          <p:cNvSpPr/>
          <p:nvPr/>
        </p:nvSpPr>
        <p:spPr>
          <a:xfrm>
            <a:off x="2200835" y="1759022"/>
            <a:ext cx="2416885" cy="2350698"/>
          </a:xfrm>
          <a:prstGeom prst="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US" altLang="ko-KR" sz="831" dirty="0">
              <a:solidFill>
                <a:schemeClr val="bg1"/>
              </a:solidFill>
              <a:latin typeface="Arial" panose="020B0604020202020204" pitchFamily="34" charset="0"/>
              <a:ea typeface="+mj-ea"/>
              <a:cs typeface="Arial" panose="020B0604020202020204" pitchFamily="34" charset="0"/>
            </a:endParaRPr>
          </a:p>
        </p:txBody>
      </p:sp>
      <p:sp>
        <p:nvSpPr>
          <p:cNvPr id="20" name="TextBox 19">
            <a:extLst>
              <a:ext uri="{FF2B5EF4-FFF2-40B4-BE49-F238E27FC236}">
                <a16:creationId xmlns:a16="http://schemas.microsoft.com/office/drawing/2014/main" id="{BC283294-9314-41EA-A14D-0EBFC775E274}"/>
              </a:ext>
            </a:extLst>
          </p:cNvPr>
          <p:cNvSpPr txBox="1"/>
          <p:nvPr/>
        </p:nvSpPr>
        <p:spPr>
          <a:xfrm>
            <a:off x="2343289" y="1658013"/>
            <a:ext cx="1378604" cy="248337"/>
          </a:xfrm>
          <a:prstGeom prst="rect">
            <a:avLst/>
          </a:prstGeom>
          <a:solidFill>
            <a:schemeClr val="bg1"/>
          </a:solidFill>
        </p:spPr>
        <p:txBody>
          <a:bodyPr wrap="square" lIns="36000" tIns="50409" rIns="36000" bIns="50409" rtlCol="0">
            <a:noAutofit/>
          </a:bodyPr>
          <a:lstStyle/>
          <a:p>
            <a:pPr algn="ctr">
              <a:spcAft>
                <a:spcPts val="554"/>
              </a:spcAft>
            </a:pPr>
            <a:r>
              <a:rPr lang="ko-KR" altLang="en-US" sz="738" b="1" dirty="0">
                <a:solidFill>
                  <a:schemeClr val="tx2"/>
                </a:solidFill>
                <a:latin typeface="Arial" panose="020B0604020202020204" pitchFamily="34" charset="0"/>
                <a:ea typeface="+mj-ea"/>
                <a:cs typeface="Arial" panose="020B0604020202020204" pitchFamily="34" charset="0"/>
              </a:rPr>
              <a:t>위반사항 및 행정처분 내역 등</a:t>
            </a:r>
          </a:p>
        </p:txBody>
      </p:sp>
      <p:sp>
        <p:nvSpPr>
          <p:cNvPr id="21" name="직사각형 119">
            <a:extLst>
              <a:ext uri="{FF2B5EF4-FFF2-40B4-BE49-F238E27FC236}">
                <a16:creationId xmlns:a16="http://schemas.microsoft.com/office/drawing/2014/main" id="{395C68BB-9D5E-4434-8CEF-E6B01A62B0E0}"/>
              </a:ext>
            </a:extLst>
          </p:cNvPr>
          <p:cNvSpPr/>
          <p:nvPr/>
        </p:nvSpPr>
        <p:spPr bwMode="auto">
          <a:xfrm>
            <a:off x="2343289" y="1909313"/>
            <a:ext cx="529339" cy="130034"/>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a:t>
            </a:r>
            <a:r>
              <a:rPr lang="ko-KR" altLang="en-US" sz="800" dirty="0">
                <a:solidFill>
                  <a:prstClr val="black"/>
                </a:solidFill>
                <a:latin typeface="Arial" panose="020B0604020202020204" pitchFamily="34" charset="0"/>
                <a:ea typeface="+mj-ea"/>
                <a:cs typeface="Arial" panose="020B0604020202020204" pitchFamily="34" charset="0"/>
              </a:rPr>
              <a:t>단위 </a:t>
            </a:r>
            <a:r>
              <a:rPr lang="en-US" altLang="ko-KR" sz="800" dirty="0">
                <a:solidFill>
                  <a:prstClr val="black"/>
                </a:solidFill>
                <a:latin typeface="Arial" panose="020B0604020202020204" pitchFamily="34" charset="0"/>
                <a:ea typeface="+mj-ea"/>
                <a:cs typeface="Arial" panose="020B0604020202020204" pitchFamily="34" charset="0"/>
              </a:rPr>
              <a:t>: </a:t>
            </a:r>
            <a:r>
              <a:rPr lang="ko-KR" altLang="en-US" sz="800" dirty="0">
                <a:solidFill>
                  <a:prstClr val="black"/>
                </a:solidFill>
                <a:latin typeface="Arial" panose="020B0604020202020204" pitchFamily="34" charset="0"/>
                <a:ea typeface="+mj-ea"/>
                <a:cs typeface="Arial" panose="020B0604020202020204" pitchFamily="34" charset="0"/>
              </a:rPr>
              <a:t>건</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22" name="직사각형 119">
            <a:extLst>
              <a:ext uri="{FF2B5EF4-FFF2-40B4-BE49-F238E27FC236}">
                <a16:creationId xmlns:a16="http://schemas.microsoft.com/office/drawing/2014/main" id="{BA829E2D-7CC1-4370-92FC-C31454FEC586}"/>
              </a:ext>
            </a:extLst>
          </p:cNvPr>
          <p:cNvSpPr/>
          <p:nvPr/>
        </p:nvSpPr>
        <p:spPr bwMode="auto">
          <a:xfrm>
            <a:off x="2607958" y="2084967"/>
            <a:ext cx="363842" cy="189128"/>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19</a:t>
            </a:r>
            <a:r>
              <a:rPr lang="ko-KR" altLang="en-US" sz="800" dirty="0">
                <a:solidFill>
                  <a:prstClr val="black"/>
                </a:solidFill>
                <a:latin typeface="Arial" panose="020B0604020202020204" pitchFamily="34" charset="0"/>
                <a:ea typeface="+mj-ea"/>
                <a:cs typeface="Arial" panose="020B0604020202020204" pitchFamily="34" charset="0"/>
              </a:rPr>
              <a:t>건</a:t>
            </a:r>
            <a:endParaRPr lang="en-US" altLang="ko-KR" sz="800" dirty="0">
              <a:solidFill>
                <a:prstClr val="black"/>
              </a:solidFill>
              <a:latin typeface="Arial" panose="020B0604020202020204" pitchFamily="34" charset="0"/>
              <a:ea typeface="+mj-ea"/>
              <a:cs typeface="Arial" panose="020B0604020202020204" pitchFamily="34" charset="0"/>
            </a:endParaRPr>
          </a:p>
        </p:txBody>
      </p:sp>
      <p:sp>
        <p:nvSpPr>
          <p:cNvPr id="23" name="직사각형 119">
            <a:extLst>
              <a:ext uri="{FF2B5EF4-FFF2-40B4-BE49-F238E27FC236}">
                <a16:creationId xmlns:a16="http://schemas.microsoft.com/office/drawing/2014/main" id="{4ECBEB10-F969-4338-A14D-33E4FC7C4DC5}"/>
              </a:ext>
            </a:extLst>
          </p:cNvPr>
          <p:cNvSpPr/>
          <p:nvPr/>
        </p:nvSpPr>
        <p:spPr bwMode="auto">
          <a:xfrm>
            <a:off x="3270281" y="3040942"/>
            <a:ext cx="277991" cy="144502"/>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8</a:t>
            </a:r>
            <a:r>
              <a:rPr lang="ko-KR" altLang="en-US" sz="800" dirty="0">
                <a:solidFill>
                  <a:prstClr val="black"/>
                </a:solidFill>
                <a:latin typeface="Arial" panose="020B0604020202020204" pitchFamily="34" charset="0"/>
                <a:ea typeface="+mj-ea"/>
                <a:cs typeface="Arial" panose="020B0604020202020204" pitchFamily="34" charset="0"/>
              </a:rPr>
              <a:t>건</a:t>
            </a:r>
            <a:endParaRPr lang="en-US" altLang="ko-KR" sz="800" dirty="0">
              <a:solidFill>
                <a:prstClr val="black"/>
              </a:solidFill>
              <a:latin typeface="Arial" panose="020B0604020202020204" pitchFamily="34" charset="0"/>
              <a:ea typeface="+mj-ea"/>
              <a:cs typeface="Arial" panose="020B0604020202020204" pitchFamily="34" charset="0"/>
            </a:endParaRPr>
          </a:p>
        </p:txBody>
      </p:sp>
      <p:sp>
        <p:nvSpPr>
          <p:cNvPr id="24" name="직사각형 119">
            <a:extLst>
              <a:ext uri="{FF2B5EF4-FFF2-40B4-BE49-F238E27FC236}">
                <a16:creationId xmlns:a16="http://schemas.microsoft.com/office/drawing/2014/main" id="{D13FD346-3048-48F5-924F-945E6F8C22B9}"/>
              </a:ext>
            </a:extLst>
          </p:cNvPr>
          <p:cNvSpPr/>
          <p:nvPr/>
        </p:nvSpPr>
        <p:spPr bwMode="auto">
          <a:xfrm>
            <a:off x="3832187" y="3611438"/>
            <a:ext cx="277991" cy="144502"/>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1</a:t>
            </a:r>
            <a:r>
              <a:rPr lang="ko-KR" altLang="en-US" sz="800" dirty="0">
                <a:solidFill>
                  <a:prstClr val="black"/>
                </a:solidFill>
                <a:latin typeface="Arial" panose="020B0604020202020204" pitchFamily="34" charset="0"/>
                <a:ea typeface="+mj-ea"/>
                <a:cs typeface="Arial" panose="020B0604020202020204" pitchFamily="34" charset="0"/>
              </a:rPr>
              <a:t>건</a:t>
            </a:r>
            <a:endParaRPr lang="en-US" altLang="ko-KR" sz="800" dirty="0">
              <a:solidFill>
                <a:prstClr val="black"/>
              </a:solidFill>
              <a:latin typeface="Arial" panose="020B0604020202020204" pitchFamily="34" charset="0"/>
              <a:ea typeface="+mj-ea"/>
              <a:cs typeface="Arial" panose="020B0604020202020204" pitchFamily="34" charset="0"/>
            </a:endParaRPr>
          </a:p>
        </p:txBody>
      </p:sp>
      <p:graphicFrame>
        <p:nvGraphicFramePr>
          <p:cNvPr id="4" name="표 3">
            <a:extLst>
              <a:ext uri="{FF2B5EF4-FFF2-40B4-BE49-F238E27FC236}">
                <a16:creationId xmlns:a16="http://schemas.microsoft.com/office/drawing/2014/main" id="{B8875776-6346-4451-8B1E-B58BDF55C0F4}"/>
              </a:ext>
            </a:extLst>
          </p:cNvPr>
          <p:cNvGraphicFramePr>
            <a:graphicFrameLocks noGrp="1"/>
          </p:cNvGraphicFramePr>
          <p:nvPr>
            <p:extLst>
              <p:ext uri="{D42A27DB-BD31-4B8C-83A1-F6EECF244321}">
                <p14:modId xmlns:p14="http://schemas.microsoft.com/office/powerpoint/2010/main" val="2926625281"/>
              </p:ext>
            </p:extLst>
          </p:nvPr>
        </p:nvGraphicFramePr>
        <p:xfrm>
          <a:off x="2134702" y="4446919"/>
          <a:ext cx="7295048" cy="1604990"/>
        </p:xfrm>
        <a:graphic>
          <a:graphicData uri="http://schemas.openxmlformats.org/drawingml/2006/table">
            <a:tbl>
              <a:tblPr/>
              <a:tblGrid>
                <a:gridCol w="403092">
                  <a:extLst>
                    <a:ext uri="{9D8B030D-6E8A-4147-A177-3AD203B41FA5}">
                      <a16:colId xmlns:a16="http://schemas.microsoft.com/office/drawing/2014/main" val="2401487562"/>
                    </a:ext>
                  </a:extLst>
                </a:gridCol>
                <a:gridCol w="403092">
                  <a:extLst>
                    <a:ext uri="{9D8B030D-6E8A-4147-A177-3AD203B41FA5}">
                      <a16:colId xmlns:a16="http://schemas.microsoft.com/office/drawing/2014/main" val="776864214"/>
                    </a:ext>
                  </a:extLst>
                </a:gridCol>
                <a:gridCol w="485989">
                  <a:extLst>
                    <a:ext uri="{9D8B030D-6E8A-4147-A177-3AD203B41FA5}">
                      <a16:colId xmlns:a16="http://schemas.microsoft.com/office/drawing/2014/main" val="2183397449"/>
                    </a:ext>
                  </a:extLst>
                </a:gridCol>
                <a:gridCol w="2359146">
                  <a:extLst>
                    <a:ext uri="{9D8B030D-6E8A-4147-A177-3AD203B41FA5}">
                      <a16:colId xmlns:a16="http://schemas.microsoft.com/office/drawing/2014/main" val="1872778271"/>
                    </a:ext>
                  </a:extLst>
                </a:gridCol>
                <a:gridCol w="758958">
                  <a:extLst>
                    <a:ext uri="{9D8B030D-6E8A-4147-A177-3AD203B41FA5}">
                      <a16:colId xmlns:a16="http://schemas.microsoft.com/office/drawing/2014/main" val="2243263298"/>
                    </a:ext>
                  </a:extLst>
                </a:gridCol>
                <a:gridCol w="791365">
                  <a:extLst>
                    <a:ext uri="{9D8B030D-6E8A-4147-A177-3AD203B41FA5}">
                      <a16:colId xmlns:a16="http://schemas.microsoft.com/office/drawing/2014/main" val="3575037794"/>
                    </a:ext>
                  </a:extLst>
                </a:gridCol>
                <a:gridCol w="365406">
                  <a:extLst>
                    <a:ext uri="{9D8B030D-6E8A-4147-A177-3AD203B41FA5}">
                      <a16:colId xmlns:a16="http://schemas.microsoft.com/office/drawing/2014/main" val="2721185"/>
                    </a:ext>
                  </a:extLst>
                </a:gridCol>
                <a:gridCol w="1728000">
                  <a:extLst>
                    <a:ext uri="{9D8B030D-6E8A-4147-A177-3AD203B41FA5}">
                      <a16:colId xmlns:a16="http://schemas.microsoft.com/office/drawing/2014/main" val="1567145741"/>
                    </a:ext>
                  </a:extLst>
                </a:gridCol>
              </a:tblGrid>
              <a:tr h="124260">
                <a:tc>
                  <a:txBody>
                    <a:bodyPr/>
                    <a:lstStyle/>
                    <a:p>
                      <a:pPr algn="ctr" fontAlgn="ctr"/>
                      <a:r>
                        <a:rPr lang="ko-KR" altLang="en-US" sz="750" b="0" i="0" u="none" strike="noStrike" dirty="0">
                          <a:solidFill>
                            <a:srgbClr val="FFFFFF"/>
                          </a:solidFill>
                          <a:effectLst/>
                          <a:latin typeface="Arial" panose="020B0604020202020204" pitchFamily="34" charset="0"/>
                          <a:ea typeface="+mj-ea"/>
                          <a:cs typeface="Arial" panose="020B0604020202020204" pitchFamily="34" charset="0"/>
                        </a:rPr>
                        <a:t>회사</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50" b="1" i="0" u="none" strike="noStrike">
                          <a:solidFill>
                            <a:srgbClr val="FFFFFF"/>
                          </a:solidFill>
                          <a:effectLst/>
                          <a:latin typeface="Arial" panose="020B0604020202020204" pitchFamily="34" charset="0"/>
                          <a:ea typeface="+mj-ea"/>
                          <a:cs typeface="Arial" panose="020B0604020202020204" pitchFamily="34" charset="0"/>
                        </a:rPr>
                        <a:t>구분</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50" b="1" i="0" u="none" strike="noStrike" dirty="0">
                          <a:solidFill>
                            <a:srgbClr val="FFFFFF"/>
                          </a:solidFill>
                          <a:effectLst/>
                          <a:latin typeface="Arial" panose="020B0604020202020204" pitchFamily="34" charset="0"/>
                          <a:ea typeface="+mj-ea"/>
                          <a:cs typeface="Arial" panose="020B0604020202020204" pitchFamily="34" charset="0"/>
                        </a:rPr>
                        <a:t>위반일시</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50" b="1" i="0" u="none" strike="noStrike">
                          <a:solidFill>
                            <a:srgbClr val="FFFFFF"/>
                          </a:solidFill>
                          <a:effectLst/>
                          <a:latin typeface="Arial" panose="020B0604020202020204" pitchFamily="34" charset="0"/>
                          <a:ea typeface="+mj-ea"/>
                          <a:cs typeface="Arial" panose="020B0604020202020204" pitchFamily="34" charset="0"/>
                        </a:rPr>
                        <a:t>위반내용</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50" b="1" i="0" u="none" strike="noStrike">
                          <a:solidFill>
                            <a:srgbClr val="FFFFFF"/>
                          </a:solidFill>
                          <a:effectLst/>
                          <a:latin typeface="Arial" panose="020B0604020202020204" pitchFamily="34" charset="0"/>
                          <a:ea typeface="+mj-ea"/>
                          <a:cs typeface="Arial" panose="020B0604020202020204" pitchFamily="34" charset="0"/>
                        </a:rPr>
                        <a:t>적발기관</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50" b="1" i="0" u="none" strike="noStrike">
                          <a:solidFill>
                            <a:srgbClr val="FFFFFF"/>
                          </a:solidFill>
                          <a:effectLst/>
                          <a:latin typeface="Arial" panose="020B0604020202020204" pitchFamily="34" charset="0"/>
                          <a:ea typeface="+mj-ea"/>
                          <a:cs typeface="Arial" panose="020B0604020202020204" pitchFamily="34" charset="0"/>
                        </a:rPr>
                        <a:t>행정처분</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50" b="1" i="0" u="none" strike="noStrike" dirty="0">
                          <a:solidFill>
                            <a:srgbClr val="FFFFFF"/>
                          </a:solidFill>
                          <a:effectLst/>
                          <a:latin typeface="Arial" panose="020B0604020202020204" pitchFamily="34" charset="0"/>
                          <a:ea typeface="+mj-ea"/>
                          <a:cs typeface="Arial" panose="020B0604020202020204" pitchFamily="34" charset="0"/>
                        </a:rPr>
                        <a:t>과태료</a:t>
                      </a:r>
                      <a:endParaRPr lang="en-US" altLang="ko-KR" sz="750" b="1" i="0" u="none" strike="noStrike" dirty="0">
                        <a:solidFill>
                          <a:srgbClr val="FFFFFF"/>
                        </a:solidFill>
                        <a:effectLst/>
                        <a:latin typeface="Arial" panose="020B0604020202020204" pitchFamily="34" charset="0"/>
                        <a:ea typeface="+mj-ea"/>
                        <a:cs typeface="Arial" panose="020B0604020202020204" pitchFamily="34" charset="0"/>
                      </a:endParaRP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50" b="1" i="0" u="none" strike="noStrike">
                          <a:solidFill>
                            <a:srgbClr val="FFFFFF"/>
                          </a:solidFill>
                          <a:effectLst/>
                          <a:latin typeface="Arial" panose="020B0604020202020204" pitchFamily="34" charset="0"/>
                          <a:ea typeface="+mj-ea"/>
                          <a:cs typeface="Arial" panose="020B0604020202020204" pitchFamily="34" charset="0"/>
                        </a:rPr>
                        <a:t>비고</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18627554"/>
                  </a:ext>
                </a:extLst>
              </a:tr>
              <a:tr h="124260">
                <a:tc rowSpan="6">
                  <a:txBody>
                    <a:bodyPr/>
                    <a:lstStyle/>
                    <a:p>
                      <a:pPr algn="ctr" fontAlgn="ctr"/>
                      <a:r>
                        <a:rPr lang="en-US" sz="750" b="1" i="0" u="none" strike="noStrike" dirty="0">
                          <a:solidFill>
                            <a:srgbClr val="000000"/>
                          </a:solidFill>
                          <a:effectLst/>
                          <a:latin typeface="Arial" panose="020B0604020202020204" pitchFamily="34" charset="0"/>
                          <a:ea typeface="+mj-ea"/>
                          <a:cs typeface="Arial" panose="020B0604020202020204" pitchFamily="34" charset="0"/>
                        </a:rPr>
                        <a:t>PCI</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폐기물</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a:solidFill>
                            <a:srgbClr val="000000"/>
                          </a:solidFill>
                          <a:effectLst/>
                          <a:latin typeface="Arial" panose="020B0604020202020204" pitchFamily="34" charset="0"/>
                          <a:ea typeface="+mj-ea"/>
                          <a:cs typeface="Arial" panose="020B0604020202020204" pitchFamily="34" charset="0"/>
                        </a:rPr>
                        <a:t>Apr-19</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사업장일반폐기물 </a:t>
                      </a:r>
                      <a:r>
                        <a:rPr lang="ko-KR" altLang="en-US" sz="750" b="0" i="0" u="none" strike="noStrike" dirty="0" err="1">
                          <a:solidFill>
                            <a:srgbClr val="000000"/>
                          </a:solidFill>
                          <a:effectLst/>
                          <a:latin typeface="Arial" panose="020B0604020202020204" pitchFamily="34" charset="0"/>
                          <a:ea typeface="+mj-ea"/>
                          <a:cs typeface="Arial" panose="020B0604020202020204" pitchFamily="34" charset="0"/>
                        </a:rPr>
                        <a:t>부적정</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 보관</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전주지방환경청</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과태료</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2</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자진납부로 </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20% </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감면 </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160</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만원 납부</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79693442"/>
                  </a:ext>
                </a:extLst>
              </a:tr>
              <a:tr h="124260">
                <a:tc vMerge="1">
                  <a:txBody>
                    <a:bodyPr/>
                    <a:lstStyle/>
                    <a:p>
                      <a:pPr latinLnBrk="1"/>
                      <a:endParaRPr lang="ko-KR" altLang="en-US"/>
                    </a:p>
                  </a:txBody>
                  <a:tcPr/>
                </a:tc>
                <a:tc rowSpan="2">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수질</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dirty="0">
                          <a:solidFill>
                            <a:srgbClr val="000000"/>
                          </a:solidFill>
                          <a:effectLst/>
                          <a:latin typeface="Arial" panose="020B0604020202020204" pitchFamily="34" charset="0"/>
                          <a:ea typeface="+mj-ea"/>
                          <a:cs typeface="Arial" panose="020B0604020202020204" pitchFamily="34" charset="0"/>
                        </a:rPr>
                        <a:t>Feb-20</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폐수 색도 배출허용기준 초과</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전라북도청</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개선명령 </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차</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2019</a:t>
                      </a:r>
                      <a:r>
                        <a:rPr lang="ko-KR" altLang="en-US" sz="750" b="0" i="0" u="none" strike="noStrike">
                          <a:solidFill>
                            <a:srgbClr val="000000"/>
                          </a:solidFill>
                          <a:effectLst/>
                          <a:latin typeface="Arial" panose="020B0604020202020204" pitchFamily="34" charset="0"/>
                          <a:ea typeface="+mj-ea"/>
                          <a:cs typeface="Arial" panose="020B0604020202020204" pitchFamily="34" charset="0"/>
                        </a:rPr>
                        <a:t>년 재산세 납부시 </a:t>
                      </a:r>
                      <a:r>
                        <a:rPr lang="en-US" altLang="ko-KR" sz="750" b="0" i="0" u="none" strike="noStrike">
                          <a:solidFill>
                            <a:srgbClr val="000000"/>
                          </a:solidFill>
                          <a:effectLst/>
                          <a:latin typeface="Arial" panose="020B0604020202020204" pitchFamily="34" charset="0"/>
                          <a:ea typeface="+mj-ea"/>
                          <a:cs typeface="Arial" panose="020B0604020202020204" pitchFamily="34" charset="0"/>
                        </a:rPr>
                        <a:t>2</a:t>
                      </a:r>
                      <a:r>
                        <a:rPr lang="ko-KR" altLang="en-US" sz="750" b="0" i="0" u="none" strike="noStrike">
                          <a:solidFill>
                            <a:srgbClr val="000000"/>
                          </a:solidFill>
                          <a:effectLst/>
                          <a:latin typeface="Arial" panose="020B0604020202020204" pitchFamily="34" charset="0"/>
                          <a:ea typeface="+mj-ea"/>
                          <a:cs typeface="Arial" panose="020B0604020202020204" pitchFamily="34" charset="0"/>
                        </a:rPr>
                        <a:t>배 반영됨</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08929541"/>
                  </a:ext>
                </a:extLst>
              </a:tr>
              <a:tr h="124260">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750" b="0" i="0" u="none" strike="noStrike">
                          <a:solidFill>
                            <a:srgbClr val="000000"/>
                          </a:solidFill>
                          <a:effectLst/>
                          <a:latin typeface="Arial" panose="020B0604020202020204" pitchFamily="34" charset="0"/>
                          <a:ea typeface="+mj-ea"/>
                          <a:cs typeface="Arial" panose="020B0604020202020204" pitchFamily="34" charset="0"/>
                        </a:rPr>
                        <a:t>Feb-21</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수질배출시설 변경신고 </a:t>
                      </a:r>
                      <a:r>
                        <a:rPr lang="ko-KR" altLang="en-US" sz="750" b="0" i="0" u="none" strike="noStrike" dirty="0" err="1">
                          <a:solidFill>
                            <a:srgbClr val="000000"/>
                          </a:solidFill>
                          <a:effectLst/>
                          <a:latin typeface="Arial" panose="020B0604020202020204" pitchFamily="34" charset="0"/>
                          <a:ea typeface="+mj-ea"/>
                          <a:cs typeface="Arial" panose="020B0604020202020204" pitchFamily="34" charset="0"/>
                        </a:rPr>
                        <a:t>미이행</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새로운 오염물질 발생</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전북지방환경청</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경고</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차</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 </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과태료</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87396209"/>
                  </a:ext>
                </a:extLst>
              </a:tr>
              <a:tr h="124260">
                <a:tc vMerge="1">
                  <a:txBody>
                    <a:bodyPr/>
                    <a:lstStyle/>
                    <a:p>
                      <a:pPr latinLnBrk="1"/>
                      <a:endParaRPr lang="ko-KR" altLang="en-US"/>
                    </a:p>
                  </a:txBody>
                  <a:tcPr/>
                </a:tc>
                <a:tc rowSpan="3">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대기</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a:solidFill>
                            <a:srgbClr val="000000"/>
                          </a:solidFill>
                          <a:effectLst/>
                          <a:latin typeface="Arial" panose="020B0604020202020204" pitchFamily="34" charset="0"/>
                          <a:ea typeface="+mj-ea"/>
                          <a:cs typeface="Arial" panose="020B0604020202020204" pitchFamily="34" charset="0"/>
                        </a:rPr>
                        <a:t>Nov-19</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NOx 30</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분 평균치 주 </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8</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회 이상 초과</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환경공단</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개선명령 </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차</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94533233"/>
                  </a:ext>
                </a:extLst>
              </a:tr>
              <a:tr h="124260">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750" b="0" i="0" u="none" strike="noStrike">
                          <a:solidFill>
                            <a:srgbClr val="000000"/>
                          </a:solidFill>
                          <a:effectLst/>
                          <a:latin typeface="Arial" panose="020B0604020202020204" pitchFamily="34" charset="0"/>
                          <a:ea typeface="+mj-ea"/>
                          <a:cs typeface="Arial" panose="020B0604020202020204" pitchFamily="34" charset="0"/>
                        </a:rPr>
                        <a:t>Feb-20</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입자상 물질 저장시설 하부 </a:t>
                      </a:r>
                      <a:r>
                        <a:rPr lang="ko-KR" altLang="en-US" sz="750" b="0" i="0" u="none" strike="noStrike" dirty="0" err="1">
                          <a:solidFill>
                            <a:srgbClr val="000000"/>
                          </a:solidFill>
                          <a:effectLst/>
                          <a:latin typeface="Arial" panose="020B0604020202020204" pitchFamily="34" charset="0"/>
                          <a:ea typeface="+mj-ea"/>
                          <a:cs typeface="Arial" panose="020B0604020202020204" pitchFamily="34" charset="0"/>
                        </a:rPr>
                        <a:t>부식마모</a:t>
                      </a:r>
                      <a:endParaRPr lang="ko-KR" altLang="en-US" sz="75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전라북도청</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경고</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차</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 </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과태료</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자진납부로 </a:t>
                      </a:r>
                      <a:r>
                        <a:rPr lang="en-US" altLang="ko-KR" sz="750" b="0" i="0" u="none" strike="noStrike">
                          <a:solidFill>
                            <a:srgbClr val="000000"/>
                          </a:solidFill>
                          <a:effectLst/>
                          <a:latin typeface="Arial" panose="020B0604020202020204" pitchFamily="34" charset="0"/>
                          <a:ea typeface="+mj-ea"/>
                          <a:cs typeface="Arial" panose="020B0604020202020204" pitchFamily="34" charset="0"/>
                        </a:rPr>
                        <a:t>20% </a:t>
                      </a:r>
                      <a:r>
                        <a:rPr lang="ko-KR" altLang="en-US" sz="750" b="0" i="0" u="none" strike="noStrike">
                          <a:solidFill>
                            <a:srgbClr val="000000"/>
                          </a:solidFill>
                          <a:effectLst/>
                          <a:latin typeface="Arial" panose="020B0604020202020204" pitchFamily="34" charset="0"/>
                          <a:ea typeface="+mj-ea"/>
                          <a:cs typeface="Arial" panose="020B0604020202020204" pitchFamily="34" charset="0"/>
                        </a:rPr>
                        <a:t>감면 </a:t>
                      </a:r>
                      <a:r>
                        <a:rPr lang="en-US" altLang="ko-KR" sz="750" b="0" i="0" u="none" strike="noStrike">
                          <a:solidFill>
                            <a:srgbClr val="000000"/>
                          </a:solidFill>
                          <a:effectLst/>
                          <a:latin typeface="Arial" panose="020B0604020202020204" pitchFamily="34" charset="0"/>
                          <a:ea typeface="+mj-ea"/>
                          <a:cs typeface="Arial" panose="020B0604020202020204" pitchFamily="34" charset="0"/>
                        </a:rPr>
                        <a:t>160</a:t>
                      </a:r>
                      <a:r>
                        <a:rPr lang="ko-KR" altLang="en-US" sz="750" b="0" i="0" u="none" strike="noStrike">
                          <a:solidFill>
                            <a:srgbClr val="000000"/>
                          </a:solidFill>
                          <a:effectLst/>
                          <a:latin typeface="Arial" panose="020B0604020202020204" pitchFamily="34" charset="0"/>
                          <a:ea typeface="+mj-ea"/>
                          <a:cs typeface="Arial" panose="020B0604020202020204" pitchFamily="34" charset="0"/>
                        </a:rPr>
                        <a:t>만원 납부</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32990294"/>
                  </a:ext>
                </a:extLst>
              </a:tr>
              <a:tr h="243325">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750" b="0" i="0" u="none" strike="noStrike">
                          <a:solidFill>
                            <a:srgbClr val="000000"/>
                          </a:solidFill>
                          <a:effectLst/>
                          <a:latin typeface="Arial" panose="020B0604020202020204" pitchFamily="34" charset="0"/>
                          <a:ea typeface="+mj-ea"/>
                          <a:cs typeface="Arial" panose="020B0604020202020204" pitchFamily="34" charset="0"/>
                        </a:rPr>
                        <a:t>Apr-20</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대기배출시설 변경신고 </a:t>
                      </a:r>
                      <a:r>
                        <a:rPr lang="ko-KR" altLang="en-US" sz="750" b="0" i="0" u="none" strike="noStrike" dirty="0" err="1">
                          <a:solidFill>
                            <a:srgbClr val="000000"/>
                          </a:solidFill>
                          <a:effectLst/>
                          <a:latin typeface="Arial" panose="020B0604020202020204" pitchFamily="34" charset="0"/>
                          <a:ea typeface="+mj-ea"/>
                          <a:cs typeface="Arial" panose="020B0604020202020204" pitchFamily="34" charset="0"/>
                        </a:rPr>
                        <a:t>미이행</a:t>
                      </a:r>
                      <a:b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b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새로운 오염물질 발생</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전라북도청</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경고</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차</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 </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과태료</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자진납부로 </a:t>
                      </a:r>
                      <a:r>
                        <a:rPr lang="en-US" altLang="ko-KR" sz="750" b="0" i="0" u="none" strike="noStrike">
                          <a:solidFill>
                            <a:srgbClr val="000000"/>
                          </a:solidFill>
                          <a:effectLst/>
                          <a:latin typeface="Arial" panose="020B0604020202020204" pitchFamily="34" charset="0"/>
                          <a:ea typeface="+mj-ea"/>
                          <a:cs typeface="Arial" panose="020B0604020202020204" pitchFamily="34" charset="0"/>
                        </a:rPr>
                        <a:t>20% </a:t>
                      </a:r>
                      <a:r>
                        <a:rPr lang="ko-KR" altLang="en-US" sz="750" b="0" i="0" u="none" strike="noStrike">
                          <a:solidFill>
                            <a:srgbClr val="000000"/>
                          </a:solidFill>
                          <a:effectLst/>
                          <a:latin typeface="Arial" panose="020B0604020202020204" pitchFamily="34" charset="0"/>
                          <a:ea typeface="+mj-ea"/>
                          <a:cs typeface="Arial" panose="020B0604020202020204" pitchFamily="34" charset="0"/>
                        </a:rPr>
                        <a:t>감면 </a:t>
                      </a:r>
                      <a:r>
                        <a:rPr lang="en-US" altLang="ko-KR" sz="750" b="0" i="0" u="none" strike="noStrike">
                          <a:solidFill>
                            <a:srgbClr val="000000"/>
                          </a:solidFill>
                          <a:effectLst/>
                          <a:latin typeface="Arial" panose="020B0604020202020204" pitchFamily="34" charset="0"/>
                          <a:ea typeface="+mj-ea"/>
                          <a:cs typeface="Arial" panose="020B0604020202020204" pitchFamily="34" charset="0"/>
                        </a:rPr>
                        <a:t>48</a:t>
                      </a:r>
                      <a:r>
                        <a:rPr lang="ko-KR" altLang="en-US" sz="750" b="0" i="0" u="none" strike="noStrike">
                          <a:solidFill>
                            <a:srgbClr val="000000"/>
                          </a:solidFill>
                          <a:effectLst/>
                          <a:latin typeface="Arial" panose="020B0604020202020204" pitchFamily="34" charset="0"/>
                          <a:ea typeface="+mj-ea"/>
                          <a:cs typeface="Arial" panose="020B0604020202020204" pitchFamily="34" charset="0"/>
                        </a:rPr>
                        <a:t>만원 납부</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9896308"/>
                  </a:ext>
                </a:extLst>
              </a:tr>
              <a:tr h="124260">
                <a:tc rowSpan="2">
                  <a:txBody>
                    <a:bodyPr/>
                    <a:lstStyle/>
                    <a:p>
                      <a:pPr algn="ctr" fontAlgn="ctr"/>
                      <a:r>
                        <a:rPr lang="en-US" sz="750" b="1" i="0" u="none" strike="noStrike">
                          <a:solidFill>
                            <a:srgbClr val="000000"/>
                          </a:solidFill>
                          <a:effectLst/>
                          <a:latin typeface="Arial" panose="020B0604020202020204" pitchFamily="34" charset="0"/>
                          <a:ea typeface="+mj-ea"/>
                          <a:cs typeface="Arial" panose="020B0604020202020204" pitchFamily="34" charset="0"/>
                        </a:rPr>
                        <a:t>NP</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폐기물</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a:solidFill>
                            <a:srgbClr val="000000"/>
                          </a:solidFill>
                          <a:effectLst/>
                          <a:latin typeface="Arial" panose="020B0604020202020204" pitchFamily="34" charset="0"/>
                          <a:ea typeface="+mj-ea"/>
                          <a:cs typeface="Arial" panose="020B0604020202020204" pitchFamily="34" charset="0"/>
                        </a:rPr>
                        <a:t>Dec-17</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폐기물 관리법 제 </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13</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조 위반</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폐기물의 처리기준 등</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청주시청</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과태료</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53170813"/>
                  </a:ext>
                </a:extLst>
              </a:tr>
              <a:tr h="124260">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750" b="0" i="0" u="none" strike="noStrike">
                          <a:solidFill>
                            <a:srgbClr val="000000"/>
                          </a:solidFill>
                          <a:effectLst/>
                          <a:latin typeface="Arial" panose="020B0604020202020204" pitchFamily="34" charset="0"/>
                          <a:ea typeface="+mj-ea"/>
                          <a:cs typeface="Arial" panose="020B0604020202020204" pitchFamily="34" charset="0"/>
                        </a:rPr>
                        <a:t>May-21</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폐기물 관리법 제 </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18</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조 </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3</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항위반에 따른 과태료 부과</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청주시청</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과태료</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자진납부로 </a:t>
                      </a:r>
                      <a:r>
                        <a:rPr lang="en-US" altLang="ko-KR" sz="750" b="0" i="0" u="none" strike="noStrike">
                          <a:solidFill>
                            <a:srgbClr val="000000"/>
                          </a:solidFill>
                          <a:effectLst/>
                          <a:latin typeface="Arial" panose="020B0604020202020204" pitchFamily="34" charset="0"/>
                          <a:ea typeface="+mj-ea"/>
                          <a:cs typeface="Arial" panose="020B0604020202020204" pitchFamily="34" charset="0"/>
                        </a:rPr>
                        <a:t>20% </a:t>
                      </a:r>
                      <a:r>
                        <a:rPr lang="ko-KR" altLang="en-US" sz="750" b="0" i="0" u="none" strike="noStrike">
                          <a:solidFill>
                            <a:srgbClr val="000000"/>
                          </a:solidFill>
                          <a:effectLst/>
                          <a:latin typeface="Arial" panose="020B0604020202020204" pitchFamily="34" charset="0"/>
                          <a:ea typeface="+mj-ea"/>
                          <a:cs typeface="Arial" panose="020B0604020202020204" pitchFamily="34" charset="0"/>
                        </a:rPr>
                        <a:t>감면 </a:t>
                      </a:r>
                      <a:r>
                        <a:rPr lang="en-US" altLang="ko-KR" sz="750" b="0" i="0" u="none" strike="noStrike">
                          <a:solidFill>
                            <a:srgbClr val="000000"/>
                          </a:solidFill>
                          <a:effectLst/>
                          <a:latin typeface="Arial" panose="020B0604020202020204" pitchFamily="34" charset="0"/>
                          <a:ea typeface="+mj-ea"/>
                          <a:cs typeface="Arial" panose="020B0604020202020204" pitchFamily="34" charset="0"/>
                        </a:rPr>
                        <a:t>40</a:t>
                      </a:r>
                      <a:r>
                        <a:rPr lang="ko-KR" altLang="en-US" sz="750" b="0" i="0" u="none" strike="noStrike">
                          <a:solidFill>
                            <a:srgbClr val="000000"/>
                          </a:solidFill>
                          <a:effectLst/>
                          <a:latin typeface="Arial" panose="020B0604020202020204" pitchFamily="34" charset="0"/>
                          <a:ea typeface="+mj-ea"/>
                          <a:cs typeface="Arial" panose="020B0604020202020204" pitchFamily="34" charset="0"/>
                        </a:rPr>
                        <a:t>만원 납부</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41426660"/>
                  </a:ext>
                </a:extLst>
              </a:tr>
              <a:tr h="243325">
                <a:tc>
                  <a:txBody>
                    <a:bodyPr/>
                    <a:lstStyle/>
                    <a:p>
                      <a:pPr algn="ctr" fontAlgn="ctr"/>
                      <a:r>
                        <a:rPr lang="en-US" sz="750" b="1" i="0" u="none" strike="noStrike">
                          <a:solidFill>
                            <a:srgbClr val="000000"/>
                          </a:solidFill>
                          <a:effectLst/>
                          <a:latin typeface="Arial" panose="020B0604020202020204" pitchFamily="34" charset="0"/>
                          <a:ea typeface="+mj-ea"/>
                          <a:cs typeface="Arial" panose="020B0604020202020204" pitchFamily="34" charset="0"/>
                        </a:rPr>
                        <a:t>NM</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대기</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a:solidFill>
                            <a:srgbClr val="000000"/>
                          </a:solidFill>
                          <a:effectLst/>
                          <a:latin typeface="Arial" panose="020B0604020202020204" pitchFamily="34" charset="0"/>
                          <a:ea typeface="+mj-ea"/>
                          <a:cs typeface="Arial" panose="020B0604020202020204" pitchFamily="34" charset="0"/>
                        </a:rPr>
                        <a:t>Mar-19</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대기환경보전법 제 </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38</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조의 </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2</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제 </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3</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항</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비산배출 저감을 위한 시설관리기준 </a:t>
                      </a:r>
                      <a:r>
                        <a:rPr lang="ko-KR" altLang="en-US" sz="750" b="0" i="0" u="none" strike="noStrike" dirty="0" err="1">
                          <a:solidFill>
                            <a:srgbClr val="000000"/>
                          </a:solidFill>
                          <a:effectLst/>
                          <a:latin typeface="Arial" panose="020B0604020202020204" pitchFamily="34" charset="0"/>
                          <a:ea typeface="+mj-ea"/>
                          <a:cs typeface="Arial" panose="020B0604020202020204" pitchFamily="34" charset="0"/>
                        </a:rPr>
                        <a:t>미준수</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dirty="0" err="1">
                          <a:solidFill>
                            <a:srgbClr val="000000"/>
                          </a:solidFill>
                          <a:effectLst/>
                          <a:latin typeface="Arial" panose="020B0604020202020204" pitchFamily="34" charset="0"/>
                          <a:ea typeface="+mj-ea"/>
                          <a:cs typeface="Arial" panose="020B0604020202020204" pitchFamily="34" charset="0"/>
                        </a:rPr>
                        <a:t>새만금</a:t>
                      </a:r>
                      <a:endParaRPr lang="en-US" altLang="ko-KR" sz="750" b="0" i="0" u="none" strike="noStrike" dirty="0">
                        <a:solidFill>
                          <a:srgbClr val="000000"/>
                        </a:solidFill>
                        <a:effectLst/>
                        <a:latin typeface="Arial" panose="020B0604020202020204" pitchFamily="34" charset="0"/>
                        <a:ea typeface="+mj-ea"/>
                        <a:cs typeface="Arial" panose="020B0604020202020204" pitchFamily="34" charset="0"/>
                      </a:endParaRPr>
                    </a:p>
                    <a:p>
                      <a:pPr algn="ctr"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지방환경청</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경고</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차</a:t>
                      </a:r>
                      <a:r>
                        <a:rPr lang="en-US" altLang="ko-KR" sz="750" b="0" i="0" u="none" strike="noStrike" dirty="0">
                          <a:solidFill>
                            <a:srgbClr val="000000"/>
                          </a:solidFill>
                          <a:effectLst/>
                          <a:latin typeface="Arial" panose="020B0604020202020204" pitchFamily="34" charset="0"/>
                          <a:ea typeface="+mj-ea"/>
                          <a:cs typeface="Arial" panose="020B0604020202020204" pitchFamily="34" charset="0"/>
                        </a:rPr>
                        <a:t>, </a:t>
                      </a:r>
                    </a:p>
                    <a:p>
                      <a:pPr algn="ctr"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조치명령</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88354072"/>
                  </a:ext>
                </a:extLst>
              </a:tr>
              <a:tr h="124260">
                <a:tc>
                  <a:txBody>
                    <a:bodyPr/>
                    <a:lstStyle/>
                    <a:p>
                      <a:pPr algn="l" fontAlgn="ctr"/>
                      <a:r>
                        <a:rPr lang="ko-KR" altLang="en-US" sz="750" b="1" i="0" u="none" strike="noStrike">
                          <a:solidFill>
                            <a:srgbClr val="000000"/>
                          </a:solidFill>
                          <a:effectLst/>
                          <a:latin typeface="Arial" panose="020B0604020202020204" pitchFamily="34" charset="0"/>
                          <a:ea typeface="+mj-ea"/>
                          <a:cs typeface="Arial" panose="020B0604020202020204" pitchFamily="34" charset="0"/>
                        </a:rPr>
                        <a:t>합계</a:t>
                      </a:r>
                    </a:p>
                  </a:txBody>
                  <a:tcPr marL="36000" marR="36000" marT="4988"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4988"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4988"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4988"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4988"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4988"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mj-ea"/>
                          <a:cs typeface="Arial" panose="020B0604020202020204" pitchFamily="34" charset="0"/>
                        </a:rPr>
                        <a:t>8</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4988"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91801183"/>
                  </a:ext>
                </a:extLst>
              </a:tr>
            </a:tbl>
          </a:graphicData>
        </a:graphic>
      </p:graphicFrame>
      <p:sp>
        <p:nvSpPr>
          <p:cNvPr id="27" name="직사각형 119">
            <a:extLst>
              <a:ext uri="{FF2B5EF4-FFF2-40B4-BE49-F238E27FC236}">
                <a16:creationId xmlns:a16="http://schemas.microsoft.com/office/drawing/2014/main" id="{8B9099FB-3B49-4F35-AF34-3B6D593250DE}"/>
              </a:ext>
            </a:extLst>
          </p:cNvPr>
          <p:cNvSpPr/>
          <p:nvPr/>
        </p:nvSpPr>
        <p:spPr bwMode="auto">
          <a:xfrm>
            <a:off x="8625840" y="4299805"/>
            <a:ext cx="812159" cy="14711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a:t>
            </a:r>
            <a:r>
              <a:rPr lang="ko-KR" altLang="en-US" sz="800" dirty="0">
                <a:solidFill>
                  <a:prstClr val="black"/>
                </a:solidFill>
                <a:latin typeface="Arial" panose="020B0604020202020204" pitchFamily="34" charset="0"/>
                <a:ea typeface="+mj-ea"/>
                <a:cs typeface="Arial" panose="020B0604020202020204" pitchFamily="34" charset="0"/>
              </a:rPr>
              <a:t>단위 </a:t>
            </a:r>
            <a:r>
              <a:rPr lang="en-US" altLang="ko-KR" sz="800" dirty="0">
                <a:solidFill>
                  <a:prstClr val="black"/>
                </a:solidFill>
                <a:latin typeface="Arial" panose="020B0604020202020204" pitchFamily="34" charset="0"/>
                <a:ea typeface="+mj-ea"/>
                <a:cs typeface="Arial" panose="020B0604020202020204" pitchFamily="34" charset="0"/>
              </a:rPr>
              <a:t>: </a:t>
            </a:r>
            <a:r>
              <a:rPr lang="ko-KR" altLang="en-US" sz="800" dirty="0">
                <a:solidFill>
                  <a:prstClr val="black"/>
                </a:solidFill>
                <a:latin typeface="Arial" panose="020B0604020202020204" pitchFamily="34" charset="0"/>
                <a:ea typeface="+mj-ea"/>
                <a:cs typeface="Arial" panose="020B0604020202020204" pitchFamily="34" charset="0"/>
              </a:rPr>
              <a:t>백만원</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28" name="TextBox 27">
            <a:extLst>
              <a:ext uri="{FF2B5EF4-FFF2-40B4-BE49-F238E27FC236}">
                <a16:creationId xmlns:a16="http://schemas.microsoft.com/office/drawing/2014/main" id="{CB69C63E-C5E6-4461-8DA1-3A73A56AE6B3}"/>
              </a:ext>
            </a:extLst>
          </p:cNvPr>
          <p:cNvSpPr txBox="1">
            <a:spLocks/>
          </p:cNvSpPr>
          <p:nvPr/>
        </p:nvSpPr>
        <p:spPr>
          <a:xfrm>
            <a:off x="4987168" y="1450557"/>
            <a:ext cx="4392528" cy="2761614"/>
          </a:xfrm>
          <a:prstGeom prst="rect">
            <a:avLst/>
          </a:prstGeom>
          <a:noFill/>
          <a:ln w="6350">
            <a:noFill/>
          </a:ln>
        </p:spPr>
        <p:txBody>
          <a:bodyPr wrap="square" lIns="50409" tIns="50409" rIns="50409" bIns="50409" rtlCol="0" anchor="t" anchorCtr="0">
            <a:noAutofit/>
          </a:bodyPr>
          <a:lstStyle/>
          <a:p>
            <a:pPr marL="266400" lvl="2" indent="-171450" fontAlgn="base">
              <a:spcBef>
                <a:spcPts val="300"/>
              </a:spcBef>
              <a:buClr>
                <a:srgbClr val="00338D"/>
              </a:buClr>
              <a:buSzPct val="160000"/>
              <a:buFont typeface="Wingdings" panose="05000000000000000000" pitchFamily="2" charset="2"/>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산재내역 및 노무관련소송 상세</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60000"/>
              <a:buFont typeface="Wingdings" panose="05000000000000000000" pitchFamily="2" charset="2"/>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60000"/>
              <a:buFont typeface="Wingdings" panose="05000000000000000000" pitchFamily="2" charset="2"/>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60000"/>
              <a:buFont typeface="Wingdings" panose="05000000000000000000" pitchFamily="2" charset="2"/>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60000"/>
              <a:buFont typeface="Wingdings" panose="05000000000000000000" pitchFamily="2" charset="2"/>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60000"/>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err="1">
                <a:solidFill>
                  <a:srgbClr val="000000"/>
                </a:solidFill>
                <a:latin typeface="Arial" panose="020B0604020202020204" pitchFamily="34" charset="0"/>
                <a:ea typeface="+mj-ea"/>
                <a:cs typeface="Arial" panose="020B0604020202020204" pitchFamily="34" charset="0"/>
              </a:rPr>
              <a:t>도급사</a:t>
            </a:r>
            <a:r>
              <a:rPr lang="ko-KR" altLang="en-US" sz="800" kern="0" dirty="0">
                <a:solidFill>
                  <a:srgbClr val="000000"/>
                </a:solidFill>
                <a:latin typeface="Arial" panose="020B0604020202020204" pitchFamily="34" charset="0"/>
                <a:ea typeface="+mj-ea"/>
                <a:cs typeface="Arial" panose="020B0604020202020204" pitchFamily="34" charset="0"/>
              </a:rPr>
              <a:t> 직원 </a:t>
            </a:r>
            <a:r>
              <a:rPr lang="en-US" altLang="ko-KR" sz="800" kern="0" dirty="0">
                <a:solidFill>
                  <a:srgbClr val="000000"/>
                </a:solidFill>
                <a:latin typeface="Arial" panose="020B0604020202020204" pitchFamily="34" charset="0"/>
                <a:ea typeface="+mj-ea"/>
                <a:cs typeface="Arial" panose="020B0604020202020204" pitchFamily="34" charset="0"/>
              </a:rPr>
              <a:t>2</a:t>
            </a:r>
            <a:r>
              <a:rPr lang="ko-KR" altLang="en-US" sz="800" kern="0" dirty="0">
                <a:solidFill>
                  <a:srgbClr val="000000"/>
                </a:solidFill>
                <a:latin typeface="Arial" panose="020B0604020202020204" pitchFamily="34" charset="0"/>
                <a:ea typeface="+mj-ea"/>
                <a:cs typeface="Arial" panose="020B0604020202020204" pitchFamily="34" charset="0"/>
              </a:rPr>
              <a:t>명이 위장도급 형태의 불법파견과 관련하여 </a:t>
            </a:r>
            <a:r>
              <a:rPr lang="ko-KR" altLang="en-US" sz="800" kern="0" dirty="0">
                <a:solidFill>
                  <a:srgbClr val="000000"/>
                </a:solidFill>
                <a:latin typeface="Arial" panose="020B0604020202020204" pitchFamily="34" charset="0"/>
                <a:cs typeface="Arial" panose="020B0604020202020204" pitchFamily="34" charset="0"/>
              </a:rPr>
              <a:t>파견근로자 보호 등에 관한 법률 위반을 근거로</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직접고용을 요구하며 회사를 상대로 고소하였으나</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무혐의 승소 판결</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상기 고소 건에 대한 시정 신청</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현 직무가 도급범위이지만 </a:t>
            </a:r>
            <a:r>
              <a:rPr lang="ko-KR" altLang="en-US" sz="800" kern="0" dirty="0" err="1">
                <a:solidFill>
                  <a:srgbClr val="000000"/>
                </a:solidFill>
                <a:latin typeface="Arial" panose="020B0604020202020204" pitchFamily="34" charset="0"/>
                <a:ea typeface="+mj-ea"/>
                <a:cs typeface="Arial" panose="020B0604020202020204" pitchFamily="34" charset="0"/>
              </a:rPr>
              <a:t>원청과</a:t>
            </a:r>
            <a:r>
              <a:rPr lang="ko-KR" altLang="en-US" sz="800" kern="0" dirty="0">
                <a:solidFill>
                  <a:srgbClr val="000000"/>
                </a:solidFill>
                <a:latin typeface="Arial" panose="020B0604020202020204" pitchFamily="34" charset="0"/>
                <a:ea typeface="+mj-ea"/>
                <a:cs typeface="Arial" panose="020B0604020202020204" pitchFamily="34" charset="0"/>
              </a:rPr>
              <a:t> 유사한 직무를 하고 있고 공동업무 및 지시 등을 받고 있기에 직접고용 및 차별처우에 해당한다고 주장함</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각하 승소 판결</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solidFill>
                  <a:srgbClr val="000000"/>
                </a:solidFill>
                <a:latin typeface="Arial" panose="020B0604020202020204" pitchFamily="34" charset="0"/>
                <a:ea typeface="+mj-ea"/>
                <a:cs typeface="Arial" panose="020B0604020202020204" pitchFamily="34" charset="0"/>
              </a:rPr>
              <a:t>상기 소송 관련하여 재심 신청하였으나 기각</a:t>
            </a:r>
            <a:r>
              <a:rPr lang="en-US" altLang="ko-KR" sz="800" kern="0" dirty="0">
                <a:solidFill>
                  <a:srgbClr val="000000"/>
                </a:solidFill>
                <a:latin typeface="Arial" panose="020B0604020202020204" pitchFamily="34" charset="0"/>
                <a:ea typeface="+mj-ea"/>
                <a:cs typeface="Arial" panose="020B0604020202020204" pitchFamily="34" charset="0"/>
              </a:rPr>
              <a:t>, </a:t>
            </a:r>
            <a:r>
              <a:rPr lang="ko-KR" altLang="en-US" sz="800" kern="0" dirty="0">
                <a:solidFill>
                  <a:srgbClr val="000000"/>
                </a:solidFill>
                <a:latin typeface="Arial" panose="020B0604020202020204" pitchFamily="34" charset="0"/>
                <a:ea typeface="+mj-ea"/>
                <a:cs typeface="Arial" panose="020B0604020202020204" pitchFamily="34" charset="0"/>
              </a:rPr>
              <a:t>승소 판결</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solidFill>
                  <a:srgbClr val="000000"/>
                </a:solidFill>
                <a:latin typeface="Arial" panose="020B0604020202020204" pitchFamily="34" charset="0"/>
                <a:ea typeface="+mj-ea"/>
                <a:cs typeface="Arial" panose="020B0604020202020204" pitchFamily="34" charset="0"/>
              </a:rPr>
              <a:t>PCI</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en-US" altLang="ko-KR" sz="800" kern="0" dirty="0">
                <a:solidFill>
                  <a:srgbClr val="000000"/>
                </a:solidFill>
                <a:latin typeface="Arial" panose="020B0604020202020204" pitchFamily="34" charset="0"/>
                <a:ea typeface="+mj-ea"/>
                <a:cs typeface="Arial" panose="020B0604020202020204" pitchFamily="34" charset="0"/>
              </a:rPr>
              <a:t>2018</a:t>
            </a:r>
            <a:r>
              <a:rPr lang="ko-KR" altLang="en-US" sz="800" kern="0" dirty="0">
                <a:solidFill>
                  <a:srgbClr val="000000"/>
                </a:solidFill>
                <a:latin typeface="Arial" panose="020B0604020202020204" pitchFamily="34" charset="0"/>
                <a:ea typeface="+mj-ea"/>
                <a:cs typeface="Arial" panose="020B0604020202020204" pitchFamily="34" charset="0"/>
              </a:rPr>
              <a:t>년 </a:t>
            </a:r>
            <a:r>
              <a:rPr lang="en-US" altLang="ko-KR" sz="800" kern="0" dirty="0">
                <a:solidFill>
                  <a:srgbClr val="000000"/>
                </a:solidFill>
                <a:latin typeface="Arial" panose="020B0604020202020204" pitchFamily="34" charset="0"/>
                <a:ea typeface="+mj-ea"/>
                <a:cs typeface="Arial" panose="020B0604020202020204" pitchFamily="34" charset="0"/>
              </a:rPr>
              <a:t>1</a:t>
            </a:r>
            <a:r>
              <a:rPr lang="ko-KR" altLang="en-US" sz="800" kern="0" dirty="0">
                <a:solidFill>
                  <a:srgbClr val="000000"/>
                </a:solidFill>
                <a:latin typeface="Arial" panose="020B0604020202020204" pitchFamily="34" charset="0"/>
                <a:ea typeface="+mj-ea"/>
                <a:cs typeface="Arial" panose="020B0604020202020204" pitchFamily="34" charset="0"/>
              </a:rPr>
              <a:t>건</a:t>
            </a:r>
            <a:r>
              <a:rPr lang="en-US" altLang="ko-KR" sz="800" kern="0" dirty="0">
                <a:solidFill>
                  <a:srgbClr val="000000"/>
                </a:solidFill>
                <a:latin typeface="Arial" panose="020B0604020202020204" pitchFamily="34" charset="0"/>
                <a:ea typeface="+mj-ea"/>
                <a:cs typeface="Arial" panose="020B0604020202020204" pitchFamily="34" charset="0"/>
              </a:rPr>
              <a:t>, 2019</a:t>
            </a:r>
            <a:r>
              <a:rPr lang="ko-KR" altLang="en-US" sz="800" kern="0" dirty="0">
                <a:solidFill>
                  <a:srgbClr val="000000"/>
                </a:solidFill>
                <a:latin typeface="Arial" panose="020B0604020202020204" pitchFamily="34" charset="0"/>
                <a:ea typeface="+mj-ea"/>
                <a:cs typeface="Arial" panose="020B0604020202020204" pitchFamily="34" charset="0"/>
              </a:rPr>
              <a:t>년 </a:t>
            </a:r>
            <a:r>
              <a:rPr lang="en-US" altLang="ko-KR" sz="800" kern="0" dirty="0">
                <a:solidFill>
                  <a:srgbClr val="000000"/>
                </a:solidFill>
                <a:latin typeface="Arial" panose="020B0604020202020204" pitchFamily="34" charset="0"/>
                <a:ea typeface="+mj-ea"/>
                <a:cs typeface="Arial" panose="020B0604020202020204" pitchFamily="34" charset="0"/>
              </a:rPr>
              <a:t>2</a:t>
            </a:r>
            <a:r>
              <a:rPr lang="ko-KR" altLang="en-US" sz="800" kern="0" dirty="0">
                <a:solidFill>
                  <a:srgbClr val="000000"/>
                </a:solidFill>
                <a:latin typeface="Arial" panose="020B0604020202020204" pitchFamily="34" charset="0"/>
                <a:ea typeface="+mj-ea"/>
                <a:cs typeface="Arial" panose="020B0604020202020204" pitchFamily="34" charset="0"/>
              </a:rPr>
              <a:t>건</a:t>
            </a:r>
            <a:r>
              <a:rPr lang="en-US" altLang="ko-KR" sz="800" kern="0" dirty="0">
                <a:solidFill>
                  <a:srgbClr val="000000"/>
                </a:solidFill>
                <a:latin typeface="Arial" panose="020B0604020202020204" pitchFamily="34" charset="0"/>
                <a:ea typeface="+mj-ea"/>
                <a:cs typeface="Arial" panose="020B0604020202020204" pitchFamily="34" charset="0"/>
              </a:rPr>
              <a:t>, 2020</a:t>
            </a:r>
            <a:r>
              <a:rPr lang="ko-KR" altLang="en-US" sz="800" kern="0" dirty="0">
                <a:solidFill>
                  <a:srgbClr val="000000"/>
                </a:solidFill>
                <a:latin typeface="Arial" panose="020B0604020202020204" pitchFamily="34" charset="0"/>
                <a:ea typeface="+mj-ea"/>
                <a:cs typeface="Arial" panose="020B0604020202020204" pitchFamily="34" charset="0"/>
              </a:rPr>
              <a:t>년 </a:t>
            </a:r>
            <a:r>
              <a:rPr lang="en-US" altLang="ko-KR" sz="800" kern="0" dirty="0">
                <a:solidFill>
                  <a:srgbClr val="000000"/>
                </a:solidFill>
                <a:latin typeface="Arial" panose="020B0604020202020204" pitchFamily="34" charset="0"/>
                <a:ea typeface="+mj-ea"/>
                <a:cs typeface="Arial" panose="020B0604020202020204" pitchFamily="34" charset="0"/>
              </a:rPr>
              <a:t>6</a:t>
            </a:r>
            <a:r>
              <a:rPr lang="ko-KR" altLang="en-US" sz="800" kern="0" dirty="0">
                <a:solidFill>
                  <a:srgbClr val="000000"/>
                </a:solidFill>
                <a:latin typeface="Arial" panose="020B0604020202020204" pitchFamily="34" charset="0"/>
                <a:ea typeface="+mj-ea"/>
                <a:cs typeface="Arial" panose="020B0604020202020204" pitchFamily="34" charset="0"/>
              </a:rPr>
              <a:t>건</a:t>
            </a:r>
            <a:r>
              <a:rPr lang="en-US" altLang="ko-KR" sz="800" kern="0" dirty="0">
                <a:solidFill>
                  <a:srgbClr val="000000"/>
                </a:solidFill>
                <a:latin typeface="Arial" panose="020B0604020202020204" pitchFamily="34" charset="0"/>
                <a:ea typeface="+mj-ea"/>
                <a:cs typeface="Arial" panose="020B0604020202020204" pitchFamily="34" charset="0"/>
              </a:rPr>
              <a:t>, 2021</a:t>
            </a:r>
            <a:r>
              <a:rPr lang="ko-KR" altLang="en-US" sz="800" kern="0" dirty="0">
                <a:solidFill>
                  <a:srgbClr val="000000"/>
                </a:solidFill>
                <a:latin typeface="Arial" panose="020B0604020202020204" pitchFamily="34" charset="0"/>
                <a:ea typeface="+mj-ea"/>
                <a:cs typeface="Arial" panose="020B0604020202020204" pitchFamily="34" charset="0"/>
              </a:rPr>
              <a:t>년 </a:t>
            </a:r>
            <a:r>
              <a:rPr lang="en-US" altLang="ko-KR" sz="800" kern="0" dirty="0">
                <a:solidFill>
                  <a:srgbClr val="000000"/>
                </a:solidFill>
                <a:latin typeface="Arial" panose="020B0604020202020204" pitchFamily="34" charset="0"/>
                <a:ea typeface="+mj-ea"/>
                <a:cs typeface="Arial" panose="020B0604020202020204" pitchFamily="34" charset="0"/>
              </a:rPr>
              <a:t>2</a:t>
            </a:r>
            <a:r>
              <a:rPr lang="ko-KR" altLang="en-US" sz="800" kern="0" dirty="0">
                <a:solidFill>
                  <a:srgbClr val="000000"/>
                </a:solidFill>
                <a:latin typeface="Arial" panose="020B0604020202020204" pitchFamily="34" charset="0"/>
                <a:ea typeface="+mj-ea"/>
                <a:cs typeface="Arial" panose="020B0604020202020204" pitchFamily="34" charset="0"/>
              </a:rPr>
              <a:t>건</a:t>
            </a:r>
            <a:r>
              <a:rPr lang="en-US" altLang="ko-KR" sz="800" kern="0" dirty="0">
                <a:solidFill>
                  <a:srgbClr val="000000"/>
                </a:solidFill>
                <a:latin typeface="Arial" panose="020B0604020202020204" pitchFamily="34" charset="0"/>
                <a:ea typeface="+mj-ea"/>
                <a:cs typeface="Arial" panose="020B0604020202020204" pitchFamily="34" charset="0"/>
              </a:rPr>
              <a:t>, 2022</a:t>
            </a:r>
            <a:r>
              <a:rPr lang="ko-KR" altLang="en-US" sz="800" kern="0" dirty="0">
                <a:solidFill>
                  <a:srgbClr val="000000"/>
                </a:solidFill>
                <a:latin typeface="Arial" panose="020B0604020202020204" pitchFamily="34" charset="0"/>
                <a:ea typeface="+mj-ea"/>
                <a:cs typeface="Arial" panose="020B0604020202020204" pitchFamily="34" charset="0"/>
              </a:rPr>
              <a:t>년 </a:t>
            </a:r>
            <a:r>
              <a:rPr lang="en-US" altLang="ko-KR" sz="800" kern="0" dirty="0">
                <a:solidFill>
                  <a:srgbClr val="000000"/>
                </a:solidFill>
                <a:latin typeface="Arial" panose="020B0604020202020204" pitchFamily="34" charset="0"/>
                <a:ea typeface="+mj-ea"/>
                <a:cs typeface="Arial" panose="020B0604020202020204" pitchFamily="34" charset="0"/>
              </a:rPr>
              <a:t>2</a:t>
            </a:r>
            <a:r>
              <a:rPr lang="ko-KR" altLang="en-US" sz="800" kern="0" dirty="0">
                <a:solidFill>
                  <a:srgbClr val="000000"/>
                </a:solidFill>
                <a:latin typeface="Arial" panose="020B0604020202020204" pitchFamily="34" charset="0"/>
                <a:ea typeface="+mj-ea"/>
                <a:cs typeface="Arial" panose="020B0604020202020204" pitchFamily="34" charset="0"/>
              </a:rPr>
              <a:t>건 발생하였으며</a:t>
            </a:r>
            <a:r>
              <a:rPr lang="en-US" altLang="ko-KR" sz="800" kern="0" dirty="0">
                <a:solidFill>
                  <a:srgbClr val="000000"/>
                </a:solidFill>
                <a:latin typeface="Arial" panose="020B0604020202020204" pitchFamily="34" charset="0"/>
                <a:ea typeface="+mj-ea"/>
                <a:cs typeface="Arial" panose="020B0604020202020204" pitchFamily="34" charset="0"/>
              </a:rPr>
              <a:t>,</a:t>
            </a:r>
            <a:r>
              <a:rPr lang="ko-KR" altLang="en-US" sz="800" kern="0" dirty="0">
                <a:solidFill>
                  <a:srgbClr val="000000"/>
                </a:solidFill>
                <a:latin typeface="Arial" panose="020B0604020202020204" pitchFamily="34" charset="0"/>
                <a:ea typeface="+mj-ea"/>
                <a:cs typeface="Arial" panose="020B0604020202020204" pitchFamily="34" charset="0"/>
              </a:rPr>
              <a:t> 이에 대한 조치로 산재처리 및 군산지청 산재신고가 이루어짐</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solidFill>
                  <a:srgbClr val="000000"/>
                </a:solidFill>
                <a:latin typeface="Arial" panose="020B0604020202020204" pitchFamily="34" charset="0"/>
                <a:ea typeface="+mj-ea"/>
                <a:cs typeface="Arial" panose="020B0604020202020204" pitchFamily="34" charset="0"/>
              </a:rPr>
              <a:t>NP</a:t>
            </a:r>
            <a:r>
              <a:rPr lang="ko-KR" altLang="en-US" sz="800" kern="0" dirty="0">
                <a:solidFill>
                  <a:srgbClr val="000000"/>
                </a:solidFill>
                <a:latin typeface="Arial" panose="020B0604020202020204" pitchFamily="34" charset="0"/>
                <a:ea typeface="+mj-ea"/>
                <a:cs typeface="Arial" panose="020B0604020202020204" pitchFamily="34" charset="0"/>
              </a:rPr>
              <a:t>는 </a:t>
            </a:r>
            <a:r>
              <a:rPr lang="en-US" altLang="ko-KR" sz="800" kern="0" dirty="0">
                <a:solidFill>
                  <a:srgbClr val="000000"/>
                </a:solidFill>
                <a:latin typeface="Arial" panose="020B0604020202020204" pitchFamily="34" charset="0"/>
                <a:ea typeface="+mj-ea"/>
                <a:cs typeface="Arial" panose="020B0604020202020204" pitchFamily="34" charset="0"/>
              </a:rPr>
              <a:t>2019</a:t>
            </a:r>
            <a:r>
              <a:rPr lang="ko-KR" altLang="en-US" sz="800" kern="0" dirty="0">
                <a:solidFill>
                  <a:srgbClr val="000000"/>
                </a:solidFill>
                <a:latin typeface="Arial" panose="020B0604020202020204" pitchFamily="34" charset="0"/>
                <a:ea typeface="+mj-ea"/>
                <a:cs typeface="Arial" panose="020B0604020202020204" pitchFamily="34" charset="0"/>
              </a:rPr>
              <a:t>년 </a:t>
            </a:r>
            <a:r>
              <a:rPr lang="en-US" altLang="ko-KR" sz="800" kern="0" dirty="0">
                <a:solidFill>
                  <a:srgbClr val="000000"/>
                </a:solidFill>
                <a:latin typeface="Arial" panose="020B0604020202020204" pitchFamily="34" charset="0"/>
                <a:ea typeface="+mj-ea"/>
                <a:cs typeface="Arial" panose="020B0604020202020204" pitchFamily="34" charset="0"/>
              </a:rPr>
              <a:t>1</a:t>
            </a:r>
            <a:r>
              <a:rPr lang="ko-KR" altLang="en-US" sz="800" kern="0" dirty="0">
                <a:solidFill>
                  <a:srgbClr val="000000"/>
                </a:solidFill>
                <a:latin typeface="Arial" panose="020B0604020202020204" pitchFamily="34" charset="0"/>
                <a:ea typeface="+mj-ea"/>
                <a:cs typeface="Arial" panose="020B0604020202020204" pitchFamily="34" charset="0"/>
              </a:rPr>
              <a:t>건</a:t>
            </a:r>
            <a:r>
              <a:rPr lang="en-US" altLang="ko-KR" sz="800" kern="0" dirty="0">
                <a:solidFill>
                  <a:srgbClr val="000000"/>
                </a:solidFill>
                <a:latin typeface="Arial" panose="020B0604020202020204" pitchFamily="34" charset="0"/>
                <a:ea typeface="+mj-ea"/>
                <a:cs typeface="Arial" panose="020B0604020202020204" pitchFamily="34" charset="0"/>
              </a:rPr>
              <a:t>, 2021</a:t>
            </a:r>
            <a:r>
              <a:rPr lang="ko-KR" altLang="en-US" sz="800" kern="0" dirty="0">
                <a:solidFill>
                  <a:srgbClr val="000000"/>
                </a:solidFill>
                <a:latin typeface="Arial" panose="020B0604020202020204" pitchFamily="34" charset="0"/>
                <a:ea typeface="+mj-ea"/>
                <a:cs typeface="Arial" panose="020B0604020202020204" pitchFamily="34" charset="0"/>
              </a:rPr>
              <a:t>년</a:t>
            </a:r>
            <a:r>
              <a:rPr lang="en-US" altLang="ko-KR" sz="800" kern="0" dirty="0">
                <a:solidFill>
                  <a:srgbClr val="000000"/>
                </a:solidFill>
                <a:latin typeface="Arial" panose="020B0604020202020204" pitchFamily="34" charset="0"/>
                <a:ea typeface="+mj-ea"/>
                <a:cs typeface="Arial" panose="020B0604020202020204" pitchFamily="34" charset="0"/>
              </a:rPr>
              <a:t>, 2022</a:t>
            </a:r>
            <a:r>
              <a:rPr lang="ko-KR" altLang="en-US" sz="800" kern="0" dirty="0">
                <a:solidFill>
                  <a:srgbClr val="000000"/>
                </a:solidFill>
                <a:latin typeface="Arial" panose="020B0604020202020204" pitchFamily="34" charset="0"/>
                <a:ea typeface="+mj-ea"/>
                <a:cs typeface="Arial" panose="020B0604020202020204" pitchFamily="34" charset="0"/>
              </a:rPr>
              <a:t>년 </a:t>
            </a:r>
            <a:r>
              <a:rPr lang="en-US" altLang="ko-KR" sz="800" kern="0" dirty="0">
                <a:solidFill>
                  <a:srgbClr val="000000"/>
                </a:solidFill>
                <a:latin typeface="Arial" panose="020B0604020202020204" pitchFamily="34" charset="0"/>
                <a:ea typeface="+mj-ea"/>
                <a:cs typeface="Arial" panose="020B0604020202020204" pitchFamily="34" charset="0"/>
              </a:rPr>
              <a:t>1</a:t>
            </a:r>
            <a:r>
              <a:rPr lang="ko-KR" altLang="en-US" sz="800" kern="0" dirty="0">
                <a:solidFill>
                  <a:srgbClr val="000000"/>
                </a:solidFill>
                <a:latin typeface="Arial" panose="020B0604020202020204" pitchFamily="34" charset="0"/>
                <a:ea typeface="+mj-ea"/>
                <a:cs typeface="Arial" panose="020B0604020202020204" pitchFamily="34" charset="0"/>
              </a:rPr>
              <a:t>건의 산재가 발생하였음</a:t>
            </a:r>
            <a:endParaRPr lang="en-US" altLang="ko-KR" sz="800" kern="0" dirty="0">
              <a:solidFill>
                <a:srgbClr val="000000"/>
              </a:solidFill>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700" kern="0" dirty="0">
              <a:latin typeface="Arial" panose="020B0604020202020204" pitchFamily="34" charset="0"/>
              <a:ea typeface="+mj-ea"/>
              <a:cs typeface="Arial" panose="020B0604020202020204" pitchFamily="34" charset="0"/>
            </a:endParaRPr>
          </a:p>
        </p:txBody>
      </p:sp>
      <p:sp>
        <p:nvSpPr>
          <p:cNvPr id="29" name="TextBox 28">
            <a:extLst>
              <a:ext uri="{FF2B5EF4-FFF2-40B4-BE49-F238E27FC236}">
                <a16:creationId xmlns:a16="http://schemas.microsoft.com/office/drawing/2014/main" id="{92503B3E-C789-4975-BE6E-01F2A3578ADC}"/>
              </a:ext>
            </a:extLst>
          </p:cNvPr>
          <p:cNvSpPr txBox="1"/>
          <p:nvPr/>
        </p:nvSpPr>
        <p:spPr>
          <a:xfrm>
            <a:off x="2134702" y="6072908"/>
            <a:ext cx="7303297" cy="107722"/>
          </a:xfrm>
          <a:prstGeom prst="rect">
            <a:avLst/>
          </a:prstGeom>
          <a:noFill/>
        </p:spPr>
        <p:txBody>
          <a:bodyPr wrap="square" lIns="0" tIns="0" rIns="0" bIns="0">
            <a:spAutoFit/>
          </a:bodyPr>
          <a:lstStyle/>
          <a:p>
            <a:pPr marL="0" lvl="2" fontAlgn="base">
              <a:spcBef>
                <a:spcPts val="300"/>
              </a:spcBef>
              <a:buClr>
                <a:srgbClr val="00338D"/>
              </a:buClr>
              <a:buSzPct val="100000"/>
              <a:defRPr/>
            </a:pPr>
            <a:r>
              <a:rPr lang="en-US" altLang="ko-KR" sz="700" kern="0" dirty="0">
                <a:solidFill>
                  <a:srgbClr val="000000"/>
                </a:solidFill>
                <a:latin typeface="Arial" panose="020B0604020202020204" pitchFamily="34" charset="0"/>
                <a:ea typeface="+mj-ea"/>
                <a:cs typeface="Arial" panose="020B0604020202020204" pitchFamily="34" charset="0"/>
              </a:rPr>
              <a:t>Source</a:t>
            </a:r>
            <a:r>
              <a:rPr lang="ko-KR" altLang="en-US" sz="700" kern="0" dirty="0">
                <a:solidFill>
                  <a:srgbClr val="000000"/>
                </a:solidFill>
                <a:latin typeface="Arial" panose="020B0604020202020204" pitchFamily="34" charset="0"/>
                <a:ea typeface="+mj-ea"/>
                <a:cs typeface="Arial" panose="020B0604020202020204" pitchFamily="34" charset="0"/>
              </a:rPr>
              <a:t> </a:t>
            </a:r>
            <a:r>
              <a:rPr lang="en-US" altLang="ko-KR" sz="700" kern="0" dirty="0">
                <a:solidFill>
                  <a:srgbClr val="000000"/>
                </a:solidFill>
                <a:latin typeface="Arial" panose="020B0604020202020204" pitchFamily="34" charset="0"/>
                <a:ea typeface="+mj-ea"/>
                <a:cs typeface="Arial" panose="020B0604020202020204" pitchFamily="34" charset="0"/>
              </a:rPr>
              <a:t>:</a:t>
            </a:r>
            <a:r>
              <a:rPr lang="ko-KR" altLang="en-US" sz="700" kern="0" dirty="0">
                <a:solidFill>
                  <a:srgbClr val="000000"/>
                </a:solidFill>
                <a:latin typeface="Arial" panose="020B0604020202020204" pitchFamily="34" charset="0"/>
                <a:ea typeface="+mj-ea"/>
                <a:cs typeface="Arial" panose="020B0604020202020204" pitchFamily="34" charset="0"/>
              </a:rPr>
              <a:t> </a:t>
            </a:r>
            <a:r>
              <a:rPr lang="en-US" altLang="ko-KR" sz="700" kern="0" dirty="0">
                <a:solidFill>
                  <a:srgbClr val="000000"/>
                </a:solidFill>
                <a:latin typeface="Arial" panose="020B0604020202020204" pitchFamily="34" charset="0"/>
                <a:ea typeface="+mj-ea"/>
                <a:cs typeface="Arial" panose="020B0604020202020204" pitchFamily="34" charset="0"/>
              </a:rPr>
              <a:t>VDR</a:t>
            </a:r>
            <a:r>
              <a:rPr lang="ko-KR" altLang="en-US" sz="700" kern="0" dirty="0">
                <a:solidFill>
                  <a:srgbClr val="000000"/>
                </a:solidFill>
                <a:latin typeface="Arial" panose="020B0604020202020204" pitchFamily="34" charset="0"/>
                <a:ea typeface="+mj-ea"/>
                <a:cs typeface="Arial" panose="020B0604020202020204" pitchFamily="34" charset="0"/>
              </a:rPr>
              <a:t> </a:t>
            </a:r>
            <a:r>
              <a:rPr lang="en-US" altLang="ko-KR" sz="700" kern="0" dirty="0">
                <a:solidFill>
                  <a:srgbClr val="000000"/>
                </a:solidFill>
                <a:latin typeface="Arial" panose="020B0604020202020204" pitchFamily="34" charset="0"/>
                <a:ea typeface="+mj-ea"/>
                <a:cs typeface="Arial" panose="020B0604020202020204" pitchFamily="34" charset="0"/>
              </a:rPr>
              <a:t>1.6.4.3.2.2, VDR</a:t>
            </a:r>
            <a:r>
              <a:rPr lang="ko-KR" altLang="en-US" sz="700" kern="0" dirty="0">
                <a:solidFill>
                  <a:srgbClr val="000000"/>
                </a:solidFill>
                <a:latin typeface="Arial" panose="020B0604020202020204" pitchFamily="34" charset="0"/>
                <a:ea typeface="+mj-ea"/>
                <a:cs typeface="Arial" panose="020B0604020202020204" pitchFamily="34" charset="0"/>
              </a:rPr>
              <a:t> </a:t>
            </a:r>
            <a:r>
              <a:rPr lang="en-US" altLang="ko-KR" sz="700" kern="0" dirty="0">
                <a:solidFill>
                  <a:srgbClr val="000000"/>
                </a:solidFill>
                <a:latin typeface="Arial" panose="020B0604020202020204" pitchFamily="34" charset="0"/>
                <a:ea typeface="+mj-ea"/>
                <a:cs typeface="Arial" panose="020B0604020202020204" pitchFamily="34" charset="0"/>
              </a:rPr>
              <a:t>2.5.2.1.1.8~12, VDR 2.6.5.2.2.1~3, VDR 2.6.5.3.1, VDR 2.6.5.3.3, VDR 6.2.21</a:t>
            </a:r>
            <a:r>
              <a:rPr lang="ko-KR" altLang="en-US" sz="700" kern="0" dirty="0">
                <a:solidFill>
                  <a:srgbClr val="000000"/>
                </a:solidFill>
                <a:latin typeface="Arial" panose="020B0604020202020204" pitchFamily="34" charset="0"/>
                <a:ea typeface="+mj-ea"/>
                <a:cs typeface="Arial" panose="020B0604020202020204" pitchFamily="34" charset="0"/>
              </a:rPr>
              <a:t> </a:t>
            </a:r>
            <a:r>
              <a:rPr lang="en-US" altLang="ko-KR" sz="700" kern="0" dirty="0">
                <a:solidFill>
                  <a:srgbClr val="000000"/>
                </a:solidFill>
                <a:latin typeface="Arial" panose="020B0604020202020204" pitchFamily="34" charset="0"/>
                <a:ea typeface="+mj-ea"/>
                <a:cs typeface="Arial" panose="020B0604020202020204" pitchFamily="34" charset="0"/>
              </a:rPr>
              <a:t>~24, VDR 6.2.40, VDR 6.5.2 </a:t>
            </a:r>
          </a:p>
        </p:txBody>
      </p:sp>
      <p:graphicFrame>
        <p:nvGraphicFramePr>
          <p:cNvPr id="6" name="표 5">
            <a:extLst>
              <a:ext uri="{FF2B5EF4-FFF2-40B4-BE49-F238E27FC236}">
                <a16:creationId xmlns:a16="http://schemas.microsoft.com/office/drawing/2014/main" id="{7F51490F-525F-45A8-8EBE-03D06A3E3695}"/>
              </a:ext>
            </a:extLst>
          </p:cNvPr>
          <p:cNvGraphicFramePr>
            <a:graphicFrameLocks noGrp="1"/>
          </p:cNvGraphicFramePr>
          <p:nvPr>
            <p:extLst>
              <p:ext uri="{D42A27DB-BD31-4B8C-83A1-F6EECF244321}">
                <p14:modId xmlns:p14="http://schemas.microsoft.com/office/powerpoint/2010/main" val="1747310594"/>
              </p:ext>
            </p:extLst>
          </p:nvPr>
        </p:nvGraphicFramePr>
        <p:xfrm>
          <a:off x="5287524" y="1792563"/>
          <a:ext cx="1910229" cy="571500"/>
        </p:xfrm>
        <a:graphic>
          <a:graphicData uri="http://schemas.openxmlformats.org/drawingml/2006/table">
            <a:tbl>
              <a:tblPr/>
              <a:tblGrid>
                <a:gridCol w="574837">
                  <a:extLst>
                    <a:ext uri="{9D8B030D-6E8A-4147-A177-3AD203B41FA5}">
                      <a16:colId xmlns:a16="http://schemas.microsoft.com/office/drawing/2014/main" val="824766692"/>
                    </a:ext>
                  </a:extLst>
                </a:gridCol>
                <a:gridCol w="795928">
                  <a:extLst>
                    <a:ext uri="{9D8B030D-6E8A-4147-A177-3AD203B41FA5}">
                      <a16:colId xmlns:a16="http://schemas.microsoft.com/office/drawing/2014/main" val="1858768217"/>
                    </a:ext>
                  </a:extLst>
                </a:gridCol>
                <a:gridCol w="539464">
                  <a:extLst>
                    <a:ext uri="{9D8B030D-6E8A-4147-A177-3AD203B41FA5}">
                      <a16:colId xmlns:a16="http://schemas.microsoft.com/office/drawing/2014/main" val="2903832664"/>
                    </a:ext>
                  </a:extLst>
                </a:gridCol>
              </a:tblGrid>
              <a:tr h="142875">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소송시기</a:t>
                      </a: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사건명</a:t>
                      </a: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판정</a:t>
                      </a: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296438590"/>
                  </a:ext>
                </a:extLst>
              </a:tr>
              <a:tr h="142875">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불법파견 고소 건</a:t>
                      </a:r>
                      <a:endParaRPr lang="ko-KR" alt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승소</a:t>
                      </a: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43080893"/>
                  </a:ext>
                </a:extLst>
              </a:tr>
              <a:tr h="142875">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차별처우 시정 건</a:t>
                      </a: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승소</a:t>
                      </a: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35749110"/>
                  </a:ext>
                </a:extLst>
              </a:tr>
              <a:tr h="142875">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차별처우 시정 건</a:t>
                      </a: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승소</a:t>
                      </a:r>
                    </a:p>
                  </a:txBody>
                  <a:tcPr marL="7620" marR="762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5920185"/>
                  </a:ext>
                </a:extLst>
              </a:tr>
            </a:tbl>
          </a:graphicData>
        </a:graphic>
      </p:graphicFrame>
      <p:sp>
        <p:nvSpPr>
          <p:cNvPr id="30" name="TextBox 29">
            <a:extLst>
              <a:ext uri="{FF2B5EF4-FFF2-40B4-BE49-F238E27FC236}">
                <a16:creationId xmlns:a16="http://schemas.microsoft.com/office/drawing/2014/main" id="{680ABE2B-C7CF-450A-BAB0-4140DAC33714}"/>
              </a:ext>
            </a:extLst>
          </p:cNvPr>
          <p:cNvSpPr txBox="1"/>
          <p:nvPr/>
        </p:nvSpPr>
        <p:spPr>
          <a:xfrm>
            <a:off x="5287525" y="3272521"/>
            <a:ext cx="1378604" cy="158137"/>
          </a:xfrm>
          <a:prstGeom prst="rect">
            <a:avLst/>
          </a:prstGeom>
          <a:noFill/>
        </p:spPr>
        <p:txBody>
          <a:bodyPr wrap="square" lIns="36000" tIns="50409" rIns="36000" bIns="50409" rtlCol="0">
            <a:noAutofit/>
          </a:bodyPr>
          <a:lstStyle/>
          <a:p>
            <a:pPr>
              <a:spcAft>
                <a:spcPts val="554"/>
              </a:spcAft>
            </a:pPr>
            <a:r>
              <a:rPr lang="en-US" altLang="ko-KR" sz="738" b="1" dirty="0">
                <a:solidFill>
                  <a:schemeClr val="tx2"/>
                </a:solidFill>
                <a:latin typeface="Arial" panose="020B0604020202020204" pitchFamily="34" charset="0"/>
                <a:ea typeface="+mj-ea"/>
                <a:cs typeface="Arial" panose="020B0604020202020204" pitchFamily="34" charset="0"/>
              </a:rPr>
              <a:t>[</a:t>
            </a:r>
            <a:r>
              <a:rPr lang="ko-KR" altLang="en-US" sz="738" b="1" dirty="0">
                <a:solidFill>
                  <a:schemeClr val="tx2"/>
                </a:solidFill>
                <a:latin typeface="Arial" panose="020B0604020202020204" pitchFamily="34" charset="0"/>
                <a:ea typeface="+mj-ea"/>
                <a:cs typeface="Arial" panose="020B0604020202020204" pitchFamily="34" charset="0"/>
              </a:rPr>
              <a:t>산재내역</a:t>
            </a:r>
            <a:r>
              <a:rPr lang="en-US" altLang="ko-KR" sz="738" b="1" dirty="0">
                <a:solidFill>
                  <a:schemeClr val="tx2"/>
                </a:solidFill>
                <a:latin typeface="Arial" panose="020B0604020202020204" pitchFamily="34" charset="0"/>
                <a:ea typeface="+mj-ea"/>
                <a:cs typeface="Arial" panose="020B0604020202020204" pitchFamily="34" charset="0"/>
              </a:rPr>
              <a:t>]</a:t>
            </a:r>
            <a:endParaRPr lang="ko-KR" altLang="en-US" sz="738" b="1" dirty="0">
              <a:solidFill>
                <a:schemeClr val="tx2"/>
              </a:solidFill>
              <a:latin typeface="Arial" panose="020B0604020202020204" pitchFamily="34" charset="0"/>
              <a:ea typeface="+mj-ea"/>
              <a:cs typeface="Arial" panose="020B0604020202020204" pitchFamily="34" charset="0"/>
            </a:endParaRPr>
          </a:p>
        </p:txBody>
      </p:sp>
      <p:sp>
        <p:nvSpPr>
          <p:cNvPr id="31" name="TextBox 30">
            <a:extLst>
              <a:ext uri="{FF2B5EF4-FFF2-40B4-BE49-F238E27FC236}">
                <a16:creationId xmlns:a16="http://schemas.microsoft.com/office/drawing/2014/main" id="{016BC3F7-6046-4100-ADE1-98F06FA0A34B}"/>
              </a:ext>
            </a:extLst>
          </p:cNvPr>
          <p:cNvSpPr txBox="1"/>
          <p:nvPr/>
        </p:nvSpPr>
        <p:spPr>
          <a:xfrm>
            <a:off x="5287525" y="1596121"/>
            <a:ext cx="1378604" cy="158137"/>
          </a:xfrm>
          <a:prstGeom prst="rect">
            <a:avLst/>
          </a:prstGeom>
          <a:noFill/>
        </p:spPr>
        <p:txBody>
          <a:bodyPr wrap="square" lIns="36000" tIns="50409" rIns="36000" bIns="50409" rtlCol="0">
            <a:noAutofit/>
          </a:bodyPr>
          <a:lstStyle/>
          <a:p>
            <a:pPr>
              <a:spcAft>
                <a:spcPts val="554"/>
              </a:spcAft>
            </a:pPr>
            <a:r>
              <a:rPr lang="en-US" altLang="ko-KR" sz="738" b="1" dirty="0">
                <a:solidFill>
                  <a:schemeClr val="tx2"/>
                </a:solidFill>
                <a:latin typeface="Arial" panose="020B0604020202020204" pitchFamily="34" charset="0"/>
                <a:ea typeface="+mj-ea"/>
                <a:cs typeface="Arial" panose="020B0604020202020204" pitchFamily="34" charset="0"/>
              </a:rPr>
              <a:t>[</a:t>
            </a:r>
            <a:r>
              <a:rPr lang="ko-KR" altLang="en-US" sz="738" b="1" dirty="0">
                <a:solidFill>
                  <a:schemeClr val="tx2"/>
                </a:solidFill>
                <a:latin typeface="Arial" panose="020B0604020202020204" pitchFamily="34" charset="0"/>
                <a:ea typeface="+mj-ea"/>
                <a:cs typeface="Arial" panose="020B0604020202020204" pitchFamily="34" charset="0"/>
              </a:rPr>
              <a:t>인사 및 노무 관련 소송</a:t>
            </a:r>
            <a:r>
              <a:rPr lang="en-US" altLang="ko-KR" sz="738" b="1" dirty="0">
                <a:solidFill>
                  <a:schemeClr val="tx2"/>
                </a:solidFill>
                <a:latin typeface="Arial" panose="020B0604020202020204" pitchFamily="34" charset="0"/>
                <a:ea typeface="+mj-ea"/>
                <a:cs typeface="Arial" panose="020B0604020202020204" pitchFamily="34" charset="0"/>
              </a:rPr>
              <a:t>]</a:t>
            </a:r>
            <a:endParaRPr lang="ko-KR" altLang="en-US" sz="738" b="1" dirty="0">
              <a:solidFill>
                <a:schemeClr val="tx2"/>
              </a:solidFill>
              <a:latin typeface="Arial" panose="020B0604020202020204" pitchFamily="34" charset="0"/>
              <a:ea typeface="+mj-ea"/>
              <a:cs typeface="Arial" panose="020B0604020202020204" pitchFamily="34" charset="0"/>
            </a:endParaRPr>
          </a:p>
        </p:txBody>
      </p:sp>
      <p:sp>
        <p:nvSpPr>
          <p:cNvPr id="43" name="직사각형 42">
            <a:extLst>
              <a:ext uri="{FF2B5EF4-FFF2-40B4-BE49-F238E27FC236}">
                <a16:creationId xmlns:a16="http://schemas.microsoft.com/office/drawing/2014/main" id="{BCF2C57D-4971-4FA0-8023-1BB2364680C6}"/>
              </a:ext>
            </a:extLst>
          </p:cNvPr>
          <p:cNvSpPr/>
          <p:nvPr/>
        </p:nvSpPr>
        <p:spPr>
          <a:xfrm>
            <a:off x="3831482" y="2187986"/>
            <a:ext cx="566635" cy="692354"/>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ko-KR">
              <a:latin typeface="Arial" panose="020B0604020202020204" pitchFamily="34" charset="0"/>
              <a:cs typeface="Arial" panose="020B0604020202020204" pitchFamily="34" charset="0"/>
            </a:endParaRPr>
          </a:p>
        </p:txBody>
      </p:sp>
      <p:sp>
        <p:nvSpPr>
          <p:cNvPr id="44" name="직사각형 43">
            <a:extLst>
              <a:ext uri="{FF2B5EF4-FFF2-40B4-BE49-F238E27FC236}">
                <a16:creationId xmlns:a16="http://schemas.microsoft.com/office/drawing/2014/main" id="{5C2B4342-1CF4-4704-A4E6-4A4D365B9C30}"/>
              </a:ext>
            </a:extLst>
          </p:cNvPr>
          <p:cNvSpPr/>
          <p:nvPr/>
        </p:nvSpPr>
        <p:spPr>
          <a:xfrm>
            <a:off x="3831482" y="2968379"/>
            <a:ext cx="566635" cy="425040"/>
          </a:xfrm>
          <a:prstGeom prst="rect">
            <a:avLst/>
          </a:prstGeom>
          <a:noFill/>
          <a:ln w="9525">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0903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1568131163"/>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dirty="0">
                          <a:solidFill>
                            <a:schemeClr val="accent3"/>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0" kern="1200" dirty="0">
                          <a:solidFill>
                            <a:schemeClr val="tx1"/>
                          </a:solidFill>
                          <a:latin typeface="Arial" panose="020B0604020202020204" pitchFamily="34" charset="0"/>
                          <a:ea typeface="+mj-ea"/>
                          <a:cs typeface="Arial" panose="020B0604020202020204" pitchFamily="34" charset="0"/>
                        </a:rPr>
                        <a:t>Understanding of Target</a:t>
                      </a:r>
                      <a:endParaRPr lang="en-GB" sz="1100" b="0" kern="120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kern="1200" dirty="0">
                          <a:solidFill>
                            <a:schemeClr val="tx1"/>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13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43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90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1752502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3">
            <a:extLst>
              <a:ext uri="{FF2B5EF4-FFF2-40B4-BE49-F238E27FC236}">
                <a16:creationId xmlns:a16="http://schemas.microsoft.com/office/drawing/2014/main" id="{BF46E29F-F9CA-4FDA-B127-80B7F6909A56}"/>
              </a:ext>
            </a:extLst>
          </p:cNvPr>
          <p:cNvGraphicFramePr>
            <a:graphicFrameLocks noGrp="1"/>
          </p:cNvGraphicFramePr>
          <p:nvPr/>
        </p:nvGraphicFramePr>
        <p:xfrm>
          <a:off x="468001" y="1185923"/>
          <a:ext cx="9039600" cy="5100577"/>
        </p:xfrm>
        <a:graphic>
          <a:graphicData uri="http://schemas.openxmlformats.org/drawingml/2006/table">
            <a:tbl>
              <a:tblPr/>
              <a:tblGrid>
                <a:gridCol w="1561055">
                  <a:extLst>
                    <a:ext uri="{9D8B030D-6E8A-4147-A177-3AD203B41FA5}">
                      <a16:colId xmlns:a16="http://schemas.microsoft.com/office/drawing/2014/main" val="20000"/>
                    </a:ext>
                  </a:extLst>
                </a:gridCol>
                <a:gridCol w="7478545">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777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공동주택사업 진행상황</a:t>
                      </a:r>
                      <a:endParaRPr kumimoji="0" lang="en-US" altLang="ko-KR" sz="9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rtl="0" eaLnBrk="1" fontAlgn="auto" latinLnBrk="1" hangingPunct="1">
                        <a:lnSpc>
                          <a:spcPts val="1080"/>
                        </a:lnSpc>
                        <a:spcBef>
                          <a:spcPts val="600"/>
                        </a:spcBef>
                        <a:spcAft>
                          <a:spcPts val="0"/>
                        </a:spcAft>
                        <a:buClr>
                          <a:srgbClr val="97989A"/>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회사의 부동산부문 공동주택 개발사업은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A1~A6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총 </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개 현장이며 각 현장의 개요 및 진행상황은 다음과 같음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제목 2">
            <a:extLst>
              <a:ext uri="{FF2B5EF4-FFF2-40B4-BE49-F238E27FC236}">
                <a16:creationId xmlns:a16="http://schemas.microsoft.com/office/drawing/2014/main" id="{1EB8BBF5-D44C-4B02-A5BB-97611B2FAB5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a:defRPr/>
            </a:pPr>
            <a:r>
              <a:rPr lang="en-US" altLang="ko-KR" sz="4400" b="1" dirty="0">
                <a:solidFill>
                  <a:srgbClr val="00338D"/>
                </a:solidFill>
                <a:latin typeface="KPMG Extralight" panose="020B0303030202040204" pitchFamily="34" charset="0"/>
              </a:rPr>
              <a:t>Real Estate Development (1/3)</a:t>
            </a:r>
          </a:p>
        </p:txBody>
      </p:sp>
      <p:sp>
        <p:nvSpPr>
          <p:cNvPr id="14" name="제목 2">
            <a:extLst>
              <a:ext uri="{FF2B5EF4-FFF2-40B4-BE49-F238E27FC236}">
                <a16:creationId xmlns:a16="http://schemas.microsoft.com/office/drawing/2014/main" id="{B255A7BE-EDF9-49BF-9C2D-03B43771663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15" name="TextBox 14">
            <a:extLst>
              <a:ext uri="{FF2B5EF4-FFF2-40B4-BE49-F238E27FC236}">
                <a16:creationId xmlns:a16="http://schemas.microsoft.com/office/drawing/2014/main" id="{DE3A1F6E-6E09-4887-84CE-F8C179BD1267}"/>
              </a:ext>
            </a:extLst>
          </p:cNvPr>
          <p:cNvSpPr txBox="1">
            <a:spLocks/>
          </p:cNvSpPr>
          <p:nvPr/>
        </p:nvSpPr>
        <p:spPr>
          <a:xfrm>
            <a:off x="5149072" y="3166471"/>
            <a:ext cx="4181479" cy="2764297"/>
          </a:xfrm>
          <a:prstGeom prst="rect">
            <a:avLst/>
          </a:prstGeom>
          <a:noFill/>
          <a:ln w="6350">
            <a:solidFill>
              <a:srgbClr val="005EB8"/>
            </a:solidFill>
          </a:ln>
        </p:spPr>
        <p:txBody>
          <a:bodyPr wrap="square" lIns="50409" tIns="50409" rIns="50409" bIns="50409" rtlCol="0" anchor="t" anchorCtr="0">
            <a:noAutofit/>
          </a:bodyPr>
          <a:lstStyle/>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latin typeface="Arial" panose="020B0604020202020204" pitchFamily="34" charset="0"/>
                <a:ea typeface="+mj-ea"/>
                <a:cs typeface="Arial" panose="020B0604020202020204" pitchFamily="34" charset="0"/>
              </a:rPr>
              <a:t>A1~A3</a:t>
            </a:r>
            <a:r>
              <a:rPr lang="ko-KR" altLang="en-US" sz="800" kern="0" dirty="0">
                <a:latin typeface="Arial" panose="020B0604020202020204" pitchFamily="34" charset="0"/>
                <a:ea typeface="+mj-ea"/>
                <a:cs typeface="Arial" panose="020B0604020202020204" pitchFamily="34" charset="0"/>
              </a:rPr>
              <a:t>는 </a:t>
            </a:r>
            <a:r>
              <a:rPr lang="en-US" altLang="ko-KR" sz="800" kern="0" dirty="0">
                <a:latin typeface="Arial" panose="020B0604020202020204" pitchFamily="34" charset="0"/>
                <a:ea typeface="+mj-ea"/>
                <a:cs typeface="Arial" panose="020B0604020202020204" pitchFamily="34" charset="0"/>
              </a:rPr>
              <a:t>2020</a:t>
            </a:r>
            <a:r>
              <a:rPr lang="ko-KR" altLang="en-US" sz="800" kern="0" dirty="0">
                <a:latin typeface="Arial" panose="020B0604020202020204" pitchFamily="34" charset="0"/>
                <a:ea typeface="+mj-ea"/>
                <a:cs typeface="Arial" panose="020B0604020202020204" pitchFamily="34" charset="0"/>
              </a:rPr>
              <a:t>년까지 사업을 완료하였으나 하자소송</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세무조사 등 이슈가 발생할 수 있어 시행법인을 청산하지 않고 </a:t>
            </a:r>
            <a:r>
              <a:rPr lang="en-US" altLang="ko-KR" sz="800" kern="0" dirty="0">
                <a:latin typeface="Arial" panose="020B0604020202020204" pitchFamily="34" charset="0"/>
                <a:ea typeface="+mj-ea"/>
                <a:cs typeface="Arial" panose="020B0604020202020204" pitchFamily="34" charset="0"/>
              </a:rPr>
              <a:t>2026</a:t>
            </a:r>
            <a:r>
              <a:rPr lang="ko-KR" altLang="en-US" sz="800" kern="0" dirty="0">
                <a:latin typeface="Arial" panose="020B0604020202020204" pitchFamily="34" charset="0"/>
                <a:ea typeface="+mj-ea"/>
                <a:cs typeface="Arial" panose="020B0604020202020204" pitchFamily="34" charset="0"/>
              </a:rPr>
              <a:t>년까지 유지할 예정임</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latin typeface="Arial" panose="020B0604020202020204" pitchFamily="34" charset="0"/>
                <a:ea typeface="+mj-ea"/>
                <a:cs typeface="Arial" panose="020B0604020202020204" pitchFamily="34" charset="0"/>
              </a:rPr>
              <a:t>A4 </a:t>
            </a:r>
            <a:r>
              <a:rPr lang="ko-KR" altLang="en-US" sz="800" kern="0" dirty="0">
                <a:latin typeface="Arial" panose="020B0604020202020204" pitchFamily="34" charset="0"/>
                <a:ea typeface="+mj-ea"/>
                <a:cs typeface="Arial" panose="020B0604020202020204" pitchFamily="34" charset="0"/>
              </a:rPr>
              <a:t>사업은 </a:t>
            </a:r>
            <a:r>
              <a:rPr lang="en-US" altLang="ko-KR" sz="800" kern="0" dirty="0">
                <a:latin typeface="Arial" panose="020B0604020202020204" pitchFamily="34" charset="0"/>
                <a:ea typeface="+mj-ea"/>
                <a:cs typeface="Arial" panose="020B0604020202020204" pitchFamily="34" charset="0"/>
              </a:rPr>
              <a:t>2021</a:t>
            </a:r>
            <a:r>
              <a:rPr lang="ko-KR" altLang="en-US" sz="800" kern="0" dirty="0">
                <a:latin typeface="Arial" panose="020B0604020202020204" pitchFamily="34" charset="0"/>
                <a:ea typeface="+mj-ea"/>
                <a:cs typeface="Arial" panose="020B0604020202020204" pitchFamily="34" charset="0"/>
              </a:rPr>
              <a:t>년 </a:t>
            </a:r>
            <a:r>
              <a:rPr lang="en-US" altLang="ko-KR" sz="800" kern="0" dirty="0">
                <a:latin typeface="Arial" panose="020B0604020202020204" pitchFamily="34" charset="0"/>
                <a:ea typeface="+mj-ea"/>
                <a:cs typeface="Arial" panose="020B0604020202020204" pitchFamily="34" charset="0"/>
              </a:rPr>
              <a:t>11</a:t>
            </a:r>
            <a:r>
              <a:rPr lang="ko-KR" altLang="en-US" sz="800" kern="0" dirty="0">
                <a:latin typeface="Arial" panose="020B0604020202020204" pitchFamily="34" charset="0"/>
                <a:ea typeface="+mj-ea"/>
                <a:cs typeface="Arial" panose="020B0604020202020204" pitchFamily="34" charset="0"/>
              </a:rPr>
              <a:t>월말 입주하였으나</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 원가기준 진행률은 </a:t>
            </a:r>
            <a:r>
              <a:rPr lang="en-US" altLang="ko-KR" sz="800" kern="0" dirty="0">
                <a:latin typeface="Arial" panose="020B0604020202020204" pitchFamily="34" charset="0"/>
                <a:ea typeface="+mj-ea"/>
                <a:cs typeface="Arial" panose="020B0604020202020204" pitchFamily="34" charset="0"/>
              </a:rPr>
              <a:t>2022</a:t>
            </a:r>
            <a:r>
              <a:rPr lang="ko-KR" altLang="en-US" sz="800" kern="0" dirty="0">
                <a:latin typeface="Arial" panose="020B0604020202020204" pitchFamily="34" charset="0"/>
                <a:ea typeface="+mj-ea"/>
                <a:cs typeface="Arial" panose="020B0604020202020204" pitchFamily="34" charset="0"/>
              </a:rPr>
              <a:t>년 </a:t>
            </a:r>
            <a:r>
              <a:rPr lang="en-US" altLang="ko-KR" sz="800" kern="0" dirty="0">
                <a:latin typeface="Arial" panose="020B0604020202020204" pitchFamily="34" charset="0"/>
                <a:ea typeface="+mj-ea"/>
                <a:cs typeface="Arial" panose="020B0604020202020204" pitchFamily="34" charset="0"/>
              </a:rPr>
              <a:t>3</a:t>
            </a:r>
            <a:r>
              <a:rPr lang="ko-KR" altLang="en-US" sz="800" kern="0" dirty="0">
                <a:latin typeface="Arial" panose="020B0604020202020204" pitchFamily="34" charset="0"/>
                <a:ea typeface="+mj-ea"/>
                <a:cs typeface="Arial" panose="020B0604020202020204" pitchFamily="34" charset="0"/>
              </a:rPr>
              <a:t>월말 </a:t>
            </a:r>
            <a:r>
              <a:rPr lang="en-US" altLang="ko-KR" sz="800" kern="0" dirty="0">
                <a:latin typeface="Arial" panose="020B0604020202020204" pitchFamily="34" charset="0"/>
                <a:ea typeface="+mj-ea"/>
                <a:cs typeface="Arial" panose="020B0604020202020204" pitchFamily="34" charset="0"/>
              </a:rPr>
              <a:t>100%</a:t>
            </a:r>
            <a:r>
              <a:rPr lang="ko-KR" altLang="en-US" sz="800" kern="0" dirty="0">
                <a:latin typeface="Arial" panose="020B0604020202020204" pitchFamily="34" charset="0"/>
                <a:ea typeface="+mj-ea"/>
                <a:cs typeface="Arial" panose="020B0604020202020204" pitchFamily="34" charset="0"/>
              </a:rPr>
              <a:t>를 달성함</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latin typeface="Arial" panose="020B0604020202020204" pitchFamily="34" charset="0"/>
                <a:ea typeface="+mj-ea"/>
                <a:cs typeface="Arial" panose="020B0604020202020204" pitchFamily="34" charset="0"/>
              </a:rPr>
              <a:t>A5 </a:t>
            </a:r>
            <a:r>
              <a:rPr lang="ko-KR" altLang="en-US" sz="800" kern="0" dirty="0">
                <a:latin typeface="Arial" panose="020B0604020202020204" pitchFamily="34" charset="0"/>
                <a:ea typeface="+mj-ea"/>
                <a:cs typeface="Arial" panose="020B0604020202020204" pitchFamily="34" charset="0"/>
              </a:rPr>
              <a:t>사업은 </a:t>
            </a:r>
            <a:r>
              <a:rPr lang="en-US" altLang="ko-KR" sz="800" kern="0" dirty="0">
                <a:latin typeface="Arial" panose="020B0604020202020204" pitchFamily="34" charset="0"/>
                <a:ea typeface="+mj-ea"/>
                <a:cs typeface="Arial" panose="020B0604020202020204" pitchFamily="34" charset="0"/>
              </a:rPr>
              <a:t>2022</a:t>
            </a:r>
            <a:r>
              <a:rPr lang="ko-KR" altLang="en-US" sz="800" kern="0" dirty="0">
                <a:latin typeface="Arial" panose="020B0604020202020204" pitchFamily="34" charset="0"/>
                <a:ea typeface="+mj-ea"/>
                <a:cs typeface="Arial" panose="020B0604020202020204" pitchFamily="34" charset="0"/>
              </a:rPr>
              <a:t>년 </a:t>
            </a:r>
            <a:r>
              <a:rPr lang="en-US" altLang="ko-KR" sz="800" kern="0" dirty="0">
                <a:latin typeface="Arial" panose="020B0604020202020204" pitchFamily="34" charset="0"/>
                <a:ea typeface="+mj-ea"/>
                <a:cs typeface="Arial" panose="020B0604020202020204" pitchFamily="34" charset="0"/>
              </a:rPr>
              <a:t>3</a:t>
            </a:r>
            <a:r>
              <a:rPr lang="ko-KR" altLang="en-US" sz="800" kern="0" dirty="0">
                <a:latin typeface="Arial" panose="020B0604020202020204" pitchFamily="34" charset="0"/>
                <a:ea typeface="+mj-ea"/>
                <a:cs typeface="Arial" panose="020B0604020202020204" pitchFamily="34" charset="0"/>
              </a:rPr>
              <a:t>월말 기준 진행률 </a:t>
            </a:r>
            <a:r>
              <a:rPr lang="en-US" altLang="ko-KR" sz="800" kern="0" dirty="0">
                <a:latin typeface="Arial" panose="020B0604020202020204" pitchFamily="34" charset="0"/>
                <a:ea typeface="+mj-ea"/>
                <a:cs typeface="Arial" panose="020B0604020202020204" pitchFamily="34" charset="0"/>
              </a:rPr>
              <a:t>35.8%</a:t>
            </a:r>
            <a:r>
              <a:rPr lang="ko-KR" altLang="en-US" sz="800" kern="0" dirty="0">
                <a:latin typeface="Arial" panose="020B0604020202020204" pitchFamily="34" charset="0"/>
                <a:ea typeface="+mj-ea"/>
                <a:cs typeface="Arial" panose="020B0604020202020204" pitchFamily="34" charset="0"/>
              </a:rPr>
              <a:t>이며</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 </a:t>
            </a:r>
            <a:r>
              <a:rPr lang="en-US" altLang="ko-KR" sz="800" kern="0" dirty="0">
                <a:latin typeface="Arial" panose="020B0604020202020204" pitchFamily="34" charset="0"/>
                <a:ea typeface="+mj-ea"/>
                <a:cs typeface="Arial" panose="020B0604020202020204" pitchFamily="34" charset="0"/>
              </a:rPr>
              <a:t>2023</a:t>
            </a:r>
            <a:r>
              <a:rPr lang="ko-KR" altLang="en-US" sz="800" kern="0" dirty="0">
                <a:latin typeface="Arial" panose="020B0604020202020204" pitchFamily="34" charset="0"/>
                <a:ea typeface="+mj-ea"/>
                <a:cs typeface="Arial" panose="020B0604020202020204" pitchFamily="34" charset="0"/>
              </a:rPr>
              <a:t>년 </a:t>
            </a:r>
            <a:r>
              <a:rPr lang="en-US" altLang="ko-KR" sz="800" kern="0" dirty="0">
                <a:latin typeface="Arial" panose="020B0604020202020204" pitchFamily="34" charset="0"/>
                <a:ea typeface="+mj-ea"/>
                <a:cs typeface="Arial" panose="020B0604020202020204" pitchFamily="34" charset="0"/>
              </a:rPr>
              <a:t>7</a:t>
            </a:r>
            <a:r>
              <a:rPr lang="ko-KR" altLang="en-US" sz="800" kern="0" dirty="0">
                <a:latin typeface="Arial" panose="020B0604020202020204" pitchFamily="34" charset="0"/>
                <a:ea typeface="+mj-ea"/>
                <a:cs typeface="Arial" panose="020B0604020202020204" pitchFamily="34" charset="0"/>
              </a:rPr>
              <a:t>월 </a:t>
            </a:r>
            <a:r>
              <a:rPr lang="en-US" altLang="ko-KR" sz="800" kern="0" dirty="0">
                <a:latin typeface="Arial" panose="020B0604020202020204" pitchFamily="34" charset="0"/>
                <a:ea typeface="+mj-ea"/>
                <a:cs typeface="Arial" panose="020B0604020202020204" pitchFamily="34" charset="0"/>
              </a:rPr>
              <a:t>100% </a:t>
            </a:r>
            <a:r>
              <a:rPr lang="ko-KR" altLang="en-US" sz="800" kern="0" dirty="0">
                <a:latin typeface="Arial" panose="020B0604020202020204" pitchFamily="34" charset="0"/>
                <a:ea typeface="+mj-ea"/>
                <a:cs typeface="Arial" panose="020B0604020202020204" pitchFamily="34" charset="0"/>
              </a:rPr>
              <a:t>달성 예상임</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latin typeface="Arial" panose="020B0604020202020204" pitchFamily="34" charset="0"/>
                <a:ea typeface="+mj-ea"/>
                <a:cs typeface="Arial" panose="020B0604020202020204" pitchFamily="34" charset="0"/>
              </a:rPr>
              <a:t>A6 </a:t>
            </a:r>
            <a:r>
              <a:rPr lang="ko-KR" altLang="en-US" sz="800" kern="0" dirty="0">
                <a:latin typeface="Arial" panose="020B0604020202020204" pitchFamily="34" charset="0"/>
                <a:ea typeface="+mj-ea"/>
                <a:cs typeface="Arial" panose="020B0604020202020204" pitchFamily="34" charset="0"/>
              </a:rPr>
              <a:t>사업은 </a:t>
            </a:r>
            <a:r>
              <a:rPr lang="en-US" altLang="ko-KR" sz="800" kern="0" dirty="0">
                <a:latin typeface="Arial" panose="020B0604020202020204" pitchFamily="34" charset="0"/>
                <a:ea typeface="+mj-ea"/>
                <a:cs typeface="Arial" panose="020B0604020202020204" pitchFamily="34" charset="0"/>
              </a:rPr>
              <a:t>2022</a:t>
            </a:r>
            <a:r>
              <a:rPr lang="ko-KR" altLang="en-US" sz="800" kern="0" dirty="0">
                <a:latin typeface="Arial" panose="020B0604020202020204" pitchFamily="34" charset="0"/>
                <a:ea typeface="+mj-ea"/>
                <a:cs typeface="Arial" panose="020B0604020202020204" pitchFamily="34" charset="0"/>
              </a:rPr>
              <a:t>년 </a:t>
            </a:r>
            <a:r>
              <a:rPr lang="en-US" altLang="ko-KR" sz="800" kern="0" dirty="0">
                <a:latin typeface="Arial" panose="020B0604020202020204" pitchFamily="34" charset="0"/>
                <a:ea typeface="+mj-ea"/>
                <a:cs typeface="Arial" panose="020B0604020202020204" pitchFamily="34" charset="0"/>
              </a:rPr>
              <a:t>3</a:t>
            </a:r>
            <a:r>
              <a:rPr lang="ko-KR" altLang="en-US" sz="800" kern="0" dirty="0">
                <a:latin typeface="Arial" panose="020B0604020202020204" pitchFamily="34" charset="0"/>
                <a:ea typeface="+mj-ea"/>
                <a:cs typeface="Arial" panose="020B0604020202020204" pitchFamily="34" charset="0"/>
              </a:rPr>
              <a:t>월말 기준 설계 및 사업승인 이전에 해당하며</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 </a:t>
            </a:r>
            <a:r>
              <a:rPr lang="en-US" altLang="ko-KR" sz="800" kern="0" dirty="0">
                <a:latin typeface="Arial" panose="020B0604020202020204" pitchFamily="34" charset="0"/>
                <a:ea typeface="+mj-ea"/>
                <a:cs typeface="Arial" panose="020B0604020202020204" pitchFamily="34" charset="0"/>
              </a:rPr>
              <a:t>2022</a:t>
            </a:r>
            <a:r>
              <a:rPr lang="ko-KR" altLang="en-US" sz="800" kern="0" dirty="0">
                <a:latin typeface="Arial" panose="020B0604020202020204" pitchFamily="34" charset="0"/>
                <a:ea typeface="+mj-ea"/>
                <a:cs typeface="Arial" panose="020B0604020202020204" pitchFamily="34" charset="0"/>
              </a:rPr>
              <a:t>년 내 착공하여</a:t>
            </a:r>
            <a:r>
              <a:rPr lang="en-US" altLang="ko-KR" sz="800" kern="0" dirty="0">
                <a:latin typeface="Arial" panose="020B0604020202020204" pitchFamily="34" charset="0"/>
                <a:ea typeface="+mj-ea"/>
                <a:cs typeface="Arial" panose="020B0604020202020204" pitchFamily="34" charset="0"/>
              </a:rPr>
              <a:t> 2025</a:t>
            </a:r>
            <a:r>
              <a:rPr lang="ko-KR" altLang="en-US" sz="800" kern="0" dirty="0">
                <a:latin typeface="Arial" panose="020B0604020202020204" pitchFamily="34" charset="0"/>
                <a:ea typeface="+mj-ea"/>
                <a:cs typeface="Arial" panose="020B0604020202020204" pitchFamily="34" charset="0"/>
              </a:rPr>
              <a:t>년 완공이 목표임</a:t>
            </a:r>
            <a:endParaRPr lang="en-US" altLang="ko-KR" sz="800" kern="0" dirty="0">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r>
              <a:rPr lang="en-US" altLang="ko-KR" sz="800" kern="0" dirty="0">
                <a:latin typeface="Arial" panose="020B0604020202020204" pitchFamily="34" charset="0"/>
                <a:ea typeface="+mj-ea"/>
                <a:cs typeface="Arial" panose="020B0604020202020204" pitchFamily="34" charset="0"/>
              </a:rPr>
              <a:t>※ </a:t>
            </a:r>
            <a:r>
              <a:rPr lang="ko-KR" altLang="en-US" sz="800" kern="0" dirty="0" err="1">
                <a:latin typeface="Arial" panose="020B0604020202020204" pitchFamily="34" charset="0"/>
                <a:ea typeface="+mj-ea"/>
                <a:cs typeface="Arial" panose="020B0604020202020204" pitchFamily="34" charset="0"/>
              </a:rPr>
              <a:t>조촌동</a:t>
            </a:r>
            <a:r>
              <a:rPr lang="ko-KR" altLang="en-US" sz="800" kern="0" dirty="0">
                <a:latin typeface="Arial" panose="020B0604020202020204" pitchFamily="34" charset="0"/>
                <a:ea typeface="+mj-ea"/>
                <a:cs typeface="Arial" panose="020B0604020202020204" pitchFamily="34" charset="0"/>
              </a:rPr>
              <a:t> 부지 개발은 군산시와 손익정산 약정을 맺고 있음 </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상세는 </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군산시 손익정산 약정서</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장표 참조</a:t>
            </a:r>
            <a:r>
              <a:rPr lang="en-US" altLang="ko-KR" sz="800" kern="0" dirty="0">
                <a:latin typeface="Arial" panose="020B0604020202020204" pitchFamily="34" charset="0"/>
                <a:ea typeface="+mj-ea"/>
                <a:cs typeface="Arial" panose="020B0604020202020204" pitchFamily="34" charset="0"/>
              </a:rPr>
              <a:t>)</a:t>
            </a:r>
          </a:p>
          <a:p>
            <a:pPr marL="94950" lvl="2" fontAlgn="base">
              <a:spcBef>
                <a:spcPts val="300"/>
              </a:spcBef>
              <a:buClr>
                <a:srgbClr val="00338D"/>
              </a:buClr>
              <a:buSzPct val="100000"/>
              <a:defRPr/>
            </a:pPr>
            <a:br>
              <a:rPr lang="en-US" altLang="ko-KR" sz="800" kern="0" dirty="0">
                <a:latin typeface="Arial" panose="020B0604020202020204" pitchFamily="34" charset="0"/>
                <a:ea typeface="+mj-ea"/>
                <a:cs typeface="Arial" panose="020B0604020202020204" pitchFamily="34" charset="0"/>
              </a:rPr>
            </a:br>
            <a:br>
              <a:rPr lang="en-US" altLang="ko-KR" sz="800" kern="0" dirty="0">
                <a:latin typeface="Arial" panose="020B0604020202020204" pitchFamily="34" charset="0"/>
                <a:ea typeface="+mj-ea"/>
                <a:cs typeface="Arial" panose="020B0604020202020204" pitchFamily="34" charset="0"/>
              </a:rPr>
            </a:br>
            <a:endParaRPr lang="en-US" altLang="ko-KR" sz="800" kern="0" dirty="0">
              <a:latin typeface="Arial" panose="020B0604020202020204" pitchFamily="34" charset="0"/>
              <a:ea typeface="+mj-ea"/>
              <a:cs typeface="Arial" panose="020B0604020202020204" pitchFamily="34" charset="0"/>
            </a:endParaRPr>
          </a:p>
        </p:txBody>
      </p:sp>
      <p:graphicFrame>
        <p:nvGraphicFramePr>
          <p:cNvPr id="17" name="표 16">
            <a:extLst>
              <a:ext uri="{FF2B5EF4-FFF2-40B4-BE49-F238E27FC236}">
                <a16:creationId xmlns:a16="http://schemas.microsoft.com/office/drawing/2014/main" id="{EE2BA2B1-EF8E-4A52-BC26-F5F47D75E1B6}"/>
              </a:ext>
            </a:extLst>
          </p:cNvPr>
          <p:cNvGraphicFramePr>
            <a:graphicFrameLocks noGrp="1"/>
          </p:cNvGraphicFramePr>
          <p:nvPr/>
        </p:nvGraphicFramePr>
        <p:xfrm>
          <a:off x="2130551" y="1784959"/>
          <a:ext cx="7200000" cy="1260000"/>
        </p:xfrm>
        <a:graphic>
          <a:graphicData uri="http://schemas.openxmlformats.org/drawingml/2006/table">
            <a:tbl>
              <a:tblPr/>
              <a:tblGrid>
                <a:gridCol w="720000">
                  <a:extLst>
                    <a:ext uri="{9D8B030D-6E8A-4147-A177-3AD203B41FA5}">
                      <a16:colId xmlns:a16="http://schemas.microsoft.com/office/drawing/2014/main" val="1422427680"/>
                    </a:ext>
                  </a:extLst>
                </a:gridCol>
                <a:gridCol w="1080000">
                  <a:extLst>
                    <a:ext uri="{9D8B030D-6E8A-4147-A177-3AD203B41FA5}">
                      <a16:colId xmlns:a16="http://schemas.microsoft.com/office/drawing/2014/main" val="2998307484"/>
                    </a:ext>
                  </a:extLst>
                </a:gridCol>
                <a:gridCol w="720000">
                  <a:extLst>
                    <a:ext uri="{9D8B030D-6E8A-4147-A177-3AD203B41FA5}">
                      <a16:colId xmlns:a16="http://schemas.microsoft.com/office/drawing/2014/main" val="2547646976"/>
                    </a:ext>
                  </a:extLst>
                </a:gridCol>
                <a:gridCol w="900000">
                  <a:extLst>
                    <a:ext uri="{9D8B030D-6E8A-4147-A177-3AD203B41FA5}">
                      <a16:colId xmlns:a16="http://schemas.microsoft.com/office/drawing/2014/main" val="52442790"/>
                    </a:ext>
                  </a:extLst>
                </a:gridCol>
                <a:gridCol w="900000">
                  <a:extLst>
                    <a:ext uri="{9D8B030D-6E8A-4147-A177-3AD203B41FA5}">
                      <a16:colId xmlns:a16="http://schemas.microsoft.com/office/drawing/2014/main" val="4208661201"/>
                    </a:ext>
                  </a:extLst>
                </a:gridCol>
                <a:gridCol w="720000">
                  <a:extLst>
                    <a:ext uri="{9D8B030D-6E8A-4147-A177-3AD203B41FA5}">
                      <a16:colId xmlns:a16="http://schemas.microsoft.com/office/drawing/2014/main" val="2544576586"/>
                    </a:ext>
                  </a:extLst>
                </a:gridCol>
                <a:gridCol w="720000">
                  <a:extLst>
                    <a:ext uri="{9D8B030D-6E8A-4147-A177-3AD203B41FA5}">
                      <a16:colId xmlns:a16="http://schemas.microsoft.com/office/drawing/2014/main" val="790555115"/>
                    </a:ext>
                  </a:extLst>
                </a:gridCol>
                <a:gridCol w="720000">
                  <a:extLst>
                    <a:ext uri="{9D8B030D-6E8A-4147-A177-3AD203B41FA5}">
                      <a16:colId xmlns:a16="http://schemas.microsoft.com/office/drawing/2014/main" val="1247827850"/>
                    </a:ext>
                  </a:extLst>
                </a:gridCol>
                <a:gridCol w="720000">
                  <a:extLst>
                    <a:ext uri="{9D8B030D-6E8A-4147-A177-3AD203B41FA5}">
                      <a16:colId xmlns:a16="http://schemas.microsoft.com/office/drawing/2014/main" val="48320962"/>
                    </a:ext>
                  </a:extLst>
                </a:gridCol>
              </a:tblGrid>
              <a:tr h="180000">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사업명</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위탁법인</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가구면적</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m</a:t>
                      </a:r>
                      <a:r>
                        <a:rPr lang="en-US" sz="8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a:t>
                      </a: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평당 분양가</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세대수</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분양일</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입주일</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진행률</a:t>
                      </a:r>
                      <a:r>
                        <a:rPr lang="en-US" altLang="ko-KR" sz="8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60826960"/>
                  </a:ext>
                </a:extLst>
              </a:tr>
              <a:tr h="180000">
                <a:tc>
                  <a:txBody>
                    <a:bodyPr/>
                    <a:lstStyle/>
                    <a:p>
                      <a:pPr algn="ctr"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A1</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편한세상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TOC2</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36,974</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689</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만원</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854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세대</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2016.05</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2018.11</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56648697"/>
                  </a:ext>
                </a:extLst>
              </a:tr>
              <a:tr h="180000">
                <a:tc>
                  <a:txBody>
                    <a:bodyPr/>
                    <a:lstStyle/>
                    <a:p>
                      <a:pPr algn="ctr"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A2</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디오션시티푸르지오</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TOC1</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60,793</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737</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만원</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1,400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세대</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2015.10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2018.03</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02913060"/>
                  </a:ext>
                </a:extLst>
              </a:tr>
              <a:tr h="180000">
                <a:tc>
                  <a:txBody>
                    <a:bodyPr/>
                    <a:lstStyle/>
                    <a:p>
                      <a:pPr algn="ctr"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A3</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편한세상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TOC3</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21,053</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775</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만원</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423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세대</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2017.12</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2020.05</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25573717"/>
                  </a:ext>
                </a:extLst>
              </a:tr>
              <a:tr h="180000">
                <a:tc>
                  <a:txBody>
                    <a:bodyPr/>
                    <a:lstStyle/>
                    <a:p>
                      <a:pPr algn="ctr"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A4</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 더샵</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TOC4</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43,775</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797</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만원</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973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세대</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2019.05</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2021.11</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18316810"/>
                  </a:ext>
                </a:extLst>
              </a:tr>
              <a:tr h="180000">
                <a:tc>
                  <a:txBody>
                    <a:bodyPr/>
                    <a:lstStyle/>
                    <a:p>
                      <a:pPr algn="ctr"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A5</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 더샵</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TOC2</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36,977</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879</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만원</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771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세대</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2021.02</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2023.07</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35.8%</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81399553"/>
                  </a:ext>
                </a:extLst>
              </a:tr>
              <a:tr h="180000">
                <a:tc>
                  <a:txBody>
                    <a:bodyPr/>
                    <a:lstStyle/>
                    <a:p>
                      <a:pPr algn="ctr"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A6</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미정</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TOC3(</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미확정</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56,506</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미정</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1,505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세대</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2022.12</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2025.10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40809380"/>
                  </a:ext>
                </a:extLst>
              </a:tr>
            </a:tbl>
          </a:graphicData>
        </a:graphic>
      </p:graphicFrame>
      <p:sp>
        <p:nvSpPr>
          <p:cNvPr id="18" name="TextBox 17">
            <a:extLst>
              <a:ext uri="{FF2B5EF4-FFF2-40B4-BE49-F238E27FC236}">
                <a16:creationId xmlns:a16="http://schemas.microsoft.com/office/drawing/2014/main" id="{D7DA656F-2974-45DB-82FF-2F147B7BDDEE}"/>
              </a:ext>
            </a:extLst>
          </p:cNvPr>
          <p:cNvSpPr txBox="1"/>
          <p:nvPr/>
        </p:nvSpPr>
        <p:spPr>
          <a:xfrm>
            <a:off x="462760" y="1784959"/>
            <a:ext cx="1585496" cy="1158103"/>
          </a:xfrm>
          <a:prstGeom prst="rect">
            <a:avLst/>
          </a:prstGeom>
          <a:noFill/>
        </p:spPr>
        <p:txBody>
          <a:bodyPr wrap="square" lIns="54610" tIns="54610" rIns="54610" bIns="54610" rtlCol="0">
            <a:noAutofit/>
          </a:bodyPr>
          <a:lstStyle/>
          <a:p>
            <a:pPr>
              <a:spcAft>
                <a:spcPts val="300"/>
              </a:spcAft>
            </a:pPr>
            <a:r>
              <a:rPr lang="en-US" altLang="ko-KR" sz="700" dirty="0">
                <a:latin typeface="Arial" panose="020B0604020202020204" pitchFamily="34" charset="0"/>
                <a:ea typeface="+mj-ea"/>
                <a:cs typeface="Arial" panose="020B0604020202020204" pitchFamily="34" charset="0"/>
              </a:rPr>
              <a:t>Note 1:</a:t>
            </a:r>
          </a:p>
          <a:p>
            <a:pPr>
              <a:spcAft>
                <a:spcPts val="300"/>
              </a:spcAft>
            </a:pPr>
            <a:r>
              <a:rPr lang="en-US" altLang="ko-KR" sz="700" dirty="0">
                <a:latin typeface="Arial" panose="020B0604020202020204" pitchFamily="34" charset="0"/>
                <a:ea typeface="+mj-ea"/>
                <a:cs typeface="Arial" panose="020B0604020202020204" pitchFamily="34" charset="0"/>
              </a:rPr>
              <a:t>2022</a:t>
            </a:r>
            <a:r>
              <a:rPr lang="ko-KR" altLang="en-US" sz="700" dirty="0">
                <a:latin typeface="Arial" panose="020B0604020202020204" pitchFamily="34" charset="0"/>
                <a:ea typeface="+mj-ea"/>
                <a:cs typeface="Arial" panose="020B0604020202020204" pitchFamily="34" charset="0"/>
              </a:rPr>
              <a:t>년 </a:t>
            </a:r>
            <a:r>
              <a:rPr lang="en-US" altLang="ko-KR" sz="700" dirty="0">
                <a:latin typeface="Arial" panose="020B0604020202020204" pitchFamily="34" charset="0"/>
                <a:ea typeface="+mj-ea"/>
                <a:cs typeface="Arial" panose="020B0604020202020204" pitchFamily="34" charset="0"/>
              </a:rPr>
              <a:t>3</a:t>
            </a:r>
            <a:r>
              <a:rPr lang="ko-KR" altLang="en-US" sz="700" dirty="0">
                <a:latin typeface="Arial" panose="020B0604020202020204" pitchFamily="34" charset="0"/>
                <a:ea typeface="+mj-ea"/>
                <a:cs typeface="Arial" panose="020B0604020202020204" pitchFamily="34" charset="0"/>
              </a:rPr>
              <a:t>월말</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기준</a:t>
            </a:r>
            <a:endParaRPr lang="en-US" altLang="ko-KR" sz="700" dirty="0">
              <a:latin typeface="Arial" panose="020B0604020202020204" pitchFamily="34" charset="0"/>
              <a:ea typeface="+mj-ea"/>
              <a:cs typeface="Arial" panose="020B0604020202020204" pitchFamily="34" charset="0"/>
            </a:endParaRPr>
          </a:p>
          <a:p>
            <a:pPr>
              <a:spcAft>
                <a:spcPts val="300"/>
              </a:spcAft>
            </a:pPr>
            <a:endParaRPr lang="en-US" altLang="ko-KR" sz="700" dirty="0">
              <a:latin typeface="Arial" panose="020B0604020202020204" pitchFamily="34" charset="0"/>
              <a:ea typeface="+mj-ea"/>
              <a:cs typeface="Arial" panose="020B0604020202020204" pitchFamily="34" charset="0"/>
            </a:endParaRPr>
          </a:p>
          <a:p>
            <a:pPr>
              <a:spcAft>
                <a:spcPts val="300"/>
              </a:spcAft>
            </a:pPr>
            <a:endParaRPr lang="en-US" altLang="ko-KR" sz="700" dirty="0">
              <a:latin typeface="Arial" panose="020B0604020202020204" pitchFamily="34" charset="0"/>
              <a:ea typeface="+mj-ea"/>
              <a:cs typeface="Arial" panose="020B0604020202020204" pitchFamily="34" charset="0"/>
            </a:endParaRPr>
          </a:p>
          <a:p>
            <a:pPr>
              <a:spcAft>
                <a:spcPts val="600"/>
              </a:spcAft>
            </a:pPr>
            <a:r>
              <a:rPr lang="en-US" altLang="ko-KR" sz="700" dirty="0">
                <a:latin typeface="Arial" panose="020B0604020202020204" pitchFamily="34" charset="0"/>
                <a:ea typeface="+mj-ea"/>
                <a:cs typeface="Arial" panose="020B0604020202020204" pitchFamily="34" charset="0"/>
              </a:rPr>
              <a:t>  </a:t>
            </a:r>
            <a:endParaRPr lang="ko-KR" altLang="en-US" sz="700" dirty="0" err="1">
              <a:latin typeface="Arial" panose="020B0604020202020204" pitchFamily="34" charset="0"/>
              <a:ea typeface="+mj-ea"/>
              <a:cs typeface="Arial" panose="020B0604020202020204" pitchFamily="34" charset="0"/>
            </a:endParaRPr>
          </a:p>
        </p:txBody>
      </p:sp>
      <p:sp>
        <p:nvSpPr>
          <p:cNvPr id="21" name="직사각형 20">
            <a:extLst>
              <a:ext uri="{FF2B5EF4-FFF2-40B4-BE49-F238E27FC236}">
                <a16:creationId xmlns:a16="http://schemas.microsoft.com/office/drawing/2014/main" id="{7AFE7E4E-6955-44EA-936A-80FB3F87625B}"/>
              </a:ext>
            </a:extLst>
          </p:cNvPr>
          <p:cNvSpPr/>
          <p:nvPr/>
        </p:nvSpPr>
        <p:spPr>
          <a:xfrm flipV="1">
            <a:off x="2137016" y="1969464"/>
            <a:ext cx="7199999" cy="541034"/>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22" name="순서도: 연결자 21">
            <a:extLst>
              <a:ext uri="{FF2B5EF4-FFF2-40B4-BE49-F238E27FC236}">
                <a16:creationId xmlns:a16="http://schemas.microsoft.com/office/drawing/2014/main" id="{5DC1E410-DE93-4949-8E1D-C97A35B60234}"/>
              </a:ext>
            </a:extLst>
          </p:cNvPr>
          <p:cNvSpPr/>
          <p:nvPr/>
        </p:nvSpPr>
        <p:spPr bwMode="auto">
          <a:xfrm>
            <a:off x="2048256" y="188491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23" name="순서도: 연결자 22">
            <a:extLst>
              <a:ext uri="{FF2B5EF4-FFF2-40B4-BE49-F238E27FC236}">
                <a16:creationId xmlns:a16="http://schemas.microsoft.com/office/drawing/2014/main" id="{1A2E63B1-15C9-477F-B203-370E7BE3AE3D}"/>
              </a:ext>
            </a:extLst>
          </p:cNvPr>
          <p:cNvSpPr/>
          <p:nvPr/>
        </p:nvSpPr>
        <p:spPr bwMode="auto">
          <a:xfrm>
            <a:off x="5241036" y="3231579"/>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grpSp>
        <p:nvGrpSpPr>
          <p:cNvPr id="4" name="그룹 3">
            <a:extLst>
              <a:ext uri="{FF2B5EF4-FFF2-40B4-BE49-F238E27FC236}">
                <a16:creationId xmlns:a16="http://schemas.microsoft.com/office/drawing/2014/main" id="{8BA401D2-C7F4-4096-B605-884E112A1906}"/>
              </a:ext>
            </a:extLst>
          </p:cNvPr>
          <p:cNvGrpSpPr/>
          <p:nvPr/>
        </p:nvGrpSpPr>
        <p:grpSpPr>
          <a:xfrm>
            <a:off x="2130551" y="3166471"/>
            <a:ext cx="2955929" cy="2764298"/>
            <a:chOff x="2130551" y="3254391"/>
            <a:chExt cx="2955929" cy="2764298"/>
          </a:xfrm>
        </p:grpSpPr>
        <p:pic>
          <p:nvPicPr>
            <p:cNvPr id="16" name="그림 15">
              <a:extLst>
                <a:ext uri="{FF2B5EF4-FFF2-40B4-BE49-F238E27FC236}">
                  <a16:creationId xmlns:a16="http://schemas.microsoft.com/office/drawing/2014/main" id="{EE7F4645-B40E-42C4-AAED-EE567DE18EC9}"/>
                </a:ext>
              </a:extLst>
            </p:cNvPr>
            <p:cNvPicPr>
              <a:picLocks noChangeAspect="1"/>
            </p:cNvPicPr>
            <p:nvPr/>
          </p:nvPicPr>
          <p:blipFill>
            <a:blip r:embed="rId3"/>
            <a:stretch>
              <a:fillRect/>
            </a:stretch>
          </p:blipFill>
          <p:spPr>
            <a:xfrm>
              <a:off x="2130551" y="3254391"/>
              <a:ext cx="2955929" cy="2764298"/>
            </a:xfrm>
            <a:prstGeom prst="rect">
              <a:avLst/>
            </a:prstGeom>
            <a:ln w="6350">
              <a:solidFill>
                <a:srgbClr val="005EB8"/>
              </a:solidFill>
            </a:ln>
          </p:spPr>
        </p:pic>
        <p:sp>
          <p:nvSpPr>
            <p:cNvPr id="2" name="직사각형 1">
              <a:extLst>
                <a:ext uri="{FF2B5EF4-FFF2-40B4-BE49-F238E27FC236}">
                  <a16:creationId xmlns:a16="http://schemas.microsoft.com/office/drawing/2014/main" id="{71F68629-281E-44A1-9103-4B4DEEFE4DCF}"/>
                </a:ext>
              </a:extLst>
            </p:cNvPr>
            <p:cNvSpPr/>
            <p:nvPr/>
          </p:nvSpPr>
          <p:spPr>
            <a:xfrm>
              <a:off x="2130551" y="3254391"/>
              <a:ext cx="533401" cy="180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a:solidFill>
                    <a:schemeClr val="bg1"/>
                  </a:solidFill>
                </a:rPr>
                <a:t>지형도면</a:t>
              </a:r>
            </a:p>
          </p:txBody>
        </p:sp>
      </p:grpSp>
      <p:sp>
        <p:nvSpPr>
          <p:cNvPr id="20" name="순서도: 연결자 19">
            <a:extLst>
              <a:ext uri="{FF2B5EF4-FFF2-40B4-BE49-F238E27FC236}">
                <a16:creationId xmlns:a16="http://schemas.microsoft.com/office/drawing/2014/main" id="{B54DE1EB-7D2D-42C9-A933-B5E43AF87C6C}"/>
              </a:ext>
            </a:extLst>
          </p:cNvPr>
          <p:cNvSpPr/>
          <p:nvPr/>
        </p:nvSpPr>
        <p:spPr bwMode="auto">
          <a:xfrm>
            <a:off x="5241036" y="494417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24" name="직사각형 23">
            <a:extLst>
              <a:ext uri="{FF2B5EF4-FFF2-40B4-BE49-F238E27FC236}">
                <a16:creationId xmlns:a16="http://schemas.microsoft.com/office/drawing/2014/main" id="{7B677F19-4EA4-4AAF-A202-087EA21B5DC2}"/>
              </a:ext>
            </a:extLst>
          </p:cNvPr>
          <p:cNvSpPr/>
          <p:nvPr/>
        </p:nvSpPr>
        <p:spPr>
          <a:xfrm flipV="1">
            <a:off x="2137016" y="2508025"/>
            <a:ext cx="7199999" cy="184994"/>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25" name="순서도: 연결자 24">
            <a:extLst>
              <a:ext uri="{FF2B5EF4-FFF2-40B4-BE49-F238E27FC236}">
                <a16:creationId xmlns:a16="http://schemas.microsoft.com/office/drawing/2014/main" id="{CCED1870-56EA-4CF1-AA41-11B1696846E3}"/>
              </a:ext>
            </a:extLst>
          </p:cNvPr>
          <p:cNvSpPr/>
          <p:nvPr/>
        </p:nvSpPr>
        <p:spPr bwMode="auto">
          <a:xfrm>
            <a:off x="2048256" y="244025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 name="직사각형 2">
            <a:extLst>
              <a:ext uri="{FF2B5EF4-FFF2-40B4-BE49-F238E27FC236}">
                <a16:creationId xmlns:a16="http://schemas.microsoft.com/office/drawing/2014/main" id="{C9FE16AF-4380-4D3F-A65C-C559D9094AD5}"/>
              </a:ext>
            </a:extLst>
          </p:cNvPr>
          <p:cNvSpPr/>
          <p:nvPr/>
        </p:nvSpPr>
        <p:spPr>
          <a:xfrm>
            <a:off x="5241035" y="3578824"/>
            <a:ext cx="4040125" cy="126492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94950" lvl="2" fontAlgn="base">
              <a:spcBef>
                <a:spcPts val="300"/>
              </a:spcBef>
              <a:buClr>
                <a:srgbClr val="00338D"/>
              </a:buClr>
              <a:buSzPct val="100000"/>
              <a:defRPr/>
            </a:pPr>
            <a:br>
              <a:rPr lang="en-US" altLang="ko-KR" sz="800" kern="0" dirty="0">
                <a:solidFill>
                  <a:schemeClr val="tx1"/>
                </a:solidFill>
                <a:latin typeface="Arial" panose="020B0604020202020204" pitchFamily="34" charset="0"/>
                <a:ea typeface="+mj-ea"/>
                <a:cs typeface="Arial" panose="020B0604020202020204" pitchFamily="34" charset="0"/>
              </a:rPr>
            </a:br>
            <a:r>
              <a:rPr lang="en-US" altLang="ko-KR" sz="800" kern="0" dirty="0">
                <a:solidFill>
                  <a:schemeClr val="tx1"/>
                </a:solidFill>
                <a:latin typeface="Arial" panose="020B0604020202020204" pitchFamily="34" charset="0"/>
                <a:ea typeface="+mj-ea"/>
                <a:cs typeface="Arial" panose="020B0604020202020204" pitchFamily="34" charset="0"/>
              </a:rPr>
              <a:t>- </a:t>
            </a:r>
            <a:r>
              <a:rPr lang="ko-KR" altLang="en-US" sz="800" kern="0" dirty="0">
                <a:solidFill>
                  <a:schemeClr val="tx1"/>
                </a:solidFill>
                <a:latin typeface="Arial" panose="020B0604020202020204" pitchFamily="34" charset="0"/>
                <a:ea typeface="+mj-ea"/>
                <a:cs typeface="Arial" panose="020B0604020202020204" pitchFamily="34" charset="0"/>
              </a:rPr>
              <a:t>실사기준일 현재 </a:t>
            </a:r>
            <a:r>
              <a:rPr lang="en-US" altLang="ko-KR" sz="800" kern="0" dirty="0">
                <a:solidFill>
                  <a:schemeClr val="tx1"/>
                </a:solidFill>
                <a:latin typeface="Arial" panose="020B0604020202020204" pitchFamily="34" charset="0"/>
                <a:ea typeface="+mj-ea"/>
                <a:cs typeface="Arial" panose="020B0604020202020204" pitchFamily="34" charset="0"/>
              </a:rPr>
              <a:t>A1 (e</a:t>
            </a:r>
            <a:r>
              <a:rPr lang="ko-KR" altLang="en-US" sz="800" kern="0" dirty="0">
                <a:solidFill>
                  <a:schemeClr val="tx1"/>
                </a:solidFill>
                <a:latin typeface="Arial" panose="020B0604020202020204" pitchFamily="34" charset="0"/>
                <a:ea typeface="+mj-ea"/>
                <a:cs typeface="Arial" panose="020B0604020202020204" pitchFamily="34" charset="0"/>
              </a:rPr>
              <a:t>편한세상 </a:t>
            </a:r>
            <a:r>
              <a:rPr lang="en-US" altLang="ko-KR" sz="800" kern="0" dirty="0">
                <a:solidFill>
                  <a:schemeClr val="tx1"/>
                </a:solidFill>
                <a:latin typeface="Arial" panose="020B0604020202020204" pitchFamily="34" charset="0"/>
                <a:ea typeface="+mj-ea"/>
                <a:cs typeface="Arial" panose="020B0604020202020204" pitchFamily="34" charset="0"/>
              </a:rPr>
              <a:t>1</a:t>
            </a:r>
            <a:r>
              <a:rPr lang="ko-KR" altLang="en-US" sz="800" kern="0" dirty="0">
                <a:solidFill>
                  <a:schemeClr val="tx1"/>
                </a:solidFill>
                <a:latin typeface="Arial" panose="020B0604020202020204" pitchFamily="34" charset="0"/>
                <a:ea typeface="+mj-ea"/>
                <a:cs typeface="Arial" panose="020B0604020202020204" pitchFamily="34" charset="0"/>
              </a:rPr>
              <a:t>차</a:t>
            </a:r>
            <a:r>
              <a:rPr lang="en-US" altLang="ko-KR" sz="800" kern="0" dirty="0">
                <a:solidFill>
                  <a:schemeClr val="tx1"/>
                </a:solidFill>
                <a:latin typeface="Arial" panose="020B0604020202020204" pitchFamily="34" charset="0"/>
                <a:ea typeface="+mj-ea"/>
                <a:cs typeface="Arial" panose="020B0604020202020204" pitchFamily="34" charset="0"/>
              </a:rPr>
              <a:t>) </a:t>
            </a:r>
            <a:r>
              <a:rPr lang="ko-KR" altLang="en-US" sz="800" kern="0" dirty="0">
                <a:solidFill>
                  <a:schemeClr val="tx1"/>
                </a:solidFill>
                <a:latin typeface="Arial" panose="020B0604020202020204" pitchFamily="34" charset="0"/>
                <a:ea typeface="+mj-ea"/>
                <a:cs typeface="Arial" panose="020B0604020202020204" pitchFamily="34" charset="0"/>
              </a:rPr>
              <a:t>현장 관련하여 아파트 하자보수 손해배상 소송이 </a:t>
            </a:r>
            <a:r>
              <a:rPr lang="en-US" altLang="ko-KR" sz="800" kern="0" dirty="0">
                <a:solidFill>
                  <a:schemeClr val="tx1"/>
                </a:solidFill>
                <a:latin typeface="Arial" panose="020B0604020202020204" pitchFamily="34" charset="0"/>
                <a:ea typeface="+mj-ea"/>
                <a:cs typeface="Arial" panose="020B0604020202020204" pitchFamily="34" charset="0"/>
              </a:rPr>
              <a:t>1</a:t>
            </a:r>
            <a:r>
              <a:rPr lang="ko-KR" altLang="en-US" sz="800" kern="0" dirty="0">
                <a:solidFill>
                  <a:schemeClr val="tx1"/>
                </a:solidFill>
                <a:latin typeface="Arial" panose="020B0604020202020204" pitchFamily="34" charset="0"/>
                <a:ea typeface="+mj-ea"/>
                <a:cs typeface="Arial" panose="020B0604020202020204" pitchFamily="34" charset="0"/>
              </a:rPr>
              <a:t>건 계류 중이며</a:t>
            </a:r>
            <a:r>
              <a:rPr lang="en-US" altLang="ko-KR" sz="800" kern="0" dirty="0">
                <a:solidFill>
                  <a:schemeClr val="tx1"/>
                </a:solidFill>
                <a:latin typeface="Arial" panose="020B0604020202020204" pitchFamily="34" charset="0"/>
                <a:ea typeface="+mj-ea"/>
                <a:cs typeface="Arial" panose="020B0604020202020204" pitchFamily="34" charset="0"/>
              </a:rPr>
              <a:t>, </a:t>
            </a:r>
            <a:r>
              <a:rPr lang="ko-KR" altLang="en-US" sz="800" kern="0" dirty="0">
                <a:solidFill>
                  <a:schemeClr val="tx1"/>
                </a:solidFill>
                <a:latin typeface="Arial" panose="020B0604020202020204" pitchFamily="34" charset="0"/>
                <a:ea typeface="+mj-ea"/>
                <a:cs typeface="Arial" panose="020B0604020202020204" pitchFamily="34" charset="0"/>
              </a:rPr>
              <a:t>집합건물의 소유 및 관리에 관한 법률에 의거하면 </a:t>
            </a:r>
            <a:r>
              <a:rPr lang="ko-KR" altLang="en-US" sz="800" kern="0" dirty="0" err="1">
                <a:solidFill>
                  <a:schemeClr val="tx1"/>
                </a:solidFill>
                <a:latin typeface="Arial" panose="020B0604020202020204" pitchFamily="34" charset="0"/>
                <a:ea typeface="+mj-ea"/>
                <a:cs typeface="Arial" panose="020B0604020202020204" pitchFamily="34" charset="0"/>
              </a:rPr>
              <a:t>분양자</a:t>
            </a:r>
            <a:br>
              <a:rPr lang="en-US" altLang="ko-KR" sz="800" kern="0" dirty="0">
                <a:solidFill>
                  <a:schemeClr val="tx1"/>
                </a:solidFill>
                <a:latin typeface="Arial" panose="020B0604020202020204" pitchFamily="34" charset="0"/>
                <a:ea typeface="+mj-ea"/>
                <a:cs typeface="Arial" panose="020B0604020202020204" pitchFamily="34" charset="0"/>
              </a:rPr>
            </a:br>
            <a:r>
              <a:rPr lang="en-US" altLang="ko-KR" sz="800" kern="0" dirty="0">
                <a:solidFill>
                  <a:schemeClr val="tx1"/>
                </a:solidFill>
                <a:latin typeface="Arial" panose="020B0604020202020204" pitchFamily="34" charset="0"/>
                <a:ea typeface="+mj-ea"/>
                <a:cs typeface="Arial" panose="020B0604020202020204" pitchFamily="34" charset="0"/>
              </a:rPr>
              <a:t>(</a:t>
            </a:r>
            <a:r>
              <a:rPr lang="ko-KR" altLang="en-US" sz="800" kern="0" dirty="0">
                <a:solidFill>
                  <a:schemeClr val="tx1"/>
                </a:solidFill>
                <a:latin typeface="Arial" panose="020B0604020202020204" pitchFamily="34" charset="0"/>
                <a:ea typeface="+mj-ea"/>
                <a:cs typeface="Arial" panose="020B0604020202020204" pitchFamily="34" charset="0"/>
              </a:rPr>
              <a:t>시행사</a:t>
            </a:r>
            <a:r>
              <a:rPr lang="en-US" altLang="ko-KR" sz="800" kern="0" dirty="0">
                <a:solidFill>
                  <a:schemeClr val="tx1"/>
                </a:solidFill>
                <a:latin typeface="Arial" panose="020B0604020202020204" pitchFamily="34" charset="0"/>
                <a:ea typeface="+mj-ea"/>
                <a:cs typeface="Arial" panose="020B0604020202020204" pitchFamily="34" charset="0"/>
              </a:rPr>
              <a:t>)</a:t>
            </a:r>
            <a:r>
              <a:rPr lang="ko-KR" altLang="en-US" sz="800" kern="0" dirty="0">
                <a:solidFill>
                  <a:schemeClr val="tx1"/>
                </a:solidFill>
                <a:latin typeface="Arial" panose="020B0604020202020204" pitchFamily="34" charset="0"/>
                <a:ea typeface="+mj-ea"/>
                <a:cs typeface="Arial" panose="020B0604020202020204" pitchFamily="34" charset="0"/>
              </a:rPr>
              <a:t>와 시공사에 담보책임이 있음</a:t>
            </a:r>
            <a:endParaRPr lang="en-US" altLang="ko-KR" sz="800" kern="0" dirty="0">
              <a:solidFill>
                <a:schemeClr val="tx1"/>
              </a:solidFill>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r>
              <a:rPr lang="en-US" altLang="ko-KR" sz="800" kern="0" dirty="0">
                <a:solidFill>
                  <a:schemeClr val="tx1"/>
                </a:solidFill>
                <a:latin typeface="Arial" panose="020B0604020202020204" pitchFamily="34" charset="0"/>
                <a:ea typeface="+mj-ea"/>
                <a:cs typeface="Arial" panose="020B0604020202020204" pitchFamily="34" charset="0"/>
              </a:rPr>
              <a:t>- </a:t>
            </a:r>
            <a:r>
              <a:rPr lang="ko-KR" altLang="en-US" sz="800" kern="0" dirty="0">
                <a:solidFill>
                  <a:schemeClr val="tx1"/>
                </a:solidFill>
                <a:latin typeface="Arial" panose="020B0604020202020204" pitchFamily="34" charset="0"/>
                <a:ea typeface="+mj-ea"/>
                <a:cs typeface="Arial" panose="020B0604020202020204" pitchFamily="34" charset="0"/>
              </a:rPr>
              <a:t>대상회사는 시행법인</a:t>
            </a:r>
            <a:r>
              <a:rPr lang="en-US" altLang="ko-KR" sz="800" kern="0" dirty="0">
                <a:solidFill>
                  <a:schemeClr val="tx1"/>
                </a:solidFill>
                <a:latin typeface="Arial" panose="020B0604020202020204" pitchFamily="34" charset="0"/>
                <a:ea typeface="+mj-ea"/>
                <a:cs typeface="Arial" panose="020B0604020202020204" pitchFamily="34" charset="0"/>
              </a:rPr>
              <a:t>(TOC2)</a:t>
            </a:r>
            <a:r>
              <a:rPr lang="ko-KR" altLang="en-US" sz="800" kern="0" dirty="0">
                <a:solidFill>
                  <a:schemeClr val="tx1"/>
                </a:solidFill>
                <a:latin typeface="Arial" panose="020B0604020202020204" pitchFamily="34" charset="0"/>
                <a:ea typeface="+mj-ea"/>
                <a:cs typeface="Arial" panose="020B0604020202020204" pitchFamily="34" charset="0"/>
              </a:rPr>
              <a:t>이 자본금 </a:t>
            </a:r>
            <a:r>
              <a:rPr lang="en-US" altLang="ko-KR" sz="800" kern="0" dirty="0">
                <a:solidFill>
                  <a:schemeClr val="tx1"/>
                </a:solidFill>
                <a:latin typeface="Arial" panose="020B0604020202020204" pitchFamily="34" charset="0"/>
                <a:ea typeface="+mj-ea"/>
                <a:cs typeface="Arial" panose="020B0604020202020204" pitchFamily="34" charset="0"/>
              </a:rPr>
              <a:t>3</a:t>
            </a:r>
            <a:r>
              <a:rPr lang="ko-KR" altLang="en-US" sz="800" kern="0" dirty="0">
                <a:solidFill>
                  <a:schemeClr val="tx1"/>
                </a:solidFill>
                <a:latin typeface="Arial" panose="020B0604020202020204" pitchFamily="34" charset="0"/>
                <a:ea typeface="+mj-ea"/>
                <a:cs typeface="Arial" panose="020B0604020202020204" pitchFamily="34" charset="0"/>
              </a:rPr>
              <a:t>억원에 불과하여 채무보다 적극재산이 적은 </a:t>
            </a:r>
            <a:r>
              <a:rPr lang="ko-KR" altLang="en-US" sz="800" kern="0" dirty="0" err="1">
                <a:solidFill>
                  <a:schemeClr val="tx1"/>
                </a:solidFill>
                <a:latin typeface="Arial" panose="020B0604020202020204" pitchFamily="34" charset="0"/>
                <a:ea typeface="+mj-ea"/>
                <a:cs typeface="Arial" panose="020B0604020202020204" pitchFamily="34" charset="0"/>
              </a:rPr>
              <a:t>무자력자이므로</a:t>
            </a:r>
            <a:r>
              <a:rPr lang="ko-KR" altLang="en-US" sz="800" kern="0" dirty="0">
                <a:solidFill>
                  <a:schemeClr val="tx1"/>
                </a:solidFill>
                <a:latin typeface="Arial" panose="020B0604020202020204" pitchFamily="34" charset="0"/>
                <a:ea typeface="+mj-ea"/>
                <a:cs typeface="Arial" panose="020B0604020202020204" pitchFamily="34" charset="0"/>
              </a:rPr>
              <a:t> 책임이 없고</a:t>
            </a:r>
            <a:r>
              <a:rPr lang="en-US" altLang="ko-KR" sz="800" kern="0" dirty="0">
                <a:solidFill>
                  <a:schemeClr val="tx1"/>
                </a:solidFill>
                <a:latin typeface="Arial" panose="020B0604020202020204" pitchFamily="34" charset="0"/>
                <a:ea typeface="+mj-ea"/>
                <a:cs typeface="Arial" panose="020B0604020202020204" pitchFamily="34" charset="0"/>
              </a:rPr>
              <a:t>,</a:t>
            </a:r>
            <a:r>
              <a:rPr lang="ko-KR" altLang="en-US" sz="800" kern="0" dirty="0">
                <a:solidFill>
                  <a:schemeClr val="tx1"/>
                </a:solidFill>
                <a:latin typeface="Arial" panose="020B0604020202020204" pitchFamily="34" charset="0"/>
                <a:ea typeface="+mj-ea"/>
                <a:cs typeface="Arial" panose="020B0604020202020204" pitchFamily="34" charset="0"/>
              </a:rPr>
              <a:t> 공급계약서에도 하자보수는 시공사의 책임으로 되어 있다고 항변하고 있음</a:t>
            </a:r>
            <a:endParaRPr lang="en-US" altLang="ko-KR" sz="800" kern="0" dirty="0">
              <a:solidFill>
                <a:schemeClr val="tx1"/>
              </a:solidFill>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r>
              <a:rPr lang="en-US" altLang="ko-KR" sz="800" kern="0" dirty="0">
                <a:solidFill>
                  <a:schemeClr val="tx1"/>
                </a:solidFill>
                <a:latin typeface="Arial" panose="020B0604020202020204" pitchFamily="34" charset="0"/>
                <a:ea typeface="+mj-ea"/>
                <a:cs typeface="Arial" panose="020B0604020202020204" pitchFamily="34" charset="0"/>
              </a:rPr>
              <a:t>- </a:t>
            </a:r>
            <a:r>
              <a:rPr lang="ko-KR" altLang="en-US" sz="800" kern="0" dirty="0">
                <a:solidFill>
                  <a:schemeClr val="tx1"/>
                </a:solidFill>
                <a:latin typeface="Arial" panose="020B0604020202020204" pitchFamily="34" charset="0"/>
                <a:ea typeface="+mj-ea"/>
                <a:cs typeface="Arial" panose="020B0604020202020204" pitchFamily="34" charset="0"/>
              </a:rPr>
              <a:t>그러나 </a:t>
            </a:r>
            <a:r>
              <a:rPr lang="ko-KR" altLang="en-US" sz="800" kern="0" dirty="0" err="1">
                <a:solidFill>
                  <a:schemeClr val="tx1"/>
                </a:solidFill>
                <a:latin typeface="Arial" panose="020B0604020202020204" pitchFamily="34" charset="0"/>
                <a:ea typeface="+mj-ea"/>
                <a:cs typeface="Arial" panose="020B0604020202020204" pitchFamily="34" charset="0"/>
              </a:rPr>
              <a:t>소송가액</a:t>
            </a:r>
            <a:r>
              <a:rPr lang="ko-KR" altLang="en-US" sz="800" kern="0" dirty="0">
                <a:solidFill>
                  <a:schemeClr val="tx1"/>
                </a:solidFill>
                <a:latin typeface="Arial" panose="020B0604020202020204" pitchFamily="34" charset="0"/>
                <a:ea typeface="+mj-ea"/>
                <a:cs typeface="Arial" panose="020B0604020202020204" pitchFamily="34" charset="0"/>
              </a:rPr>
              <a:t> </a:t>
            </a:r>
            <a:r>
              <a:rPr lang="en-US" altLang="ko-KR" sz="800" kern="0" dirty="0">
                <a:solidFill>
                  <a:schemeClr val="tx1"/>
                </a:solidFill>
                <a:latin typeface="Arial" panose="020B0604020202020204" pitchFamily="34" charset="0"/>
                <a:ea typeface="+mj-ea"/>
                <a:cs typeface="Arial" panose="020B0604020202020204" pitchFamily="34" charset="0"/>
              </a:rPr>
              <a:t>12</a:t>
            </a:r>
            <a:r>
              <a:rPr lang="ko-KR" altLang="en-US" sz="800" kern="0" dirty="0">
                <a:solidFill>
                  <a:schemeClr val="tx1"/>
                </a:solidFill>
                <a:latin typeface="Arial" panose="020B0604020202020204" pitchFamily="34" charset="0"/>
                <a:ea typeface="+mj-ea"/>
                <a:cs typeface="Arial" panose="020B0604020202020204" pitchFamily="34" charset="0"/>
              </a:rPr>
              <a:t>억원 대비 </a:t>
            </a:r>
            <a:r>
              <a:rPr lang="en-US" altLang="ko-KR" sz="800" kern="0" dirty="0">
                <a:solidFill>
                  <a:schemeClr val="tx1"/>
                </a:solidFill>
                <a:latin typeface="Arial" panose="020B0604020202020204" pitchFamily="34" charset="0"/>
                <a:ea typeface="+mj-ea"/>
                <a:cs typeface="Arial" panose="020B0604020202020204" pitchFamily="34" charset="0"/>
              </a:rPr>
              <a:t>TOC2</a:t>
            </a:r>
            <a:r>
              <a:rPr lang="ko-KR" altLang="en-US" sz="800" kern="0" dirty="0">
                <a:solidFill>
                  <a:schemeClr val="tx1"/>
                </a:solidFill>
                <a:latin typeface="Arial" panose="020B0604020202020204" pitchFamily="34" charset="0"/>
                <a:ea typeface="+mj-ea"/>
                <a:cs typeface="Arial" panose="020B0604020202020204" pitchFamily="34" charset="0"/>
              </a:rPr>
              <a:t>의 순자산이 </a:t>
            </a:r>
            <a:r>
              <a:rPr lang="en-US" altLang="ko-KR" sz="800" kern="0" dirty="0">
                <a:solidFill>
                  <a:schemeClr val="tx1"/>
                </a:solidFill>
                <a:latin typeface="Arial" panose="020B0604020202020204" pitchFamily="34" charset="0"/>
                <a:ea typeface="+mj-ea"/>
                <a:cs typeface="Arial" panose="020B0604020202020204" pitchFamily="34" charset="0"/>
              </a:rPr>
              <a:t>17</a:t>
            </a:r>
            <a:r>
              <a:rPr lang="ko-KR" altLang="en-US" sz="800" kern="0" dirty="0">
                <a:solidFill>
                  <a:schemeClr val="tx1"/>
                </a:solidFill>
                <a:latin typeface="Arial" panose="020B0604020202020204" pitchFamily="34" charset="0"/>
                <a:ea typeface="+mj-ea"/>
                <a:cs typeface="Arial" panose="020B0604020202020204" pitchFamily="34" charset="0"/>
              </a:rPr>
              <a:t>억원인 점</a:t>
            </a:r>
            <a:r>
              <a:rPr lang="en-US" altLang="ko-KR" sz="800" kern="0" dirty="0">
                <a:solidFill>
                  <a:schemeClr val="tx1"/>
                </a:solidFill>
                <a:latin typeface="Arial" panose="020B0604020202020204" pitchFamily="34" charset="0"/>
                <a:ea typeface="+mj-ea"/>
                <a:cs typeface="Arial" panose="020B0604020202020204" pitchFamily="34" charset="0"/>
              </a:rPr>
              <a:t>, </a:t>
            </a:r>
            <a:r>
              <a:rPr lang="ko-KR" altLang="en-US" sz="800" kern="0" dirty="0">
                <a:solidFill>
                  <a:schemeClr val="tx1"/>
                </a:solidFill>
                <a:latin typeface="Arial" panose="020B0604020202020204" pitchFamily="34" charset="0"/>
                <a:ea typeface="+mj-ea"/>
                <a:cs typeface="Arial" panose="020B0604020202020204" pitchFamily="34" charset="0"/>
              </a:rPr>
              <a:t>관련 법에서 시행사의 책임을 명시하고 있는 점 등 불리한 면이 있어 소송의 승패 가능성은 불명확함</a:t>
            </a:r>
            <a:endParaRPr lang="en-US" altLang="ko-KR" sz="800" kern="0" dirty="0">
              <a:solidFill>
                <a:schemeClr val="tx1"/>
              </a:solidFill>
              <a:latin typeface="Arial" panose="020B0604020202020204" pitchFamily="34" charset="0"/>
              <a:ea typeface="+mj-ea"/>
              <a:cs typeface="Arial" panose="020B0604020202020204" pitchFamily="34" charset="0"/>
            </a:endParaRPr>
          </a:p>
        </p:txBody>
      </p:sp>
      <p:sp>
        <p:nvSpPr>
          <p:cNvPr id="6" name="직사각형 5">
            <a:extLst>
              <a:ext uri="{FF2B5EF4-FFF2-40B4-BE49-F238E27FC236}">
                <a16:creationId xmlns:a16="http://schemas.microsoft.com/office/drawing/2014/main" id="{12085E86-88C5-4405-88FF-31A639831480}"/>
              </a:ext>
            </a:extLst>
          </p:cNvPr>
          <p:cNvSpPr/>
          <p:nvPr/>
        </p:nvSpPr>
        <p:spPr>
          <a:xfrm>
            <a:off x="5323840" y="3499576"/>
            <a:ext cx="1080000" cy="180000"/>
          </a:xfrm>
          <a:prstGeom prst="rect">
            <a:avLst/>
          </a:prstGeom>
          <a:solidFill>
            <a:srgbClr val="BFE3F6"/>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dirty="0">
                <a:solidFill>
                  <a:schemeClr val="tx1"/>
                </a:solidFill>
              </a:rPr>
              <a:t>계류중인 하자소송</a:t>
            </a:r>
          </a:p>
        </p:txBody>
      </p:sp>
      <p:sp>
        <p:nvSpPr>
          <p:cNvPr id="26" name="순서도: 연결자 25">
            <a:extLst>
              <a:ext uri="{FF2B5EF4-FFF2-40B4-BE49-F238E27FC236}">
                <a16:creationId xmlns:a16="http://schemas.microsoft.com/office/drawing/2014/main" id="{40D11054-C965-4A3F-9E18-92CE9BBEFAF9}"/>
              </a:ext>
            </a:extLst>
          </p:cNvPr>
          <p:cNvSpPr/>
          <p:nvPr/>
        </p:nvSpPr>
        <p:spPr bwMode="auto">
          <a:xfrm>
            <a:off x="5241036" y="5221939"/>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27" name="순서도: 연결자 26">
            <a:extLst>
              <a:ext uri="{FF2B5EF4-FFF2-40B4-BE49-F238E27FC236}">
                <a16:creationId xmlns:a16="http://schemas.microsoft.com/office/drawing/2014/main" id="{26254C44-0BDC-48E7-A122-DD6643238573}"/>
              </a:ext>
            </a:extLst>
          </p:cNvPr>
          <p:cNvSpPr/>
          <p:nvPr/>
        </p:nvSpPr>
        <p:spPr bwMode="auto">
          <a:xfrm>
            <a:off x="5241036" y="5382304"/>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4</a:t>
            </a:r>
          </a:p>
        </p:txBody>
      </p:sp>
      <p:sp>
        <p:nvSpPr>
          <p:cNvPr id="29" name="직사각형 28">
            <a:extLst>
              <a:ext uri="{FF2B5EF4-FFF2-40B4-BE49-F238E27FC236}">
                <a16:creationId xmlns:a16="http://schemas.microsoft.com/office/drawing/2014/main" id="{89E947A9-D319-4914-9892-05A13A5BEA3D}"/>
              </a:ext>
            </a:extLst>
          </p:cNvPr>
          <p:cNvSpPr/>
          <p:nvPr/>
        </p:nvSpPr>
        <p:spPr>
          <a:xfrm flipV="1">
            <a:off x="2130666" y="2679513"/>
            <a:ext cx="7199999" cy="172256"/>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30" name="순서도: 연결자 29">
            <a:extLst>
              <a:ext uri="{FF2B5EF4-FFF2-40B4-BE49-F238E27FC236}">
                <a16:creationId xmlns:a16="http://schemas.microsoft.com/office/drawing/2014/main" id="{7CCC1A5C-21F0-42D4-82E6-CF67599206D3}"/>
              </a:ext>
            </a:extLst>
          </p:cNvPr>
          <p:cNvSpPr/>
          <p:nvPr/>
        </p:nvSpPr>
        <p:spPr bwMode="auto">
          <a:xfrm>
            <a:off x="2041906" y="259265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31" name="직사각형 30">
            <a:extLst>
              <a:ext uri="{FF2B5EF4-FFF2-40B4-BE49-F238E27FC236}">
                <a16:creationId xmlns:a16="http://schemas.microsoft.com/office/drawing/2014/main" id="{9B60B7CB-7A8C-42AE-AE71-C42B994EAD2E}"/>
              </a:ext>
            </a:extLst>
          </p:cNvPr>
          <p:cNvSpPr/>
          <p:nvPr/>
        </p:nvSpPr>
        <p:spPr>
          <a:xfrm flipV="1">
            <a:off x="2137016" y="2862355"/>
            <a:ext cx="7199999" cy="184994"/>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32" name="순서도: 연결자 31">
            <a:extLst>
              <a:ext uri="{FF2B5EF4-FFF2-40B4-BE49-F238E27FC236}">
                <a16:creationId xmlns:a16="http://schemas.microsoft.com/office/drawing/2014/main" id="{6244A818-8915-431D-A80B-8D6AE8AA13B3}"/>
              </a:ext>
            </a:extLst>
          </p:cNvPr>
          <p:cNvSpPr/>
          <p:nvPr/>
        </p:nvSpPr>
        <p:spPr bwMode="auto">
          <a:xfrm>
            <a:off x="2048256" y="279585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4</a:t>
            </a:r>
          </a:p>
        </p:txBody>
      </p:sp>
      <p:sp>
        <p:nvSpPr>
          <p:cNvPr id="28" name="TextBox 27">
            <a:extLst>
              <a:ext uri="{FF2B5EF4-FFF2-40B4-BE49-F238E27FC236}">
                <a16:creationId xmlns:a16="http://schemas.microsoft.com/office/drawing/2014/main" id="{1545A1C8-F4DB-46FD-89A1-2CD37E8143F0}"/>
              </a:ext>
            </a:extLst>
          </p:cNvPr>
          <p:cNvSpPr txBox="1"/>
          <p:nvPr/>
        </p:nvSpPr>
        <p:spPr>
          <a:xfrm>
            <a:off x="525780" y="6008217"/>
            <a:ext cx="1443077" cy="215444"/>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Dart, VDR 6.1.3, VDR 6.1.4, VDR 6.5.2, VDR 6.2.6 </a:t>
            </a:r>
          </a:p>
        </p:txBody>
      </p:sp>
    </p:spTree>
    <p:extLst>
      <p:ext uri="{BB962C8B-B14F-4D97-AF65-F5344CB8AC3E}">
        <p14:creationId xmlns:p14="http://schemas.microsoft.com/office/powerpoint/2010/main" val="140556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3">
            <a:extLst>
              <a:ext uri="{FF2B5EF4-FFF2-40B4-BE49-F238E27FC236}">
                <a16:creationId xmlns:a16="http://schemas.microsoft.com/office/drawing/2014/main" id="{BF46E29F-F9CA-4FDA-B127-80B7F6909A56}"/>
              </a:ext>
            </a:extLst>
          </p:cNvPr>
          <p:cNvGraphicFramePr>
            <a:graphicFrameLocks noGrp="1"/>
          </p:cNvGraphicFramePr>
          <p:nvPr/>
        </p:nvGraphicFramePr>
        <p:xfrm>
          <a:off x="468001" y="1185923"/>
          <a:ext cx="9039600" cy="5094000"/>
        </p:xfrm>
        <a:graphic>
          <a:graphicData uri="http://schemas.openxmlformats.org/drawingml/2006/table">
            <a:tbl>
              <a:tblPr/>
              <a:tblGrid>
                <a:gridCol w="1561055">
                  <a:extLst>
                    <a:ext uri="{9D8B030D-6E8A-4147-A177-3AD203B41FA5}">
                      <a16:colId xmlns:a16="http://schemas.microsoft.com/office/drawing/2014/main" val="20000"/>
                    </a:ext>
                  </a:extLst>
                </a:gridCol>
                <a:gridCol w="7478545">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1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공동주택사업 성과 및 예상</a:t>
                      </a:r>
                      <a:endParaRPr kumimoji="0" lang="en-US" altLang="ko-KR" sz="9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2" indent="0" algn="just" defTabSz="914400" rtl="0" eaLnBrk="1" fontAlgn="auto" latinLnBrk="1" hangingPunct="1">
                        <a:lnSpc>
                          <a:spcPts val="1080"/>
                        </a:lnSpc>
                        <a:spcBef>
                          <a:spcPts val="600"/>
                        </a:spcBef>
                        <a:spcAft>
                          <a:spcPts val="0"/>
                        </a:spcAft>
                        <a:buClr>
                          <a:srgbClr val="97989A"/>
                        </a:buClr>
                        <a:buSzTx/>
                        <a:buFont typeface="Arial" pitchFamily="34" charset="0"/>
                        <a:buNone/>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600"/>
                        </a:spcBef>
                        <a:buClr>
                          <a:srgbClr val="97989A"/>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177800" lvl="2" indent="-177800" algn="just">
                        <a:lnSpc>
                          <a:spcPts val="1080"/>
                        </a:lnSpc>
                        <a:spcBef>
                          <a:spcPts val="1000"/>
                        </a:spcBef>
                        <a:buClr>
                          <a:schemeClr val="tx2"/>
                        </a:buClr>
                        <a:buFont typeface="Arial" pitchFamily="34" charset="0"/>
                        <a:buChar char="■"/>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2" name="표 101">
            <a:extLst>
              <a:ext uri="{FF2B5EF4-FFF2-40B4-BE49-F238E27FC236}">
                <a16:creationId xmlns:a16="http://schemas.microsoft.com/office/drawing/2014/main" id="{BEAB8287-A1A0-4274-A3D9-297A534837FA}"/>
              </a:ext>
            </a:extLst>
          </p:cNvPr>
          <p:cNvGraphicFramePr>
            <a:graphicFrameLocks noGrp="1"/>
          </p:cNvGraphicFramePr>
          <p:nvPr>
            <p:extLst>
              <p:ext uri="{D42A27DB-BD31-4B8C-83A1-F6EECF244321}">
                <p14:modId xmlns:p14="http://schemas.microsoft.com/office/powerpoint/2010/main" val="3130675174"/>
              </p:ext>
            </p:extLst>
          </p:nvPr>
        </p:nvGraphicFramePr>
        <p:xfrm>
          <a:off x="6206333" y="1928496"/>
          <a:ext cx="3168000" cy="1080000"/>
        </p:xfrm>
        <a:graphic>
          <a:graphicData uri="http://schemas.openxmlformats.org/drawingml/2006/table">
            <a:tbl>
              <a:tblPr/>
              <a:tblGrid>
                <a:gridCol w="720000">
                  <a:extLst>
                    <a:ext uri="{9D8B030D-6E8A-4147-A177-3AD203B41FA5}">
                      <a16:colId xmlns:a16="http://schemas.microsoft.com/office/drawing/2014/main" val="1007844114"/>
                    </a:ext>
                  </a:extLst>
                </a:gridCol>
                <a:gridCol w="612000">
                  <a:extLst>
                    <a:ext uri="{9D8B030D-6E8A-4147-A177-3AD203B41FA5}">
                      <a16:colId xmlns:a16="http://schemas.microsoft.com/office/drawing/2014/main" val="3040860531"/>
                    </a:ext>
                  </a:extLst>
                </a:gridCol>
                <a:gridCol w="612000">
                  <a:extLst>
                    <a:ext uri="{9D8B030D-6E8A-4147-A177-3AD203B41FA5}">
                      <a16:colId xmlns:a16="http://schemas.microsoft.com/office/drawing/2014/main" val="1156898367"/>
                    </a:ext>
                  </a:extLst>
                </a:gridCol>
                <a:gridCol w="612000">
                  <a:extLst>
                    <a:ext uri="{9D8B030D-6E8A-4147-A177-3AD203B41FA5}">
                      <a16:colId xmlns:a16="http://schemas.microsoft.com/office/drawing/2014/main" val="671494749"/>
                    </a:ext>
                  </a:extLst>
                </a:gridCol>
                <a:gridCol w="612000">
                  <a:extLst>
                    <a:ext uri="{9D8B030D-6E8A-4147-A177-3AD203B41FA5}">
                      <a16:colId xmlns:a16="http://schemas.microsoft.com/office/drawing/2014/main" val="1002918266"/>
                    </a:ext>
                  </a:extLst>
                </a:gridCol>
              </a:tblGrid>
              <a:tr h="21600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A4</a:t>
                      </a:r>
                      <a:r>
                        <a:rPr lang="en-US" sz="9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734858434"/>
                  </a:ext>
                </a:extLst>
              </a:tr>
              <a:tr h="216000">
                <a:tc>
                  <a:txBody>
                    <a:bodyPr/>
                    <a:lstStyle/>
                    <a:p>
                      <a:pPr algn="ctr"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분양수익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193,652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321,981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129,217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265,754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9652793"/>
                  </a:ext>
                </a:extLst>
              </a:tr>
              <a:tr h="216000">
                <a:tc>
                  <a:txBody>
                    <a:bodyPr/>
                    <a:lstStyle/>
                    <a:p>
                      <a:pPr algn="ctr"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분양원가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179,451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324,716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123,276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230,281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10340024"/>
                  </a:ext>
                </a:extLst>
              </a:tr>
              <a:tr h="216000">
                <a:tc>
                  <a:txBody>
                    <a:bodyPr/>
                    <a:lstStyle/>
                    <a:p>
                      <a:pPr algn="ctr"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손익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14,201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5,941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35,473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85697743"/>
                  </a:ext>
                </a:extLst>
              </a:tr>
              <a:tr h="216000">
                <a:tc>
                  <a:txBody>
                    <a:bodyPr/>
                    <a:lstStyle/>
                    <a:p>
                      <a:pPr algn="ctr"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이익률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94258847"/>
                  </a:ext>
                </a:extLst>
              </a:tr>
            </a:tbl>
          </a:graphicData>
        </a:graphic>
      </p:graphicFrame>
      <p:sp>
        <p:nvSpPr>
          <p:cNvPr id="12" name="제목 2">
            <a:extLst>
              <a:ext uri="{FF2B5EF4-FFF2-40B4-BE49-F238E27FC236}">
                <a16:creationId xmlns:a16="http://schemas.microsoft.com/office/drawing/2014/main" id="{1EB8BBF5-D44C-4B02-A5BB-97611B2FAB5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a:defRPr/>
            </a:pPr>
            <a:r>
              <a:rPr lang="en-US" altLang="ko-KR" sz="4400" b="1" dirty="0">
                <a:solidFill>
                  <a:srgbClr val="00338D"/>
                </a:solidFill>
                <a:latin typeface="KPMG Extralight" panose="020B0303030202040204" pitchFamily="34" charset="0"/>
              </a:rPr>
              <a:t>Real Estate </a:t>
            </a:r>
            <a:r>
              <a:rPr lang="en-US" altLang="ko-KR" sz="4400" b="1">
                <a:solidFill>
                  <a:srgbClr val="00338D"/>
                </a:solidFill>
                <a:latin typeface="KPMG Extralight" panose="020B0303030202040204" pitchFamily="34" charset="0"/>
              </a:rPr>
              <a:t>Development (2/3</a:t>
            </a:r>
            <a:r>
              <a:rPr lang="en-US" altLang="ko-KR" sz="4400" b="1" dirty="0">
                <a:solidFill>
                  <a:srgbClr val="00338D"/>
                </a:solidFill>
                <a:latin typeface="KPMG Extralight" panose="020B0303030202040204" pitchFamily="34" charset="0"/>
              </a:rPr>
              <a:t>)</a:t>
            </a:r>
          </a:p>
        </p:txBody>
      </p:sp>
      <p:sp>
        <p:nvSpPr>
          <p:cNvPr id="14" name="제목 2">
            <a:extLst>
              <a:ext uri="{FF2B5EF4-FFF2-40B4-BE49-F238E27FC236}">
                <a16:creationId xmlns:a16="http://schemas.microsoft.com/office/drawing/2014/main" id="{B255A7BE-EDF9-49BF-9C2D-03B43771663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18" name="TextBox 17">
            <a:extLst>
              <a:ext uri="{FF2B5EF4-FFF2-40B4-BE49-F238E27FC236}">
                <a16:creationId xmlns:a16="http://schemas.microsoft.com/office/drawing/2014/main" id="{D7DA656F-2974-45DB-82FF-2F147B7BDDEE}"/>
              </a:ext>
            </a:extLst>
          </p:cNvPr>
          <p:cNvSpPr txBox="1"/>
          <p:nvPr/>
        </p:nvSpPr>
        <p:spPr>
          <a:xfrm>
            <a:off x="462760" y="1893543"/>
            <a:ext cx="1585496" cy="1158103"/>
          </a:xfrm>
          <a:prstGeom prst="rect">
            <a:avLst/>
          </a:prstGeom>
          <a:noFill/>
        </p:spPr>
        <p:txBody>
          <a:bodyPr wrap="square" lIns="54610" tIns="54610" rIns="54610" bIns="54610" rtlCol="0">
            <a:noAutofit/>
          </a:bodyPr>
          <a:lstStyle/>
          <a:p>
            <a:pPr>
              <a:spcAft>
                <a:spcPts val="300"/>
              </a:spcAft>
            </a:pPr>
            <a:r>
              <a:rPr lang="en-US" altLang="ko-KR" sz="700" dirty="0">
                <a:latin typeface="Arial" panose="020B0604020202020204" pitchFamily="34" charset="0"/>
                <a:ea typeface="+mj-ea"/>
                <a:cs typeface="Arial" panose="020B0604020202020204" pitchFamily="34" charset="0"/>
              </a:rPr>
              <a:t>Note 1:</a:t>
            </a:r>
          </a:p>
          <a:p>
            <a:pPr>
              <a:spcAft>
                <a:spcPts val="300"/>
              </a:spcAft>
            </a:pPr>
            <a:r>
              <a:rPr lang="en-US" altLang="ko-KR" sz="700" dirty="0">
                <a:latin typeface="Arial" panose="020B0604020202020204" pitchFamily="34" charset="0"/>
                <a:ea typeface="+mj-ea"/>
                <a:cs typeface="Arial" panose="020B0604020202020204" pitchFamily="34" charset="0"/>
              </a:rPr>
              <a:t>2022</a:t>
            </a:r>
            <a:r>
              <a:rPr lang="ko-KR" altLang="en-US" sz="700" dirty="0">
                <a:latin typeface="Arial" panose="020B0604020202020204" pitchFamily="34" charset="0"/>
                <a:ea typeface="+mj-ea"/>
                <a:cs typeface="Arial" panose="020B0604020202020204" pitchFamily="34" charset="0"/>
              </a:rPr>
              <a:t>년 </a:t>
            </a:r>
            <a:r>
              <a:rPr lang="en-US" altLang="ko-KR" sz="700" dirty="0">
                <a:latin typeface="Arial" panose="020B0604020202020204" pitchFamily="34" charset="0"/>
                <a:ea typeface="+mj-ea"/>
                <a:cs typeface="Arial" panose="020B0604020202020204" pitchFamily="34" charset="0"/>
              </a:rPr>
              <a:t>3</a:t>
            </a:r>
            <a:r>
              <a:rPr lang="ko-KR" altLang="en-US" sz="700" dirty="0">
                <a:latin typeface="Arial" panose="020B0604020202020204" pitchFamily="34" charset="0"/>
                <a:ea typeface="+mj-ea"/>
                <a:cs typeface="Arial" panose="020B0604020202020204" pitchFamily="34" charset="0"/>
              </a:rPr>
              <a:t>월말 원가 기준 진행률 </a:t>
            </a:r>
            <a:r>
              <a:rPr lang="en-US" altLang="ko-KR" sz="700" dirty="0">
                <a:latin typeface="Arial" panose="020B0604020202020204" pitchFamily="34" charset="0"/>
                <a:ea typeface="+mj-ea"/>
                <a:cs typeface="Arial" panose="020B0604020202020204" pitchFamily="34" charset="0"/>
              </a:rPr>
              <a:t>100% </a:t>
            </a:r>
            <a:r>
              <a:rPr lang="ko-KR" altLang="en-US" sz="700" dirty="0">
                <a:latin typeface="Arial" panose="020B0604020202020204" pitchFamily="34" charset="0"/>
                <a:ea typeface="+mj-ea"/>
                <a:cs typeface="Arial" panose="020B0604020202020204" pitchFamily="34" charset="0"/>
              </a:rPr>
              <a:t>적용</a:t>
            </a:r>
            <a:br>
              <a:rPr lang="en-US" altLang="ko-KR" sz="700" dirty="0">
                <a:latin typeface="Arial" panose="020B0604020202020204" pitchFamily="34" charset="0"/>
                <a:ea typeface="+mj-ea"/>
                <a:cs typeface="Arial" panose="020B0604020202020204" pitchFamily="34" charset="0"/>
              </a:rPr>
            </a:b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상가 포함</a:t>
            </a:r>
            <a:r>
              <a:rPr lang="en-US" altLang="ko-KR" sz="700" dirty="0">
                <a:latin typeface="Arial" panose="020B0604020202020204" pitchFamily="34" charset="0"/>
                <a:ea typeface="+mj-ea"/>
                <a:cs typeface="Arial" panose="020B0604020202020204" pitchFamily="34" charset="0"/>
              </a:rPr>
              <a:t>)</a:t>
            </a:r>
          </a:p>
          <a:p>
            <a:pPr>
              <a:spcAft>
                <a:spcPts val="300"/>
              </a:spcAft>
            </a:pPr>
            <a:endParaRPr lang="en-US" altLang="ko-KR" sz="700" dirty="0">
              <a:latin typeface="Arial" panose="020B0604020202020204" pitchFamily="34" charset="0"/>
              <a:ea typeface="+mj-ea"/>
              <a:cs typeface="Arial" panose="020B0604020202020204" pitchFamily="34" charset="0"/>
            </a:endParaRPr>
          </a:p>
          <a:p>
            <a:pPr>
              <a:spcAft>
                <a:spcPts val="300"/>
              </a:spcAft>
            </a:pPr>
            <a:endParaRPr lang="en-US" altLang="ko-KR" sz="700" dirty="0">
              <a:latin typeface="Arial" panose="020B0604020202020204" pitchFamily="34" charset="0"/>
              <a:ea typeface="+mj-ea"/>
              <a:cs typeface="Arial" panose="020B0604020202020204" pitchFamily="34" charset="0"/>
            </a:endParaRPr>
          </a:p>
          <a:p>
            <a:pPr>
              <a:spcAft>
                <a:spcPts val="300"/>
              </a:spcAft>
            </a:pPr>
            <a:endParaRPr lang="en-US" altLang="ko-KR" sz="700" dirty="0">
              <a:latin typeface="Arial" panose="020B0604020202020204" pitchFamily="34" charset="0"/>
              <a:ea typeface="+mj-ea"/>
              <a:cs typeface="Arial" panose="020B0604020202020204" pitchFamily="34" charset="0"/>
            </a:endParaRPr>
          </a:p>
          <a:p>
            <a:pPr>
              <a:spcAft>
                <a:spcPts val="600"/>
              </a:spcAft>
            </a:pPr>
            <a:r>
              <a:rPr lang="en-US" altLang="ko-KR" sz="700" dirty="0">
                <a:latin typeface="Arial" panose="020B0604020202020204" pitchFamily="34" charset="0"/>
                <a:ea typeface="+mj-ea"/>
                <a:cs typeface="Arial" panose="020B0604020202020204" pitchFamily="34" charset="0"/>
              </a:rPr>
              <a:t>  </a:t>
            </a:r>
            <a:endParaRPr lang="ko-KR" altLang="en-US" sz="700" dirty="0" err="1">
              <a:latin typeface="Arial" panose="020B0604020202020204" pitchFamily="34" charset="0"/>
              <a:ea typeface="+mj-ea"/>
              <a:cs typeface="Arial" panose="020B0604020202020204" pitchFamily="34" charset="0"/>
            </a:endParaRPr>
          </a:p>
        </p:txBody>
      </p:sp>
      <p:sp>
        <p:nvSpPr>
          <p:cNvPr id="25" name="직사각형 24">
            <a:extLst>
              <a:ext uri="{FF2B5EF4-FFF2-40B4-BE49-F238E27FC236}">
                <a16:creationId xmlns:a16="http://schemas.microsoft.com/office/drawing/2014/main" id="{1C2403EF-CF82-47DB-ADCB-10D2F6874940}"/>
              </a:ext>
            </a:extLst>
          </p:cNvPr>
          <p:cNvSpPr/>
          <p:nvPr/>
        </p:nvSpPr>
        <p:spPr>
          <a:xfrm flipV="1">
            <a:off x="6924214" y="2571497"/>
            <a:ext cx="1847928" cy="21727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26" name="순서도: 연결자 25">
            <a:extLst>
              <a:ext uri="{FF2B5EF4-FFF2-40B4-BE49-F238E27FC236}">
                <a16:creationId xmlns:a16="http://schemas.microsoft.com/office/drawing/2014/main" id="{68E79D22-574F-47F2-B0A1-B5684B5F0D36}"/>
              </a:ext>
            </a:extLst>
          </p:cNvPr>
          <p:cNvSpPr/>
          <p:nvPr/>
        </p:nvSpPr>
        <p:spPr bwMode="auto">
          <a:xfrm>
            <a:off x="6863161" y="2519584"/>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28" name="직사각형 27">
            <a:extLst>
              <a:ext uri="{FF2B5EF4-FFF2-40B4-BE49-F238E27FC236}">
                <a16:creationId xmlns:a16="http://schemas.microsoft.com/office/drawing/2014/main" id="{2BFB6EF1-4D40-44BD-A9E2-3689FB957420}"/>
              </a:ext>
            </a:extLst>
          </p:cNvPr>
          <p:cNvSpPr/>
          <p:nvPr/>
        </p:nvSpPr>
        <p:spPr>
          <a:xfrm flipV="1">
            <a:off x="6924214" y="2795799"/>
            <a:ext cx="1847927" cy="221383"/>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29" name="순서도: 연결자 28">
            <a:extLst>
              <a:ext uri="{FF2B5EF4-FFF2-40B4-BE49-F238E27FC236}">
                <a16:creationId xmlns:a16="http://schemas.microsoft.com/office/drawing/2014/main" id="{67AF2738-2DD4-4F17-BF1E-CE31ABC468F7}"/>
              </a:ext>
            </a:extLst>
          </p:cNvPr>
          <p:cNvSpPr/>
          <p:nvPr/>
        </p:nvSpPr>
        <p:spPr bwMode="auto">
          <a:xfrm>
            <a:off x="6863163" y="2761639"/>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24" name="TextBox 23">
            <a:extLst>
              <a:ext uri="{FF2B5EF4-FFF2-40B4-BE49-F238E27FC236}">
                <a16:creationId xmlns:a16="http://schemas.microsoft.com/office/drawing/2014/main" id="{E6042973-7950-43EC-AC1D-12E7B37F1763}"/>
              </a:ext>
            </a:extLst>
          </p:cNvPr>
          <p:cNvSpPr txBox="1">
            <a:spLocks/>
          </p:cNvSpPr>
          <p:nvPr/>
        </p:nvSpPr>
        <p:spPr>
          <a:xfrm>
            <a:off x="2046709" y="3082126"/>
            <a:ext cx="7383040" cy="535137"/>
          </a:xfrm>
          <a:prstGeom prst="rect">
            <a:avLst/>
          </a:prstGeom>
          <a:noFill/>
          <a:ln w="6350">
            <a:noFill/>
          </a:ln>
        </p:spPr>
        <p:txBody>
          <a:bodyPr wrap="square" lIns="50409" tIns="50409" rIns="50409" bIns="50409" rtlCol="0" anchor="t" anchorCtr="0">
            <a:noAutofit/>
          </a:bodyPr>
          <a:lstStyle/>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latin typeface="Arial" panose="020B0604020202020204" pitchFamily="34" charset="0"/>
                <a:ea typeface="+mj-ea"/>
                <a:cs typeface="Arial" panose="020B0604020202020204" pitchFamily="34" charset="0"/>
              </a:rPr>
              <a:t>과거 손익 기준 </a:t>
            </a:r>
            <a:r>
              <a:rPr lang="en-US" altLang="ko-KR" sz="800" kern="0" dirty="0">
                <a:latin typeface="Arial" panose="020B0604020202020204" pitchFamily="34" charset="0"/>
                <a:ea typeface="+mj-ea"/>
                <a:cs typeface="Arial" panose="020B0604020202020204" pitchFamily="34" charset="0"/>
              </a:rPr>
              <a:t>A1</a:t>
            </a:r>
            <a:r>
              <a:rPr lang="ko-KR" altLang="en-US" sz="800" kern="0" dirty="0">
                <a:latin typeface="Arial" panose="020B0604020202020204" pitchFamily="34" charset="0"/>
                <a:ea typeface="+mj-ea"/>
                <a:cs typeface="Arial" panose="020B0604020202020204" pitchFamily="34" charset="0"/>
              </a:rPr>
              <a:t> 현장은</a:t>
            </a:r>
            <a:r>
              <a:rPr lang="en-US" altLang="ko-KR" sz="800" kern="0" dirty="0">
                <a:latin typeface="Arial" panose="020B0604020202020204" pitchFamily="34" charset="0"/>
                <a:ea typeface="+mj-ea"/>
                <a:cs typeface="Arial" panose="020B0604020202020204" pitchFamily="34" charset="0"/>
              </a:rPr>
              <a:t> 142</a:t>
            </a:r>
            <a:r>
              <a:rPr lang="ko-KR" altLang="en-US" sz="800" kern="0" dirty="0">
                <a:latin typeface="Arial" panose="020B0604020202020204" pitchFamily="34" charset="0"/>
                <a:ea typeface="+mj-ea"/>
                <a:cs typeface="Arial" panose="020B0604020202020204" pitchFamily="34" charset="0"/>
              </a:rPr>
              <a:t>억원 이익</a:t>
            </a:r>
            <a:r>
              <a:rPr lang="en-US" altLang="ko-KR" sz="800" kern="0" dirty="0">
                <a:latin typeface="Arial" panose="020B0604020202020204" pitchFamily="34" charset="0"/>
                <a:ea typeface="+mj-ea"/>
                <a:cs typeface="Arial" panose="020B0604020202020204" pitchFamily="34" charset="0"/>
              </a:rPr>
              <a:t>, A2 </a:t>
            </a:r>
            <a:r>
              <a:rPr lang="ko-KR" altLang="en-US" sz="800" kern="0" dirty="0">
                <a:latin typeface="Arial" panose="020B0604020202020204" pitchFamily="34" charset="0"/>
                <a:ea typeface="+mj-ea"/>
                <a:cs typeface="Arial" panose="020B0604020202020204" pitchFamily="34" charset="0"/>
              </a:rPr>
              <a:t>현장은</a:t>
            </a:r>
            <a:r>
              <a:rPr lang="en-US" altLang="ko-KR" sz="800" kern="0" dirty="0">
                <a:latin typeface="Arial" panose="020B0604020202020204" pitchFamily="34" charset="0"/>
                <a:ea typeface="+mj-ea"/>
                <a:cs typeface="Arial" panose="020B0604020202020204" pitchFamily="34" charset="0"/>
              </a:rPr>
              <a:t> (-)27</a:t>
            </a:r>
            <a:r>
              <a:rPr lang="ko-KR" altLang="en-US" sz="800" kern="0" dirty="0">
                <a:latin typeface="Arial" panose="020B0604020202020204" pitchFamily="34" charset="0"/>
                <a:ea typeface="+mj-ea"/>
                <a:cs typeface="Arial" panose="020B0604020202020204" pitchFamily="34" charset="0"/>
              </a:rPr>
              <a:t>억원 손실</a:t>
            </a:r>
            <a:r>
              <a:rPr lang="en-US" altLang="ko-KR" sz="800" kern="0" dirty="0">
                <a:latin typeface="Arial" panose="020B0604020202020204" pitchFamily="34" charset="0"/>
                <a:ea typeface="+mj-ea"/>
                <a:cs typeface="Arial" panose="020B0604020202020204" pitchFamily="34" charset="0"/>
              </a:rPr>
              <a:t>, A3 </a:t>
            </a:r>
            <a:r>
              <a:rPr lang="ko-KR" altLang="en-US" sz="800" kern="0" dirty="0">
                <a:latin typeface="Arial" panose="020B0604020202020204" pitchFamily="34" charset="0"/>
                <a:ea typeface="+mj-ea"/>
                <a:cs typeface="Arial" panose="020B0604020202020204" pitchFamily="34" charset="0"/>
              </a:rPr>
              <a:t>현장은 </a:t>
            </a:r>
            <a:r>
              <a:rPr lang="en-US" altLang="ko-KR" sz="800" kern="0" dirty="0">
                <a:latin typeface="Arial" panose="020B0604020202020204" pitchFamily="34" charset="0"/>
                <a:ea typeface="+mj-ea"/>
                <a:cs typeface="Arial" panose="020B0604020202020204" pitchFamily="34" charset="0"/>
              </a:rPr>
              <a:t>59</a:t>
            </a:r>
            <a:r>
              <a:rPr lang="ko-KR" altLang="en-US" sz="800" kern="0" dirty="0">
                <a:latin typeface="Arial" panose="020B0604020202020204" pitchFamily="34" charset="0"/>
                <a:ea typeface="+mj-ea"/>
                <a:cs typeface="Arial" panose="020B0604020202020204" pitchFamily="34" charset="0"/>
              </a:rPr>
              <a:t>억원의 이익이 발생함</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latin typeface="Arial" panose="020B0604020202020204" pitchFamily="34" charset="0"/>
                <a:ea typeface="+mj-ea"/>
                <a:cs typeface="Arial" panose="020B0604020202020204" pitchFamily="34" charset="0"/>
              </a:rPr>
              <a:t>A1~A3 </a:t>
            </a:r>
            <a:r>
              <a:rPr lang="ko-KR" altLang="en-US" sz="800" kern="0" dirty="0">
                <a:latin typeface="Arial" panose="020B0604020202020204" pitchFamily="34" charset="0"/>
                <a:ea typeface="+mj-ea"/>
                <a:cs typeface="Arial" panose="020B0604020202020204" pitchFamily="34" charset="0"/>
              </a:rPr>
              <a:t>이익률이 저조한 이유는 개발사업 초기에 발생한 기반시설 건설 비용을 </a:t>
            </a:r>
            <a:r>
              <a:rPr lang="en-US" altLang="ko-KR" sz="800" kern="0" dirty="0">
                <a:latin typeface="Arial" panose="020B0604020202020204" pitchFamily="34" charset="0"/>
                <a:ea typeface="+mj-ea"/>
                <a:cs typeface="Arial" panose="020B0604020202020204" pitchFamily="34" charset="0"/>
              </a:rPr>
              <a:t>A1~A3 </a:t>
            </a:r>
            <a:r>
              <a:rPr lang="ko-KR" altLang="en-US" sz="800" kern="0" dirty="0">
                <a:latin typeface="Arial" panose="020B0604020202020204" pitchFamily="34" charset="0"/>
                <a:ea typeface="+mj-ea"/>
                <a:cs typeface="Arial" panose="020B0604020202020204" pitchFamily="34" charset="0"/>
              </a:rPr>
              <a:t>분양원가에 합산하였기 때문임</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latin typeface="Arial" panose="020B0604020202020204" pitchFamily="34" charset="0"/>
                <a:ea typeface="+mj-ea"/>
                <a:cs typeface="Arial" panose="020B0604020202020204" pitchFamily="34" charset="0"/>
              </a:rPr>
              <a:t>A4</a:t>
            </a:r>
            <a:r>
              <a:rPr lang="ko-KR" altLang="en-US" sz="800" kern="0" dirty="0">
                <a:latin typeface="Arial" panose="020B0604020202020204" pitchFamily="34" charset="0"/>
                <a:ea typeface="+mj-ea"/>
                <a:cs typeface="Arial" panose="020B0604020202020204" pitchFamily="34" charset="0"/>
              </a:rPr>
              <a:t>는 기반시설 조성 이후인 </a:t>
            </a:r>
            <a:r>
              <a:rPr lang="en-US" altLang="ko-KR" sz="800" kern="0" dirty="0">
                <a:latin typeface="Arial" panose="020B0604020202020204" pitchFamily="34" charset="0"/>
                <a:ea typeface="+mj-ea"/>
                <a:cs typeface="Arial" panose="020B0604020202020204" pitchFamily="34" charset="0"/>
              </a:rPr>
              <a:t>2019</a:t>
            </a:r>
            <a:r>
              <a:rPr lang="ko-KR" altLang="en-US" sz="800" kern="0" dirty="0">
                <a:latin typeface="Arial" panose="020B0604020202020204" pitchFamily="34" charset="0"/>
                <a:ea typeface="+mj-ea"/>
                <a:cs typeface="Arial" panose="020B0604020202020204" pitchFamily="34" charset="0"/>
              </a:rPr>
              <a:t>년에 사업을 시작하였으며</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 </a:t>
            </a:r>
            <a:r>
              <a:rPr lang="en-US" altLang="ko-KR" sz="800" kern="0" dirty="0">
                <a:latin typeface="Arial" panose="020B0604020202020204" pitchFamily="34" charset="0"/>
                <a:ea typeface="+mj-ea"/>
                <a:cs typeface="Arial" panose="020B0604020202020204" pitchFamily="34" charset="0"/>
              </a:rPr>
              <a:t>2022</a:t>
            </a:r>
            <a:r>
              <a:rPr lang="ko-KR" altLang="en-US" sz="800" kern="0" dirty="0">
                <a:latin typeface="Arial" panose="020B0604020202020204" pitchFamily="34" charset="0"/>
                <a:ea typeface="+mj-ea"/>
                <a:cs typeface="Arial" panose="020B0604020202020204" pitchFamily="34" charset="0"/>
              </a:rPr>
              <a:t>년 </a:t>
            </a:r>
            <a:r>
              <a:rPr lang="en-US" altLang="ko-KR" sz="800" kern="0" dirty="0">
                <a:latin typeface="Arial" panose="020B0604020202020204" pitchFamily="34" charset="0"/>
                <a:ea typeface="+mj-ea"/>
                <a:cs typeface="Arial" panose="020B0604020202020204" pitchFamily="34" charset="0"/>
              </a:rPr>
              <a:t>3</a:t>
            </a:r>
            <a:r>
              <a:rPr lang="ko-KR" altLang="en-US" sz="800" kern="0" dirty="0">
                <a:latin typeface="Arial" panose="020B0604020202020204" pitchFamily="34" charset="0"/>
                <a:ea typeface="+mj-ea"/>
                <a:cs typeface="Arial" panose="020B0604020202020204" pitchFamily="34" charset="0"/>
              </a:rPr>
              <a:t>월말 현재 완성기준세대 포함 진행률 </a:t>
            </a:r>
            <a:r>
              <a:rPr lang="en-US" altLang="ko-KR" sz="800" kern="0" dirty="0">
                <a:latin typeface="Arial" panose="020B0604020202020204" pitchFamily="34" charset="0"/>
                <a:ea typeface="+mj-ea"/>
                <a:cs typeface="Arial" panose="020B0604020202020204" pitchFamily="34" charset="0"/>
              </a:rPr>
              <a:t>100%</a:t>
            </a:r>
            <a:r>
              <a:rPr lang="ko-KR" altLang="en-US" sz="800" kern="0" dirty="0">
                <a:latin typeface="Arial" panose="020B0604020202020204" pitchFamily="34" charset="0"/>
                <a:ea typeface="+mj-ea"/>
                <a:cs typeface="Arial" panose="020B0604020202020204" pitchFamily="34" charset="0"/>
              </a:rPr>
              <a:t>이며</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이익 </a:t>
            </a:r>
            <a:r>
              <a:rPr lang="en-US" altLang="ko-KR" sz="800" kern="0" dirty="0">
                <a:latin typeface="Arial" panose="020B0604020202020204" pitchFamily="34" charset="0"/>
                <a:ea typeface="+mj-ea"/>
                <a:cs typeface="Arial" panose="020B0604020202020204" pitchFamily="34" charset="0"/>
              </a:rPr>
              <a:t>354</a:t>
            </a:r>
            <a:r>
              <a:rPr lang="ko-KR" altLang="en-US" sz="800" kern="0" dirty="0">
                <a:latin typeface="Arial" panose="020B0604020202020204" pitchFamily="34" charset="0"/>
                <a:ea typeface="+mj-ea"/>
                <a:cs typeface="Arial" panose="020B0604020202020204" pitchFamily="34" charset="0"/>
              </a:rPr>
              <a:t>억원</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수익률 </a:t>
            </a:r>
            <a:r>
              <a:rPr lang="en-US" altLang="ko-KR" sz="800" kern="0" dirty="0">
                <a:latin typeface="Arial" panose="020B0604020202020204" pitchFamily="34" charset="0"/>
                <a:ea typeface="+mj-ea"/>
                <a:cs typeface="Arial" panose="020B0604020202020204" pitchFamily="34" charset="0"/>
              </a:rPr>
              <a:t>13.3% </a:t>
            </a:r>
            <a:r>
              <a:rPr lang="ko-KR" altLang="en-US" sz="800" kern="0" dirty="0">
                <a:latin typeface="Arial" panose="020B0604020202020204" pitchFamily="34" charset="0"/>
                <a:ea typeface="+mj-ea"/>
                <a:cs typeface="Arial" panose="020B0604020202020204" pitchFamily="34" charset="0"/>
              </a:rPr>
              <a:t>예상됨 </a:t>
            </a:r>
          </a:p>
        </p:txBody>
      </p:sp>
      <p:sp>
        <p:nvSpPr>
          <p:cNvPr id="27" name="순서도: 연결자 26">
            <a:extLst>
              <a:ext uri="{FF2B5EF4-FFF2-40B4-BE49-F238E27FC236}">
                <a16:creationId xmlns:a16="http://schemas.microsoft.com/office/drawing/2014/main" id="{5EC2DA79-AC3E-40CB-983D-A52E746834CE}"/>
              </a:ext>
            </a:extLst>
          </p:cNvPr>
          <p:cNvSpPr/>
          <p:nvPr/>
        </p:nvSpPr>
        <p:spPr bwMode="auto">
          <a:xfrm>
            <a:off x="2147903" y="3138614"/>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30" name="순서도: 연결자 29">
            <a:extLst>
              <a:ext uri="{FF2B5EF4-FFF2-40B4-BE49-F238E27FC236}">
                <a16:creationId xmlns:a16="http://schemas.microsoft.com/office/drawing/2014/main" id="{3B661D87-04F2-4DE2-8B2D-ED5CE11C7982}"/>
              </a:ext>
            </a:extLst>
          </p:cNvPr>
          <p:cNvSpPr/>
          <p:nvPr/>
        </p:nvSpPr>
        <p:spPr bwMode="auto">
          <a:xfrm>
            <a:off x="2147903" y="328964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3" name="순서도: 연결자 32">
            <a:extLst>
              <a:ext uri="{FF2B5EF4-FFF2-40B4-BE49-F238E27FC236}">
                <a16:creationId xmlns:a16="http://schemas.microsoft.com/office/drawing/2014/main" id="{AD7AC505-8DFD-469A-8045-EC59FE4267A1}"/>
              </a:ext>
            </a:extLst>
          </p:cNvPr>
          <p:cNvSpPr/>
          <p:nvPr/>
        </p:nvSpPr>
        <p:spPr bwMode="auto">
          <a:xfrm>
            <a:off x="2147903" y="345416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35" name="Rectangle 41">
            <a:extLst>
              <a:ext uri="{FF2B5EF4-FFF2-40B4-BE49-F238E27FC236}">
                <a16:creationId xmlns:a16="http://schemas.microsoft.com/office/drawing/2014/main" id="{B43F5D23-0A18-42EE-B2A0-8491482DBFF2}"/>
              </a:ext>
            </a:extLst>
          </p:cNvPr>
          <p:cNvSpPr>
            <a:spLocks noChangeArrowheads="1"/>
          </p:cNvSpPr>
          <p:nvPr/>
        </p:nvSpPr>
        <p:spPr bwMode="auto">
          <a:xfrm>
            <a:off x="2124456" y="1485512"/>
            <a:ext cx="3868819"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ko-KR" altLang="en-US" sz="1050" b="1" dirty="0">
                <a:solidFill>
                  <a:srgbClr val="00338D"/>
                </a:solidFill>
                <a:latin typeface="Arial" panose="020B0604020202020204" pitchFamily="34" charset="0"/>
                <a:ea typeface="+mj-ea"/>
                <a:cs typeface="Arial" panose="020B0604020202020204" pitchFamily="34" charset="0"/>
              </a:rPr>
              <a:t>과거 공동주택사업 성과</a:t>
            </a:r>
            <a:endParaRPr lang="en-US" altLang="ko-KR" sz="1400" b="1" dirty="0">
              <a:solidFill>
                <a:srgbClr val="00338D"/>
              </a:solidFill>
              <a:latin typeface="Arial" panose="020B0604020202020204" pitchFamily="34" charset="0"/>
              <a:ea typeface="+mj-ea"/>
              <a:cs typeface="Arial" panose="020B0604020202020204" pitchFamily="34" charset="0"/>
            </a:endParaRPr>
          </a:p>
        </p:txBody>
      </p:sp>
      <p:sp>
        <p:nvSpPr>
          <p:cNvPr id="47" name="TextBox 46">
            <a:extLst>
              <a:ext uri="{FF2B5EF4-FFF2-40B4-BE49-F238E27FC236}">
                <a16:creationId xmlns:a16="http://schemas.microsoft.com/office/drawing/2014/main" id="{208E44E2-120C-4B93-8E4D-B8837E125F5C}"/>
              </a:ext>
            </a:extLst>
          </p:cNvPr>
          <p:cNvSpPr txBox="1">
            <a:spLocks/>
          </p:cNvSpPr>
          <p:nvPr/>
        </p:nvSpPr>
        <p:spPr>
          <a:xfrm>
            <a:off x="2046709" y="5333441"/>
            <a:ext cx="7383040" cy="866121"/>
          </a:xfrm>
          <a:prstGeom prst="rect">
            <a:avLst/>
          </a:prstGeom>
          <a:noFill/>
          <a:ln w="6350">
            <a:noFill/>
          </a:ln>
        </p:spPr>
        <p:txBody>
          <a:bodyPr wrap="square" lIns="50409" tIns="50409" rIns="50409" bIns="50409" rtlCol="0" anchor="t" anchorCtr="0">
            <a:noAutofit/>
          </a:bodyPr>
          <a:lstStyle/>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latin typeface="Arial" panose="020B0604020202020204" pitchFamily="34" charset="0"/>
                <a:ea typeface="+mj-ea"/>
                <a:cs typeface="Arial" panose="020B0604020202020204" pitchFamily="34" charset="0"/>
              </a:rPr>
              <a:t>A5</a:t>
            </a:r>
            <a:r>
              <a:rPr lang="ko-KR" altLang="en-US" sz="800" kern="0" dirty="0">
                <a:latin typeface="Arial" panose="020B0604020202020204" pitchFamily="34" charset="0"/>
                <a:ea typeface="+mj-ea"/>
                <a:cs typeface="Arial" panose="020B0604020202020204" pitchFamily="34" charset="0"/>
              </a:rPr>
              <a:t> 현장은 </a:t>
            </a:r>
            <a:r>
              <a:rPr lang="en-US" altLang="ko-KR" sz="800" kern="0" dirty="0">
                <a:latin typeface="Arial" panose="020B0604020202020204" pitchFamily="34" charset="0"/>
                <a:ea typeface="+mj-ea"/>
                <a:cs typeface="Arial" panose="020B0604020202020204" pitchFamily="34" charset="0"/>
              </a:rPr>
              <a:t>2022</a:t>
            </a:r>
            <a:r>
              <a:rPr lang="ko-KR" altLang="en-US" sz="800" kern="0" dirty="0">
                <a:latin typeface="Arial" panose="020B0604020202020204" pitchFamily="34" charset="0"/>
                <a:ea typeface="+mj-ea"/>
                <a:cs typeface="Arial" panose="020B0604020202020204" pitchFamily="34" charset="0"/>
              </a:rPr>
              <a:t>년 </a:t>
            </a:r>
            <a:r>
              <a:rPr lang="en-US" altLang="ko-KR" sz="800" kern="0" dirty="0">
                <a:latin typeface="Arial" panose="020B0604020202020204" pitchFamily="34" charset="0"/>
                <a:ea typeface="+mj-ea"/>
                <a:cs typeface="Arial" panose="020B0604020202020204" pitchFamily="34" charset="0"/>
              </a:rPr>
              <a:t>3</a:t>
            </a:r>
            <a:r>
              <a:rPr lang="ko-KR" altLang="en-US" sz="800" kern="0" dirty="0">
                <a:latin typeface="Arial" panose="020B0604020202020204" pitchFamily="34" charset="0"/>
                <a:ea typeface="+mj-ea"/>
                <a:cs typeface="Arial" panose="020B0604020202020204" pitchFamily="34" charset="0"/>
              </a:rPr>
              <a:t>월말 원가기준 진행률 </a:t>
            </a:r>
            <a:r>
              <a:rPr lang="en-US" altLang="ko-KR" sz="800" kern="0" dirty="0">
                <a:latin typeface="Arial" panose="020B0604020202020204" pitchFamily="34" charset="0"/>
                <a:ea typeface="+mj-ea"/>
                <a:cs typeface="Arial" panose="020B0604020202020204" pitchFamily="34" charset="0"/>
              </a:rPr>
              <a:t>35.8%</a:t>
            </a:r>
            <a:r>
              <a:rPr lang="ko-KR" altLang="en-US" sz="800" kern="0" dirty="0">
                <a:latin typeface="Arial" panose="020B0604020202020204" pitchFamily="34" charset="0"/>
                <a:ea typeface="+mj-ea"/>
                <a:cs typeface="Arial" panose="020B0604020202020204" pitchFamily="34" charset="0"/>
              </a:rPr>
              <a:t>이며 사업종료시 예상되는 이익은 </a:t>
            </a:r>
            <a:r>
              <a:rPr lang="en-US" altLang="ko-KR" sz="800" kern="0" dirty="0">
                <a:latin typeface="Arial" panose="020B0604020202020204" pitchFamily="34" charset="0"/>
                <a:ea typeface="+mj-ea"/>
                <a:cs typeface="Arial" panose="020B0604020202020204" pitchFamily="34" charset="0"/>
              </a:rPr>
              <a:t>337</a:t>
            </a:r>
            <a:r>
              <a:rPr lang="ko-KR" altLang="en-US" sz="800" kern="0" dirty="0">
                <a:latin typeface="Arial" panose="020B0604020202020204" pitchFamily="34" charset="0"/>
                <a:ea typeface="+mj-ea"/>
                <a:cs typeface="Arial" panose="020B0604020202020204" pitchFamily="34" charset="0"/>
              </a:rPr>
              <a:t>억원</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이익률 </a:t>
            </a:r>
            <a:r>
              <a:rPr lang="en-US" altLang="ko-KR" sz="800" kern="0" dirty="0">
                <a:latin typeface="Arial" panose="020B0604020202020204" pitchFamily="34" charset="0"/>
                <a:ea typeface="+mj-ea"/>
                <a:cs typeface="Arial" panose="020B0604020202020204" pitchFamily="34" charset="0"/>
              </a:rPr>
              <a:t>13.2% </a:t>
            </a:r>
            <a:r>
              <a:rPr lang="ko-KR" altLang="en-US" sz="800" kern="0" dirty="0">
                <a:latin typeface="Arial" panose="020B0604020202020204" pitchFamily="34" charset="0"/>
                <a:ea typeface="+mj-ea"/>
                <a:cs typeface="Arial" panose="020B0604020202020204" pitchFamily="34" charset="0"/>
              </a:rPr>
              <a:t>수준임</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en-US" altLang="ko-KR" sz="800" kern="0" dirty="0">
                <a:latin typeface="Arial" panose="020B0604020202020204" pitchFamily="34" charset="0"/>
                <a:ea typeface="+mj-ea"/>
                <a:cs typeface="Arial" panose="020B0604020202020204" pitchFamily="34" charset="0"/>
              </a:rPr>
              <a:t>A6 </a:t>
            </a:r>
            <a:r>
              <a:rPr lang="ko-KR" altLang="en-US" sz="800" kern="0" dirty="0">
                <a:latin typeface="Arial" panose="020B0604020202020204" pitchFamily="34" charset="0"/>
                <a:ea typeface="+mj-ea"/>
                <a:cs typeface="Arial" panose="020B0604020202020204" pitchFamily="34" charset="0"/>
              </a:rPr>
              <a:t>현장은 당기 중 사업승인 및 착공을 목표로 하고 있으며 </a:t>
            </a:r>
            <a:r>
              <a:rPr lang="en-US" altLang="ko-KR" sz="800" kern="0" dirty="0">
                <a:latin typeface="Arial" panose="020B0604020202020204" pitchFamily="34" charset="0"/>
                <a:ea typeface="+mj-ea"/>
                <a:cs typeface="Arial" panose="020B0604020202020204" pitchFamily="34" charset="0"/>
              </a:rPr>
              <a:t>2025</a:t>
            </a:r>
            <a:r>
              <a:rPr lang="ko-KR" altLang="en-US" sz="800" kern="0" dirty="0">
                <a:latin typeface="Arial" panose="020B0604020202020204" pitchFamily="34" charset="0"/>
                <a:ea typeface="+mj-ea"/>
                <a:cs typeface="Arial" panose="020B0604020202020204" pitchFamily="34" charset="0"/>
              </a:rPr>
              <a:t>년말 준공 예상됨</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예상이익은 분양가 </a:t>
            </a:r>
            <a:r>
              <a:rPr lang="en-US" altLang="ko-KR" sz="800" kern="0" dirty="0">
                <a:latin typeface="Arial" panose="020B0604020202020204" pitchFamily="34" charset="0"/>
                <a:ea typeface="+mj-ea"/>
                <a:cs typeface="Arial" panose="020B0604020202020204" pitchFamily="34" charset="0"/>
              </a:rPr>
              <a:t>975</a:t>
            </a:r>
            <a:r>
              <a:rPr lang="ko-KR" altLang="en-US" sz="800" kern="0" dirty="0">
                <a:latin typeface="Arial" panose="020B0604020202020204" pitchFamily="34" charset="0"/>
                <a:ea typeface="+mj-ea"/>
                <a:cs typeface="Arial" panose="020B0604020202020204" pitchFamily="34" charset="0"/>
              </a:rPr>
              <a:t>만원 기준 </a:t>
            </a:r>
            <a:r>
              <a:rPr lang="en-US" altLang="ko-KR" sz="800" kern="0" dirty="0">
                <a:latin typeface="Arial" panose="020B0604020202020204" pitchFamily="34" charset="0"/>
                <a:ea typeface="+mj-ea"/>
                <a:cs typeface="Arial" panose="020B0604020202020204" pitchFamily="34" charset="0"/>
              </a:rPr>
              <a:t>364</a:t>
            </a:r>
            <a:r>
              <a:rPr lang="ko-KR" altLang="en-US" sz="800" kern="0" dirty="0">
                <a:latin typeface="Arial" panose="020B0604020202020204" pitchFamily="34" charset="0"/>
                <a:ea typeface="+mj-ea"/>
                <a:cs typeface="Arial" panose="020B0604020202020204" pitchFamily="34" charset="0"/>
              </a:rPr>
              <a:t>억원</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분양가 </a:t>
            </a:r>
            <a:r>
              <a:rPr lang="en-US" altLang="ko-KR" sz="800" kern="0" dirty="0">
                <a:latin typeface="Arial" panose="020B0604020202020204" pitchFamily="34" charset="0"/>
                <a:ea typeface="+mj-ea"/>
                <a:cs typeface="Arial" panose="020B0604020202020204" pitchFamily="34" charset="0"/>
              </a:rPr>
              <a:t>1,230</a:t>
            </a:r>
            <a:r>
              <a:rPr lang="ko-KR" altLang="en-US" sz="800" kern="0" dirty="0">
                <a:latin typeface="Arial" panose="020B0604020202020204" pitchFamily="34" charset="0"/>
                <a:ea typeface="+mj-ea"/>
                <a:cs typeface="Arial" panose="020B0604020202020204" pitchFamily="34" charset="0"/>
              </a:rPr>
              <a:t>만원 기준 </a:t>
            </a:r>
            <a:r>
              <a:rPr lang="en-US" altLang="ko-KR" sz="800" kern="0" dirty="0">
                <a:latin typeface="Arial" panose="020B0604020202020204" pitchFamily="34" charset="0"/>
                <a:ea typeface="+mj-ea"/>
                <a:cs typeface="Arial" panose="020B0604020202020204" pitchFamily="34" charset="0"/>
              </a:rPr>
              <a:t>1,758</a:t>
            </a:r>
            <a:r>
              <a:rPr lang="ko-KR" altLang="en-US" sz="800" kern="0" dirty="0">
                <a:latin typeface="Arial" panose="020B0604020202020204" pitchFamily="34" charset="0"/>
                <a:ea typeface="+mj-ea"/>
                <a:cs typeface="Arial" panose="020B0604020202020204" pitchFamily="34" charset="0"/>
              </a:rPr>
              <a:t>억원으로</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예상됨</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분양가별로 예상원가가 변동하는 것은 분양금액에 비례하는 원가</a:t>
            </a:r>
            <a:r>
              <a:rPr lang="en-US" altLang="ko-KR" sz="800" kern="0" dirty="0">
                <a:latin typeface="Arial" panose="020B0604020202020204" pitchFamily="34" charset="0"/>
                <a:ea typeface="+mj-ea"/>
                <a:cs typeface="Arial" panose="020B0604020202020204" pitchFamily="34" charset="0"/>
              </a:rPr>
              <a:t>(e.g.</a:t>
            </a:r>
            <a:r>
              <a:rPr lang="ko-KR" altLang="en-US" sz="800" kern="0" dirty="0">
                <a:latin typeface="Arial" panose="020B0604020202020204" pitchFamily="34" charset="0"/>
                <a:ea typeface="+mj-ea"/>
                <a:cs typeface="Arial" panose="020B0604020202020204" pitchFamily="34" charset="0"/>
              </a:rPr>
              <a:t> 학교용지부담금</a:t>
            </a:r>
            <a:r>
              <a:rPr lang="en-US" altLang="ko-KR" sz="800" kern="0" dirty="0">
                <a:latin typeface="Arial" panose="020B0604020202020204" pitchFamily="34" charset="0"/>
                <a:ea typeface="+mj-ea"/>
                <a:cs typeface="Arial" panose="020B0604020202020204" pitchFamily="34" charset="0"/>
              </a:rPr>
              <a:t>, </a:t>
            </a:r>
            <a:r>
              <a:rPr lang="ko-KR" altLang="en-US" sz="800" kern="0" dirty="0" err="1">
                <a:latin typeface="Arial" panose="020B0604020202020204" pitchFamily="34" charset="0"/>
                <a:ea typeface="+mj-ea"/>
                <a:cs typeface="Arial" panose="020B0604020202020204" pitchFamily="34" charset="0"/>
              </a:rPr>
              <a:t>분양보증료</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분양경비 등</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에 기인함</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latin typeface="Arial" panose="020B0604020202020204" pitchFamily="34" charset="0"/>
                <a:ea typeface="+mj-ea"/>
                <a:cs typeface="Arial" panose="020B0604020202020204" pitchFamily="34" charset="0"/>
              </a:rPr>
              <a:t>분양가 평당 </a:t>
            </a:r>
            <a:r>
              <a:rPr lang="en-US" altLang="ko-KR" sz="800" kern="0" dirty="0">
                <a:latin typeface="Arial" panose="020B0604020202020204" pitchFamily="34" charset="0"/>
                <a:ea typeface="+mj-ea"/>
                <a:cs typeface="Arial" panose="020B0604020202020204" pitchFamily="34" charset="0"/>
              </a:rPr>
              <a:t>975</a:t>
            </a:r>
            <a:r>
              <a:rPr lang="ko-KR" altLang="en-US" sz="800" kern="0" dirty="0">
                <a:latin typeface="Arial" panose="020B0604020202020204" pitchFamily="34" charset="0"/>
                <a:ea typeface="+mj-ea"/>
                <a:cs typeface="Arial" panose="020B0604020202020204" pitchFamily="34" charset="0"/>
              </a:rPr>
              <a:t>만원인 </a:t>
            </a:r>
            <a:r>
              <a:rPr lang="en-US" altLang="ko-KR" sz="800" kern="0" dirty="0">
                <a:latin typeface="Arial" panose="020B0604020202020204" pitchFamily="34" charset="0"/>
                <a:ea typeface="+mj-ea"/>
                <a:cs typeface="Arial" panose="020B0604020202020204" pitchFamily="34" charset="0"/>
              </a:rPr>
              <a:t>A6</a:t>
            </a:r>
            <a:r>
              <a:rPr lang="ko-KR" altLang="en-US" sz="800" kern="0" dirty="0">
                <a:latin typeface="Arial" panose="020B0604020202020204" pitchFamily="34" charset="0"/>
                <a:ea typeface="+mj-ea"/>
                <a:cs typeface="Arial" panose="020B0604020202020204" pitchFamily="34" charset="0"/>
              </a:rPr>
              <a:t>구역보다</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평당 </a:t>
            </a:r>
            <a:r>
              <a:rPr lang="en-US" altLang="ko-KR" sz="800" kern="0" dirty="0">
                <a:latin typeface="Arial" panose="020B0604020202020204" pitchFamily="34" charset="0"/>
                <a:ea typeface="+mj-ea"/>
                <a:cs typeface="Arial" panose="020B0604020202020204" pitchFamily="34" charset="0"/>
              </a:rPr>
              <a:t>879</a:t>
            </a:r>
            <a:r>
              <a:rPr lang="ko-KR" altLang="en-US" sz="800" kern="0" dirty="0">
                <a:latin typeface="Arial" panose="020B0604020202020204" pitchFamily="34" charset="0"/>
                <a:ea typeface="+mj-ea"/>
                <a:cs typeface="Arial" panose="020B0604020202020204" pitchFamily="34" charset="0"/>
              </a:rPr>
              <a:t>만원인 </a:t>
            </a:r>
            <a:r>
              <a:rPr lang="en-US" altLang="ko-KR" sz="800" kern="0" dirty="0">
                <a:latin typeface="Arial" panose="020B0604020202020204" pitchFamily="34" charset="0"/>
                <a:ea typeface="+mj-ea"/>
                <a:cs typeface="Arial" panose="020B0604020202020204" pitchFamily="34" charset="0"/>
              </a:rPr>
              <a:t>A5</a:t>
            </a:r>
            <a:r>
              <a:rPr lang="ko-KR" altLang="en-US" sz="800" kern="0" dirty="0">
                <a:latin typeface="Arial" panose="020B0604020202020204" pitchFamily="34" charset="0"/>
                <a:ea typeface="+mj-ea"/>
                <a:cs typeface="Arial" panose="020B0604020202020204" pitchFamily="34" charset="0"/>
              </a:rPr>
              <a:t>구역의 수익률이 높음</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이는 시장환경 변화로 단위면적당 공사비가 </a:t>
            </a:r>
            <a:r>
              <a:rPr lang="en-US" altLang="ko-KR" sz="800" kern="0" dirty="0">
                <a:latin typeface="Arial" panose="020B0604020202020204" pitchFamily="34" charset="0"/>
                <a:ea typeface="+mj-ea"/>
                <a:cs typeface="Arial" panose="020B0604020202020204" pitchFamily="34" charset="0"/>
              </a:rPr>
              <a:t>19% </a:t>
            </a:r>
            <a:r>
              <a:rPr lang="ko-KR" altLang="en-US" sz="800" kern="0" dirty="0">
                <a:latin typeface="Arial" panose="020B0604020202020204" pitchFamily="34" charset="0"/>
                <a:ea typeface="+mj-ea"/>
                <a:cs typeface="Arial" panose="020B0604020202020204" pitchFamily="34" charset="0"/>
              </a:rPr>
              <a:t>상승하고</a:t>
            </a:r>
            <a:r>
              <a:rPr lang="en-US" altLang="ko-KR" sz="800" kern="0" dirty="0">
                <a:latin typeface="Arial" panose="020B0604020202020204" pitchFamily="34" charset="0"/>
                <a:ea typeface="+mj-ea"/>
                <a:cs typeface="Arial" panose="020B0604020202020204" pitchFamily="34" charset="0"/>
              </a:rPr>
              <a:t>, PF</a:t>
            </a:r>
            <a:r>
              <a:rPr lang="ko-KR" altLang="en-US" sz="800" kern="0" dirty="0">
                <a:latin typeface="Arial" panose="020B0604020202020204" pitchFamily="34" charset="0"/>
                <a:ea typeface="+mj-ea"/>
                <a:cs typeface="Arial" panose="020B0604020202020204" pitchFamily="34" charset="0"/>
              </a:rPr>
              <a:t>이자율도 </a:t>
            </a:r>
            <a:r>
              <a:rPr lang="en-US" altLang="ko-KR" sz="800" kern="0" dirty="0">
                <a:latin typeface="Arial" panose="020B0604020202020204" pitchFamily="34" charset="0"/>
                <a:ea typeface="+mj-ea"/>
                <a:cs typeface="Arial" panose="020B0604020202020204" pitchFamily="34" charset="0"/>
              </a:rPr>
              <a:t>3.9%(A5) </a:t>
            </a:r>
            <a:r>
              <a:rPr lang="ko-KR" altLang="en-US" sz="800" kern="0" dirty="0">
                <a:latin typeface="Arial" panose="020B0604020202020204" pitchFamily="34" charset="0"/>
                <a:ea typeface="+mj-ea"/>
                <a:cs typeface="Arial" panose="020B0604020202020204" pitchFamily="34" charset="0"/>
              </a:rPr>
              <a:t>에서 </a:t>
            </a:r>
            <a:r>
              <a:rPr lang="en-US" altLang="ko-KR" sz="800" kern="0" dirty="0">
                <a:latin typeface="Arial" panose="020B0604020202020204" pitchFamily="34" charset="0"/>
                <a:ea typeface="+mj-ea"/>
                <a:cs typeface="Arial" panose="020B0604020202020204" pitchFamily="34" charset="0"/>
              </a:rPr>
              <a:t>5%(A5)</a:t>
            </a:r>
            <a:r>
              <a:rPr lang="ko-KR" altLang="en-US" sz="800" kern="0" dirty="0">
                <a:latin typeface="Arial" panose="020B0604020202020204" pitchFamily="34" charset="0"/>
                <a:ea typeface="+mj-ea"/>
                <a:cs typeface="Arial" panose="020B0604020202020204" pitchFamily="34" charset="0"/>
              </a:rPr>
              <a:t>로 상승하는 등</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각각의 공사가 진행되는 </a:t>
            </a:r>
            <a:r>
              <a:rPr lang="en-US" altLang="ko-KR" sz="800" kern="0" dirty="0">
                <a:latin typeface="Arial" panose="020B0604020202020204" pitchFamily="34" charset="0"/>
                <a:ea typeface="+mj-ea"/>
                <a:cs typeface="Arial" panose="020B0604020202020204" pitchFamily="34" charset="0"/>
              </a:rPr>
              <a:t>2021</a:t>
            </a:r>
            <a:r>
              <a:rPr lang="ko-KR" altLang="en-US" sz="800" kern="0" dirty="0">
                <a:latin typeface="Arial" panose="020B0604020202020204" pitchFamily="34" charset="0"/>
                <a:ea typeface="+mj-ea"/>
                <a:cs typeface="Arial" panose="020B0604020202020204" pitchFamily="34" charset="0"/>
              </a:rPr>
              <a:t>년과 </a:t>
            </a:r>
            <a:r>
              <a:rPr lang="en-US" altLang="ko-KR" sz="800" kern="0" dirty="0">
                <a:latin typeface="Arial" panose="020B0604020202020204" pitchFamily="34" charset="0"/>
                <a:ea typeface="+mj-ea"/>
                <a:cs typeface="Arial" panose="020B0604020202020204" pitchFamily="34" charset="0"/>
              </a:rPr>
              <a:t>2023</a:t>
            </a:r>
            <a:r>
              <a:rPr lang="ko-KR" altLang="en-US" sz="800" kern="0" dirty="0">
                <a:latin typeface="Arial" panose="020B0604020202020204" pitchFamily="34" charset="0"/>
                <a:ea typeface="+mj-ea"/>
                <a:cs typeface="Arial" panose="020B0604020202020204" pitchFamily="34" charset="0"/>
              </a:rPr>
              <a:t>년의 원가 수준이 상이하기 때문인 것으로 파악됨</a:t>
            </a:r>
            <a:endParaRPr lang="en-US" altLang="ko-KR" sz="800" kern="0" dirty="0">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 한편</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 대상회사는 </a:t>
            </a:r>
            <a:r>
              <a:rPr lang="en-US" altLang="ko-KR" sz="800" kern="0" dirty="0">
                <a:latin typeface="Arial" panose="020B0604020202020204" pitchFamily="34" charset="0"/>
                <a:ea typeface="+mj-ea"/>
                <a:cs typeface="Arial" panose="020B0604020202020204" pitchFamily="34" charset="0"/>
              </a:rPr>
              <a:t>2022</a:t>
            </a:r>
            <a:r>
              <a:rPr lang="ko-KR" altLang="en-US" sz="800" kern="0" dirty="0">
                <a:latin typeface="Arial" panose="020B0604020202020204" pitchFamily="34" charset="0"/>
                <a:ea typeface="+mj-ea"/>
                <a:cs typeface="Arial" panose="020B0604020202020204" pitchFamily="34" charset="0"/>
              </a:rPr>
              <a:t>년 </a:t>
            </a:r>
            <a:r>
              <a:rPr lang="en-US" altLang="ko-KR" sz="800" kern="0" dirty="0">
                <a:latin typeface="Arial" panose="020B0604020202020204" pitchFamily="34" charset="0"/>
                <a:ea typeface="+mj-ea"/>
                <a:cs typeface="Arial" panose="020B0604020202020204" pitchFamily="34" charset="0"/>
              </a:rPr>
              <a:t>7</a:t>
            </a:r>
            <a:r>
              <a:rPr lang="ko-KR" altLang="en-US" sz="800" kern="0" dirty="0">
                <a:latin typeface="Arial" panose="020B0604020202020204" pitchFamily="34" charset="0"/>
                <a:ea typeface="+mj-ea"/>
                <a:cs typeface="Arial" panose="020B0604020202020204" pitchFamily="34" charset="0"/>
              </a:rPr>
              <a:t>월말 현재</a:t>
            </a:r>
            <a:r>
              <a:rPr lang="en-US" altLang="ko-KR" sz="800" kern="0" dirty="0">
                <a:latin typeface="Arial" panose="020B0604020202020204" pitchFamily="34" charset="0"/>
                <a:ea typeface="+mj-ea"/>
                <a:cs typeface="Arial" panose="020B0604020202020204" pitchFamily="34" charset="0"/>
              </a:rPr>
              <a:t> A6 </a:t>
            </a:r>
            <a:r>
              <a:rPr lang="ko-KR" altLang="en-US" sz="800" kern="0" dirty="0">
                <a:latin typeface="Arial" panose="020B0604020202020204" pitchFamily="34" charset="0"/>
                <a:ea typeface="+mj-ea"/>
                <a:cs typeface="Arial" panose="020B0604020202020204" pitchFamily="34" charset="0"/>
              </a:rPr>
              <a:t>분양가로 평당 </a:t>
            </a:r>
            <a:r>
              <a:rPr lang="en-US" altLang="ko-KR" sz="800" kern="0" dirty="0">
                <a:latin typeface="Arial" panose="020B0604020202020204" pitchFamily="34" charset="0"/>
                <a:ea typeface="+mj-ea"/>
                <a:cs typeface="Arial" panose="020B0604020202020204" pitchFamily="34" charset="0"/>
              </a:rPr>
              <a:t>11</a:t>
            </a:r>
            <a:r>
              <a:rPr lang="ko-KR" altLang="en-US" sz="800" kern="0" dirty="0">
                <a:latin typeface="Arial" panose="020B0604020202020204" pitchFamily="34" charset="0"/>
                <a:ea typeface="+mj-ea"/>
                <a:cs typeface="Arial" panose="020B0604020202020204" pitchFamily="34" charset="0"/>
              </a:rPr>
              <a:t>백만원</a:t>
            </a:r>
            <a:r>
              <a:rPr lang="en-US" altLang="ko-KR" sz="800" kern="0" dirty="0">
                <a:latin typeface="Arial" panose="020B0604020202020204" pitchFamily="34" charset="0"/>
                <a:ea typeface="+mj-ea"/>
                <a:cs typeface="Arial" panose="020B0604020202020204" pitchFamily="34" charset="0"/>
              </a:rPr>
              <a:t>~12</a:t>
            </a:r>
            <a:r>
              <a:rPr lang="ko-KR" altLang="en-US" sz="800" kern="0" dirty="0">
                <a:latin typeface="Arial" panose="020B0604020202020204" pitchFamily="34" charset="0"/>
                <a:ea typeface="+mj-ea"/>
                <a:cs typeface="Arial" panose="020B0604020202020204" pitchFamily="34" charset="0"/>
              </a:rPr>
              <a:t>백만원을 예상하고 있음</a:t>
            </a:r>
          </a:p>
        </p:txBody>
      </p:sp>
      <p:sp>
        <p:nvSpPr>
          <p:cNvPr id="3" name="TextBox 2">
            <a:extLst>
              <a:ext uri="{FF2B5EF4-FFF2-40B4-BE49-F238E27FC236}">
                <a16:creationId xmlns:a16="http://schemas.microsoft.com/office/drawing/2014/main" id="{63A5F03A-58CE-4D9A-A57B-58C211EAABDB}"/>
              </a:ext>
            </a:extLst>
          </p:cNvPr>
          <p:cNvSpPr txBox="1"/>
          <p:nvPr/>
        </p:nvSpPr>
        <p:spPr>
          <a:xfrm>
            <a:off x="2127740" y="4186235"/>
            <a:ext cx="266113" cy="307730"/>
          </a:xfrm>
          <a:prstGeom prst="rect">
            <a:avLst/>
          </a:prstGeom>
          <a:noFill/>
        </p:spPr>
        <p:txBody>
          <a:bodyPr wrap="none" lIns="54610" tIns="54610" rIns="54610" bIns="54610" rtlCol="0">
            <a:noAutofit/>
          </a:bodyPr>
          <a:lstStyle/>
          <a:p>
            <a:pPr>
              <a:spcAft>
                <a:spcPts val="600"/>
              </a:spcAft>
            </a:pPr>
            <a:r>
              <a:rPr lang="en-US" altLang="ko-KR" sz="1000" b="1" dirty="0">
                <a:latin typeface="Arial" panose="020B0604020202020204" pitchFamily="34" charset="0"/>
                <a:ea typeface="+mj-ea"/>
                <a:cs typeface="Arial" panose="020B0604020202020204" pitchFamily="34" charset="0"/>
              </a:rPr>
              <a:t>A5</a:t>
            </a:r>
            <a:endParaRPr lang="ko-KR" altLang="en-US" sz="1000" b="1" dirty="0" err="1">
              <a:latin typeface="Arial" panose="020B0604020202020204" pitchFamily="34" charset="0"/>
              <a:ea typeface="+mj-ea"/>
              <a:cs typeface="Arial" panose="020B0604020202020204" pitchFamily="34" charset="0"/>
            </a:endParaRPr>
          </a:p>
        </p:txBody>
      </p:sp>
      <p:grpSp>
        <p:nvGrpSpPr>
          <p:cNvPr id="38" name="그룹 37">
            <a:extLst>
              <a:ext uri="{FF2B5EF4-FFF2-40B4-BE49-F238E27FC236}">
                <a16:creationId xmlns:a16="http://schemas.microsoft.com/office/drawing/2014/main" id="{13E69047-9D8C-4A45-8E35-AC1F59584E47}"/>
              </a:ext>
            </a:extLst>
          </p:cNvPr>
          <p:cNvGrpSpPr/>
          <p:nvPr/>
        </p:nvGrpSpPr>
        <p:grpSpPr>
          <a:xfrm>
            <a:off x="2457795" y="4262875"/>
            <a:ext cx="4320000" cy="108000"/>
            <a:chOff x="2883877" y="4308231"/>
            <a:chExt cx="4320000" cy="180000"/>
          </a:xfrm>
        </p:grpSpPr>
        <p:sp>
          <p:nvSpPr>
            <p:cNvPr id="4" name="직사각형 3">
              <a:extLst>
                <a:ext uri="{FF2B5EF4-FFF2-40B4-BE49-F238E27FC236}">
                  <a16:creationId xmlns:a16="http://schemas.microsoft.com/office/drawing/2014/main" id="{5A20C021-C756-497A-8DDD-4B4C8F02B638}"/>
                </a:ext>
              </a:extLst>
            </p:cNvPr>
            <p:cNvSpPr/>
            <p:nvPr/>
          </p:nvSpPr>
          <p:spPr>
            <a:xfrm>
              <a:off x="2883877" y="4308231"/>
              <a:ext cx="4320000" cy="18000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7" name="직사각형 36">
              <a:extLst>
                <a:ext uri="{FF2B5EF4-FFF2-40B4-BE49-F238E27FC236}">
                  <a16:creationId xmlns:a16="http://schemas.microsoft.com/office/drawing/2014/main" id="{AD05C4D4-4567-4754-8EF0-52FEF2EA2176}"/>
                </a:ext>
              </a:extLst>
            </p:cNvPr>
            <p:cNvSpPr/>
            <p:nvPr/>
          </p:nvSpPr>
          <p:spPr>
            <a:xfrm>
              <a:off x="2883877" y="4308231"/>
              <a:ext cx="1440000" cy="180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grpSp>
      <p:sp>
        <p:nvSpPr>
          <p:cNvPr id="44" name="TextBox 43">
            <a:extLst>
              <a:ext uri="{FF2B5EF4-FFF2-40B4-BE49-F238E27FC236}">
                <a16:creationId xmlns:a16="http://schemas.microsoft.com/office/drawing/2014/main" id="{AD04FC8C-3953-4682-AF5C-71E9C4EDA279}"/>
              </a:ext>
            </a:extLst>
          </p:cNvPr>
          <p:cNvSpPr txBox="1"/>
          <p:nvPr/>
        </p:nvSpPr>
        <p:spPr>
          <a:xfrm>
            <a:off x="3760056" y="4352107"/>
            <a:ext cx="266113" cy="222419"/>
          </a:xfrm>
          <a:prstGeom prst="rect">
            <a:avLst/>
          </a:prstGeom>
          <a:noFill/>
        </p:spPr>
        <p:txBody>
          <a:bodyPr wrap="none" lIns="54610" tIns="54610" rIns="54610" bIns="54610" rtlCol="0">
            <a:noAutofit/>
          </a:bodyPr>
          <a:lstStyle/>
          <a:p>
            <a:pPr algn="ctr">
              <a:spcAft>
                <a:spcPts val="600"/>
              </a:spcAft>
            </a:pPr>
            <a:r>
              <a:rPr lang="en-US" altLang="ko-KR" sz="800" i="1" dirty="0">
                <a:latin typeface="Arial" panose="020B0604020202020204" pitchFamily="34" charset="0"/>
                <a:ea typeface="+mj-ea"/>
                <a:cs typeface="Arial" panose="020B0604020202020204" pitchFamily="34" charset="0"/>
              </a:rPr>
              <a:t>35.8%</a:t>
            </a:r>
            <a:endParaRPr lang="ko-KR" altLang="en-US" sz="800" i="1" dirty="0">
              <a:latin typeface="Arial" panose="020B0604020202020204" pitchFamily="34" charset="0"/>
              <a:ea typeface="+mj-ea"/>
              <a:cs typeface="Arial" panose="020B0604020202020204" pitchFamily="34" charset="0"/>
            </a:endParaRPr>
          </a:p>
        </p:txBody>
      </p:sp>
      <p:sp>
        <p:nvSpPr>
          <p:cNvPr id="53" name="TextBox 52">
            <a:extLst>
              <a:ext uri="{FF2B5EF4-FFF2-40B4-BE49-F238E27FC236}">
                <a16:creationId xmlns:a16="http://schemas.microsoft.com/office/drawing/2014/main" id="{51D59BD1-C770-4597-8481-13A2E9868C54}"/>
              </a:ext>
            </a:extLst>
          </p:cNvPr>
          <p:cNvSpPr txBox="1"/>
          <p:nvPr/>
        </p:nvSpPr>
        <p:spPr>
          <a:xfrm>
            <a:off x="3684085" y="3924106"/>
            <a:ext cx="418054" cy="193655"/>
          </a:xfrm>
          <a:prstGeom prst="rect">
            <a:avLst/>
          </a:prstGeom>
          <a:noFill/>
        </p:spPr>
        <p:txBody>
          <a:bodyPr wrap="none" lIns="54610" tIns="54610" rIns="54610" bIns="54610" rtlCol="0">
            <a:noAutofit/>
          </a:bodyPr>
          <a:lstStyle/>
          <a:p>
            <a:pPr algn="ctr">
              <a:spcAft>
                <a:spcPts val="600"/>
              </a:spcAft>
            </a:pPr>
            <a:r>
              <a:rPr lang="en-US" altLang="ko-KR" sz="800" b="1" dirty="0">
                <a:solidFill>
                  <a:schemeClr val="tx2"/>
                </a:solidFill>
                <a:latin typeface="+mj-ea"/>
                <a:ea typeface="+mj-ea"/>
              </a:rPr>
              <a:t>FY22 </a:t>
            </a:r>
            <a:br>
              <a:rPr lang="en-US" altLang="ko-KR" sz="800" b="1" dirty="0">
                <a:solidFill>
                  <a:schemeClr val="tx2"/>
                </a:solidFill>
                <a:latin typeface="+mj-ea"/>
                <a:ea typeface="+mj-ea"/>
              </a:rPr>
            </a:br>
            <a:r>
              <a:rPr lang="en-US" altLang="ko-KR" sz="800" b="1" dirty="0">
                <a:solidFill>
                  <a:schemeClr val="tx2"/>
                </a:solidFill>
                <a:latin typeface="+mj-ea"/>
                <a:ea typeface="+mj-ea"/>
              </a:rPr>
              <a:t>3</a:t>
            </a:r>
            <a:r>
              <a:rPr lang="ko-KR" altLang="en-US" sz="800" b="1" dirty="0">
                <a:solidFill>
                  <a:schemeClr val="tx2"/>
                </a:solidFill>
                <a:latin typeface="+mj-ea"/>
                <a:ea typeface="+mj-ea"/>
              </a:rPr>
              <a:t>월</a:t>
            </a:r>
          </a:p>
        </p:txBody>
      </p:sp>
      <p:sp>
        <p:nvSpPr>
          <p:cNvPr id="54" name="TextBox 53">
            <a:extLst>
              <a:ext uri="{FF2B5EF4-FFF2-40B4-BE49-F238E27FC236}">
                <a16:creationId xmlns:a16="http://schemas.microsoft.com/office/drawing/2014/main" id="{AE87AB51-35E4-4D91-99E2-7E86A2CEAA23}"/>
              </a:ext>
            </a:extLst>
          </p:cNvPr>
          <p:cNvSpPr txBox="1"/>
          <p:nvPr/>
        </p:nvSpPr>
        <p:spPr>
          <a:xfrm>
            <a:off x="6568768" y="3924106"/>
            <a:ext cx="418054" cy="193655"/>
          </a:xfrm>
          <a:prstGeom prst="rect">
            <a:avLst/>
          </a:prstGeom>
          <a:noFill/>
        </p:spPr>
        <p:txBody>
          <a:bodyPr wrap="none" lIns="54610" tIns="54610" rIns="54610" bIns="54610" rtlCol="0">
            <a:noAutofit/>
          </a:bodyPr>
          <a:lstStyle/>
          <a:p>
            <a:pPr algn="ctr">
              <a:spcAft>
                <a:spcPts val="600"/>
              </a:spcAft>
            </a:pPr>
            <a:r>
              <a:rPr lang="en-US" altLang="ko-KR" sz="800" b="1" dirty="0">
                <a:solidFill>
                  <a:schemeClr val="tx2"/>
                </a:solidFill>
                <a:latin typeface="+mj-ea"/>
                <a:ea typeface="+mj-ea"/>
              </a:rPr>
              <a:t>FY23</a:t>
            </a:r>
            <a:br>
              <a:rPr lang="en-US" altLang="ko-KR" sz="800" b="1">
                <a:solidFill>
                  <a:schemeClr val="tx2"/>
                </a:solidFill>
                <a:latin typeface="+mj-ea"/>
                <a:ea typeface="+mj-ea"/>
              </a:rPr>
            </a:br>
            <a:r>
              <a:rPr lang="en-US" altLang="ko-KR" sz="800" b="1">
                <a:solidFill>
                  <a:schemeClr val="tx2"/>
                </a:solidFill>
                <a:latin typeface="+mj-ea"/>
                <a:ea typeface="+mj-ea"/>
              </a:rPr>
              <a:t>6</a:t>
            </a:r>
            <a:r>
              <a:rPr lang="ko-KR" altLang="en-US" sz="800" b="1" dirty="0">
                <a:solidFill>
                  <a:schemeClr val="tx2"/>
                </a:solidFill>
                <a:latin typeface="+mj-ea"/>
                <a:ea typeface="+mj-ea"/>
              </a:rPr>
              <a:t>월</a:t>
            </a:r>
          </a:p>
        </p:txBody>
      </p:sp>
      <p:cxnSp>
        <p:nvCxnSpPr>
          <p:cNvPr id="56" name="직선 연결선 55">
            <a:extLst>
              <a:ext uri="{FF2B5EF4-FFF2-40B4-BE49-F238E27FC236}">
                <a16:creationId xmlns:a16="http://schemas.microsoft.com/office/drawing/2014/main" id="{0E894750-475F-428C-AD14-0CD3D10344D6}"/>
              </a:ext>
            </a:extLst>
          </p:cNvPr>
          <p:cNvCxnSpPr>
            <a:cxnSpLocks/>
          </p:cNvCxnSpPr>
          <p:nvPr/>
        </p:nvCxnSpPr>
        <p:spPr>
          <a:xfrm>
            <a:off x="3893112" y="4226875"/>
            <a:ext cx="0" cy="180000"/>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E3FEDE7B-E3E4-4A1E-81AF-03AA23097617}"/>
              </a:ext>
            </a:extLst>
          </p:cNvPr>
          <p:cNvCxnSpPr>
            <a:cxnSpLocks/>
          </p:cNvCxnSpPr>
          <p:nvPr/>
        </p:nvCxnSpPr>
        <p:spPr>
          <a:xfrm>
            <a:off x="6777795" y="4226875"/>
            <a:ext cx="0" cy="180000"/>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917F640-9DB8-4C58-B8AA-3B91B1E07B9D}"/>
              </a:ext>
            </a:extLst>
          </p:cNvPr>
          <p:cNvSpPr txBox="1"/>
          <p:nvPr/>
        </p:nvSpPr>
        <p:spPr>
          <a:xfrm>
            <a:off x="6644739" y="4352107"/>
            <a:ext cx="266113" cy="222419"/>
          </a:xfrm>
          <a:prstGeom prst="rect">
            <a:avLst/>
          </a:prstGeom>
          <a:noFill/>
        </p:spPr>
        <p:txBody>
          <a:bodyPr wrap="none" lIns="54610" tIns="54610" rIns="54610" bIns="54610" rtlCol="0">
            <a:noAutofit/>
          </a:bodyPr>
          <a:lstStyle/>
          <a:p>
            <a:pPr algn="ctr">
              <a:spcAft>
                <a:spcPts val="600"/>
              </a:spcAft>
            </a:pPr>
            <a:r>
              <a:rPr lang="en-US" altLang="ko-KR" sz="800" dirty="0">
                <a:latin typeface="+mj-ea"/>
                <a:ea typeface="+mj-ea"/>
              </a:rPr>
              <a:t>100%</a:t>
            </a:r>
            <a:endParaRPr lang="ko-KR" altLang="en-US" sz="800" dirty="0">
              <a:latin typeface="+mj-ea"/>
              <a:ea typeface="+mj-ea"/>
            </a:endParaRPr>
          </a:p>
        </p:txBody>
      </p:sp>
      <p:cxnSp>
        <p:nvCxnSpPr>
          <p:cNvPr id="91" name="직선 연결선 90">
            <a:extLst>
              <a:ext uri="{FF2B5EF4-FFF2-40B4-BE49-F238E27FC236}">
                <a16:creationId xmlns:a16="http://schemas.microsoft.com/office/drawing/2014/main" id="{F2C1B434-E9B5-464B-8946-A19CDEF1BA39}"/>
              </a:ext>
            </a:extLst>
          </p:cNvPr>
          <p:cNvCxnSpPr>
            <a:cxnSpLocks/>
          </p:cNvCxnSpPr>
          <p:nvPr/>
        </p:nvCxnSpPr>
        <p:spPr>
          <a:xfrm>
            <a:off x="2457795" y="4226875"/>
            <a:ext cx="0" cy="180000"/>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3E3049-1E3F-4C0F-9D55-2219180DE257}"/>
              </a:ext>
            </a:extLst>
          </p:cNvPr>
          <p:cNvSpPr txBox="1"/>
          <p:nvPr/>
        </p:nvSpPr>
        <p:spPr>
          <a:xfrm>
            <a:off x="2127740" y="4797296"/>
            <a:ext cx="266113" cy="307730"/>
          </a:xfrm>
          <a:prstGeom prst="rect">
            <a:avLst/>
          </a:prstGeom>
          <a:noFill/>
        </p:spPr>
        <p:txBody>
          <a:bodyPr wrap="none" lIns="54610" tIns="54610" rIns="54610" bIns="54610" rtlCol="0">
            <a:noAutofit/>
          </a:bodyPr>
          <a:lstStyle/>
          <a:p>
            <a:pPr>
              <a:spcAft>
                <a:spcPts val="600"/>
              </a:spcAft>
            </a:pPr>
            <a:r>
              <a:rPr lang="en-US" altLang="ko-KR" sz="1000" b="1" dirty="0">
                <a:latin typeface="Arial" panose="020B0604020202020204" pitchFamily="34" charset="0"/>
                <a:ea typeface="+mj-ea"/>
                <a:cs typeface="Arial" panose="020B0604020202020204" pitchFamily="34" charset="0"/>
              </a:rPr>
              <a:t>A6</a:t>
            </a:r>
            <a:endParaRPr lang="ko-KR" altLang="en-US" sz="1000" b="1" dirty="0" err="1">
              <a:latin typeface="Arial" panose="020B0604020202020204" pitchFamily="34" charset="0"/>
              <a:ea typeface="+mj-ea"/>
              <a:cs typeface="Arial" panose="020B0604020202020204" pitchFamily="34" charset="0"/>
            </a:endParaRPr>
          </a:p>
        </p:txBody>
      </p:sp>
      <p:sp>
        <p:nvSpPr>
          <p:cNvPr id="51" name="직사각형 50">
            <a:extLst>
              <a:ext uri="{FF2B5EF4-FFF2-40B4-BE49-F238E27FC236}">
                <a16:creationId xmlns:a16="http://schemas.microsoft.com/office/drawing/2014/main" id="{07410201-2545-41DF-8991-A500FF56DD4E}"/>
              </a:ext>
            </a:extLst>
          </p:cNvPr>
          <p:cNvSpPr/>
          <p:nvPr/>
        </p:nvSpPr>
        <p:spPr>
          <a:xfrm>
            <a:off x="4617795" y="4878111"/>
            <a:ext cx="2160000" cy="10800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cxnSp>
        <p:nvCxnSpPr>
          <p:cNvPr id="61" name="직선 연결선 60">
            <a:extLst>
              <a:ext uri="{FF2B5EF4-FFF2-40B4-BE49-F238E27FC236}">
                <a16:creationId xmlns:a16="http://schemas.microsoft.com/office/drawing/2014/main" id="{C282AF9C-5C45-4FB0-BCE5-CFE46D480E6A}"/>
              </a:ext>
            </a:extLst>
          </p:cNvPr>
          <p:cNvCxnSpPr>
            <a:cxnSpLocks/>
          </p:cNvCxnSpPr>
          <p:nvPr/>
        </p:nvCxnSpPr>
        <p:spPr>
          <a:xfrm>
            <a:off x="2476892" y="4842111"/>
            <a:ext cx="0" cy="180000"/>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96894E80-DB73-4516-A143-F82B2A02AA75}"/>
              </a:ext>
            </a:extLst>
          </p:cNvPr>
          <p:cNvCxnSpPr>
            <a:cxnSpLocks/>
          </p:cNvCxnSpPr>
          <p:nvPr/>
        </p:nvCxnSpPr>
        <p:spPr>
          <a:xfrm>
            <a:off x="6777795" y="4842111"/>
            <a:ext cx="0" cy="180000"/>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AC8458E1-C901-4E6E-BA7A-DDF08C6A21B3}"/>
              </a:ext>
            </a:extLst>
          </p:cNvPr>
          <p:cNvCxnSpPr>
            <a:cxnSpLocks/>
            <a:endCxn id="51" idx="1"/>
          </p:cNvCxnSpPr>
          <p:nvPr/>
        </p:nvCxnSpPr>
        <p:spPr>
          <a:xfrm>
            <a:off x="2476892" y="4932111"/>
            <a:ext cx="2140903" cy="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0A0A5A76-2A1D-4CCA-8016-3B8841EF76B3}"/>
              </a:ext>
            </a:extLst>
          </p:cNvPr>
          <p:cNvCxnSpPr>
            <a:cxnSpLocks/>
          </p:cNvCxnSpPr>
          <p:nvPr/>
        </p:nvCxnSpPr>
        <p:spPr>
          <a:xfrm>
            <a:off x="2844274" y="4842111"/>
            <a:ext cx="0" cy="180000"/>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76977ACE-EBAD-4BC3-AB83-08CC28E65BD5}"/>
              </a:ext>
            </a:extLst>
          </p:cNvPr>
          <p:cNvCxnSpPr>
            <a:cxnSpLocks/>
          </p:cNvCxnSpPr>
          <p:nvPr/>
        </p:nvCxnSpPr>
        <p:spPr>
          <a:xfrm>
            <a:off x="4089181" y="4842111"/>
            <a:ext cx="0" cy="180000"/>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5AD3EE9-32CF-4EFE-9184-7DCAFF784107}"/>
              </a:ext>
            </a:extLst>
          </p:cNvPr>
          <p:cNvSpPr txBox="1"/>
          <p:nvPr/>
        </p:nvSpPr>
        <p:spPr>
          <a:xfrm>
            <a:off x="2629804" y="4504632"/>
            <a:ext cx="418054" cy="193655"/>
          </a:xfrm>
          <a:prstGeom prst="rect">
            <a:avLst/>
          </a:prstGeom>
          <a:noFill/>
        </p:spPr>
        <p:txBody>
          <a:bodyPr wrap="none" lIns="54610" tIns="54610" rIns="54610" bIns="54610" rtlCol="0">
            <a:noAutofit/>
          </a:bodyPr>
          <a:lstStyle/>
          <a:p>
            <a:pPr algn="ctr">
              <a:spcAft>
                <a:spcPts val="600"/>
              </a:spcAft>
            </a:pPr>
            <a:r>
              <a:rPr lang="en-US" altLang="ko-KR" sz="800" b="1" dirty="0">
                <a:solidFill>
                  <a:schemeClr val="tx2"/>
                </a:solidFill>
                <a:latin typeface="+mj-ea"/>
                <a:ea typeface="+mj-ea"/>
              </a:rPr>
              <a:t>FY22</a:t>
            </a:r>
            <a:br>
              <a:rPr lang="en-US" altLang="ko-KR" sz="800" b="1" dirty="0">
                <a:solidFill>
                  <a:schemeClr val="tx2"/>
                </a:solidFill>
                <a:latin typeface="+mj-ea"/>
                <a:ea typeface="+mj-ea"/>
              </a:rPr>
            </a:br>
            <a:r>
              <a:rPr lang="en-US" altLang="ko-KR" sz="800" b="1" dirty="0">
                <a:solidFill>
                  <a:schemeClr val="tx2"/>
                </a:solidFill>
                <a:latin typeface="+mj-ea"/>
                <a:ea typeface="+mj-ea"/>
              </a:rPr>
              <a:t>3</a:t>
            </a:r>
            <a:r>
              <a:rPr lang="ko-KR" altLang="en-US" sz="800" b="1" dirty="0">
                <a:solidFill>
                  <a:schemeClr val="tx2"/>
                </a:solidFill>
                <a:latin typeface="+mj-ea"/>
                <a:ea typeface="+mj-ea"/>
              </a:rPr>
              <a:t>월</a:t>
            </a:r>
          </a:p>
        </p:txBody>
      </p:sp>
      <p:sp>
        <p:nvSpPr>
          <p:cNvPr id="79" name="TextBox 78">
            <a:extLst>
              <a:ext uri="{FF2B5EF4-FFF2-40B4-BE49-F238E27FC236}">
                <a16:creationId xmlns:a16="http://schemas.microsoft.com/office/drawing/2014/main" id="{CE85E1DE-CF0C-45DE-9339-85CB18BBC8DE}"/>
              </a:ext>
            </a:extLst>
          </p:cNvPr>
          <p:cNvSpPr txBox="1"/>
          <p:nvPr/>
        </p:nvSpPr>
        <p:spPr>
          <a:xfrm>
            <a:off x="2693398" y="5017225"/>
            <a:ext cx="266113" cy="222419"/>
          </a:xfrm>
          <a:prstGeom prst="rect">
            <a:avLst/>
          </a:prstGeom>
          <a:noFill/>
        </p:spPr>
        <p:txBody>
          <a:bodyPr wrap="none" lIns="54610" tIns="54610" rIns="54610" bIns="54610" rtlCol="0">
            <a:noAutofit/>
          </a:bodyPr>
          <a:lstStyle/>
          <a:p>
            <a:pPr algn="ctr">
              <a:spcAft>
                <a:spcPts val="600"/>
              </a:spcAft>
            </a:pPr>
            <a:r>
              <a:rPr lang="ko-KR" altLang="en-US" sz="800" dirty="0" err="1">
                <a:latin typeface="+mj-ea"/>
                <a:ea typeface="+mj-ea"/>
              </a:rPr>
              <a:t>교평심의</a:t>
            </a:r>
            <a:endParaRPr lang="ko-KR" altLang="en-US" sz="800" dirty="0">
              <a:latin typeface="+mj-ea"/>
              <a:ea typeface="+mj-ea"/>
            </a:endParaRPr>
          </a:p>
        </p:txBody>
      </p:sp>
      <p:cxnSp>
        <p:nvCxnSpPr>
          <p:cNvPr id="80" name="직선 연결선 79">
            <a:extLst>
              <a:ext uri="{FF2B5EF4-FFF2-40B4-BE49-F238E27FC236}">
                <a16:creationId xmlns:a16="http://schemas.microsoft.com/office/drawing/2014/main" id="{95F48341-A224-47ED-80C9-693117AC92B7}"/>
              </a:ext>
            </a:extLst>
          </p:cNvPr>
          <p:cNvCxnSpPr>
            <a:cxnSpLocks/>
          </p:cNvCxnSpPr>
          <p:nvPr/>
        </p:nvCxnSpPr>
        <p:spPr>
          <a:xfrm>
            <a:off x="3483391" y="4842111"/>
            <a:ext cx="0" cy="180000"/>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0210433-2D99-4396-8316-6B9FA343DD92}"/>
              </a:ext>
            </a:extLst>
          </p:cNvPr>
          <p:cNvSpPr txBox="1"/>
          <p:nvPr/>
        </p:nvSpPr>
        <p:spPr>
          <a:xfrm>
            <a:off x="3263017" y="4504632"/>
            <a:ext cx="418054" cy="193655"/>
          </a:xfrm>
          <a:prstGeom prst="rect">
            <a:avLst/>
          </a:prstGeom>
          <a:noFill/>
        </p:spPr>
        <p:txBody>
          <a:bodyPr wrap="none" lIns="54610" tIns="54610" rIns="54610" bIns="54610" rtlCol="0">
            <a:noAutofit/>
          </a:bodyPr>
          <a:lstStyle/>
          <a:p>
            <a:pPr algn="ctr">
              <a:spcAft>
                <a:spcPts val="600"/>
              </a:spcAft>
            </a:pPr>
            <a:r>
              <a:rPr lang="en-US" altLang="ko-KR" sz="800" b="1" dirty="0">
                <a:solidFill>
                  <a:schemeClr val="tx2"/>
                </a:solidFill>
                <a:latin typeface="+mj-ea"/>
                <a:ea typeface="+mj-ea"/>
              </a:rPr>
              <a:t>FY22</a:t>
            </a:r>
            <a:br>
              <a:rPr lang="en-US" altLang="ko-KR" sz="800" b="1" dirty="0">
                <a:solidFill>
                  <a:schemeClr val="tx2"/>
                </a:solidFill>
                <a:latin typeface="+mj-ea"/>
                <a:ea typeface="+mj-ea"/>
              </a:rPr>
            </a:br>
            <a:r>
              <a:rPr lang="en-US" altLang="ko-KR" sz="800" b="1" dirty="0">
                <a:solidFill>
                  <a:schemeClr val="tx2"/>
                </a:solidFill>
                <a:latin typeface="+mj-ea"/>
                <a:ea typeface="+mj-ea"/>
              </a:rPr>
              <a:t>4</a:t>
            </a:r>
            <a:r>
              <a:rPr lang="ko-KR" altLang="en-US" sz="800" b="1" dirty="0">
                <a:solidFill>
                  <a:schemeClr val="tx2"/>
                </a:solidFill>
                <a:latin typeface="+mj-ea"/>
                <a:ea typeface="+mj-ea"/>
              </a:rPr>
              <a:t>월</a:t>
            </a:r>
          </a:p>
        </p:txBody>
      </p:sp>
      <p:sp>
        <p:nvSpPr>
          <p:cNvPr id="82" name="TextBox 81">
            <a:extLst>
              <a:ext uri="{FF2B5EF4-FFF2-40B4-BE49-F238E27FC236}">
                <a16:creationId xmlns:a16="http://schemas.microsoft.com/office/drawing/2014/main" id="{28F8AB61-4A12-40AA-B48B-93D0E858F274}"/>
              </a:ext>
            </a:extLst>
          </p:cNvPr>
          <p:cNvSpPr txBox="1"/>
          <p:nvPr/>
        </p:nvSpPr>
        <p:spPr>
          <a:xfrm>
            <a:off x="3350334" y="5017225"/>
            <a:ext cx="266113" cy="222419"/>
          </a:xfrm>
          <a:prstGeom prst="rect">
            <a:avLst/>
          </a:prstGeom>
          <a:noFill/>
        </p:spPr>
        <p:txBody>
          <a:bodyPr wrap="none" lIns="54610" tIns="54610" rIns="54610" bIns="54610" rtlCol="0">
            <a:noAutofit/>
          </a:bodyPr>
          <a:lstStyle/>
          <a:p>
            <a:pPr algn="ctr">
              <a:spcAft>
                <a:spcPts val="600"/>
              </a:spcAft>
            </a:pPr>
            <a:r>
              <a:rPr lang="ko-KR" altLang="en-US" sz="800" dirty="0">
                <a:latin typeface="+mj-ea"/>
                <a:ea typeface="+mj-ea"/>
              </a:rPr>
              <a:t>건축심의</a:t>
            </a:r>
          </a:p>
        </p:txBody>
      </p:sp>
      <p:sp>
        <p:nvSpPr>
          <p:cNvPr id="83" name="TextBox 82">
            <a:extLst>
              <a:ext uri="{FF2B5EF4-FFF2-40B4-BE49-F238E27FC236}">
                <a16:creationId xmlns:a16="http://schemas.microsoft.com/office/drawing/2014/main" id="{FEC00338-1E3B-45C6-8C67-979F7FC4266B}"/>
              </a:ext>
            </a:extLst>
          </p:cNvPr>
          <p:cNvSpPr txBox="1"/>
          <p:nvPr/>
        </p:nvSpPr>
        <p:spPr>
          <a:xfrm>
            <a:off x="3899134" y="4504632"/>
            <a:ext cx="418054" cy="193655"/>
          </a:xfrm>
          <a:prstGeom prst="rect">
            <a:avLst/>
          </a:prstGeom>
          <a:noFill/>
        </p:spPr>
        <p:txBody>
          <a:bodyPr wrap="none" lIns="54610" tIns="54610" rIns="54610" bIns="54610" rtlCol="0">
            <a:noAutofit/>
          </a:bodyPr>
          <a:lstStyle/>
          <a:p>
            <a:pPr algn="ctr">
              <a:spcAft>
                <a:spcPts val="600"/>
              </a:spcAft>
            </a:pPr>
            <a:r>
              <a:rPr lang="en-US" altLang="ko-KR" sz="800" b="1" dirty="0">
                <a:solidFill>
                  <a:schemeClr val="tx2"/>
                </a:solidFill>
                <a:latin typeface="+mj-ea"/>
                <a:ea typeface="+mj-ea"/>
              </a:rPr>
              <a:t>FY22</a:t>
            </a:r>
            <a:br>
              <a:rPr lang="en-US" altLang="ko-KR" sz="800" b="1" dirty="0">
                <a:solidFill>
                  <a:schemeClr val="tx2"/>
                </a:solidFill>
                <a:latin typeface="+mj-ea"/>
                <a:ea typeface="+mj-ea"/>
              </a:rPr>
            </a:br>
            <a:r>
              <a:rPr lang="en-US" altLang="ko-KR" sz="800" b="1" dirty="0">
                <a:solidFill>
                  <a:schemeClr val="tx2"/>
                </a:solidFill>
                <a:latin typeface="+mj-ea"/>
                <a:ea typeface="+mj-ea"/>
              </a:rPr>
              <a:t>10</a:t>
            </a:r>
            <a:r>
              <a:rPr lang="ko-KR" altLang="en-US" sz="800" b="1" dirty="0">
                <a:solidFill>
                  <a:schemeClr val="tx2"/>
                </a:solidFill>
                <a:latin typeface="+mj-ea"/>
                <a:ea typeface="+mj-ea"/>
              </a:rPr>
              <a:t>월</a:t>
            </a:r>
          </a:p>
        </p:txBody>
      </p:sp>
      <p:sp>
        <p:nvSpPr>
          <p:cNvPr id="84" name="TextBox 83">
            <a:extLst>
              <a:ext uri="{FF2B5EF4-FFF2-40B4-BE49-F238E27FC236}">
                <a16:creationId xmlns:a16="http://schemas.microsoft.com/office/drawing/2014/main" id="{98A79997-2662-4B72-B165-1DD8A2CB407E}"/>
              </a:ext>
            </a:extLst>
          </p:cNvPr>
          <p:cNvSpPr txBox="1"/>
          <p:nvPr/>
        </p:nvSpPr>
        <p:spPr>
          <a:xfrm>
            <a:off x="3939927" y="5017225"/>
            <a:ext cx="266113" cy="222419"/>
          </a:xfrm>
          <a:prstGeom prst="rect">
            <a:avLst/>
          </a:prstGeom>
          <a:noFill/>
        </p:spPr>
        <p:txBody>
          <a:bodyPr wrap="none" lIns="54610" tIns="54610" rIns="54610" bIns="54610" rtlCol="0">
            <a:noAutofit/>
          </a:bodyPr>
          <a:lstStyle/>
          <a:p>
            <a:pPr algn="ctr">
              <a:spcAft>
                <a:spcPts val="600"/>
              </a:spcAft>
            </a:pPr>
            <a:r>
              <a:rPr lang="ko-KR" altLang="en-US" sz="800" dirty="0">
                <a:latin typeface="+mj-ea"/>
                <a:ea typeface="+mj-ea"/>
              </a:rPr>
              <a:t>사업승인</a:t>
            </a:r>
          </a:p>
        </p:txBody>
      </p:sp>
      <p:sp>
        <p:nvSpPr>
          <p:cNvPr id="85" name="TextBox 84">
            <a:extLst>
              <a:ext uri="{FF2B5EF4-FFF2-40B4-BE49-F238E27FC236}">
                <a16:creationId xmlns:a16="http://schemas.microsoft.com/office/drawing/2014/main" id="{292B8DB8-02C1-43C6-B494-A846C1F30029}"/>
              </a:ext>
            </a:extLst>
          </p:cNvPr>
          <p:cNvSpPr txBox="1"/>
          <p:nvPr/>
        </p:nvSpPr>
        <p:spPr>
          <a:xfrm>
            <a:off x="4415559" y="4504632"/>
            <a:ext cx="418054" cy="193655"/>
          </a:xfrm>
          <a:prstGeom prst="rect">
            <a:avLst/>
          </a:prstGeom>
          <a:noFill/>
        </p:spPr>
        <p:txBody>
          <a:bodyPr wrap="none" lIns="54610" tIns="54610" rIns="54610" bIns="54610" rtlCol="0">
            <a:noAutofit/>
          </a:bodyPr>
          <a:lstStyle/>
          <a:p>
            <a:pPr algn="ctr">
              <a:spcAft>
                <a:spcPts val="600"/>
              </a:spcAft>
            </a:pPr>
            <a:r>
              <a:rPr lang="en-US" altLang="ko-KR" sz="800" b="1">
                <a:solidFill>
                  <a:schemeClr val="tx2"/>
                </a:solidFill>
                <a:latin typeface="+mj-ea"/>
                <a:ea typeface="+mj-ea"/>
              </a:rPr>
              <a:t>FY22</a:t>
            </a:r>
            <a:br>
              <a:rPr lang="en-US" altLang="ko-KR" sz="800" b="1">
                <a:solidFill>
                  <a:schemeClr val="tx2"/>
                </a:solidFill>
                <a:latin typeface="+mj-ea"/>
                <a:ea typeface="+mj-ea"/>
              </a:rPr>
            </a:br>
            <a:r>
              <a:rPr lang="en-US" altLang="ko-KR" sz="800" b="1">
                <a:solidFill>
                  <a:schemeClr val="tx2"/>
                </a:solidFill>
                <a:latin typeface="+mj-ea"/>
                <a:ea typeface="+mj-ea"/>
              </a:rPr>
              <a:t>12</a:t>
            </a:r>
            <a:r>
              <a:rPr lang="ko-KR" altLang="en-US" sz="800" b="1" dirty="0">
                <a:solidFill>
                  <a:schemeClr val="tx2"/>
                </a:solidFill>
                <a:latin typeface="+mj-ea"/>
                <a:ea typeface="+mj-ea"/>
              </a:rPr>
              <a:t>월</a:t>
            </a:r>
          </a:p>
        </p:txBody>
      </p:sp>
      <p:sp>
        <p:nvSpPr>
          <p:cNvPr id="86" name="TextBox 85">
            <a:extLst>
              <a:ext uri="{FF2B5EF4-FFF2-40B4-BE49-F238E27FC236}">
                <a16:creationId xmlns:a16="http://schemas.microsoft.com/office/drawing/2014/main" id="{A304B49E-1C3E-49E8-A05D-AAA37D938589}"/>
              </a:ext>
            </a:extLst>
          </p:cNvPr>
          <p:cNvSpPr txBox="1"/>
          <p:nvPr/>
        </p:nvSpPr>
        <p:spPr>
          <a:xfrm>
            <a:off x="4456352" y="5017225"/>
            <a:ext cx="266113" cy="222419"/>
          </a:xfrm>
          <a:prstGeom prst="rect">
            <a:avLst/>
          </a:prstGeom>
          <a:noFill/>
        </p:spPr>
        <p:txBody>
          <a:bodyPr wrap="none" lIns="54610" tIns="54610" rIns="54610" bIns="54610" rtlCol="0">
            <a:noAutofit/>
          </a:bodyPr>
          <a:lstStyle/>
          <a:p>
            <a:pPr algn="ctr">
              <a:spcAft>
                <a:spcPts val="600"/>
              </a:spcAft>
            </a:pPr>
            <a:r>
              <a:rPr lang="ko-KR" altLang="en-US" sz="800" dirty="0">
                <a:latin typeface="+mj-ea"/>
                <a:ea typeface="+mj-ea"/>
              </a:rPr>
              <a:t>착공 및</a:t>
            </a:r>
            <a:br>
              <a:rPr lang="en-US" altLang="ko-KR" sz="800" dirty="0">
                <a:latin typeface="+mj-ea"/>
                <a:ea typeface="+mj-ea"/>
              </a:rPr>
            </a:br>
            <a:r>
              <a:rPr lang="ko-KR" altLang="en-US" sz="800" dirty="0">
                <a:latin typeface="+mj-ea"/>
                <a:ea typeface="+mj-ea"/>
              </a:rPr>
              <a:t>분양승인</a:t>
            </a:r>
          </a:p>
        </p:txBody>
      </p:sp>
      <p:cxnSp>
        <p:nvCxnSpPr>
          <p:cNvPr id="87" name="직선 연결선 86">
            <a:extLst>
              <a:ext uri="{FF2B5EF4-FFF2-40B4-BE49-F238E27FC236}">
                <a16:creationId xmlns:a16="http://schemas.microsoft.com/office/drawing/2014/main" id="{2C6E1082-5659-4FC7-BBD4-EDEBDA3FD5B8}"/>
              </a:ext>
            </a:extLst>
          </p:cNvPr>
          <p:cNvCxnSpPr>
            <a:cxnSpLocks/>
          </p:cNvCxnSpPr>
          <p:nvPr/>
        </p:nvCxnSpPr>
        <p:spPr>
          <a:xfrm>
            <a:off x="4610345" y="4842111"/>
            <a:ext cx="0" cy="180000"/>
          </a:xfrm>
          <a:prstGeom prst="line">
            <a:avLst/>
          </a:prstGeom>
          <a:ln w="19050">
            <a:solidFill>
              <a:srgbClr val="00338D"/>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5CF2EA5-C073-43B1-9335-C7D12ADCD2C7}"/>
              </a:ext>
            </a:extLst>
          </p:cNvPr>
          <p:cNvSpPr txBox="1"/>
          <p:nvPr/>
        </p:nvSpPr>
        <p:spPr>
          <a:xfrm>
            <a:off x="6567716" y="4504632"/>
            <a:ext cx="418054" cy="193655"/>
          </a:xfrm>
          <a:prstGeom prst="rect">
            <a:avLst/>
          </a:prstGeom>
          <a:noFill/>
        </p:spPr>
        <p:txBody>
          <a:bodyPr wrap="none" lIns="54610" tIns="54610" rIns="54610" bIns="54610" rtlCol="0">
            <a:noAutofit/>
          </a:bodyPr>
          <a:lstStyle/>
          <a:p>
            <a:pPr algn="ctr">
              <a:spcAft>
                <a:spcPts val="600"/>
              </a:spcAft>
            </a:pPr>
            <a:r>
              <a:rPr lang="en-US" altLang="ko-KR" sz="800" b="1" dirty="0">
                <a:solidFill>
                  <a:schemeClr val="tx2"/>
                </a:solidFill>
                <a:latin typeface="+mj-ea"/>
                <a:ea typeface="+mj-ea"/>
              </a:rPr>
              <a:t>FY25</a:t>
            </a:r>
            <a:br>
              <a:rPr lang="en-US" altLang="ko-KR" sz="800" b="1" dirty="0">
                <a:solidFill>
                  <a:schemeClr val="tx2"/>
                </a:solidFill>
                <a:latin typeface="+mj-ea"/>
                <a:ea typeface="+mj-ea"/>
              </a:rPr>
            </a:br>
            <a:r>
              <a:rPr lang="en-US" altLang="ko-KR" sz="800" b="1" dirty="0">
                <a:solidFill>
                  <a:schemeClr val="tx2"/>
                </a:solidFill>
                <a:latin typeface="+mj-ea"/>
                <a:ea typeface="+mj-ea"/>
              </a:rPr>
              <a:t>12</a:t>
            </a:r>
            <a:r>
              <a:rPr lang="ko-KR" altLang="en-US" sz="800" b="1" dirty="0">
                <a:solidFill>
                  <a:schemeClr val="tx2"/>
                </a:solidFill>
                <a:latin typeface="+mj-ea"/>
                <a:ea typeface="+mj-ea"/>
              </a:rPr>
              <a:t>월</a:t>
            </a:r>
          </a:p>
        </p:txBody>
      </p:sp>
      <p:sp>
        <p:nvSpPr>
          <p:cNvPr id="94" name="TextBox 93">
            <a:extLst>
              <a:ext uri="{FF2B5EF4-FFF2-40B4-BE49-F238E27FC236}">
                <a16:creationId xmlns:a16="http://schemas.microsoft.com/office/drawing/2014/main" id="{4D98239F-5CD4-4CC0-9807-A8178B71D307}"/>
              </a:ext>
            </a:extLst>
          </p:cNvPr>
          <p:cNvSpPr txBox="1"/>
          <p:nvPr/>
        </p:nvSpPr>
        <p:spPr>
          <a:xfrm>
            <a:off x="6644739" y="5017225"/>
            <a:ext cx="266113" cy="222419"/>
          </a:xfrm>
          <a:prstGeom prst="rect">
            <a:avLst/>
          </a:prstGeom>
          <a:noFill/>
        </p:spPr>
        <p:txBody>
          <a:bodyPr wrap="none" lIns="54610" tIns="54610" rIns="54610" bIns="54610" rtlCol="0">
            <a:noAutofit/>
          </a:bodyPr>
          <a:lstStyle/>
          <a:p>
            <a:pPr algn="ctr">
              <a:spcAft>
                <a:spcPts val="600"/>
              </a:spcAft>
            </a:pPr>
            <a:r>
              <a:rPr lang="ko-KR" altLang="en-US" sz="800" dirty="0">
                <a:latin typeface="+mj-ea"/>
                <a:ea typeface="+mj-ea"/>
              </a:rPr>
              <a:t>준공</a:t>
            </a:r>
          </a:p>
        </p:txBody>
      </p:sp>
      <p:sp>
        <p:nvSpPr>
          <p:cNvPr id="31" name="직사각형 30">
            <a:extLst>
              <a:ext uri="{FF2B5EF4-FFF2-40B4-BE49-F238E27FC236}">
                <a16:creationId xmlns:a16="http://schemas.microsoft.com/office/drawing/2014/main" id="{842116FD-5117-4A5B-B798-05248ED652D3}"/>
              </a:ext>
            </a:extLst>
          </p:cNvPr>
          <p:cNvSpPr/>
          <p:nvPr/>
        </p:nvSpPr>
        <p:spPr>
          <a:xfrm flipV="1">
            <a:off x="8772141" y="1926376"/>
            <a:ext cx="602192" cy="108212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graphicFrame>
        <p:nvGraphicFramePr>
          <p:cNvPr id="106" name="표 105">
            <a:extLst>
              <a:ext uri="{FF2B5EF4-FFF2-40B4-BE49-F238E27FC236}">
                <a16:creationId xmlns:a16="http://schemas.microsoft.com/office/drawing/2014/main" id="{E9032F60-CEE3-4AB8-8EAC-8841CA9880CC}"/>
              </a:ext>
            </a:extLst>
          </p:cNvPr>
          <p:cNvGraphicFramePr>
            <a:graphicFrameLocks noGrp="1"/>
          </p:cNvGraphicFramePr>
          <p:nvPr>
            <p:extLst>
              <p:ext uri="{D42A27DB-BD31-4B8C-83A1-F6EECF244321}">
                <p14:modId xmlns:p14="http://schemas.microsoft.com/office/powerpoint/2010/main" val="876921750"/>
              </p:ext>
            </p:extLst>
          </p:nvPr>
        </p:nvGraphicFramePr>
        <p:xfrm>
          <a:off x="7057226" y="4024452"/>
          <a:ext cx="2304000" cy="1005840"/>
        </p:xfrm>
        <a:graphic>
          <a:graphicData uri="http://schemas.openxmlformats.org/drawingml/2006/table">
            <a:tbl>
              <a:tblPr/>
              <a:tblGrid>
                <a:gridCol w="576000">
                  <a:extLst>
                    <a:ext uri="{9D8B030D-6E8A-4147-A177-3AD203B41FA5}">
                      <a16:colId xmlns:a16="http://schemas.microsoft.com/office/drawing/2014/main" val="3686124805"/>
                    </a:ext>
                  </a:extLst>
                </a:gridCol>
                <a:gridCol w="576000">
                  <a:extLst>
                    <a:ext uri="{9D8B030D-6E8A-4147-A177-3AD203B41FA5}">
                      <a16:colId xmlns:a16="http://schemas.microsoft.com/office/drawing/2014/main" val="1105159923"/>
                    </a:ext>
                  </a:extLst>
                </a:gridCol>
                <a:gridCol w="576000">
                  <a:extLst>
                    <a:ext uri="{9D8B030D-6E8A-4147-A177-3AD203B41FA5}">
                      <a16:colId xmlns:a16="http://schemas.microsoft.com/office/drawing/2014/main" val="281845311"/>
                    </a:ext>
                  </a:extLst>
                </a:gridCol>
                <a:gridCol w="576000">
                  <a:extLst>
                    <a:ext uri="{9D8B030D-6E8A-4147-A177-3AD203B41FA5}">
                      <a16:colId xmlns:a16="http://schemas.microsoft.com/office/drawing/2014/main" val="2160457679"/>
                    </a:ext>
                  </a:extLst>
                </a:gridCol>
              </a:tblGrid>
              <a:tr h="167640">
                <a:tc rowSpan="2">
                  <a:txBody>
                    <a:bodyPr/>
                    <a:lstStyle/>
                    <a:p>
                      <a:pPr algn="l" fontAlgn="ct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en-US" sz="8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A5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2">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extLst>
                  <a:ext uri="{0D108BD9-81ED-4DB2-BD59-A6C34878D82A}">
                    <a16:rowId xmlns:a16="http://schemas.microsoft.com/office/drawing/2014/main" val="571334999"/>
                  </a:ext>
                </a:extLst>
              </a:tr>
              <a:tr h="167640">
                <a:tc vMerge="1">
                  <a:txBody>
                    <a:bodyPr/>
                    <a:lstStyle/>
                    <a:p>
                      <a:pPr latinLnBrk="1"/>
                      <a:endParaRPr lang="ko-KR" altLang="en-US"/>
                    </a:p>
                  </a:txBody>
                  <a:tcPr/>
                </a:tc>
                <a:tc vMerge="1">
                  <a:txBody>
                    <a:bodyPr/>
                    <a:lstStyle/>
                    <a:p>
                      <a:pPr latinLnBrk="1"/>
                      <a:endParaRPr lang="ko-KR" altLang="en-US" dirty="0"/>
                    </a:p>
                  </a:txBody>
                  <a:tcPr/>
                </a:tc>
                <a:tc>
                  <a:txBody>
                    <a:bodyPr/>
                    <a:lstStyle/>
                    <a:p>
                      <a:pPr algn="ct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975</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DD7EE"/>
                    </a:solidFill>
                  </a:tcPr>
                </a:tc>
                <a:tc>
                  <a:txBody>
                    <a:bodyPr/>
                    <a:lstStyle/>
                    <a:p>
                      <a:pPr algn="ct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1230</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BDD7EE"/>
                    </a:solidFill>
                  </a:tcPr>
                </a:tc>
                <a:extLst>
                  <a:ext uri="{0D108BD9-81ED-4DB2-BD59-A6C34878D82A}">
                    <a16:rowId xmlns:a16="http://schemas.microsoft.com/office/drawing/2014/main" val="3010865046"/>
                  </a:ext>
                </a:extLst>
              </a:tr>
              <a:tr h="16764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예상수익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255,341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580,561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730,858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27366569"/>
                  </a:ext>
                </a:extLst>
              </a:tr>
              <a:tr h="16764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예상원가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221,639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544,115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555,055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07102980"/>
                  </a:ext>
                </a:extLst>
              </a:tr>
              <a:tr h="16764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예상이익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33,702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36,446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175,803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97266977"/>
                  </a:ext>
                </a:extLst>
              </a:tr>
              <a:tr h="16764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이익률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61583853"/>
                  </a:ext>
                </a:extLst>
              </a:tr>
            </a:tbl>
          </a:graphicData>
        </a:graphic>
      </p:graphicFrame>
      <p:cxnSp>
        <p:nvCxnSpPr>
          <p:cNvPr id="108" name="직선 연결선 107">
            <a:extLst>
              <a:ext uri="{FF2B5EF4-FFF2-40B4-BE49-F238E27FC236}">
                <a16:creationId xmlns:a16="http://schemas.microsoft.com/office/drawing/2014/main" id="{1E3F0FF8-DE39-45CB-B8FF-7B34F14E6345}"/>
              </a:ext>
            </a:extLst>
          </p:cNvPr>
          <p:cNvCxnSpPr>
            <a:cxnSpLocks/>
          </p:cNvCxnSpPr>
          <p:nvPr/>
        </p:nvCxnSpPr>
        <p:spPr>
          <a:xfrm>
            <a:off x="2156440" y="1826807"/>
            <a:ext cx="2160748" cy="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E06D7512-FC96-4F38-ACE0-7816B4B1346A}"/>
              </a:ext>
            </a:extLst>
          </p:cNvPr>
          <p:cNvGrpSpPr/>
          <p:nvPr/>
        </p:nvGrpSpPr>
        <p:grpSpPr>
          <a:xfrm>
            <a:off x="2124456" y="3584318"/>
            <a:ext cx="3868819" cy="360000"/>
            <a:chOff x="2124456" y="3685452"/>
            <a:chExt cx="3868819" cy="360000"/>
          </a:xfrm>
        </p:grpSpPr>
        <p:sp>
          <p:nvSpPr>
            <p:cNvPr id="36" name="Rectangle 41">
              <a:extLst>
                <a:ext uri="{FF2B5EF4-FFF2-40B4-BE49-F238E27FC236}">
                  <a16:creationId xmlns:a16="http://schemas.microsoft.com/office/drawing/2014/main" id="{9A731E20-B4AB-4EA6-852E-FE8C3D27AC51}"/>
                </a:ext>
              </a:extLst>
            </p:cNvPr>
            <p:cNvSpPr>
              <a:spLocks noChangeArrowheads="1"/>
            </p:cNvSpPr>
            <p:nvPr/>
          </p:nvSpPr>
          <p:spPr bwMode="auto">
            <a:xfrm>
              <a:off x="2124456" y="3685452"/>
              <a:ext cx="3868819"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ko-KR" altLang="en-US" sz="1050" b="1" dirty="0">
                  <a:solidFill>
                    <a:srgbClr val="00338D"/>
                  </a:solidFill>
                  <a:latin typeface="Arial" panose="020B0604020202020204" pitchFamily="34" charset="0"/>
                  <a:ea typeface="+mj-ea"/>
                  <a:cs typeface="Arial" panose="020B0604020202020204" pitchFamily="34" charset="0"/>
                </a:rPr>
                <a:t>향후 사업계획</a:t>
              </a:r>
              <a:endParaRPr lang="en-US" altLang="ko-KR" sz="1400" b="1" dirty="0">
                <a:solidFill>
                  <a:srgbClr val="00338D"/>
                </a:solidFill>
                <a:latin typeface="Arial" panose="020B0604020202020204" pitchFamily="34" charset="0"/>
                <a:ea typeface="+mj-ea"/>
                <a:cs typeface="Arial" panose="020B0604020202020204" pitchFamily="34" charset="0"/>
              </a:endParaRPr>
            </a:p>
          </p:txBody>
        </p:sp>
        <p:cxnSp>
          <p:nvCxnSpPr>
            <p:cNvPr id="112" name="직선 연결선 111">
              <a:extLst>
                <a:ext uri="{FF2B5EF4-FFF2-40B4-BE49-F238E27FC236}">
                  <a16:creationId xmlns:a16="http://schemas.microsoft.com/office/drawing/2014/main" id="{34D2DD4E-79B3-4073-8301-9C09CFB64684}"/>
                </a:ext>
              </a:extLst>
            </p:cNvPr>
            <p:cNvCxnSpPr>
              <a:cxnSpLocks/>
            </p:cNvCxnSpPr>
            <p:nvPr/>
          </p:nvCxnSpPr>
          <p:spPr>
            <a:xfrm>
              <a:off x="2156440" y="4021367"/>
              <a:ext cx="2160748" cy="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grpSp>
      <p:sp>
        <p:nvSpPr>
          <p:cNvPr id="116" name="직사각형 115">
            <a:extLst>
              <a:ext uri="{FF2B5EF4-FFF2-40B4-BE49-F238E27FC236}">
                <a16:creationId xmlns:a16="http://schemas.microsoft.com/office/drawing/2014/main" id="{E7C04081-A41F-4AEC-80FD-6603EC279682}"/>
              </a:ext>
            </a:extLst>
          </p:cNvPr>
          <p:cNvSpPr/>
          <p:nvPr/>
        </p:nvSpPr>
        <p:spPr>
          <a:xfrm flipV="1">
            <a:off x="7622884" y="4018591"/>
            <a:ext cx="600620" cy="835286"/>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119" name="직사각형 118">
            <a:extLst>
              <a:ext uri="{FF2B5EF4-FFF2-40B4-BE49-F238E27FC236}">
                <a16:creationId xmlns:a16="http://schemas.microsoft.com/office/drawing/2014/main" id="{69961826-7AB4-41E6-A2A6-EB2D542CA765}"/>
              </a:ext>
            </a:extLst>
          </p:cNvPr>
          <p:cNvSpPr/>
          <p:nvPr/>
        </p:nvSpPr>
        <p:spPr>
          <a:xfrm flipV="1">
            <a:off x="8223505" y="4186235"/>
            <a:ext cx="1134228" cy="681716"/>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117" name="순서도: 연결자 116">
            <a:extLst>
              <a:ext uri="{FF2B5EF4-FFF2-40B4-BE49-F238E27FC236}">
                <a16:creationId xmlns:a16="http://schemas.microsoft.com/office/drawing/2014/main" id="{6196ADC2-45F4-43EB-BDE6-B9CADA4D2AC0}"/>
              </a:ext>
            </a:extLst>
          </p:cNvPr>
          <p:cNvSpPr/>
          <p:nvPr/>
        </p:nvSpPr>
        <p:spPr bwMode="auto">
          <a:xfrm>
            <a:off x="7564955" y="3963971"/>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120" name="순서도: 연결자 119">
            <a:extLst>
              <a:ext uri="{FF2B5EF4-FFF2-40B4-BE49-F238E27FC236}">
                <a16:creationId xmlns:a16="http://schemas.microsoft.com/office/drawing/2014/main" id="{24CE60C5-1605-42C0-8798-6DBA009F7636}"/>
              </a:ext>
            </a:extLst>
          </p:cNvPr>
          <p:cNvSpPr/>
          <p:nvPr/>
        </p:nvSpPr>
        <p:spPr bwMode="auto">
          <a:xfrm>
            <a:off x="2147903" y="555381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122" name="순서도: 연결자 121">
            <a:extLst>
              <a:ext uri="{FF2B5EF4-FFF2-40B4-BE49-F238E27FC236}">
                <a16:creationId xmlns:a16="http://schemas.microsoft.com/office/drawing/2014/main" id="{38C11877-27BE-443B-BF2E-C02186CAEF1C}"/>
              </a:ext>
            </a:extLst>
          </p:cNvPr>
          <p:cNvSpPr/>
          <p:nvPr/>
        </p:nvSpPr>
        <p:spPr bwMode="auto">
          <a:xfrm>
            <a:off x="2147903" y="5380142"/>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123" name="TextBox 122">
            <a:extLst>
              <a:ext uri="{FF2B5EF4-FFF2-40B4-BE49-F238E27FC236}">
                <a16:creationId xmlns:a16="http://schemas.microsoft.com/office/drawing/2014/main" id="{3E5635F1-0115-41F3-8FEF-525AB80FDACA}"/>
              </a:ext>
            </a:extLst>
          </p:cNvPr>
          <p:cNvSpPr txBox="1"/>
          <p:nvPr/>
        </p:nvSpPr>
        <p:spPr>
          <a:xfrm>
            <a:off x="525780" y="6008217"/>
            <a:ext cx="1443077" cy="215444"/>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Dart, VDR 6.1.3, VDR 6.1.4, VDR 6.5.2, VDR 6.2.6 </a:t>
            </a:r>
          </a:p>
        </p:txBody>
      </p:sp>
      <p:sp>
        <p:nvSpPr>
          <p:cNvPr id="118" name="순서도: 연결자 117">
            <a:extLst>
              <a:ext uri="{FF2B5EF4-FFF2-40B4-BE49-F238E27FC236}">
                <a16:creationId xmlns:a16="http://schemas.microsoft.com/office/drawing/2014/main" id="{0AAE5B51-4174-4965-9754-C82A35DF3503}"/>
              </a:ext>
            </a:extLst>
          </p:cNvPr>
          <p:cNvSpPr/>
          <p:nvPr/>
        </p:nvSpPr>
        <p:spPr bwMode="auto">
          <a:xfrm>
            <a:off x="8157919" y="4126537"/>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124" name="직사각형 123">
            <a:extLst>
              <a:ext uri="{FF2B5EF4-FFF2-40B4-BE49-F238E27FC236}">
                <a16:creationId xmlns:a16="http://schemas.microsoft.com/office/drawing/2014/main" id="{9DC6AE74-9BE2-4FF8-B6AE-620B84CCD7B1}"/>
              </a:ext>
            </a:extLst>
          </p:cNvPr>
          <p:cNvSpPr/>
          <p:nvPr/>
        </p:nvSpPr>
        <p:spPr>
          <a:xfrm flipV="1">
            <a:off x="7622884" y="4867949"/>
            <a:ext cx="1163489" cy="161783"/>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422039">
              <a:defRPr/>
            </a:pPr>
            <a:endParaRPr lang="ko-KR" altLang="en-US" sz="831" dirty="0">
              <a:solidFill>
                <a:prstClr val="white"/>
              </a:solidFill>
              <a:latin typeface="Arial" panose="020B0604020202020204" pitchFamily="34" charset="0"/>
              <a:ea typeface="+mj-ea"/>
              <a:cs typeface="Arial" panose="020B0604020202020204" pitchFamily="34" charset="0"/>
            </a:endParaRPr>
          </a:p>
        </p:txBody>
      </p:sp>
      <p:sp>
        <p:nvSpPr>
          <p:cNvPr id="125" name="순서도: 연결자 124">
            <a:extLst>
              <a:ext uri="{FF2B5EF4-FFF2-40B4-BE49-F238E27FC236}">
                <a16:creationId xmlns:a16="http://schemas.microsoft.com/office/drawing/2014/main" id="{FFC11E0B-1CDD-42BE-82D7-284C94C00ADA}"/>
              </a:ext>
            </a:extLst>
          </p:cNvPr>
          <p:cNvSpPr/>
          <p:nvPr/>
        </p:nvSpPr>
        <p:spPr bwMode="auto">
          <a:xfrm>
            <a:off x="7558171" y="479604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126" name="순서도: 연결자 125">
            <a:extLst>
              <a:ext uri="{FF2B5EF4-FFF2-40B4-BE49-F238E27FC236}">
                <a16:creationId xmlns:a16="http://schemas.microsoft.com/office/drawing/2014/main" id="{D012CFDF-0F9A-4F16-87E3-21473C3D0DE3}"/>
              </a:ext>
            </a:extLst>
          </p:cNvPr>
          <p:cNvSpPr/>
          <p:nvPr/>
        </p:nvSpPr>
        <p:spPr bwMode="auto">
          <a:xfrm>
            <a:off x="2147902" y="5841141"/>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graphicFrame>
        <p:nvGraphicFramePr>
          <p:cNvPr id="66" name="차트 65">
            <a:extLst>
              <a:ext uri="{FF2B5EF4-FFF2-40B4-BE49-F238E27FC236}">
                <a16:creationId xmlns:a16="http://schemas.microsoft.com/office/drawing/2014/main" id="{C6C5288E-6D1E-40A2-9A1E-72E182C88305}"/>
              </a:ext>
            </a:extLst>
          </p:cNvPr>
          <p:cNvGraphicFramePr>
            <a:graphicFrameLocks/>
          </p:cNvGraphicFramePr>
          <p:nvPr/>
        </p:nvGraphicFramePr>
        <p:xfrm>
          <a:off x="2164451" y="1889744"/>
          <a:ext cx="3968695" cy="1139756"/>
        </p:xfrm>
        <a:graphic>
          <a:graphicData uri="http://schemas.openxmlformats.org/drawingml/2006/chart">
            <c:chart xmlns:c="http://schemas.openxmlformats.org/drawingml/2006/chart" xmlns:r="http://schemas.openxmlformats.org/officeDocument/2006/relationships" r:id="rId3"/>
          </a:graphicData>
        </a:graphic>
      </p:graphicFrame>
      <p:sp>
        <p:nvSpPr>
          <p:cNvPr id="32" name="순서도: 연결자 31">
            <a:extLst>
              <a:ext uri="{FF2B5EF4-FFF2-40B4-BE49-F238E27FC236}">
                <a16:creationId xmlns:a16="http://schemas.microsoft.com/office/drawing/2014/main" id="{1DB8B109-3699-4A1A-A1AF-C4C4C395B5F5}"/>
              </a:ext>
            </a:extLst>
          </p:cNvPr>
          <p:cNvSpPr/>
          <p:nvPr/>
        </p:nvSpPr>
        <p:spPr bwMode="auto">
          <a:xfrm>
            <a:off x="8711273" y="1863889"/>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Tree>
    <p:extLst>
      <p:ext uri="{BB962C8B-B14F-4D97-AF65-F5344CB8AC3E}">
        <p14:creationId xmlns:p14="http://schemas.microsoft.com/office/powerpoint/2010/main" val="730564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3">
            <a:extLst>
              <a:ext uri="{FF2B5EF4-FFF2-40B4-BE49-F238E27FC236}">
                <a16:creationId xmlns:a16="http://schemas.microsoft.com/office/drawing/2014/main" id="{BF46E29F-F9CA-4FDA-B127-80B7F6909A56}"/>
              </a:ext>
            </a:extLst>
          </p:cNvPr>
          <p:cNvGraphicFramePr>
            <a:graphicFrameLocks noGrp="1"/>
          </p:cNvGraphicFramePr>
          <p:nvPr>
            <p:extLst>
              <p:ext uri="{D42A27DB-BD31-4B8C-83A1-F6EECF244321}">
                <p14:modId xmlns:p14="http://schemas.microsoft.com/office/powerpoint/2010/main" val="1515379024"/>
              </p:ext>
            </p:extLst>
          </p:nvPr>
        </p:nvGraphicFramePr>
        <p:xfrm>
          <a:off x="468001" y="1185923"/>
          <a:ext cx="9039600" cy="5094000"/>
        </p:xfrm>
        <a:graphic>
          <a:graphicData uri="http://schemas.openxmlformats.org/drawingml/2006/table">
            <a:tbl>
              <a:tblPr/>
              <a:tblGrid>
                <a:gridCol w="1561055">
                  <a:extLst>
                    <a:ext uri="{9D8B030D-6E8A-4147-A177-3AD203B41FA5}">
                      <a16:colId xmlns:a16="http://schemas.microsoft.com/office/drawing/2014/main" val="20000"/>
                    </a:ext>
                  </a:extLst>
                </a:gridCol>
                <a:gridCol w="7478545">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1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군산시 손익정산 약정서</a:t>
                      </a:r>
                      <a:endParaRPr kumimoji="0" lang="en-US" altLang="ko-KR" sz="9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대상회사는 군산시와 공장부지 개발과 관련하여 손익정산 약정을 체결하였으며</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그 내용은 다음과 같음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ct val="10000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ct val="10000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ct val="10000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ct val="10000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ct val="10000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l"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부동산부문 개발사업에서 발생하는 현금은 신탁계좌에 적립되며</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공장 이전 및 개발사업 진행을 위한 지출에 한하여 군산시 허가를 받아 인출할 수 있음 </a:t>
                      </a:r>
                      <a:b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b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따라서 향후 </a:t>
                      </a:r>
                      <a:r>
                        <a:rPr kumimoji="0" lang="ko-KR" altLang="en-US" sz="800" b="0" i="0" u="none" strike="noStrike" kern="0" cap="none" spc="0" normalizeH="0" baseline="0" noProof="0" dirty="0" err="1">
                          <a:ln>
                            <a:noFill/>
                          </a:ln>
                          <a:solidFill>
                            <a:schemeClr val="tx1"/>
                          </a:solidFill>
                          <a:effectLst/>
                          <a:uLnTx/>
                          <a:uFillTx/>
                          <a:latin typeface="+mj-ea"/>
                          <a:ea typeface="+mn-ea"/>
                          <a:cs typeface="Arial" panose="020B0604020202020204" pitchFamily="34" charset="0"/>
                        </a:rPr>
                        <a:t>페이퍼코리아가</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 부동산 개발이익금을 회수하더라도 사용제한예금으로 묶여 재무구조 개편이나 기타 영업 목적으로 활용할 수 없는 상황임</a:t>
                      </a:r>
                      <a:endPar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endParaRPr>
                    </a:p>
                    <a:p>
                      <a:pPr marL="177800" marR="0" lvl="2" indent="-177800" algn="l"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단</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약정상 자금대리사무계좌에 입금된 금원으로 </a:t>
                      </a:r>
                      <a:r>
                        <a:rPr kumimoji="0" lang="ko-KR" altLang="en-US" sz="800" b="0" i="0" u="none" strike="noStrike" kern="0" cap="none" spc="0" normalizeH="0" baseline="0" noProof="0" dirty="0" err="1">
                          <a:ln>
                            <a:noFill/>
                          </a:ln>
                          <a:solidFill>
                            <a:schemeClr val="tx1"/>
                          </a:solidFill>
                          <a:effectLst/>
                          <a:uLnTx/>
                          <a:uFillTx/>
                          <a:latin typeface="+mj-ea"/>
                          <a:ea typeface="+mn-ea"/>
                          <a:cs typeface="Arial" panose="020B0604020202020204" pitchFamily="34" charset="0"/>
                        </a:rPr>
                        <a:t>조촌동</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 토지를 담보로 설정한 차입금은 </a:t>
                      </a:r>
                      <a:r>
                        <a:rPr kumimoji="0" lang="ko-KR" altLang="en-US" sz="800" b="0" i="0" u="none" strike="noStrike" kern="0" cap="none" spc="0" normalizeH="0" baseline="0" noProof="0" dirty="0" err="1">
                          <a:ln>
                            <a:noFill/>
                          </a:ln>
                          <a:solidFill>
                            <a:schemeClr val="tx1"/>
                          </a:solidFill>
                          <a:effectLst/>
                          <a:uLnTx/>
                          <a:uFillTx/>
                          <a:latin typeface="+mj-ea"/>
                          <a:ea typeface="+mn-ea"/>
                          <a:cs typeface="Arial" panose="020B0604020202020204" pitchFamily="34" charset="0"/>
                        </a:rPr>
                        <a:t>상환가능함</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 (2015</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년 변경약정서 제</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조 제</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7</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항</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a:t>
                      </a:r>
                      <a:b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b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따라서 </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2022</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년 </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3</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월말 현재 </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PCI</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가 차입한 우리은행 </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38</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억원 </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무역금융 </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20</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억원</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 Usance 18</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억원</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 </a:t>
                      </a:r>
                      <a:r>
                        <a:rPr kumimoji="0" lang="ko-KR" altLang="en-US" sz="800" b="0" i="0" u="none" strike="noStrike" kern="0" cap="none" spc="0" normalizeH="0" baseline="0" noProof="0" dirty="0" err="1">
                          <a:ln>
                            <a:noFill/>
                          </a:ln>
                          <a:solidFill>
                            <a:schemeClr val="tx1"/>
                          </a:solidFill>
                          <a:effectLst/>
                          <a:uLnTx/>
                          <a:uFillTx/>
                          <a:latin typeface="+mj-ea"/>
                          <a:ea typeface="+mn-ea"/>
                          <a:cs typeface="Arial" panose="020B0604020202020204" pitchFamily="34" charset="0"/>
                        </a:rPr>
                        <a:t>유앤아이대부</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 </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110</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억원</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총 </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148</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억원의 차입금 상환에는 사용가능</a:t>
                      </a:r>
                      <a:endPar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endParaRPr>
                    </a:p>
                    <a:p>
                      <a:pPr marL="177800" marR="0" lvl="2" indent="-177800" algn="l"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정산 합의가 완료되는 시점은 알 수 없으며</a:t>
                      </a:r>
                      <a:r>
                        <a:rPr kumimoji="0" lang="en-US" altLang="ko-KR"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mj-ea"/>
                          <a:ea typeface="+mn-ea"/>
                          <a:cs typeface="Arial" panose="020B0604020202020204" pitchFamily="34" charset="0"/>
                        </a:rPr>
                        <a:t>개발이익을 장기간 활용하지 못할 가능성 존재함</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제목 2">
            <a:extLst>
              <a:ext uri="{FF2B5EF4-FFF2-40B4-BE49-F238E27FC236}">
                <a16:creationId xmlns:a16="http://schemas.microsoft.com/office/drawing/2014/main" id="{1EB8BBF5-D44C-4B02-A5BB-97611B2FAB5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a:defRPr/>
            </a:pPr>
            <a:r>
              <a:rPr lang="en-US" altLang="ko-KR" sz="4400" b="1" dirty="0">
                <a:solidFill>
                  <a:srgbClr val="00338D"/>
                </a:solidFill>
                <a:latin typeface="KPMG Extralight" panose="020B0303030202040204" pitchFamily="34" charset="0"/>
              </a:rPr>
              <a:t>Real Estate Development (3/3)</a:t>
            </a:r>
          </a:p>
        </p:txBody>
      </p:sp>
      <p:sp>
        <p:nvSpPr>
          <p:cNvPr id="14" name="제목 2">
            <a:extLst>
              <a:ext uri="{FF2B5EF4-FFF2-40B4-BE49-F238E27FC236}">
                <a16:creationId xmlns:a16="http://schemas.microsoft.com/office/drawing/2014/main" id="{B255A7BE-EDF9-49BF-9C2D-03B43771663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67" name="TextBox 66">
            <a:extLst>
              <a:ext uri="{FF2B5EF4-FFF2-40B4-BE49-F238E27FC236}">
                <a16:creationId xmlns:a16="http://schemas.microsoft.com/office/drawing/2014/main" id="{60DDBCE1-83E5-42F6-A5AC-AFCBFCB0A13F}"/>
              </a:ext>
            </a:extLst>
          </p:cNvPr>
          <p:cNvSpPr txBox="1">
            <a:spLocks/>
          </p:cNvSpPr>
          <p:nvPr/>
        </p:nvSpPr>
        <p:spPr>
          <a:xfrm>
            <a:off x="2181071" y="1844675"/>
            <a:ext cx="6621776" cy="3431413"/>
          </a:xfrm>
          <a:prstGeom prst="rect">
            <a:avLst/>
          </a:prstGeom>
          <a:noFill/>
          <a:ln w="6350">
            <a:solidFill>
              <a:srgbClr val="00338D"/>
            </a:solidFill>
          </a:ln>
        </p:spPr>
        <p:txBody>
          <a:bodyPr wrap="square" lIns="50409" tIns="50409" rIns="50409" bIns="50409" rtlCol="0" anchor="t" anchorCtr="0">
            <a:noAutofit/>
          </a:bodyPr>
          <a:lstStyle/>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latin typeface="Arial" panose="020B0604020202020204" pitchFamily="34" charset="0"/>
                <a:ea typeface="+mj-ea"/>
                <a:cs typeface="Arial" panose="020B0604020202020204" pitchFamily="34" charset="0"/>
              </a:rPr>
              <a:t>대상회사의 본래 공장이 위치한 </a:t>
            </a:r>
            <a:r>
              <a:rPr lang="ko-KR" altLang="en-US" sz="800" kern="0" dirty="0" err="1">
                <a:latin typeface="Arial" panose="020B0604020202020204" pitchFamily="34" charset="0"/>
                <a:ea typeface="+mj-ea"/>
                <a:cs typeface="Arial" panose="020B0604020202020204" pitchFamily="34" charset="0"/>
              </a:rPr>
              <a:t>조촌동</a:t>
            </a:r>
            <a:r>
              <a:rPr lang="ko-KR" altLang="en-US" sz="800" kern="0" dirty="0">
                <a:latin typeface="Arial" panose="020B0604020202020204" pitchFamily="34" charset="0"/>
                <a:ea typeface="+mj-ea"/>
                <a:cs typeface="Arial" panose="020B0604020202020204" pitchFamily="34" charset="0"/>
              </a:rPr>
              <a:t> </a:t>
            </a:r>
            <a:r>
              <a:rPr lang="en-US" altLang="ko-KR" sz="800" kern="0" dirty="0">
                <a:latin typeface="Arial" panose="020B0604020202020204" pitchFamily="34" charset="0"/>
                <a:ea typeface="+mj-ea"/>
                <a:cs typeface="Arial" panose="020B0604020202020204" pitchFamily="34" charset="0"/>
              </a:rPr>
              <a:t>2</a:t>
            </a:r>
            <a:r>
              <a:rPr lang="ko-KR" altLang="en-US" sz="800" kern="0" dirty="0">
                <a:latin typeface="Arial" panose="020B0604020202020204" pitchFamily="34" charset="0"/>
                <a:ea typeface="+mj-ea"/>
                <a:cs typeface="Arial" panose="020B0604020202020204" pitchFamily="34" charset="0"/>
              </a:rPr>
              <a:t>번지 일대와 관련하여 지구단위계획을 변경함에 따라 대상회사의 공장을 이전하고 및 공장부지를 주택으로 개발함</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kern="0" dirty="0">
                <a:latin typeface="Arial" panose="020B0604020202020204" pitchFamily="34" charset="0"/>
                <a:ea typeface="+mj-ea"/>
                <a:cs typeface="Arial" panose="020B0604020202020204" pitchFamily="34" charset="0"/>
              </a:rPr>
              <a:t>대상회사는 공장이전 비용을 공장개발의 이익으로 충당하며</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공장이전비용을 초과하는 </a:t>
            </a:r>
            <a:r>
              <a:rPr lang="ko-KR" altLang="en-US" sz="800" b="1" kern="0" dirty="0">
                <a:latin typeface="Arial" panose="020B0604020202020204" pitchFamily="34" charset="0"/>
                <a:ea typeface="+mj-ea"/>
                <a:cs typeface="Arial" panose="020B0604020202020204" pitchFamily="34" charset="0"/>
              </a:rPr>
              <a:t>이익</a:t>
            </a:r>
            <a:r>
              <a:rPr lang="en-US" altLang="ko-KR" sz="800" b="1" kern="0" dirty="0">
                <a:latin typeface="Arial" panose="020B0604020202020204" pitchFamily="34" charset="0"/>
                <a:ea typeface="+mj-ea"/>
                <a:cs typeface="Arial" panose="020B0604020202020204" pitchFamily="34" charset="0"/>
              </a:rPr>
              <a:t>(A)</a:t>
            </a:r>
            <a:r>
              <a:rPr lang="ko-KR" altLang="en-US" sz="800" kern="0" dirty="0">
                <a:latin typeface="Arial" panose="020B0604020202020204" pitchFamily="34" charset="0"/>
                <a:ea typeface="+mj-ea"/>
                <a:cs typeface="Arial" panose="020B0604020202020204" pitchFamily="34" charset="0"/>
              </a:rPr>
              <a:t>은 군산시가 </a:t>
            </a:r>
            <a:r>
              <a:rPr lang="en-US" altLang="ko-KR" sz="800" kern="0" dirty="0">
                <a:latin typeface="Arial" panose="020B0604020202020204" pitchFamily="34" charset="0"/>
                <a:ea typeface="+mj-ea"/>
                <a:cs typeface="Arial" panose="020B0604020202020204" pitchFamily="34" charset="0"/>
              </a:rPr>
              <a:t>51%, </a:t>
            </a:r>
            <a:r>
              <a:rPr lang="ko-KR" altLang="en-US" sz="800" kern="0" dirty="0">
                <a:latin typeface="Arial" panose="020B0604020202020204" pitchFamily="34" charset="0"/>
                <a:ea typeface="+mj-ea"/>
                <a:cs typeface="Arial" panose="020B0604020202020204" pitchFamily="34" charset="0"/>
              </a:rPr>
              <a:t>대상회사가 </a:t>
            </a:r>
            <a:r>
              <a:rPr lang="en-US" altLang="ko-KR" sz="800" kern="0" dirty="0">
                <a:latin typeface="Arial" panose="020B0604020202020204" pitchFamily="34" charset="0"/>
                <a:ea typeface="+mj-ea"/>
                <a:cs typeface="Arial" panose="020B0604020202020204" pitchFamily="34" charset="0"/>
              </a:rPr>
              <a:t>49% </a:t>
            </a:r>
            <a:r>
              <a:rPr lang="ko-KR" altLang="en-US" sz="800" kern="0" dirty="0">
                <a:latin typeface="Arial" panose="020B0604020202020204" pitchFamily="34" charset="0"/>
                <a:ea typeface="+mj-ea"/>
                <a:cs typeface="Arial" panose="020B0604020202020204" pitchFamily="34" charset="0"/>
              </a:rPr>
              <a:t>획득하는 것으로 약정함</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b="1" kern="0" dirty="0">
                <a:latin typeface="Arial" panose="020B0604020202020204" pitchFamily="34" charset="0"/>
                <a:ea typeface="+mj-ea"/>
                <a:cs typeface="Arial" panose="020B0604020202020204" pitchFamily="34" charset="0"/>
              </a:rPr>
              <a:t>정산대상이익</a:t>
            </a:r>
            <a:r>
              <a:rPr lang="en-US" altLang="ko-KR" sz="800" b="1" kern="0" dirty="0">
                <a:latin typeface="Arial" panose="020B0604020202020204" pitchFamily="34" charset="0"/>
                <a:ea typeface="+mj-ea"/>
                <a:cs typeface="Arial" panose="020B0604020202020204" pitchFamily="34" charset="0"/>
              </a:rPr>
              <a:t>(A)</a:t>
            </a:r>
            <a:r>
              <a:rPr lang="ko-KR" altLang="en-US" sz="800" kern="0" dirty="0">
                <a:latin typeface="Arial" panose="020B0604020202020204" pitchFamily="34" charset="0"/>
                <a:ea typeface="+mj-ea"/>
                <a:cs typeface="Arial" panose="020B0604020202020204" pitchFamily="34" charset="0"/>
              </a:rPr>
              <a:t> </a:t>
            </a:r>
            <a:r>
              <a:rPr lang="en-US" altLang="ko-KR" sz="800" kern="0" dirty="0">
                <a:latin typeface="Arial" panose="020B0604020202020204" pitchFamily="34" charset="0"/>
                <a:ea typeface="+mj-ea"/>
                <a:cs typeface="Arial" panose="020B0604020202020204" pitchFamily="34" charset="0"/>
              </a:rPr>
              <a:t>= </a:t>
            </a:r>
            <a:r>
              <a:rPr lang="ko-KR" altLang="en-US" sz="800" b="1" kern="0" dirty="0">
                <a:latin typeface="Arial" panose="020B0604020202020204" pitchFamily="34" charset="0"/>
                <a:ea typeface="+mj-ea"/>
                <a:cs typeface="Arial" panose="020B0604020202020204" pitchFamily="34" charset="0"/>
              </a:rPr>
              <a:t>지가차익</a:t>
            </a:r>
            <a:r>
              <a:rPr lang="en-US" altLang="ko-KR" sz="800" b="1" kern="0" dirty="0">
                <a:latin typeface="Arial" panose="020B0604020202020204" pitchFamily="34" charset="0"/>
                <a:ea typeface="+mj-ea"/>
                <a:cs typeface="Arial" panose="020B0604020202020204" pitchFamily="34" charset="0"/>
              </a:rPr>
              <a:t>(B)</a:t>
            </a:r>
            <a:r>
              <a:rPr lang="ko-KR" altLang="en-US" sz="800" kern="0" dirty="0">
                <a:latin typeface="Arial" panose="020B0604020202020204" pitchFamily="34" charset="0"/>
                <a:ea typeface="+mj-ea"/>
                <a:cs typeface="Arial" panose="020B0604020202020204" pitchFamily="34" charset="0"/>
              </a:rPr>
              <a:t> </a:t>
            </a:r>
            <a:r>
              <a:rPr lang="en-US" altLang="ko-KR" sz="800" kern="0" dirty="0">
                <a:latin typeface="Arial" panose="020B0604020202020204" pitchFamily="34" charset="0"/>
                <a:ea typeface="+mj-ea"/>
                <a:cs typeface="Arial" panose="020B0604020202020204" pitchFamily="34" charset="0"/>
              </a:rPr>
              <a:t>+ </a:t>
            </a:r>
            <a:r>
              <a:rPr lang="ko-KR" altLang="en-US" sz="800" b="1" kern="0" dirty="0">
                <a:latin typeface="Arial" panose="020B0604020202020204" pitchFamily="34" charset="0"/>
                <a:ea typeface="+mj-ea"/>
                <a:cs typeface="Arial" panose="020B0604020202020204" pitchFamily="34" charset="0"/>
              </a:rPr>
              <a:t>사업수익</a:t>
            </a:r>
            <a:r>
              <a:rPr lang="en-US" altLang="ko-KR" sz="800" b="1" kern="0" dirty="0">
                <a:latin typeface="Arial" panose="020B0604020202020204" pitchFamily="34" charset="0"/>
                <a:ea typeface="+mj-ea"/>
                <a:cs typeface="Arial" panose="020B0604020202020204" pitchFamily="34" charset="0"/>
              </a:rPr>
              <a:t>(C)</a:t>
            </a:r>
            <a:r>
              <a:rPr lang="ko-KR" altLang="en-US" sz="800" b="1" kern="0" dirty="0">
                <a:latin typeface="Arial" panose="020B0604020202020204" pitchFamily="34" charset="0"/>
                <a:ea typeface="+mj-ea"/>
                <a:cs typeface="Arial" panose="020B0604020202020204" pitchFamily="34" charset="0"/>
              </a:rPr>
              <a:t> </a:t>
            </a:r>
            <a:r>
              <a:rPr lang="en-US" altLang="ko-KR" sz="800" b="1" kern="0" dirty="0">
                <a:latin typeface="Arial" panose="020B0604020202020204" pitchFamily="34" charset="0"/>
                <a:ea typeface="+mj-ea"/>
                <a:cs typeface="Arial" panose="020B0604020202020204" pitchFamily="34" charset="0"/>
              </a:rPr>
              <a:t>– </a:t>
            </a:r>
            <a:r>
              <a:rPr lang="ko-KR" altLang="en-US" sz="800" b="1" kern="0" dirty="0">
                <a:latin typeface="Arial" panose="020B0604020202020204" pitchFamily="34" charset="0"/>
                <a:ea typeface="+mj-ea"/>
                <a:cs typeface="Arial" panose="020B0604020202020204" pitchFamily="34" charset="0"/>
              </a:rPr>
              <a:t>공장이전비</a:t>
            </a:r>
            <a:r>
              <a:rPr lang="en-US" altLang="ko-KR" sz="800" b="1" kern="0" dirty="0">
                <a:latin typeface="Arial" panose="020B0604020202020204" pitchFamily="34" charset="0"/>
                <a:ea typeface="+mj-ea"/>
                <a:cs typeface="Arial" panose="020B0604020202020204" pitchFamily="34" charset="0"/>
              </a:rPr>
              <a:t>(D)</a:t>
            </a:r>
            <a:r>
              <a:rPr lang="ko-KR" altLang="en-US" sz="800" b="1" kern="0" dirty="0">
                <a:latin typeface="Arial" panose="020B0604020202020204" pitchFamily="34" charset="0"/>
                <a:ea typeface="+mj-ea"/>
                <a:cs typeface="Arial" panose="020B0604020202020204" pitchFamily="34" charset="0"/>
              </a:rPr>
              <a:t> </a:t>
            </a:r>
            <a:r>
              <a:rPr lang="en-US" altLang="ko-KR" sz="800" b="1" kern="0" dirty="0">
                <a:latin typeface="Arial" panose="020B0604020202020204" pitchFamily="34" charset="0"/>
                <a:ea typeface="+mj-ea"/>
                <a:cs typeface="Arial" panose="020B0604020202020204" pitchFamily="34" charset="0"/>
              </a:rPr>
              <a:t>– </a:t>
            </a:r>
            <a:r>
              <a:rPr lang="ko-KR" altLang="en-US" sz="800" b="1" kern="0" dirty="0">
                <a:latin typeface="Arial" panose="020B0604020202020204" pitchFamily="34" charset="0"/>
                <a:ea typeface="+mj-ea"/>
                <a:cs typeface="Arial" panose="020B0604020202020204" pitchFamily="34" charset="0"/>
              </a:rPr>
              <a:t>공제항목</a:t>
            </a:r>
            <a:r>
              <a:rPr lang="en-US" altLang="ko-KR" sz="800" b="1" kern="0" dirty="0">
                <a:latin typeface="Arial" panose="020B0604020202020204" pitchFamily="34" charset="0"/>
                <a:ea typeface="+mj-ea"/>
                <a:cs typeface="Arial" panose="020B0604020202020204" pitchFamily="34" charset="0"/>
              </a:rPr>
              <a:t>(E)</a:t>
            </a:r>
            <a:r>
              <a:rPr lang="ko-KR" altLang="en-US" sz="800" b="1"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과 같이 정의하며 각 항목의 계산은 다음과 같음</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b="1" kern="0" dirty="0">
                <a:latin typeface="Arial" panose="020B0604020202020204" pitchFamily="34" charset="0"/>
                <a:ea typeface="+mj-ea"/>
                <a:cs typeface="Arial" panose="020B0604020202020204" pitchFamily="34" charset="0"/>
              </a:rPr>
              <a:t>지가차익초과분</a:t>
            </a:r>
            <a:r>
              <a:rPr lang="en-US" altLang="ko-KR" sz="800" b="1" kern="0" dirty="0">
                <a:latin typeface="Arial" panose="020B0604020202020204" pitchFamily="34" charset="0"/>
                <a:ea typeface="+mj-ea"/>
                <a:cs typeface="Arial" panose="020B0604020202020204" pitchFamily="34" charset="0"/>
              </a:rPr>
              <a:t>(B) </a:t>
            </a:r>
          </a:p>
          <a:p>
            <a:pPr marL="94950" lvl="2" fontAlgn="base">
              <a:spcBef>
                <a:spcPts val="300"/>
              </a:spcBef>
              <a:buClr>
                <a:srgbClr val="00338D"/>
              </a:buClr>
              <a:buSzPct val="100000"/>
              <a:defRPr/>
            </a:pPr>
            <a:r>
              <a:rPr lang="en-US" altLang="ko-KR" sz="800" kern="0" dirty="0">
                <a:latin typeface="Arial" panose="020B0604020202020204" pitchFamily="34" charset="0"/>
                <a:ea typeface="+mj-ea"/>
                <a:cs typeface="Arial" panose="020B0604020202020204" pitchFamily="34" charset="0"/>
              </a:rPr>
              <a:t>           - </a:t>
            </a:r>
            <a:r>
              <a:rPr lang="ko-KR" altLang="en-US" sz="800" kern="0" dirty="0">
                <a:latin typeface="Arial" panose="020B0604020202020204" pitchFamily="34" charset="0"/>
                <a:ea typeface="+mj-ea"/>
                <a:cs typeface="Arial" panose="020B0604020202020204" pitchFamily="34" charset="0"/>
              </a:rPr>
              <a:t>군산시와 대상회사가 각각 감정평가법인을 선정한 후 각 법인이 계약서에 따라 계산한 값에서 </a:t>
            </a:r>
            <a:r>
              <a:rPr lang="ko-KR" altLang="en-US" sz="800" b="1" kern="0" dirty="0">
                <a:latin typeface="Arial" panose="020B0604020202020204" pitchFamily="34" charset="0"/>
                <a:ea typeface="+mj-ea"/>
                <a:cs typeface="Arial" panose="020B0604020202020204" pitchFamily="34" charset="0"/>
              </a:rPr>
              <a:t>계약서가 적시하는 비용</a:t>
            </a:r>
            <a:r>
              <a:rPr lang="en-US" altLang="ko-KR" sz="800" b="1" kern="0" dirty="0">
                <a:latin typeface="Arial" panose="020B0604020202020204" pitchFamily="34" charset="0"/>
                <a:ea typeface="+mj-ea"/>
                <a:cs typeface="Arial" panose="020B0604020202020204" pitchFamily="34" charset="0"/>
              </a:rPr>
              <a:t>(</a:t>
            </a:r>
            <a:r>
              <a:rPr lang="ko-KR" altLang="en-US" sz="800" b="1" kern="0" dirty="0" err="1">
                <a:latin typeface="Arial" panose="020B0604020202020204" pitchFamily="34" charset="0"/>
                <a:ea typeface="+mj-ea"/>
                <a:cs typeface="Arial" panose="020B0604020202020204" pitchFamily="34" charset="0"/>
              </a:rPr>
              <a:t>ㄱ</a:t>
            </a:r>
            <a:r>
              <a:rPr lang="en-US" altLang="ko-KR" sz="800" b="1"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을 공제한 값</a:t>
            </a:r>
            <a:endParaRPr lang="en-US" altLang="ko-KR" sz="800" b="1" kern="0" dirty="0">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endParaRPr lang="en-US" altLang="ko-KR" sz="800" kern="0" dirty="0">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endParaRPr lang="en-US" altLang="ko-KR" sz="800" kern="0" dirty="0">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endParaRPr lang="en-US" altLang="ko-KR" sz="800" kern="0" dirty="0">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endParaRPr lang="en-US" altLang="ko-KR" sz="800" kern="0" dirty="0">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endParaRPr lang="en-US" altLang="ko-KR" sz="800" kern="0" dirty="0">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endParaRPr lang="en-US" altLang="ko-KR" sz="800" kern="0" dirty="0">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300"/>
              </a:spcBef>
              <a:buClr>
                <a:srgbClr val="00338D"/>
              </a:buClr>
              <a:buSzPct val="100000"/>
              <a:buFont typeface="Arial" panose="020B0604020202020204" pitchFamily="34" charset="0"/>
              <a:buChar char="•"/>
              <a:defRPr/>
            </a:pPr>
            <a:r>
              <a:rPr lang="ko-KR" altLang="en-US" sz="800" b="1" kern="0" dirty="0">
                <a:latin typeface="Arial" panose="020B0604020202020204" pitchFamily="34" charset="0"/>
                <a:ea typeface="+mj-ea"/>
                <a:cs typeface="Arial" panose="020B0604020202020204" pitchFamily="34" charset="0"/>
              </a:rPr>
              <a:t>사업수익</a:t>
            </a:r>
            <a:r>
              <a:rPr lang="en-US" altLang="ko-KR" sz="800" b="1" kern="0" dirty="0">
                <a:latin typeface="Arial" panose="020B0604020202020204" pitchFamily="34" charset="0"/>
                <a:ea typeface="+mj-ea"/>
                <a:cs typeface="Arial" panose="020B0604020202020204" pitchFamily="34" charset="0"/>
              </a:rPr>
              <a:t>(C)</a:t>
            </a:r>
            <a:endParaRPr lang="en-US" altLang="ko-KR" sz="800" kern="0" dirty="0">
              <a:latin typeface="Arial" panose="020B0604020202020204" pitchFamily="34" charset="0"/>
              <a:ea typeface="+mj-ea"/>
              <a:cs typeface="Arial" panose="020B0604020202020204" pitchFamily="34" charset="0"/>
            </a:endParaRPr>
          </a:p>
          <a:p>
            <a:pPr marL="94950" lvl="2" fontAlgn="base">
              <a:spcBef>
                <a:spcPts val="600"/>
              </a:spcBef>
              <a:buClr>
                <a:srgbClr val="00338D"/>
              </a:buClr>
              <a:buSzPct val="100000"/>
              <a:defRPr/>
            </a:pPr>
            <a:r>
              <a:rPr lang="en-US" altLang="ko-KR" sz="800" kern="0" dirty="0">
                <a:latin typeface="Arial" panose="020B0604020202020204" pitchFamily="34" charset="0"/>
                <a:ea typeface="+mj-ea"/>
                <a:cs typeface="Arial" panose="020B0604020202020204" pitchFamily="34" charset="0"/>
              </a:rPr>
              <a:t>            - [</a:t>
            </a:r>
            <a:r>
              <a:rPr lang="ko-KR" altLang="en-US" sz="800" kern="0" dirty="0">
                <a:latin typeface="Arial" panose="020B0604020202020204" pitchFamily="34" charset="0"/>
                <a:ea typeface="+mj-ea"/>
                <a:cs typeface="Arial" panose="020B0604020202020204" pitchFamily="34" charset="0"/>
              </a:rPr>
              <a:t>대상회사가 부동산 개발사업을 시행하는 경우 그 개발사업의 수익</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또는 </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제</a:t>
            </a:r>
            <a:r>
              <a:rPr lang="en-US" altLang="ko-KR" sz="800" kern="0" dirty="0">
                <a:latin typeface="Arial" panose="020B0604020202020204" pitchFamily="34" charset="0"/>
                <a:ea typeface="+mj-ea"/>
                <a:cs typeface="Arial" panose="020B0604020202020204" pitchFamily="34" charset="0"/>
              </a:rPr>
              <a:t> 3</a:t>
            </a:r>
            <a:r>
              <a:rPr lang="ko-KR" altLang="en-US" sz="800" kern="0" dirty="0">
                <a:latin typeface="Arial" panose="020B0604020202020204" pitchFamily="34" charset="0"/>
                <a:ea typeface="+mj-ea"/>
                <a:cs typeface="Arial" panose="020B0604020202020204" pitchFamily="34" charset="0"/>
              </a:rPr>
              <a:t>시행자가 시행할 경우 제 </a:t>
            </a:r>
            <a:r>
              <a:rPr lang="en-US" altLang="ko-KR" sz="800" kern="0" dirty="0">
                <a:latin typeface="Arial" panose="020B0604020202020204" pitchFamily="34" charset="0"/>
                <a:ea typeface="+mj-ea"/>
                <a:cs typeface="Arial" panose="020B0604020202020204" pitchFamily="34" charset="0"/>
              </a:rPr>
              <a:t>3</a:t>
            </a:r>
            <a:r>
              <a:rPr lang="ko-KR" altLang="en-US" sz="800" kern="0" dirty="0">
                <a:latin typeface="Arial" panose="020B0604020202020204" pitchFamily="34" charset="0"/>
                <a:ea typeface="+mj-ea"/>
                <a:cs typeface="Arial" panose="020B0604020202020204" pitchFamily="34" charset="0"/>
              </a:rPr>
              <a:t>시행자가 취득하는 수익 중</a:t>
            </a:r>
            <a:br>
              <a:rPr lang="en-US" altLang="ko-KR" sz="800" kern="0" dirty="0">
                <a:latin typeface="Arial" panose="020B0604020202020204" pitchFamily="34" charset="0"/>
                <a:ea typeface="+mj-ea"/>
                <a:cs typeface="Arial" panose="020B0604020202020204" pitchFamily="34" charset="0"/>
              </a:rPr>
            </a:b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 대상회사에 지급하는 수익</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을 의미함</a:t>
            </a:r>
            <a:endParaRPr lang="en-US" altLang="ko-KR" sz="800" kern="0" dirty="0">
              <a:latin typeface="Arial" panose="020B0604020202020204" pitchFamily="34" charset="0"/>
              <a:ea typeface="+mj-ea"/>
              <a:cs typeface="Arial" panose="020B0604020202020204" pitchFamily="34" charset="0"/>
            </a:endParaRPr>
          </a:p>
          <a:p>
            <a:pPr marL="266400" lvl="2" indent="-171450" fontAlgn="base">
              <a:spcBef>
                <a:spcPts val="600"/>
              </a:spcBef>
              <a:buClr>
                <a:srgbClr val="00338D"/>
              </a:buClr>
              <a:buSzPct val="100000"/>
              <a:buFont typeface="Arial" panose="020B0604020202020204" pitchFamily="34" charset="0"/>
              <a:buChar char="•"/>
              <a:defRPr/>
            </a:pPr>
            <a:r>
              <a:rPr lang="ko-KR" altLang="en-US" sz="800" b="1" kern="0" dirty="0">
                <a:latin typeface="Arial" panose="020B0604020202020204" pitchFamily="34" charset="0"/>
                <a:ea typeface="+mj-ea"/>
                <a:cs typeface="Arial" panose="020B0604020202020204" pitchFamily="34" charset="0"/>
              </a:rPr>
              <a:t>공장이전비</a:t>
            </a:r>
            <a:r>
              <a:rPr lang="en-US" altLang="ko-KR" sz="800" b="1" kern="0" dirty="0">
                <a:latin typeface="Arial" panose="020B0604020202020204" pitchFamily="34" charset="0"/>
                <a:ea typeface="+mj-ea"/>
                <a:cs typeface="Arial" panose="020B0604020202020204" pitchFamily="34" charset="0"/>
              </a:rPr>
              <a:t>(D) &amp; </a:t>
            </a:r>
            <a:r>
              <a:rPr lang="ko-KR" altLang="en-US" sz="800" b="1" kern="0" dirty="0">
                <a:latin typeface="Arial" panose="020B0604020202020204" pitchFamily="34" charset="0"/>
                <a:ea typeface="+mj-ea"/>
                <a:cs typeface="Arial" panose="020B0604020202020204" pitchFamily="34" charset="0"/>
              </a:rPr>
              <a:t>공제항목</a:t>
            </a:r>
            <a:r>
              <a:rPr lang="en-US" altLang="ko-KR" sz="800" b="1" kern="0" dirty="0">
                <a:latin typeface="Arial" panose="020B0604020202020204" pitchFamily="34" charset="0"/>
                <a:ea typeface="+mj-ea"/>
                <a:cs typeface="Arial" panose="020B0604020202020204" pitchFamily="34" charset="0"/>
              </a:rPr>
              <a:t>(E)</a:t>
            </a:r>
          </a:p>
          <a:p>
            <a:pPr marL="94950" lvl="2" fontAlgn="base">
              <a:spcBef>
                <a:spcPts val="300"/>
              </a:spcBef>
              <a:buClr>
                <a:srgbClr val="00338D"/>
              </a:buClr>
              <a:buSzPct val="100000"/>
              <a:defRPr/>
            </a:pPr>
            <a:r>
              <a:rPr lang="en-US" altLang="ko-KR" sz="800" b="1" kern="0" dirty="0">
                <a:latin typeface="Arial" panose="020B0604020202020204" pitchFamily="34" charset="0"/>
                <a:ea typeface="+mj-ea"/>
                <a:cs typeface="Arial" panose="020B0604020202020204" pitchFamily="34" charset="0"/>
              </a:rPr>
              <a:t>            </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정산대상이익을 산정함에 있어 가장 중요한 요소</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비용항목의 수준에 따라 초과이익 공유 여부가 달림</a:t>
            </a:r>
            <a:endParaRPr lang="en-US" altLang="ko-KR" sz="800" kern="0" dirty="0">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r>
              <a:rPr lang="en-US" altLang="ko-KR" sz="800" kern="0" dirty="0">
                <a:latin typeface="Arial" panose="020B0604020202020204" pitchFamily="34" charset="0"/>
                <a:ea typeface="+mj-ea"/>
                <a:cs typeface="Arial" panose="020B0604020202020204" pitchFamily="34" charset="0"/>
              </a:rPr>
              <a:t>            - </a:t>
            </a:r>
            <a:r>
              <a:rPr lang="ko-KR" altLang="en-US" sz="800" kern="0" dirty="0">
                <a:latin typeface="Arial" panose="020B0604020202020204" pitchFamily="34" charset="0"/>
                <a:ea typeface="+mj-ea"/>
                <a:cs typeface="Arial" panose="020B0604020202020204" pitchFamily="34" charset="0"/>
              </a:rPr>
              <a:t>현재 정확한 항목이 결정되지 않은 상황이며 </a:t>
            </a:r>
            <a:r>
              <a:rPr lang="ko-KR" altLang="en-US" sz="800" b="1" u="sng" kern="0" dirty="0">
                <a:latin typeface="Arial" panose="020B0604020202020204" pitchFamily="34" charset="0"/>
                <a:ea typeface="+mj-ea"/>
                <a:cs typeface="Arial" panose="020B0604020202020204" pitchFamily="34" charset="0"/>
              </a:rPr>
              <a:t>비용 정의에 군산시와 </a:t>
            </a:r>
            <a:r>
              <a:rPr lang="ko-KR" altLang="en-US" sz="800" b="1" u="sng" kern="0" dirty="0" err="1">
                <a:latin typeface="Arial" panose="020B0604020202020204" pitchFamily="34" charset="0"/>
                <a:ea typeface="+mj-ea"/>
                <a:cs typeface="Arial" panose="020B0604020202020204" pitchFamily="34" charset="0"/>
              </a:rPr>
              <a:t>페이퍼코리아</a:t>
            </a:r>
            <a:r>
              <a:rPr lang="ko-KR" altLang="en-US" sz="800" b="1" u="sng" kern="0" dirty="0">
                <a:latin typeface="Arial" panose="020B0604020202020204" pitchFamily="34" charset="0"/>
                <a:ea typeface="+mj-ea"/>
                <a:cs typeface="Arial" panose="020B0604020202020204" pitchFamily="34" charset="0"/>
              </a:rPr>
              <a:t> 간 이견이 존재</a:t>
            </a:r>
            <a:r>
              <a:rPr lang="ko-KR" altLang="en-US" sz="800" kern="0" dirty="0">
                <a:latin typeface="Arial" panose="020B0604020202020204" pitchFamily="34" charset="0"/>
                <a:ea typeface="+mj-ea"/>
                <a:cs typeface="Arial" panose="020B0604020202020204" pitchFamily="34" charset="0"/>
              </a:rPr>
              <a:t>함</a:t>
            </a:r>
            <a:endParaRPr lang="en-US" altLang="ko-KR" sz="800" kern="0" dirty="0">
              <a:latin typeface="Arial" panose="020B0604020202020204" pitchFamily="34" charset="0"/>
              <a:ea typeface="+mj-ea"/>
              <a:cs typeface="Arial" panose="020B0604020202020204" pitchFamily="34" charset="0"/>
            </a:endParaRPr>
          </a:p>
          <a:p>
            <a:pPr marL="94950" lvl="2" fontAlgn="base">
              <a:spcBef>
                <a:spcPts val="300"/>
              </a:spcBef>
              <a:buClr>
                <a:srgbClr val="00338D"/>
              </a:buClr>
              <a:buSzPct val="100000"/>
              <a:defRPr/>
            </a:pPr>
            <a:r>
              <a:rPr lang="en-US" altLang="ko-KR" sz="800" kern="0" dirty="0">
                <a:latin typeface="Arial" panose="020B0604020202020204" pitchFamily="34" charset="0"/>
                <a:ea typeface="+mj-ea"/>
                <a:cs typeface="Arial" panose="020B0604020202020204" pitchFamily="34" charset="0"/>
              </a:rPr>
              <a:t>            - </a:t>
            </a:r>
            <a:r>
              <a:rPr lang="ko-KR" altLang="en-US" sz="800" kern="0" dirty="0">
                <a:latin typeface="Arial" panose="020B0604020202020204" pitchFamily="34" charset="0"/>
                <a:ea typeface="+mj-ea"/>
                <a:cs typeface="Arial" panose="020B0604020202020204" pitchFamily="34" charset="0"/>
              </a:rPr>
              <a:t> </a:t>
            </a:r>
            <a:r>
              <a:rPr lang="en-US" altLang="ko-KR" sz="800" kern="0" dirty="0">
                <a:latin typeface="Arial" panose="020B0604020202020204" pitchFamily="34" charset="0"/>
                <a:ea typeface="+mj-ea"/>
                <a:cs typeface="Arial" panose="020B0604020202020204" pitchFamily="34" charset="0"/>
              </a:rPr>
              <a:t>2022</a:t>
            </a:r>
            <a:r>
              <a:rPr lang="ko-KR" altLang="en-US" sz="800" kern="0" dirty="0">
                <a:latin typeface="Arial" panose="020B0604020202020204" pitchFamily="34" charset="0"/>
                <a:ea typeface="+mj-ea"/>
                <a:cs typeface="Arial" panose="020B0604020202020204" pitchFamily="34" charset="0"/>
              </a:rPr>
              <a:t>년 </a:t>
            </a:r>
            <a:r>
              <a:rPr lang="en-US" altLang="ko-KR" sz="800" kern="0" dirty="0">
                <a:latin typeface="Arial" panose="020B0604020202020204" pitchFamily="34" charset="0"/>
                <a:ea typeface="+mj-ea"/>
                <a:cs typeface="Arial" panose="020B0604020202020204" pitchFamily="34" charset="0"/>
              </a:rPr>
              <a:t>12</a:t>
            </a:r>
            <a:r>
              <a:rPr lang="ko-KR" altLang="en-US" sz="800" kern="0" dirty="0">
                <a:latin typeface="Arial" panose="020B0604020202020204" pitchFamily="34" charset="0"/>
                <a:ea typeface="+mj-ea"/>
                <a:cs typeface="Arial" panose="020B0604020202020204" pitchFamily="34" charset="0"/>
              </a:rPr>
              <a:t>월 이내에 정산위원회를 구성하고</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현재까지 지출 내역을 바탕으로 정산에 적용할 구체적인 비용항목을 협의할 예정</a:t>
            </a:r>
            <a:endParaRPr lang="en-US" altLang="ko-KR" sz="800" kern="0" dirty="0">
              <a:latin typeface="Arial" panose="020B0604020202020204" pitchFamily="34" charset="0"/>
              <a:ea typeface="+mj-ea"/>
              <a:cs typeface="Arial" panose="020B0604020202020204" pitchFamily="34" charset="0"/>
            </a:endParaRPr>
          </a:p>
        </p:txBody>
      </p:sp>
      <p:sp>
        <p:nvSpPr>
          <p:cNvPr id="69" name="직사각형 68">
            <a:extLst>
              <a:ext uri="{FF2B5EF4-FFF2-40B4-BE49-F238E27FC236}">
                <a16:creationId xmlns:a16="http://schemas.microsoft.com/office/drawing/2014/main" id="{9C6FE902-BD71-4C0A-A746-BCDEFD4CF9D1}"/>
              </a:ext>
            </a:extLst>
          </p:cNvPr>
          <p:cNvSpPr/>
          <p:nvPr/>
        </p:nvSpPr>
        <p:spPr>
          <a:xfrm>
            <a:off x="2609850" y="3004521"/>
            <a:ext cx="4495800" cy="943306"/>
          </a:xfrm>
          <a:prstGeom prst="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marL="94950" lvl="2" fontAlgn="base">
              <a:spcBef>
                <a:spcPts val="300"/>
              </a:spcBef>
              <a:buClr>
                <a:srgbClr val="00338D"/>
              </a:buClr>
              <a:buSzPct val="100000"/>
              <a:defRPr/>
            </a:pPr>
            <a:r>
              <a:rPr lang="ko-KR" altLang="en-US" sz="700" b="1" kern="0" dirty="0">
                <a:solidFill>
                  <a:schemeClr val="tx1"/>
                </a:solidFill>
                <a:latin typeface="+mj-ea"/>
                <a:ea typeface="+mj-ea"/>
                <a:cs typeface="Arial" panose="020B0604020202020204" pitchFamily="34" charset="0"/>
              </a:rPr>
              <a:t>계약서에서 적시하는 비용</a:t>
            </a:r>
            <a:r>
              <a:rPr lang="en-US" altLang="ko-KR" sz="700" b="1" kern="0" dirty="0">
                <a:solidFill>
                  <a:schemeClr val="tx1"/>
                </a:solidFill>
                <a:latin typeface="+mj-ea"/>
                <a:ea typeface="+mj-ea"/>
                <a:cs typeface="Arial" panose="020B0604020202020204" pitchFamily="34" charset="0"/>
              </a:rPr>
              <a:t>(</a:t>
            </a:r>
            <a:r>
              <a:rPr lang="ko-KR" altLang="en-US" sz="700" b="1" kern="0" dirty="0" err="1">
                <a:solidFill>
                  <a:schemeClr val="tx1"/>
                </a:solidFill>
                <a:latin typeface="+mj-ea"/>
                <a:ea typeface="+mj-ea"/>
                <a:cs typeface="Arial" panose="020B0604020202020204" pitchFamily="34" charset="0"/>
              </a:rPr>
              <a:t>ㄱ</a:t>
            </a:r>
            <a:r>
              <a:rPr lang="en-US" altLang="ko-KR" sz="700" b="1" kern="0" dirty="0">
                <a:solidFill>
                  <a:schemeClr val="tx1"/>
                </a:solidFill>
                <a:latin typeface="+mj-ea"/>
                <a:ea typeface="+mj-ea"/>
                <a:cs typeface="Arial" panose="020B0604020202020204" pitchFamily="34" charset="0"/>
              </a:rPr>
              <a:t>)</a:t>
            </a:r>
          </a:p>
          <a:p>
            <a:pPr marL="94950" lvl="2" fontAlgn="base">
              <a:spcBef>
                <a:spcPts val="300"/>
              </a:spcBef>
              <a:buClr>
                <a:srgbClr val="00338D"/>
              </a:buClr>
              <a:buSzPct val="100000"/>
              <a:defRPr/>
            </a:pPr>
            <a:r>
              <a:rPr lang="en-US" altLang="ko-KR" sz="700" kern="0" dirty="0">
                <a:solidFill>
                  <a:schemeClr val="tx1"/>
                </a:solidFill>
                <a:latin typeface="+mj-ea"/>
                <a:ea typeface="+mj-ea"/>
                <a:cs typeface="Arial" panose="020B0604020202020204" pitchFamily="34" charset="0"/>
              </a:rPr>
              <a:t>           - </a:t>
            </a:r>
            <a:r>
              <a:rPr lang="ko-KR" altLang="en-US" sz="700" kern="0" dirty="0">
                <a:solidFill>
                  <a:schemeClr val="tx1"/>
                </a:solidFill>
                <a:latin typeface="+mj-ea"/>
                <a:ea typeface="+mj-ea"/>
                <a:cs typeface="Arial" panose="020B0604020202020204" pitchFamily="34" charset="0"/>
              </a:rPr>
              <a:t>본건 도시관리계획 변경 및 사업에 합리적인 범위의 제반 용역비 </a:t>
            </a:r>
            <a:br>
              <a:rPr lang="en-US" altLang="ko-KR" sz="700" kern="0" dirty="0">
                <a:solidFill>
                  <a:schemeClr val="tx1"/>
                </a:solidFill>
                <a:latin typeface="+mj-ea"/>
                <a:ea typeface="+mj-ea"/>
                <a:cs typeface="Arial" panose="020B0604020202020204" pitchFamily="34" charset="0"/>
              </a:rPr>
            </a:br>
            <a:r>
              <a:rPr lang="ko-KR" altLang="en-US" sz="700" kern="0" dirty="0">
                <a:solidFill>
                  <a:schemeClr val="tx1"/>
                </a:solidFill>
                <a:latin typeface="+mj-ea"/>
                <a:ea typeface="+mj-ea"/>
                <a:cs typeface="Arial" panose="020B0604020202020204" pitchFamily="34" charset="0"/>
              </a:rPr>
              <a:t>           </a:t>
            </a:r>
            <a:r>
              <a:rPr lang="en-US" altLang="ko-KR" sz="700" kern="0" dirty="0">
                <a:solidFill>
                  <a:schemeClr val="tx1"/>
                </a:solidFill>
                <a:latin typeface="+mj-ea"/>
                <a:ea typeface="+mj-ea"/>
                <a:cs typeface="Arial" panose="020B0604020202020204" pitchFamily="34" charset="0"/>
              </a:rPr>
              <a:t>- </a:t>
            </a:r>
            <a:r>
              <a:rPr lang="ko-KR" altLang="en-US" sz="700" kern="0" dirty="0">
                <a:solidFill>
                  <a:schemeClr val="tx1"/>
                </a:solidFill>
                <a:latin typeface="+mj-ea"/>
                <a:ea typeface="+mj-ea"/>
                <a:cs typeface="Arial" panose="020B0604020202020204" pitchFamily="34" charset="0"/>
              </a:rPr>
              <a:t>공장부지 매각을 위한 마케팅 비용</a:t>
            </a:r>
            <a:br>
              <a:rPr lang="en-US" altLang="ko-KR" sz="700" kern="0" dirty="0">
                <a:solidFill>
                  <a:schemeClr val="tx1"/>
                </a:solidFill>
                <a:latin typeface="+mj-ea"/>
                <a:ea typeface="+mj-ea"/>
                <a:cs typeface="Arial" panose="020B0604020202020204" pitchFamily="34" charset="0"/>
              </a:rPr>
            </a:br>
            <a:r>
              <a:rPr lang="en-US" altLang="ko-KR" sz="700" kern="0" dirty="0">
                <a:solidFill>
                  <a:schemeClr val="tx1"/>
                </a:solidFill>
                <a:latin typeface="+mj-ea"/>
                <a:ea typeface="+mj-ea"/>
                <a:cs typeface="Arial" panose="020B0604020202020204" pitchFamily="34" charset="0"/>
              </a:rPr>
              <a:t>           - </a:t>
            </a:r>
            <a:r>
              <a:rPr lang="ko-KR" altLang="en-US" sz="700" kern="0" dirty="0">
                <a:solidFill>
                  <a:schemeClr val="tx1"/>
                </a:solidFill>
                <a:latin typeface="+mj-ea"/>
                <a:ea typeface="+mj-ea"/>
                <a:cs typeface="Arial" panose="020B0604020202020204" pitchFamily="34" charset="0"/>
              </a:rPr>
              <a:t>공장부지 유지 관리비 및 개량비 </a:t>
            </a:r>
            <a:br>
              <a:rPr lang="en-US" altLang="ko-KR" sz="700" kern="0" dirty="0">
                <a:solidFill>
                  <a:schemeClr val="tx1"/>
                </a:solidFill>
                <a:latin typeface="+mj-ea"/>
                <a:ea typeface="+mj-ea"/>
                <a:cs typeface="Arial" panose="020B0604020202020204" pitchFamily="34" charset="0"/>
              </a:rPr>
            </a:br>
            <a:r>
              <a:rPr lang="en-US" altLang="ko-KR" sz="700" kern="0" dirty="0">
                <a:solidFill>
                  <a:schemeClr val="tx1"/>
                </a:solidFill>
                <a:latin typeface="+mj-ea"/>
                <a:ea typeface="+mj-ea"/>
                <a:cs typeface="Arial" panose="020B0604020202020204" pitchFamily="34" charset="0"/>
              </a:rPr>
              <a:t>           - </a:t>
            </a:r>
            <a:r>
              <a:rPr lang="ko-KR" altLang="en-US" sz="700" kern="0" dirty="0">
                <a:solidFill>
                  <a:schemeClr val="tx1"/>
                </a:solidFill>
                <a:latin typeface="+mj-ea"/>
                <a:ea typeface="+mj-ea"/>
                <a:cs typeface="Arial" panose="020B0604020202020204" pitchFamily="34" charset="0"/>
              </a:rPr>
              <a:t>양도소득세</a:t>
            </a:r>
            <a:r>
              <a:rPr lang="en-US" altLang="ko-KR" sz="700" kern="0" dirty="0">
                <a:solidFill>
                  <a:schemeClr val="tx1"/>
                </a:solidFill>
                <a:latin typeface="+mj-ea"/>
                <a:ea typeface="+mj-ea"/>
                <a:cs typeface="Arial" panose="020B0604020202020204" pitchFamily="34" charset="0"/>
              </a:rPr>
              <a:t> </a:t>
            </a:r>
            <a:r>
              <a:rPr lang="ko-KR" altLang="en-US" sz="700" kern="0" dirty="0">
                <a:solidFill>
                  <a:schemeClr val="tx1"/>
                </a:solidFill>
                <a:latin typeface="+mj-ea"/>
                <a:ea typeface="+mj-ea"/>
                <a:cs typeface="Arial" panose="020B0604020202020204" pitchFamily="34" charset="0"/>
              </a:rPr>
              <a:t>등 매각에 수반되는 제세 공과금</a:t>
            </a:r>
            <a:br>
              <a:rPr lang="en-US" altLang="ko-KR" sz="700" kern="0" dirty="0">
                <a:solidFill>
                  <a:schemeClr val="tx1"/>
                </a:solidFill>
                <a:latin typeface="+mj-ea"/>
                <a:ea typeface="+mj-ea"/>
                <a:cs typeface="Arial" panose="020B0604020202020204" pitchFamily="34" charset="0"/>
              </a:rPr>
            </a:br>
            <a:r>
              <a:rPr lang="en-US" altLang="ko-KR" sz="700" kern="0" dirty="0">
                <a:solidFill>
                  <a:schemeClr val="tx1"/>
                </a:solidFill>
                <a:latin typeface="+mj-ea"/>
                <a:ea typeface="+mj-ea"/>
                <a:cs typeface="Arial" panose="020B0604020202020204" pitchFamily="34" charset="0"/>
              </a:rPr>
              <a:t>           - </a:t>
            </a:r>
            <a:r>
              <a:rPr lang="ko-KR" altLang="en-US" sz="700" kern="0" dirty="0">
                <a:solidFill>
                  <a:schemeClr val="tx1"/>
                </a:solidFill>
                <a:latin typeface="+mj-ea"/>
                <a:ea typeface="+mj-ea"/>
                <a:cs typeface="Arial" panose="020B0604020202020204" pitchFamily="34" charset="0"/>
              </a:rPr>
              <a:t>지구단위계획안에 기재된 기반시설 조성을 위한 </a:t>
            </a:r>
            <a:r>
              <a:rPr lang="ko-KR" altLang="en-US" sz="700" kern="0" dirty="0" err="1">
                <a:solidFill>
                  <a:schemeClr val="tx1"/>
                </a:solidFill>
                <a:latin typeface="+mj-ea"/>
                <a:ea typeface="+mj-ea"/>
                <a:cs typeface="Arial" panose="020B0604020202020204" pitchFamily="34" charset="0"/>
              </a:rPr>
              <a:t>토지비</a:t>
            </a:r>
            <a:r>
              <a:rPr lang="en-US" altLang="ko-KR" sz="700" kern="0" dirty="0">
                <a:solidFill>
                  <a:schemeClr val="tx1"/>
                </a:solidFill>
                <a:latin typeface="+mj-ea"/>
                <a:ea typeface="+mj-ea"/>
                <a:cs typeface="Arial" panose="020B0604020202020204" pitchFamily="34" charset="0"/>
              </a:rPr>
              <a:t>,</a:t>
            </a:r>
            <a:r>
              <a:rPr lang="ko-KR" altLang="en-US" sz="700" kern="0" dirty="0">
                <a:solidFill>
                  <a:schemeClr val="tx1"/>
                </a:solidFill>
                <a:latin typeface="+mj-ea"/>
                <a:ea typeface="+mj-ea"/>
                <a:cs typeface="Arial" panose="020B0604020202020204" pitchFamily="34" charset="0"/>
              </a:rPr>
              <a:t> 순공사비</a:t>
            </a:r>
            <a:r>
              <a:rPr lang="en-US" altLang="ko-KR" sz="700" kern="0" dirty="0">
                <a:solidFill>
                  <a:schemeClr val="tx1"/>
                </a:solidFill>
                <a:latin typeface="+mj-ea"/>
                <a:ea typeface="+mj-ea"/>
                <a:cs typeface="Arial" panose="020B0604020202020204" pitchFamily="34" charset="0"/>
              </a:rPr>
              <a:t>, </a:t>
            </a:r>
            <a:r>
              <a:rPr lang="ko-KR" altLang="en-US" sz="700" kern="0" dirty="0">
                <a:solidFill>
                  <a:schemeClr val="tx1"/>
                </a:solidFill>
                <a:latin typeface="+mj-ea"/>
                <a:ea typeface="+mj-ea"/>
                <a:cs typeface="Arial" panose="020B0604020202020204" pitchFamily="34" charset="0"/>
              </a:rPr>
              <a:t>조사비</a:t>
            </a:r>
            <a:r>
              <a:rPr lang="en-US" altLang="ko-KR" sz="700" kern="0" dirty="0">
                <a:solidFill>
                  <a:schemeClr val="tx1"/>
                </a:solidFill>
                <a:latin typeface="+mj-ea"/>
                <a:ea typeface="+mj-ea"/>
                <a:cs typeface="Arial" panose="020B0604020202020204" pitchFamily="34" charset="0"/>
              </a:rPr>
              <a:t>, </a:t>
            </a:r>
            <a:r>
              <a:rPr lang="ko-KR" altLang="en-US" sz="700" kern="0" dirty="0" err="1">
                <a:solidFill>
                  <a:schemeClr val="tx1"/>
                </a:solidFill>
                <a:latin typeface="+mj-ea"/>
                <a:ea typeface="+mj-ea"/>
                <a:cs typeface="Arial" panose="020B0604020202020204" pitchFamily="34" charset="0"/>
              </a:rPr>
              <a:t>설계비</a:t>
            </a:r>
            <a:r>
              <a:rPr lang="en-US" altLang="ko-KR" sz="700" kern="0" dirty="0">
                <a:solidFill>
                  <a:schemeClr val="tx1"/>
                </a:solidFill>
                <a:latin typeface="+mj-ea"/>
                <a:ea typeface="+mj-ea"/>
                <a:cs typeface="Arial" panose="020B0604020202020204" pitchFamily="34" charset="0"/>
              </a:rPr>
              <a:t>,</a:t>
            </a:r>
            <a:r>
              <a:rPr lang="ko-KR" altLang="en-US" sz="700" kern="0" dirty="0">
                <a:solidFill>
                  <a:schemeClr val="tx1"/>
                </a:solidFill>
                <a:latin typeface="+mj-ea"/>
                <a:ea typeface="+mj-ea"/>
                <a:cs typeface="Arial" panose="020B0604020202020204" pitchFamily="34" charset="0"/>
              </a:rPr>
              <a:t> 일반관리비</a:t>
            </a:r>
            <a:r>
              <a:rPr lang="en-US" altLang="ko-KR" sz="700" kern="0" dirty="0">
                <a:solidFill>
                  <a:schemeClr val="tx1"/>
                </a:solidFill>
                <a:latin typeface="+mj-ea"/>
                <a:ea typeface="+mj-ea"/>
                <a:cs typeface="Arial" panose="020B0604020202020204" pitchFamily="34" charset="0"/>
              </a:rPr>
              <a:t> </a:t>
            </a:r>
            <a:br>
              <a:rPr lang="en-US" altLang="ko-KR" sz="700" kern="0" dirty="0">
                <a:solidFill>
                  <a:schemeClr val="tx1"/>
                </a:solidFill>
                <a:latin typeface="+mj-ea"/>
                <a:ea typeface="+mj-ea"/>
                <a:cs typeface="Arial" panose="020B0604020202020204" pitchFamily="34" charset="0"/>
              </a:rPr>
            </a:br>
            <a:r>
              <a:rPr lang="en-US" altLang="ko-KR" sz="700" kern="0" dirty="0">
                <a:solidFill>
                  <a:schemeClr val="tx1"/>
                </a:solidFill>
                <a:latin typeface="+mj-ea"/>
                <a:ea typeface="+mj-ea"/>
                <a:cs typeface="Arial" panose="020B0604020202020204" pitchFamily="34" charset="0"/>
              </a:rPr>
              <a:t>           - </a:t>
            </a:r>
            <a:r>
              <a:rPr lang="ko-KR" altLang="en-US" sz="700" kern="0" dirty="0">
                <a:solidFill>
                  <a:schemeClr val="tx1"/>
                </a:solidFill>
                <a:latin typeface="+mj-ea"/>
                <a:ea typeface="+mj-ea"/>
                <a:cs typeface="Arial" panose="020B0604020202020204" pitchFamily="34" charset="0"/>
              </a:rPr>
              <a:t>기타 개발이익환수에 관한 법률 제 </a:t>
            </a:r>
            <a:r>
              <a:rPr lang="en-US" altLang="ko-KR" sz="700" kern="0" dirty="0">
                <a:solidFill>
                  <a:schemeClr val="tx1"/>
                </a:solidFill>
                <a:latin typeface="+mj-ea"/>
                <a:ea typeface="+mj-ea"/>
                <a:cs typeface="Arial" panose="020B0604020202020204" pitchFamily="34" charset="0"/>
              </a:rPr>
              <a:t>11</a:t>
            </a:r>
            <a:r>
              <a:rPr lang="ko-KR" altLang="en-US" sz="700" kern="0" dirty="0">
                <a:solidFill>
                  <a:schemeClr val="tx1"/>
                </a:solidFill>
                <a:latin typeface="+mj-ea"/>
                <a:ea typeface="+mj-ea"/>
                <a:cs typeface="Arial" panose="020B0604020202020204" pitchFamily="34" charset="0"/>
              </a:rPr>
              <a:t>조 및 제</a:t>
            </a:r>
            <a:r>
              <a:rPr lang="en-US" altLang="ko-KR" sz="700" kern="0" dirty="0">
                <a:solidFill>
                  <a:schemeClr val="tx1"/>
                </a:solidFill>
                <a:latin typeface="+mj-ea"/>
                <a:ea typeface="+mj-ea"/>
                <a:cs typeface="Arial" panose="020B0604020202020204" pitchFamily="34" charset="0"/>
              </a:rPr>
              <a:t>12</a:t>
            </a:r>
            <a:r>
              <a:rPr lang="ko-KR" altLang="en-US" sz="700" kern="0" dirty="0">
                <a:solidFill>
                  <a:schemeClr val="tx1"/>
                </a:solidFill>
                <a:latin typeface="+mj-ea"/>
                <a:ea typeface="+mj-ea"/>
                <a:cs typeface="Arial" panose="020B0604020202020204" pitchFamily="34" charset="0"/>
              </a:rPr>
              <a:t>조에 포함된 사항</a:t>
            </a:r>
            <a:endParaRPr lang="en-US" altLang="ko-KR" sz="700" kern="0" dirty="0">
              <a:solidFill>
                <a:schemeClr val="tx1"/>
              </a:solidFill>
              <a:latin typeface="+mj-ea"/>
              <a:ea typeface="+mj-ea"/>
              <a:cs typeface="Arial" panose="020B0604020202020204" pitchFamily="34" charset="0"/>
            </a:endParaRPr>
          </a:p>
        </p:txBody>
      </p:sp>
      <p:sp>
        <p:nvSpPr>
          <p:cNvPr id="70" name="직사각형 69">
            <a:extLst>
              <a:ext uri="{FF2B5EF4-FFF2-40B4-BE49-F238E27FC236}">
                <a16:creationId xmlns:a16="http://schemas.microsoft.com/office/drawing/2014/main" id="{D8C1794A-F822-428F-AC18-749CC4150EA3}"/>
              </a:ext>
            </a:extLst>
          </p:cNvPr>
          <p:cNvSpPr/>
          <p:nvPr/>
        </p:nvSpPr>
        <p:spPr>
          <a:xfrm>
            <a:off x="2181071" y="1664675"/>
            <a:ext cx="1080000" cy="180000"/>
          </a:xfrm>
          <a:prstGeom prst="rect">
            <a:avLst/>
          </a:prstGeom>
          <a:solidFill>
            <a:srgbClr val="BFE3F6"/>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a:solidFill>
                  <a:schemeClr val="tx1"/>
                </a:solidFill>
              </a:rPr>
              <a:t>손익정산 약정서 요약</a:t>
            </a:r>
          </a:p>
        </p:txBody>
      </p:sp>
      <p:sp>
        <p:nvSpPr>
          <p:cNvPr id="77" name="TextBox 76">
            <a:extLst>
              <a:ext uri="{FF2B5EF4-FFF2-40B4-BE49-F238E27FC236}">
                <a16:creationId xmlns:a16="http://schemas.microsoft.com/office/drawing/2014/main" id="{508E31B0-E62C-4879-BF9E-F87D9C696FF6}"/>
              </a:ext>
            </a:extLst>
          </p:cNvPr>
          <p:cNvSpPr txBox="1"/>
          <p:nvPr/>
        </p:nvSpPr>
        <p:spPr>
          <a:xfrm>
            <a:off x="2134544" y="6146820"/>
            <a:ext cx="4380556" cy="107722"/>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VDR 6.3.8~11, VDR 6.3.42, </a:t>
            </a:r>
            <a:r>
              <a:rPr lang="ko-KR" altLang="en-US" sz="700" dirty="0">
                <a:solidFill>
                  <a:srgbClr val="000000"/>
                </a:solidFill>
                <a:latin typeface="Arial" panose="020B0604020202020204" pitchFamily="34" charset="0"/>
                <a:ea typeface="+mj-ea"/>
                <a:cs typeface="Arial" panose="020B0604020202020204" pitchFamily="34" charset="0"/>
              </a:rPr>
              <a:t>매각주간사 방문하여 실물 확인한 군산시와의 손익정산 위한 변경약정서</a:t>
            </a:r>
            <a:endParaRPr lang="en-US" altLang="ko-KR" sz="700" dirty="0">
              <a:solidFill>
                <a:srgbClr val="00000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87649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3010262448"/>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13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3"/>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tx1"/>
                          </a:solidFill>
                          <a:latin typeface="Arial" panose="020B0604020202020204" pitchFamily="34" charset="0"/>
                          <a:ea typeface="+mj-ea"/>
                          <a:cs typeface="Arial" panose="020B0604020202020204" pitchFamily="34" charset="0"/>
                        </a:rPr>
                        <a:t>43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90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3299134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a:spLocks/>
          </p:cNvSpPr>
          <p:nvPr/>
        </p:nvSpPr>
        <p:spPr bwMode="auto">
          <a:xfrm>
            <a:off x="672108" y="2750337"/>
            <a:ext cx="581620" cy="546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spAutoFit/>
          </a:bodyPr>
          <a:lstStyle/>
          <a:p>
            <a:pPr algn="ctr" defTabSz="844073">
              <a:defRPr/>
            </a:pPr>
            <a:r>
              <a:rPr lang="en-US" altLang="en-US" sz="3300" b="1" dirty="0">
                <a:solidFill>
                  <a:srgbClr val="000000"/>
                </a:solidFill>
                <a:latin typeface="Arial"/>
              </a:rPr>
              <a:t>01</a:t>
            </a:r>
          </a:p>
        </p:txBody>
      </p:sp>
      <p:sp>
        <p:nvSpPr>
          <p:cNvPr id="6" name="제목 11">
            <a:extLst>
              <a:ext uri="{FF2B5EF4-FFF2-40B4-BE49-F238E27FC236}">
                <a16:creationId xmlns:a16="http://schemas.microsoft.com/office/drawing/2014/main" id="{A1CEBFEE-9882-48AE-B75B-94EDEBEB2C30}"/>
              </a:ext>
            </a:extLst>
          </p:cNvPr>
          <p:cNvSpPr txBox="1">
            <a:spLocks/>
          </p:cNvSpPr>
          <p:nvPr/>
        </p:nvSpPr>
        <p:spPr>
          <a:xfrm>
            <a:off x="1511881" y="2441422"/>
            <a:ext cx="4212909" cy="1114948"/>
          </a:xfrm>
          <a:prstGeom prst="rect">
            <a:avLst/>
          </a:prstGeom>
        </p:spPr>
        <p:txBody>
          <a:bodyPr vert="horz" lIns="0" tIns="0" rIns="0" bIns="0" rtlCol="0" anchor="ctr" anchorCtr="0">
            <a:noAutofit/>
          </a:bodyPr>
          <a:lstStyle>
            <a:lvl1pPr algn="r" defTabSz="844083" rtl="0" eaLnBrk="1" latinLnBrk="1" hangingPunct="1">
              <a:lnSpc>
                <a:spcPts val="8493"/>
              </a:lnSpc>
              <a:spcBef>
                <a:spcPts val="923"/>
              </a:spcBef>
              <a:buNone/>
              <a:defRPr sz="8123" kern="1200" baseline="0">
                <a:solidFill>
                  <a:schemeClr val="bg1"/>
                </a:solidFill>
                <a:latin typeface="KPMG Extralight"/>
                <a:ea typeface="+mj-ea"/>
                <a:cs typeface="KPMG Extralight"/>
              </a:defRPr>
            </a:lvl1pPr>
          </a:lstStyle>
          <a:p>
            <a:pPr>
              <a:lnSpc>
                <a:spcPct val="100000"/>
              </a:lnSpc>
            </a:pPr>
            <a:r>
              <a:rPr lang="ko-KR" altLang="en-US" sz="5000" b="1" dirty="0">
                <a:latin typeface="맑은 고딕" panose="020B0503020000020004" pitchFamily="50" charset="-127"/>
                <a:ea typeface="맑은 고딕" panose="020B0503020000020004" pitchFamily="50" charset="-127"/>
              </a:rPr>
              <a:t>제지부문</a:t>
            </a:r>
          </a:p>
        </p:txBody>
      </p:sp>
    </p:spTree>
    <p:extLst>
      <p:ext uri="{BB962C8B-B14F-4D97-AF65-F5344CB8AC3E}">
        <p14:creationId xmlns:p14="http://schemas.microsoft.com/office/powerpoint/2010/main" val="2808955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defTabSz="844078">
              <a:defRPr/>
            </a:pPr>
            <a:r>
              <a:rPr lang="en-US" altLang="ko-KR" sz="4500" b="1" dirty="0">
                <a:solidFill>
                  <a:srgbClr val="00338D"/>
                </a:solidFill>
                <a:latin typeface="KPMG Extralight" panose="020B0303030202040204" pitchFamily="34" charset="0"/>
              </a:rPr>
              <a:t>Revenue by Region &amp; Customer (1/2)</a:t>
            </a:r>
            <a:endParaRPr lang="en-US" altLang="ko-KR" sz="4500" b="1" dirty="0">
              <a:solidFill>
                <a:srgbClr val="00338D"/>
              </a:solidFill>
              <a:latin typeface="KPMG Extralight" panose="020B0303030202040204" pitchFamily="34" charset="0"/>
              <a:ea typeface="맑은 고딕" panose="020B0503020000020004" pitchFamily="50" charset="-127"/>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cs typeface="Arial" panose="020B0604020202020204" pitchFamily="34" charset="0"/>
              </a:rPr>
              <a:t>제지부문의 약 </a:t>
            </a:r>
            <a:r>
              <a:rPr lang="en-US" altLang="ko-KR" sz="1000" b="1" dirty="0">
                <a:solidFill>
                  <a:srgbClr val="002997"/>
                </a:solidFill>
                <a:latin typeface="Arial" panose="020B0604020202020204" pitchFamily="34" charset="0"/>
                <a:cs typeface="Arial" panose="020B0604020202020204" pitchFamily="34" charset="0"/>
              </a:rPr>
              <a:t>180</a:t>
            </a:r>
            <a:r>
              <a:rPr lang="ko-KR" altLang="en-US" sz="1000" b="1" dirty="0">
                <a:solidFill>
                  <a:srgbClr val="002997"/>
                </a:solidFill>
                <a:latin typeface="Arial" panose="020B0604020202020204" pitchFamily="34" charset="0"/>
                <a:cs typeface="Arial" panose="020B0604020202020204" pitchFamily="34" charset="0"/>
              </a:rPr>
              <a:t>개 이상의 매출처 중 </a:t>
            </a:r>
            <a:r>
              <a:rPr lang="en-US" altLang="ko-KR" sz="1000" b="1" dirty="0">
                <a:solidFill>
                  <a:srgbClr val="002997"/>
                </a:solidFill>
                <a:latin typeface="Arial" panose="020B0604020202020204" pitchFamily="34" charset="0"/>
                <a:cs typeface="Arial" panose="020B0604020202020204" pitchFamily="34" charset="0"/>
              </a:rPr>
              <a:t>2021</a:t>
            </a:r>
            <a:r>
              <a:rPr lang="ko-KR" altLang="en-US" sz="1000" b="1" dirty="0">
                <a:solidFill>
                  <a:srgbClr val="002997"/>
                </a:solidFill>
                <a:latin typeface="Arial" panose="020B0604020202020204" pitchFamily="34" charset="0"/>
                <a:cs typeface="Arial" panose="020B0604020202020204" pitchFamily="34" charset="0"/>
              </a:rPr>
              <a:t>년 매출액 규모 기준으로 선정한 상위 </a:t>
            </a:r>
            <a:r>
              <a:rPr lang="en-US" altLang="ko-KR" sz="1000" b="1" dirty="0">
                <a:solidFill>
                  <a:srgbClr val="002997"/>
                </a:solidFill>
                <a:latin typeface="Arial" panose="020B0604020202020204" pitchFamily="34" charset="0"/>
                <a:cs typeface="Arial" panose="020B0604020202020204" pitchFamily="34" charset="0"/>
              </a:rPr>
              <a:t>10</a:t>
            </a:r>
            <a:r>
              <a:rPr lang="ko-KR" altLang="en-US" sz="1000" b="1" dirty="0">
                <a:solidFill>
                  <a:srgbClr val="002997"/>
                </a:solidFill>
                <a:latin typeface="Arial" panose="020B0604020202020204" pitchFamily="34" charset="0"/>
                <a:cs typeface="Arial" panose="020B0604020202020204" pitchFamily="34" charset="0"/>
              </a:rPr>
              <a:t>개 거래처에 대한 연도별 비중은 </a:t>
            </a:r>
            <a:r>
              <a:rPr lang="en-US" altLang="ko-KR" sz="1000" b="1" dirty="0">
                <a:solidFill>
                  <a:srgbClr val="002997"/>
                </a:solidFill>
                <a:latin typeface="Arial" panose="020B0604020202020204" pitchFamily="34" charset="0"/>
                <a:cs typeface="Arial" panose="020B0604020202020204" pitchFamily="34" charset="0"/>
              </a:rPr>
              <a:t>2021~2022</a:t>
            </a:r>
            <a:r>
              <a:rPr lang="ko-KR" altLang="en-US" sz="1000" b="1" dirty="0">
                <a:solidFill>
                  <a:srgbClr val="002997"/>
                </a:solidFill>
                <a:latin typeface="Arial" panose="020B0604020202020204" pitchFamily="34" charset="0"/>
                <a:cs typeface="Arial" panose="020B0604020202020204" pitchFamily="34" charset="0"/>
              </a:rPr>
              <a:t>년 </a:t>
            </a:r>
            <a:r>
              <a:rPr lang="en-US" altLang="ko-KR" sz="1000" b="1" dirty="0">
                <a:solidFill>
                  <a:srgbClr val="002997"/>
                </a:solidFill>
                <a:latin typeface="Arial" panose="020B0604020202020204" pitchFamily="34" charset="0"/>
                <a:cs typeface="Arial" panose="020B0604020202020204" pitchFamily="34" charset="0"/>
              </a:rPr>
              <a:t>1</a:t>
            </a:r>
            <a:r>
              <a:rPr lang="ko-KR" altLang="en-US" sz="1000" b="1" dirty="0">
                <a:solidFill>
                  <a:srgbClr val="002997"/>
                </a:solidFill>
                <a:latin typeface="Arial" panose="020B0604020202020204" pitchFamily="34" charset="0"/>
                <a:cs typeface="Arial" panose="020B0604020202020204" pitchFamily="34" charset="0"/>
              </a:rPr>
              <a:t>분기 약 </a:t>
            </a:r>
            <a:r>
              <a:rPr lang="en-US" altLang="ko-KR" sz="1000" b="1" dirty="0">
                <a:solidFill>
                  <a:srgbClr val="002997"/>
                </a:solidFill>
                <a:latin typeface="Arial" panose="020B0604020202020204" pitchFamily="34" charset="0"/>
                <a:cs typeface="Arial" panose="020B0604020202020204" pitchFamily="34" charset="0"/>
              </a:rPr>
              <a:t>43% </a:t>
            </a:r>
            <a:r>
              <a:rPr lang="ko-KR" altLang="en-US" sz="1000" b="1" dirty="0">
                <a:solidFill>
                  <a:srgbClr val="002997"/>
                </a:solidFill>
                <a:latin typeface="Arial" panose="020B0604020202020204" pitchFamily="34" charset="0"/>
                <a:cs typeface="Arial" panose="020B0604020202020204" pitchFamily="34" charset="0"/>
              </a:rPr>
              <a:t>수준에 해당하며</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수출시장 의존도는 </a:t>
            </a:r>
            <a:r>
              <a:rPr lang="en-US" altLang="ko-KR" sz="1000" b="1" dirty="0">
                <a:solidFill>
                  <a:srgbClr val="002997"/>
                </a:solidFill>
                <a:latin typeface="Arial" panose="020B0604020202020204" pitchFamily="34" charset="0"/>
                <a:cs typeface="Arial" panose="020B0604020202020204" pitchFamily="34" charset="0"/>
              </a:rPr>
              <a:t>2018</a:t>
            </a:r>
            <a:r>
              <a:rPr lang="ko-KR" altLang="en-US" sz="1000" b="1" dirty="0">
                <a:solidFill>
                  <a:srgbClr val="002997"/>
                </a:solidFill>
                <a:latin typeface="Arial" panose="020B0604020202020204" pitchFamily="34" charset="0"/>
                <a:cs typeface="Arial" panose="020B0604020202020204" pitchFamily="34" charset="0"/>
              </a:rPr>
              <a:t>년 </a:t>
            </a:r>
            <a:r>
              <a:rPr lang="en-US" altLang="ko-KR" sz="1000" b="1" dirty="0">
                <a:solidFill>
                  <a:srgbClr val="002997"/>
                </a:solidFill>
                <a:latin typeface="Arial" panose="020B0604020202020204" pitchFamily="34" charset="0"/>
                <a:cs typeface="Arial" panose="020B0604020202020204" pitchFamily="34" charset="0"/>
              </a:rPr>
              <a:t>1.3%</a:t>
            </a:r>
            <a:r>
              <a:rPr lang="ko-KR" altLang="en-US" sz="1000" b="1" dirty="0">
                <a:solidFill>
                  <a:srgbClr val="002997"/>
                </a:solidFill>
                <a:latin typeface="Arial" panose="020B0604020202020204" pitchFamily="34" charset="0"/>
                <a:cs typeface="Arial" panose="020B0604020202020204" pitchFamily="34" charset="0"/>
              </a:rPr>
              <a:t>에서 </a:t>
            </a:r>
            <a:r>
              <a:rPr lang="en-US" altLang="ko-KR" sz="1000" b="1" dirty="0">
                <a:solidFill>
                  <a:srgbClr val="002997"/>
                </a:solidFill>
                <a:latin typeface="Arial" panose="020B0604020202020204" pitchFamily="34" charset="0"/>
                <a:cs typeface="Arial" panose="020B0604020202020204" pitchFamily="34" charset="0"/>
              </a:rPr>
              <a:t>2022</a:t>
            </a:r>
            <a:r>
              <a:rPr lang="ko-KR" altLang="en-US" sz="1000" b="1" dirty="0">
                <a:solidFill>
                  <a:srgbClr val="002997"/>
                </a:solidFill>
                <a:latin typeface="Arial" panose="020B0604020202020204" pitchFamily="34" charset="0"/>
                <a:cs typeface="Arial" panose="020B0604020202020204" pitchFamily="34" charset="0"/>
              </a:rPr>
              <a:t>년 </a:t>
            </a:r>
            <a:r>
              <a:rPr lang="en-US" altLang="ko-KR" sz="1000" b="1" dirty="0">
                <a:solidFill>
                  <a:srgbClr val="002997"/>
                </a:solidFill>
                <a:latin typeface="Arial" panose="020B0604020202020204" pitchFamily="34" charset="0"/>
                <a:cs typeface="Arial" panose="020B0604020202020204" pitchFamily="34" charset="0"/>
              </a:rPr>
              <a:t>1</a:t>
            </a:r>
            <a:r>
              <a:rPr lang="ko-KR" altLang="en-US" sz="1000" b="1" dirty="0">
                <a:solidFill>
                  <a:srgbClr val="002997"/>
                </a:solidFill>
                <a:latin typeface="Arial" panose="020B0604020202020204" pitchFamily="34" charset="0"/>
                <a:cs typeface="Arial" panose="020B0604020202020204" pitchFamily="34" charset="0"/>
              </a:rPr>
              <a:t>분기 </a:t>
            </a:r>
            <a:r>
              <a:rPr lang="en-US" altLang="ko-KR" sz="1000" b="1" dirty="0">
                <a:solidFill>
                  <a:srgbClr val="002997"/>
                </a:solidFill>
                <a:latin typeface="Arial" panose="020B0604020202020204" pitchFamily="34" charset="0"/>
                <a:cs typeface="Arial" panose="020B0604020202020204" pitchFamily="34" charset="0"/>
              </a:rPr>
              <a:t>15.5%</a:t>
            </a:r>
            <a:r>
              <a:rPr lang="ko-KR" altLang="en-US" sz="1000" b="1" dirty="0">
                <a:solidFill>
                  <a:srgbClr val="002997"/>
                </a:solidFill>
                <a:latin typeface="Arial" panose="020B0604020202020204" pitchFamily="34" charset="0"/>
                <a:cs typeface="Arial" panose="020B0604020202020204" pitchFamily="34" charset="0"/>
              </a:rPr>
              <a:t>까지 점차 높아지는 추세임</a:t>
            </a:r>
          </a:p>
        </p:txBody>
      </p:sp>
      <p:sp>
        <p:nvSpPr>
          <p:cNvPr id="20" name="TextBox 19">
            <a:extLst>
              <a:ext uri="{FF2B5EF4-FFF2-40B4-BE49-F238E27FC236}">
                <a16:creationId xmlns:a16="http://schemas.microsoft.com/office/drawing/2014/main" id="{D1F791D0-DB24-406C-BBE1-42094B444E90}"/>
              </a:ext>
            </a:extLst>
          </p:cNvPr>
          <p:cNvSpPr txBox="1"/>
          <p:nvPr/>
        </p:nvSpPr>
        <p:spPr>
          <a:xfrm>
            <a:off x="5109455" y="1348946"/>
            <a:ext cx="4180985" cy="123111"/>
          </a:xfrm>
          <a:prstGeom prst="rect">
            <a:avLst/>
          </a:prstGeom>
          <a:noFill/>
        </p:spPr>
        <p:txBody>
          <a:bodyPr wrap="square" lIns="0" tIns="0" rIns="0" bIns="0">
            <a:spAutoFit/>
          </a:bodyPr>
          <a:lstStyle/>
          <a:p>
            <a:pPr algn="r"/>
            <a:r>
              <a:rPr lang="en-US" altLang="ko-KR" sz="800" dirty="0">
                <a:solidFill>
                  <a:prstClr val="black"/>
                </a:solidFill>
                <a:latin typeface="Arial" panose="020B0604020202020204" pitchFamily="34" charset="0"/>
                <a:cs typeface="Arial" panose="020B0604020202020204" pitchFamily="34" charset="0"/>
              </a:rPr>
              <a:t>(Source: VDR</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6.4.1)</a:t>
            </a:r>
          </a:p>
        </p:txBody>
      </p:sp>
      <p:graphicFrame>
        <p:nvGraphicFramePr>
          <p:cNvPr id="28" name="표 27">
            <a:extLst>
              <a:ext uri="{FF2B5EF4-FFF2-40B4-BE49-F238E27FC236}">
                <a16:creationId xmlns:a16="http://schemas.microsoft.com/office/drawing/2014/main" id="{F2AAD5F9-046D-47E4-8D57-073388EDF035}"/>
              </a:ext>
            </a:extLst>
          </p:cNvPr>
          <p:cNvGraphicFramePr>
            <a:graphicFrameLocks noGrp="1"/>
          </p:cNvGraphicFramePr>
          <p:nvPr>
            <p:extLst>
              <p:ext uri="{D42A27DB-BD31-4B8C-83A1-F6EECF244321}">
                <p14:modId xmlns:p14="http://schemas.microsoft.com/office/powerpoint/2010/main" val="4260373523"/>
              </p:ext>
            </p:extLst>
          </p:nvPr>
        </p:nvGraphicFramePr>
        <p:xfrm>
          <a:off x="495464" y="1489787"/>
          <a:ext cx="8794976" cy="2395584"/>
        </p:xfrm>
        <a:graphic>
          <a:graphicData uri="http://schemas.openxmlformats.org/drawingml/2006/table">
            <a:tbl>
              <a:tblPr/>
              <a:tblGrid>
                <a:gridCol w="892724">
                  <a:extLst>
                    <a:ext uri="{9D8B030D-6E8A-4147-A177-3AD203B41FA5}">
                      <a16:colId xmlns:a16="http://schemas.microsoft.com/office/drawing/2014/main" val="222832648"/>
                    </a:ext>
                  </a:extLst>
                </a:gridCol>
                <a:gridCol w="582053">
                  <a:extLst>
                    <a:ext uri="{9D8B030D-6E8A-4147-A177-3AD203B41FA5}">
                      <a16:colId xmlns:a16="http://schemas.microsoft.com/office/drawing/2014/main" val="4064798810"/>
                    </a:ext>
                  </a:extLst>
                </a:gridCol>
                <a:gridCol w="582053">
                  <a:extLst>
                    <a:ext uri="{9D8B030D-6E8A-4147-A177-3AD203B41FA5}">
                      <a16:colId xmlns:a16="http://schemas.microsoft.com/office/drawing/2014/main" val="3157806214"/>
                    </a:ext>
                  </a:extLst>
                </a:gridCol>
                <a:gridCol w="582053">
                  <a:extLst>
                    <a:ext uri="{9D8B030D-6E8A-4147-A177-3AD203B41FA5}">
                      <a16:colId xmlns:a16="http://schemas.microsoft.com/office/drawing/2014/main" val="3740736865"/>
                    </a:ext>
                  </a:extLst>
                </a:gridCol>
                <a:gridCol w="582053">
                  <a:extLst>
                    <a:ext uri="{9D8B030D-6E8A-4147-A177-3AD203B41FA5}">
                      <a16:colId xmlns:a16="http://schemas.microsoft.com/office/drawing/2014/main" val="2810354178"/>
                    </a:ext>
                  </a:extLst>
                </a:gridCol>
                <a:gridCol w="582053">
                  <a:extLst>
                    <a:ext uri="{9D8B030D-6E8A-4147-A177-3AD203B41FA5}">
                      <a16:colId xmlns:a16="http://schemas.microsoft.com/office/drawing/2014/main" val="2826748916"/>
                    </a:ext>
                  </a:extLst>
                </a:gridCol>
                <a:gridCol w="581367">
                  <a:extLst>
                    <a:ext uri="{9D8B030D-6E8A-4147-A177-3AD203B41FA5}">
                      <a16:colId xmlns:a16="http://schemas.microsoft.com/office/drawing/2014/main" val="1550427686"/>
                    </a:ext>
                  </a:extLst>
                </a:gridCol>
                <a:gridCol w="581367">
                  <a:extLst>
                    <a:ext uri="{9D8B030D-6E8A-4147-A177-3AD203B41FA5}">
                      <a16:colId xmlns:a16="http://schemas.microsoft.com/office/drawing/2014/main" val="191849767"/>
                    </a:ext>
                  </a:extLst>
                </a:gridCol>
                <a:gridCol w="581367">
                  <a:extLst>
                    <a:ext uri="{9D8B030D-6E8A-4147-A177-3AD203B41FA5}">
                      <a16:colId xmlns:a16="http://schemas.microsoft.com/office/drawing/2014/main" val="2015138258"/>
                    </a:ext>
                  </a:extLst>
                </a:gridCol>
                <a:gridCol w="581367">
                  <a:extLst>
                    <a:ext uri="{9D8B030D-6E8A-4147-A177-3AD203B41FA5}">
                      <a16:colId xmlns:a16="http://schemas.microsoft.com/office/drawing/2014/main" val="749363795"/>
                    </a:ext>
                  </a:extLst>
                </a:gridCol>
                <a:gridCol w="581367">
                  <a:extLst>
                    <a:ext uri="{9D8B030D-6E8A-4147-A177-3AD203B41FA5}">
                      <a16:colId xmlns:a16="http://schemas.microsoft.com/office/drawing/2014/main" val="1167623676"/>
                    </a:ext>
                  </a:extLst>
                </a:gridCol>
                <a:gridCol w="594212">
                  <a:extLst>
                    <a:ext uri="{9D8B030D-6E8A-4147-A177-3AD203B41FA5}">
                      <a16:colId xmlns:a16="http://schemas.microsoft.com/office/drawing/2014/main" val="78790314"/>
                    </a:ext>
                  </a:extLst>
                </a:gridCol>
                <a:gridCol w="1490940">
                  <a:extLst>
                    <a:ext uri="{9D8B030D-6E8A-4147-A177-3AD203B41FA5}">
                      <a16:colId xmlns:a16="http://schemas.microsoft.com/office/drawing/2014/main" val="4097206239"/>
                    </a:ext>
                  </a:extLst>
                </a:gridCol>
              </a:tblGrid>
              <a:tr h="149724">
                <a:tc>
                  <a:txBody>
                    <a:bodyPr/>
                    <a:lstStyle/>
                    <a:p>
                      <a:pPr algn="l" rtl="0" fontAlgn="ctr"/>
                      <a:r>
                        <a:rPr lang="en-US" altLang="ko-KR" sz="750" b="1" i="0" u="none" strike="noStrike" dirty="0">
                          <a:solidFill>
                            <a:srgbClr val="FFFFFF"/>
                          </a:solidFill>
                          <a:effectLst/>
                          <a:latin typeface="Arial" panose="020B0604020202020204" pitchFamily="34" charset="0"/>
                          <a:ea typeface="+mn-ea"/>
                          <a:cs typeface="Arial" panose="020B0604020202020204" pitchFamily="34" charset="0"/>
                        </a:rPr>
                        <a:t>(</a:t>
                      </a:r>
                      <a:r>
                        <a:rPr lang="ko-KR" altLang="en-US" sz="750" b="1" i="0" u="none" strike="noStrike" dirty="0">
                          <a:solidFill>
                            <a:srgbClr val="FFFFFF"/>
                          </a:solidFill>
                          <a:effectLst/>
                          <a:latin typeface="Arial" panose="020B0604020202020204" pitchFamily="34" charset="0"/>
                          <a:ea typeface="+mn-ea"/>
                          <a:cs typeface="Arial" panose="020B0604020202020204" pitchFamily="34" charset="0"/>
                        </a:rPr>
                        <a:t>단위</a:t>
                      </a:r>
                      <a:r>
                        <a:rPr lang="en-US" altLang="ko-KR" sz="750" b="1" i="0" u="none" strike="noStrike" dirty="0">
                          <a:solidFill>
                            <a:srgbClr val="FFFFFF"/>
                          </a:solidFill>
                          <a:effectLst/>
                          <a:latin typeface="Arial" panose="020B0604020202020204" pitchFamily="34" charset="0"/>
                          <a:ea typeface="+mn-ea"/>
                          <a:cs typeface="Arial" panose="020B0604020202020204" pitchFamily="34" charset="0"/>
                        </a:rPr>
                        <a:t>: </a:t>
                      </a:r>
                      <a:r>
                        <a:rPr lang="ko-KR" altLang="en-US" sz="750" b="1" i="0" u="none" strike="noStrike" dirty="0">
                          <a:solidFill>
                            <a:srgbClr val="FFFFFF"/>
                          </a:solidFill>
                          <a:effectLst/>
                          <a:latin typeface="Arial" panose="020B0604020202020204" pitchFamily="34" charset="0"/>
                          <a:ea typeface="+mn-ea"/>
                          <a:cs typeface="Arial" panose="020B0604020202020204" pitchFamily="34" charset="0"/>
                        </a:rPr>
                        <a:t>백만원</a:t>
                      </a:r>
                      <a:r>
                        <a:rPr lang="en-US" altLang="ko-KR" sz="750" b="1" i="0" u="none" strike="noStrike" dirty="0">
                          <a:solidFill>
                            <a:srgbClr val="FFFFFF"/>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gridSpan="5">
                  <a:txBody>
                    <a:bodyPr/>
                    <a:lstStyle/>
                    <a:p>
                      <a:pPr algn="ctr" rtl="0" fontAlgn="ctr"/>
                      <a:r>
                        <a:rPr lang="ko-KR" altLang="en-US" sz="750" b="1" i="0" u="none" strike="noStrike" dirty="0">
                          <a:solidFill>
                            <a:srgbClr val="FFFFFF"/>
                          </a:solidFill>
                          <a:effectLst/>
                          <a:latin typeface="Arial" panose="020B0604020202020204" pitchFamily="34" charset="0"/>
                          <a:ea typeface="+mn-ea"/>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5">
                  <a:txBody>
                    <a:bodyPr/>
                    <a:lstStyle/>
                    <a:p>
                      <a:pPr algn="ctr" rtl="0" fontAlgn="ctr"/>
                      <a:r>
                        <a:rPr lang="ko-KR" altLang="en-US" sz="750" b="1" i="0" u="none" strike="noStrike" dirty="0">
                          <a:solidFill>
                            <a:srgbClr val="FFFFFF"/>
                          </a:solidFill>
                          <a:effectLst/>
                          <a:latin typeface="Arial" panose="020B0604020202020204" pitchFamily="34" charset="0"/>
                          <a:ea typeface="+mn-ea"/>
                          <a:cs typeface="Arial" panose="020B0604020202020204" pitchFamily="34" charset="0"/>
                        </a:rPr>
                        <a:t>제지부문 총 매출액 대비 비중</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algn="ctr" rtl="0" fontAlgn="ctr"/>
                      <a:r>
                        <a:rPr lang="en-US" sz="750" b="1" i="0" u="none" strike="noStrike">
                          <a:solidFill>
                            <a:srgbClr val="FFFFFF"/>
                          </a:solidFill>
                          <a:effectLst/>
                          <a:latin typeface="Arial" panose="020B0604020202020204" pitchFamily="34" charset="0"/>
                          <a:ea typeface="+mn-ea"/>
                          <a:cs typeface="Arial" panose="020B0604020202020204" pitchFamily="34" charset="0"/>
                        </a:rPr>
                        <a:t>Description</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extLst>
                  <a:ext uri="{0D108BD9-81ED-4DB2-BD59-A6C34878D82A}">
                    <a16:rowId xmlns:a16="http://schemas.microsoft.com/office/drawing/2014/main" val="561166766"/>
                  </a:ext>
                </a:extLst>
              </a:tr>
              <a:tr h="149724">
                <a:tc>
                  <a:txBody>
                    <a:bodyPr/>
                    <a:lstStyle/>
                    <a:p>
                      <a:pPr algn="ctr" rtl="0" fontAlgn="ctr"/>
                      <a:r>
                        <a:rPr lang="ko-KR" altLang="en-US" sz="750" b="1" i="0" u="none" strike="noStrike">
                          <a:solidFill>
                            <a:srgbClr val="FFFFFF"/>
                          </a:solidFill>
                          <a:effectLst/>
                          <a:latin typeface="Arial" panose="020B0604020202020204" pitchFamily="34" charset="0"/>
                          <a:ea typeface="+mn-ea"/>
                          <a:cs typeface="Arial" panose="020B0604020202020204" pitchFamily="34" charset="0"/>
                        </a:rPr>
                        <a:t>거래처명</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50" b="1" i="0" u="none" strike="noStrike" dirty="0">
                          <a:solidFill>
                            <a:srgbClr val="FFFFFF"/>
                          </a:solidFill>
                          <a:effectLst/>
                          <a:latin typeface="Arial" panose="020B0604020202020204" pitchFamily="34" charset="0"/>
                          <a:ea typeface="+mn-ea"/>
                          <a:cs typeface="Arial" panose="020B0604020202020204" pitchFamily="34" charset="0"/>
                        </a:rPr>
                        <a:t>FY18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50" b="1" i="0" u="none" strike="noStrike">
                          <a:solidFill>
                            <a:srgbClr val="FFFFFF"/>
                          </a:solidFill>
                          <a:effectLst/>
                          <a:latin typeface="Arial" panose="020B0604020202020204" pitchFamily="34" charset="0"/>
                          <a:ea typeface="+mn-ea"/>
                          <a:cs typeface="Arial" panose="020B0604020202020204" pitchFamily="34" charset="0"/>
                        </a:rPr>
                        <a:t>FY19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50" b="1" i="0" u="none" strike="noStrike">
                          <a:solidFill>
                            <a:srgbClr val="FFFFFF"/>
                          </a:solidFill>
                          <a:effectLst/>
                          <a:latin typeface="Arial" panose="020B0604020202020204" pitchFamily="34" charset="0"/>
                          <a:ea typeface="+mn-ea"/>
                          <a:cs typeface="Arial" panose="020B0604020202020204" pitchFamily="34" charset="0"/>
                        </a:rPr>
                        <a:t>FY20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50" b="1" i="0" u="none" strike="noStrike">
                          <a:solidFill>
                            <a:srgbClr val="FFFFFF"/>
                          </a:solidFill>
                          <a:effectLst/>
                          <a:latin typeface="Arial" panose="020B0604020202020204" pitchFamily="34" charset="0"/>
                          <a:ea typeface="+mn-ea"/>
                          <a:cs typeface="Arial" panose="020B0604020202020204" pitchFamily="34" charset="0"/>
                        </a:rPr>
                        <a:t>FY21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50" b="1" i="0" u="none" strike="noStrike" dirty="0">
                          <a:solidFill>
                            <a:srgbClr val="FFFFFF"/>
                          </a:solidFill>
                          <a:effectLst/>
                          <a:latin typeface="Arial" panose="020B0604020202020204" pitchFamily="34" charset="0"/>
                          <a:ea typeface="+mn-ea"/>
                          <a:cs typeface="Arial" panose="020B0604020202020204" pitchFamily="34" charset="0"/>
                        </a:rPr>
                        <a:t>FY22.1Q</a:t>
                      </a:r>
                      <a:endParaRPr lang="en-US" sz="750" b="1" i="0" u="none" strike="noStrike" baseline="30000"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50" b="1" i="0" u="none" strike="noStrike">
                          <a:solidFill>
                            <a:srgbClr val="FFFFFF"/>
                          </a:solidFill>
                          <a:effectLst/>
                          <a:latin typeface="Arial" panose="020B0604020202020204" pitchFamily="34" charset="0"/>
                          <a:ea typeface="+mn-ea"/>
                          <a:cs typeface="Arial" panose="020B0604020202020204" pitchFamily="34" charset="0"/>
                        </a:rPr>
                        <a:t>FY18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50" b="1" i="0" u="none" strike="noStrike">
                          <a:solidFill>
                            <a:srgbClr val="FFFFFF"/>
                          </a:solidFill>
                          <a:effectLst/>
                          <a:latin typeface="Arial" panose="020B0604020202020204" pitchFamily="34" charset="0"/>
                          <a:ea typeface="+mn-ea"/>
                          <a:cs typeface="Arial" panose="020B0604020202020204" pitchFamily="34" charset="0"/>
                        </a:rPr>
                        <a:t>FY19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50" b="1" i="0" u="none" strike="noStrike">
                          <a:solidFill>
                            <a:srgbClr val="FFFFFF"/>
                          </a:solidFill>
                          <a:effectLst/>
                          <a:latin typeface="Arial" panose="020B0604020202020204" pitchFamily="34" charset="0"/>
                          <a:ea typeface="+mn-ea"/>
                          <a:cs typeface="Arial" panose="020B0604020202020204" pitchFamily="34" charset="0"/>
                        </a:rPr>
                        <a:t>FY20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50" b="1" i="0" u="none" strike="noStrike">
                          <a:solidFill>
                            <a:srgbClr val="FFFFFF"/>
                          </a:solidFill>
                          <a:effectLst/>
                          <a:latin typeface="Arial" panose="020B0604020202020204" pitchFamily="34" charset="0"/>
                          <a:ea typeface="+mn-ea"/>
                          <a:cs typeface="Arial" panose="020B0604020202020204" pitchFamily="34" charset="0"/>
                        </a:rPr>
                        <a:t>FY21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50" b="1" i="0" u="none" strike="noStrike" dirty="0">
                          <a:solidFill>
                            <a:srgbClr val="FFFFFF"/>
                          </a:solidFill>
                          <a:effectLst/>
                          <a:latin typeface="Arial" panose="020B0604020202020204" pitchFamily="34" charset="0"/>
                          <a:ea typeface="+mn-ea"/>
                          <a:cs typeface="Arial" panose="020B0604020202020204" pitchFamily="34" charset="0"/>
                        </a:rPr>
                        <a:t>FY22.1Q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750" b="1" i="0" u="none" strike="noStrike" dirty="0">
                          <a:solidFill>
                            <a:srgbClr val="FFFFFF"/>
                          </a:solidFill>
                          <a:effectLst/>
                          <a:latin typeface="Arial" panose="020B0604020202020204" pitchFamily="34" charset="0"/>
                          <a:ea typeface="+mn-ea"/>
                          <a:cs typeface="Arial" panose="020B0604020202020204" pitchFamily="34" charset="0"/>
                        </a:rPr>
                        <a:t>고객구분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50" b="1" i="0" u="none" strike="noStrike" dirty="0">
                          <a:solidFill>
                            <a:srgbClr val="FFFFFF"/>
                          </a:solidFill>
                          <a:effectLst/>
                          <a:latin typeface="Arial" panose="020B0604020202020204" pitchFamily="34" charset="0"/>
                          <a:ea typeface="+mn-ea"/>
                          <a:cs typeface="Arial" panose="020B0604020202020204" pitchFamily="34" charset="0"/>
                        </a:rPr>
                        <a:t>주요 판매제품 및 용도별 매출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488524"/>
                  </a:ext>
                </a:extLst>
              </a:tr>
              <a:tr h="149724">
                <a:tc>
                  <a:txBody>
                    <a:bodyPr/>
                    <a:lstStyle/>
                    <a:p>
                      <a:pPr algn="ctr" rtl="0" fontAlgn="ctr"/>
                      <a:r>
                        <a:rPr lang="ko-KR" altLang="en-US" sz="750" b="0" i="0" u="none" strike="noStrike" dirty="0">
                          <a:solidFill>
                            <a:srgbClr val="000000"/>
                          </a:solidFill>
                          <a:effectLst/>
                          <a:latin typeface="Arial" panose="020B0604020202020204" pitchFamily="34" charset="0"/>
                          <a:ea typeface="+mn-ea"/>
                          <a:cs typeface="Arial" panose="020B0604020202020204" pitchFamily="34" charset="0"/>
                        </a:rPr>
                        <a:t>국내신문사</a:t>
                      </a: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1</a:t>
                      </a:r>
                      <a:endParaRPr lang="ko-KR" altLang="en-US" sz="7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27,720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25,936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21,434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21,066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5,104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14.3%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15.2%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11.8%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내수고객</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신문용지</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487211468"/>
                  </a:ext>
                </a:extLst>
              </a:tr>
              <a:tr h="149724">
                <a:tc>
                  <a:txBody>
                    <a:bodyPr/>
                    <a:lstStyle/>
                    <a:p>
                      <a:pPr algn="ctr"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국내신문사</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10,524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9,237</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8,627</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8,222</a:t>
                      </a:r>
                    </a:p>
                  </a:txBody>
                  <a:tcPr marL="36000" marR="36000" marT="0" marB="0" anchor="ctr">
                    <a:lnL>
                      <a:noFill/>
                    </a:lnL>
                    <a:lnR>
                      <a:noFill/>
                    </a:lnR>
                    <a:lnT>
                      <a:noFill/>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1,879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5.4%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5.4%</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4.8%</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3.6%</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3.1%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내수고객</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신문용지</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42727306"/>
                  </a:ext>
                </a:extLst>
              </a:tr>
              <a:tr h="149724">
                <a:tc>
                  <a:txBody>
                    <a:bodyPr/>
                    <a:lstStyle/>
                    <a:p>
                      <a:pPr algn="ctr"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국내거래처</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18,952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11,577</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8,245</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9,185</a:t>
                      </a:r>
                    </a:p>
                  </a:txBody>
                  <a:tcPr marL="36000" marR="36000" marT="0" marB="0" anchor="ctr">
                    <a:lnL>
                      <a:noFill/>
                    </a:lnL>
                    <a:lnR>
                      <a:noFill/>
                    </a:lnR>
                    <a:lnT>
                      <a:noFill/>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2,257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9.7%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6.8%</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4.5%</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4.0%</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3.7%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내수고객</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신문용지</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44227395"/>
                  </a:ext>
                </a:extLst>
              </a:tr>
              <a:tr h="149724">
                <a:tc>
                  <a:txBody>
                    <a:bodyPr/>
                    <a:lstStyle/>
                    <a:p>
                      <a:pPr algn="ctr"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국내거래처</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3,808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5,280</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5,960</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8,279</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3,322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2.0%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3.1%</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3.3%</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3.6%</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5.5%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내수고객</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일반지</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 </a:t>
                      </a:r>
                      <a:r>
                        <a:rPr lang="en-US" sz="750" b="0" i="0" u="none" strike="noStrike">
                          <a:solidFill>
                            <a:srgbClr val="000000"/>
                          </a:solidFill>
                          <a:effectLst/>
                          <a:latin typeface="Arial" panose="020B0604020202020204" pitchFamily="34" charset="0"/>
                          <a:ea typeface="+mn-ea"/>
                          <a:cs typeface="Arial" panose="020B0604020202020204" pitchFamily="34" charset="0"/>
                        </a:rPr>
                        <a:t>PP</a:t>
                      </a:r>
                      <a:r>
                        <a:rPr lang="ko-KR" altLang="en-US" sz="750" b="0" i="0" u="none" strike="noStrike">
                          <a:solidFill>
                            <a:srgbClr val="000000"/>
                          </a:solidFill>
                          <a:effectLst/>
                          <a:latin typeface="Arial" panose="020B0604020202020204" pitchFamily="34" charset="0"/>
                          <a:ea typeface="+mn-ea"/>
                          <a:cs typeface="Arial" panose="020B0604020202020204" pitchFamily="34" charset="0"/>
                        </a:rPr>
                        <a:t>합지</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 </a:t>
                      </a:r>
                      <a:r>
                        <a:rPr lang="en-US" sz="750" b="0" i="0" u="none" strike="noStrike">
                          <a:solidFill>
                            <a:srgbClr val="000000"/>
                          </a:solidFill>
                          <a:effectLst/>
                          <a:latin typeface="Arial" panose="020B0604020202020204" pitchFamily="34" charset="0"/>
                          <a:ea typeface="+mn-ea"/>
                          <a:cs typeface="Arial" panose="020B0604020202020204" pitchFamily="34" charset="0"/>
                        </a:rPr>
                        <a:t>EK</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07347554"/>
                  </a:ext>
                </a:extLst>
              </a:tr>
              <a:tr h="149724">
                <a:tc>
                  <a:txBody>
                    <a:bodyPr/>
                    <a:lstStyle/>
                    <a:p>
                      <a:pPr algn="ctr"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국내거래처</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2,520</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2,564</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8,130</a:t>
                      </a:r>
                    </a:p>
                  </a:txBody>
                  <a:tcPr marL="36000" marR="36000" marT="0" marB="0" anchor="ctr">
                    <a:lnL>
                      <a:noFill/>
                    </a:lnL>
                    <a:lnR>
                      <a:noFill/>
                    </a:lnR>
                    <a:lnT>
                      <a:noFill/>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2,647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1.5%</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1.4%</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3.5%</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4.4%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내수고객</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그린지</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 </a:t>
                      </a: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골심지</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74643743"/>
                  </a:ext>
                </a:extLst>
              </a:tr>
              <a:tr h="149724">
                <a:tc>
                  <a:txBody>
                    <a:bodyPr/>
                    <a:lstStyle/>
                    <a:p>
                      <a:pPr algn="ctr"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국내거래처</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7,534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1,056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3,904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6,387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2,053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1" u="none" strike="noStrike" dirty="0">
                          <a:solidFill>
                            <a:srgbClr val="000000"/>
                          </a:solidFill>
                          <a:effectLst/>
                          <a:latin typeface="Arial" panose="020B0604020202020204" pitchFamily="34" charset="0"/>
                          <a:ea typeface="+mn-ea"/>
                          <a:cs typeface="Arial" panose="020B0604020202020204" pitchFamily="34" charset="0"/>
                        </a:rPr>
                        <a:t>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0.6%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2.2%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3.4%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내수고객</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골간지</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골심지</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86998257"/>
                  </a:ext>
                </a:extLst>
              </a:tr>
              <a:tr h="149724">
                <a:tc>
                  <a:txBody>
                    <a:bodyPr/>
                    <a:lstStyle/>
                    <a:p>
                      <a:pPr algn="ctr" rtl="0" fontAlgn="ctr"/>
                      <a:r>
                        <a:rPr lang="ko-KR" altLang="en-US" sz="750" b="1" i="0" u="none" strike="noStrike" dirty="0">
                          <a:solidFill>
                            <a:srgbClr val="000000"/>
                          </a:solidFill>
                          <a:effectLst/>
                          <a:latin typeface="Arial" panose="020B0604020202020204" pitchFamily="34" charset="0"/>
                          <a:ea typeface="+mn-ea"/>
                          <a:cs typeface="Arial" panose="020B0604020202020204" pitchFamily="34" charset="0"/>
                        </a:rPr>
                        <a:t>국내 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a:solidFill>
                            <a:srgbClr val="000000"/>
                          </a:solidFill>
                          <a:effectLst/>
                          <a:latin typeface="Arial" panose="020B0604020202020204" pitchFamily="34" charset="0"/>
                          <a:ea typeface="+mn-ea"/>
                          <a:cs typeface="Arial" panose="020B0604020202020204" pitchFamily="34" charset="0"/>
                        </a:rPr>
                        <a:t>68,537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dirty="0">
                          <a:solidFill>
                            <a:srgbClr val="000000"/>
                          </a:solidFill>
                          <a:effectLst/>
                          <a:latin typeface="Arial" panose="020B0604020202020204" pitchFamily="34" charset="0"/>
                          <a:ea typeface="+mn-ea"/>
                          <a:cs typeface="Arial" panose="020B0604020202020204" pitchFamily="34" charset="0"/>
                        </a:rPr>
                        <a:t>55,606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dirty="0">
                          <a:solidFill>
                            <a:srgbClr val="000000"/>
                          </a:solidFill>
                          <a:effectLst/>
                          <a:latin typeface="Arial" panose="020B0604020202020204" pitchFamily="34" charset="0"/>
                          <a:ea typeface="+mn-ea"/>
                          <a:cs typeface="Arial" panose="020B0604020202020204" pitchFamily="34" charset="0"/>
                        </a:rPr>
                        <a:t>50,734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a:solidFill>
                            <a:srgbClr val="000000"/>
                          </a:solidFill>
                          <a:effectLst/>
                          <a:latin typeface="Arial" panose="020B0604020202020204" pitchFamily="34" charset="0"/>
                          <a:ea typeface="+mn-ea"/>
                          <a:cs typeface="Arial" panose="020B0604020202020204" pitchFamily="34" charset="0"/>
                        </a:rPr>
                        <a:t>61,269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17,262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35.2%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32.7%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28.0%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26.5%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28.4%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5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08481314"/>
                  </a:ext>
                </a:extLst>
              </a:tr>
              <a:tr h="149724">
                <a:tc>
                  <a:txBody>
                    <a:bodyPr/>
                    <a:lstStyle/>
                    <a:p>
                      <a:pPr algn="ctr"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해외거래처</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2,443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10,017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3,395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1.3%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1" u="none" strike="noStrike" dirty="0">
                          <a:solidFill>
                            <a:srgbClr val="000000"/>
                          </a:solidFill>
                          <a:effectLst/>
                          <a:latin typeface="Arial" panose="020B0604020202020204" pitchFamily="34" charset="0"/>
                          <a:ea typeface="+mn-ea"/>
                          <a:cs typeface="Arial" panose="020B0604020202020204" pitchFamily="34" charset="0"/>
                        </a:rPr>
                        <a:t>4.3%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50" b="0" i="1" u="none" strike="noStrike" dirty="0">
                          <a:solidFill>
                            <a:srgbClr val="000000"/>
                          </a:solidFill>
                          <a:effectLst/>
                          <a:latin typeface="Arial" panose="020B0604020202020204" pitchFamily="34" charset="0"/>
                          <a:ea typeface="+mn-ea"/>
                          <a:cs typeface="Arial" panose="020B0604020202020204" pitchFamily="34" charset="0"/>
                        </a:rPr>
                        <a:t>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수출고객</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신문용지</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그린지</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골판지</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75631518"/>
                  </a:ext>
                </a:extLst>
              </a:tr>
              <a:tr h="149724">
                <a:tc>
                  <a:txBody>
                    <a:bodyPr/>
                    <a:lstStyle/>
                    <a:p>
                      <a:pPr algn="ctr"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해외거래처</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2,515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4,868</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6,145</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9,927</a:t>
                      </a:r>
                    </a:p>
                  </a:txBody>
                  <a:tcPr marL="36000" marR="36000" marT="0" marB="0" anchor="ctr">
                    <a:lnL>
                      <a:noFill/>
                    </a:lnL>
                    <a:lnR>
                      <a:noFill/>
                    </a:lnR>
                    <a:lnT>
                      <a:noFill/>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2,533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1.3%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2.9%</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3.4%</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4.3%</a:t>
                      </a:r>
                    </a:p>
                  </a:txBody>
                  <a:tcPr marL="36000" marR="36000" marT="0" marB="0" anchor="ctr">
                    <a:lnL>
                      <a:noFill/>
                    </a:lnL>
                    <a:lnR>
                      <a:noFill/>
                    </a:lnR>
                    <a:lnT>
                      <a:noFill/>
                    </a:lnT>
                    <a:lnB>
                      <a:noFill/>
                    </a:lnB>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4.2%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수출고객</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그린지</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750" b="0" i="0" u="none" strike="noStrike">
                          <a:solidFill>
                            <a:srgbClr val="000000"/>
                          </a:solidFill>
                          <a:effectLst/>
                          <a:latin typeface="Arial" panose="020B0604020202020204" pitchFamily="34" charset="0"/>
                          <a:ea typeface="+mn-ea"/>
                          <a:cs typeface="Arial" panose="020B0604020202020204" pitchFamily="34" charset="0"/>
                        </a:rPr>
                        <a:t>일반지</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750" b="0" i="0" u="none" strike="noStrike">
                          <a:solidFill>
                            <a:srgbClr val="000000"/>
                          </a:solidFill>
                          <a:effectLst/>
                          <a:latin typeface="Arial" panose="020B0604020202020204" pitchFamily="34" charset="0"/>
                          <a:ea typeface="+mn-ea"/>
                          <a:cs typeface="Arial" panose="020B0604020202020204" pitchFamily="34" charset="0"/>
                        </a:rPr>
                        <a:t>신문용지</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20788793"/>
                  </a:ext>
                </a:extLst>
              </a:tr>
              <a:tr h="149724">
                <a:tc>
                  <a:txBody>
                    <a:bodyPr/>
                    <a:lstStyle/>
                    <a:p>
                      <a:pPr algn="ctr" rtl="0" fontAlgn="ctr"/>
                      <a:r>
                        <a:rPr lang="ko-KR" altLang="en-US" sz="750" b="0" i="0" u="none" strike="noStrike" dirty="0">
                          <a:solidFill>
                            <a:srgbClr val="000000"/>
                          </a:solidFill>
                          <a:effectLst/>
                          <a:latin typeface="Arial" panose="020B0604020202020204" pitchFamily="34" charset="0"/>
                          <a:ea typeface="+mn-ea"/>
                          <a:cs typeface="Arial" panose="020B0604020202020204" pitchFamily="34" charset="0"/>
                        </a:rPr>
                        <a:t>해외거래처</a:t>
                      </a: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3</a:t>
                      </a:r>
                      <a:endParaRPr lang="ko-KR" altLang="en-US" sz="7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2,233</a:t>
                      </a:r>
                    </a:p>
                  </a:txBody>
                  <a:tcPr marL="36000" marR="3600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4,215</a:t>
                      </a:r>
                    </a:p>
                  </a:txBody>
                  <a:tcPr marL="36000" marR="3600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9,920</a:t>
                      </a:r>
                    </a:p>
                  </a:txBody>
                  <a:tcPr marL="36000" marR="3600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2,783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1.3%</a:t>
                      </a:r>
                    </a:p>
                  </a:txBody>
                  <a:tcPr marL="36000" marR="3600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2.3%</a:t>
                      </a:r>
                    </a:p>
                  </a:txBody>
                  <a:tcPr marL="36000" marR="3600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4.3%</a:t>
                      </a:r>
                    </a:p>
                  </a:txBody>
                  <a:tcPr marL="36000" marR="3600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4.6%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750" b="0" i="0" u="none" strike="noStrike" dirty="0">
                          <a:solidFill>
                            <a:srgbClr val="000000"/>
                          </a:solidFill>
                          <a:effectLst/>
                          <a:latin typeface="Arial" panose="020B0604020202020204" pitchFamily="34" charset="0"/>
                          <a:ea typeface="+mn-ea"/>
                          <a:cs typeface="Arial" panose="020B0604020202020204" pitchFamily="34" charset="0"/>
                        </a:rPr>
                        <a:t>수출고객</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750" b="0" i="0" u="none" strike="noStrike">
                          <a:solidFill>
                            <a:srgbClr val="000000"/>
                          </a:solidFill>
                          <a:effectLst/>
                          <a:latin typeface="Arial" panose="020B0604020202020204" pitchFamily="34" charset="0"/>
                          <a:ea typeface="+mn-ea"/>
                          <a:cs typeface="Arial" panose="020B0604020202020204" pitchFamily="34" charset="0"/>
                        </a:rPr>
                        <a:t>신문용지</a:t>
                      </a:r>
                      <a:r>
                        <a:rPr lang="en-US" altLang="ko-KR" sz="750" b="0" i="0" u="none" strike="noStrike">
                          <a:solidFill>
                            <a:srgbClr val="000000"/>
                          </a:solidFill>
                          <a:effectLst/>
                          <a:latin typeface="Arial" panose="020B0604020202020204" pitchFamily="34" charset="0"/>
                          <a:ea typeface="+mn-ea"/>
                          <a:cs typeface="Arial" panose="020B0604020202020204" pitchFamily="34" charset="0"/>
                        </a:rPr>
                        <a:t>, </a:t>
                      </a:r>
                      <a:r>
                        <a:rPr lang="ko-KR" altLang="en-US" sz="750" b="0" i="0" u="none" strike="noStrike">
                          <a:solidFill>
                            <a:srgbClr val="000000"/>
                          </a:solidFill>
                          <a:effectLst/>
                          <a:latin typeface="Arial" panose="020B0604020202020204" pitchFamily="34" charset="0"/>
                          <a:ea typeface="+mn-ea"/>
                          <a:cs typeface="Arial" panose="020B0604020202020204" pitchFamily="34" charset="0"/>
                        </a:rPr>
                        <a:t>함침지</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8290692"/>
                  </a:ext>
                </a:extLst>
              </a:tr>
              <a:tr h="149724">
                <a:tc>
                  <a:txBody>
                    <a:bodyPr/>
                    <a:lstStyle/>
                    <a:p>
                      <a:pPr algn="ctr" rtl="0" fontAlgn="ctr"/>
                      <a:r>
                        <a:rPr lang="ko-KR" altLang="en-US" sz="750" b="0" i="0" u="none" strike="noStrike" dirty="0">
                          <a:solidFill>
                            <a:srgbClr val="000000"/>
                          </a:solidFill>
                          <a:effectLst/>
                          <a:latin typeface="Arial" panose="020B0604020202020204" pitchFamily="34" charset="0"/>
                          <a:ea typeface="+mn-ea"/>
                          <a:cs typeface="Arial" panose="020B0604020202020204" pitchFamily="34" charset="0"/>
                        </a:rPr>
                        <a:t>해외거래처</a:t>
                      </a: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4</a:t>
                      </a:r>
                      <a:endParaRPr lang="ko-KR" altLang="en-US" sz="7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396</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0" u="none" strike="noStrike">
                          <a:solidFill>
                            <a:srgbClr val="000000"/>
                          </a:solidFill>
                          <a:effectLst/>
                          <a:latin typeface="Arial" panose="020B0604020202020204" pitchFamily="34" charset="0"/>
                          <a:ea typeface="+mn-ea"/>
                          <a:cs typeface="Arial" panose="020B0604020202020204" pitchFamily="34" charset="0"/>
                        </a:rPr>
                        <a:t>1,860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0" u="none" strike="noStrike" dirty="0">
                          <a:solidFill>
                            <a:srgbClr val="000000"/>
                          </a:solidFill>
                          <a:effectLst/>
                          <a:latin typeface="Arial" panose="020B0604020202020204" pitchFamily="34" charset="0"/>
                          <a:ea typeface="+mn-ea"/>
                          <a:cs typeface="Arial" panose="020B0604020202020204" pitchFamily="34" charset="0"/>
                        </a:rPr>
                        <a:t>9,628</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0"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50" b="0" i="1" u="none" strike="noStrike" dirty="0">
                          <a:solidFill>
                            <a:srgbClr val="000000"/>
                          </a:solidFill>
                          <a:effectLst/>
                          <a:latin typeface="Arial" panose="020B0604020202020204" pitchFamily="34" charset="0"/>
                          <a:ea typeface="+mn-ea"/>
                          <a:cs typeface="Arial" panose="020B0604020202020204" pitchFamily="34" charset="0"/>
                        </a:rPr>
                        <a:t>0.2%</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50" b="0" i="1" u="none" strike="noStrike">
                          <a:solidFill>
                            <a:srgbClr val="000000"/>
                          </a:solidFill>
                          <a:effectLst/>
                          <a:latin typeface="Arial" panose="020B0604020202020204" pitchFamily="34" charset="0"/>
                          <a:ea typeface="+mn-ea"/>
                          <a:cs typeface="Arial" panose="020B0604020202020204" pitchFamily="34" charset="0"/>
                        </a:rPr>
                        <a:t>1.0%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50" b="0" i="1" u="none" strike="noStrike" dirty="0">
                          <a:solidFill>
                            <a:srgbClr val="000000"/>
                          </a:solidFill>
                          <a:effectLst/>
                          <a:latin typeface="Arial" panose="020B0604020202020204" pitchFamily="34" charset="0"/>
                          <a:ea typeface="+mn-ea"/>
                          <a:cs typeface="Arial" panose="020B0604020202020204" pitchFamily="34" charset="0"/>
                        </a:rPr>
                        <a:t>4.2%</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50" b="0" i="1" u="none" strike="noStrike" dirty="0">
                          <a:solidFill>
                            <a:srgbClr val="000000"/>
                          </a:solidFill>
                          <a:effectLst/>
                          <a:latin typeface="Arial" panose="020B0604020202020204" pitchFamily="34" charset="0"/>
                          <a:ea typeface="+mn-ea"/>
                          <a:cs typeface="Arial" panose="020B0604020202020204" pitchFamily="34" charset="0"/>
                        </a:rPr>
                        <a:t>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750" b="0" i="0" u="none" strike="noStrike" dirty="0">
                          <a:solidFill>
                            <a:srgbClr val="000000"/>
                          </a:solidFill>
                          <a:effectLst/>
                          <a:latin typeface="Arial" panose="020B0604020202020204" pitchFamily="34" charset="0"/>
                          <a:ea typeface="+mn-ea"/>
                          <a:cs typeface="Arial" panose="020B0604020202020204" pitchFamily="34" charset="0"/>
                        </a:rPr>
                        <a:t>수출고객</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750" b="0" i="0" u="none" strike="noStrike" dirty="0" err="1">
                          <a:solidFill>
                            <a:srgbClr val="000000"/>
                          </a:solidFill>
                          <a:effectLst/>
                          <a:latin typeface="Arial" panose="020B0604020202020204" pitchFamily="34" charset="0"/>
                          <a:ea typeface="+mn-ea"/>
                          <a:cs typeface="Arial" panose="020B0604020202020204" pitchFamily="34" charset="0"/>
                        </a:rPr>
                        <a:t>그린지</a:t>
                      </a:r>
                      <a:r>
                        <a:rPr lang="ko-KR" altLang="en-US" sz="75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12700" cmpd="sng">
                      <a:noFill/>
                      <a:prstDash val="solid"/>
                    </a:lnL>
                    <a:lnR w="6350" cap="flat" cmpd="sng" algn="ctr">
                      <a:solidFill>
                        <a:srgbClr val="00338D"/>
                      </a:solidFill>
                      <a:prstDash val="solid"/>
                      <a:round/>
                      <a:headEnd type="none" w="med" len="med"/>
                      <a:tailEnd type="none" w="med" len="med"/>
                    </a:lnR>
                    <a:lnT w="12700" cmpd="sng">
                      <a:noFill/>
                      <a:prstDash val="soli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76554445"/>
                  </a:ext>
                </a:extLst>
              </a:tr>
              <a:tr h="149724">
                <a:tc>
                  <a:txBody>
                    <a:bodyPr/>
                    <a:lstStyle/>
                    <a:p>
                      <a:pPr algn="ctr" rtl="0" fontAlgn="ctr"/>
                      <a:r>
                        <a:rPr lang="ko-KR" altLang="en-US" sz="750" b="1" i="0" u="none" strike="noStrike" dirty="0">
                          <a:solidFill>
                            <a:srgbClr val="000000"/>
                          </a:solidFill>
                          <a:effectLst/>
                          <a:latin typeface="Arial" panose="020B0604020202020204" pitchFamily="34" charset="0"/>
                          <a:ea typeface="+mn-ea"/>
                          <a:cs typeface="Arial" panose="020B0604020202020204" pitchFamily="34" charset="0"/>
                        </a:rPr>
                        <a:t>해외 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1" i="0" u="none" strike="noStrike" dirty="0">
                          <a:solidFill>
                            <a:srgbClr val="000000"/>
                          </a:solidFill>
                          <a:effectLst/>
                          <a:latin typeface="Arial" panose="020B0604020202020204" pitchFamily="34" charset="0"/>
                          <a:ea typeface="+mn-ea"/>
                          <a:cs typeface="Arial" panose="020B0604020202020204" pitchFamily="34" charset="0"/>
                        </a:rPr>
                        <a:t>2,515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1" i="0" u="none" strike="noStrike">
                          <a:solidFill>
                            <a:srgbClr val="000000"/>
                          </a:solidFill>
                          <a:effectLst/>
                          <a:latin typeface="Arial" panose="020B0604020202020204" pitchFamily="34" charset="0"/>
                          <a:ea typeface="+mn-ea"/>
                          <a:cs typeface="Arial" panose="020B0604020202020204" pitchFamily="34" charset="0"/>
                        </a:rPr>
                        <a:t>7,496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1" i="0" u="none" strike="noStrike" dirty="0">
                          <a:solidFill>
                            <a:srgbClr val="000000"/>
                          </a:solidFill>
                          <a:effectLst/>
                          <a:latin typeface="Arial" panose="020B0604020202020204" pitchFamily="34" charset="0"/>
                          <a:ea typeface="+mn-ea"/>
                          <a:cs typeface="Arial" panose="020B0604020202020204" pitchFamily="34" charset="0"/>
                        </a:rPr>
                        <a:t>14,664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1" i="0" u="none" strike="noStrike" dirty="0">
                          <a:solidFill>
                            <a:srgbClr val="000000"/>
                          </a:solidFill>
                          <a:effectLst/>
                          <a:latin typeface="Arial" panose="020B0604020202020204" pitchFamily="34" charset="0"/>
                          <a:ea typeface="+mn-ea"/>
                          <a:cs typeface="Arial" panose="020B0604020202020204" pitchFamily="34" charset="0"/>
                        </a:rPr>
                        <a:t>39,493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9,409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17.1%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15.5%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75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75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12700" cmpd="sng">
                      <a:noFill/>
                      <a:prstDash val="soli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7516494"/>
                  </a:ext>
                </a:extLst>
              </a:tr>
              <a:tr h="149724">
                <a:tc>
                  <a:txBody>
                    <a:bodyPr/>
                    <a:lstStyle/>
                    <a:p>
                      <a:pPr algn="ctr" rtl="0" fontAlgn="ctr"/>
                      <a:r>
                        <a:rPr lang="ko-KR" altLang="en-US" sz="750" b="1" i="0" u="none" strike="noStrike" dirty="0">
                          <a:solidFill>
                            <a:srgbClr val="000000"/>
                          </a:solidFill>
                          <a:effectLst/>
                          <a:latin typeface="Arial" panose="020B0604020202020204" pitchFamily="34" charset="0"/>
                          <a:ea typeface="+mn-ea"/>
                          <a:cs typeface="Arial" panose="020B0604020202020204" pitchFamily="34" charset="0"/>
                        </a:rPr>
                        <a:t>매출 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a:solidFill>
                            <a:srgbClr val="000000"/>
                          </a:solidFill>
                          <a:effectLst/>
                          <a:latin typeface="Arial" panose="020B0604020202020204" pitchFamily="34" charset="0"/>
                          <a:ea typeface="+mn-ea"/>
                          <a:cs typeface="Arial" panose="020B0604020202020204" pitchFamily="34" charset="0"/>
                        </a:rPr>
                        <a:t>71,052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a:solidFill>
                            <a:srgbClr val="000000"/>
                          </a:solidFill>
                          <a:effectLst/>
                          <a:latin typeface="Arial" panose="020B0604020202020204" pitchFamily="34" charset="0"/>
                          <a:ea typeface="+mn-ea"/>
                          <a:cs typeface="Arial" panose="020B0604020202020204" pitchFamily="34" charset="0"/>
                        </a:rPr>
                        <a:t>63,102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a:solidFill>
                            <a:srgbClr val="000000"/>
                          </a:solidFill>
                          <a:effectLst/>
                          <a:latin typeface="Arial" panose="020B0604020202020204" pitchFamily="34" charset="0"/>
                          <a:ea typeface="+mn-ea"/>
                          <a:cs typeface="Arial" panose="020B0604020202020204" pitchFamily="34" charset="0"/>
                        </a:rPr>
                        <a:t>65,397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a:solidFill>
                            <a:srgbClr val="000000"/>
                          </a:solidFill>
                          <a:effectLst/>
                          <a:latin typeface="Arial" panose="020B0604020202020204" pitchFamily="34" charset="0"/>
                          <a:ea typeface="+mn-ea"/>
                          <a:cs typeface="Arial" panose="020B0604020202020204" pitchFamily="34" charset="0"/>
                        </a:rPr>
                        <a:t>100,762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26,671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36.5%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50" b="1" i="1" u="none" strike="noStrike">
                          <a:solidFill>
                            <a:srgbClr val="000000"/>
                          </a:solidFill>
                          <a:effectLst/>
                          <a:latin typeface="Arial" panose="020B0604020202020204" pitchFamily="34" charset="0"/>
                          <a:ea typeface="+mn-ea"/>
                          <a:cs typeface="Arial" panose="020B0604020202020204" pitchFamily="34" charset="0"/>
                        </a:rPr>
                        <a:t>37.1%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50" b="1" i="1" u="none" strike="noStrike">
                          <a:solidFill>
                            <a:srgbClr val="000000"/>
                          </a:solidFill>
                          <a:effectLst/>
                          <a:latin typeface="Arial" panose="020B0604020202020204" pitchFamily="34" charset="0"/>
                          <a:ea typeface="+mn-ea"/>
                          <a:cs typeface="Arial" panose="020B0604020202020204" pitchFamily="34" charset="0"/>
                        </a:rPr>
                        <a:t>36.1%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50" b="1" i="1" u="none" strike="noStrike">
                          <a:solidFill>
                            <a:srgbClr val="000000"/>
                          </a:solidFill>
                          <a:effectLst/>
                          <a:latin typeface="Arial" panose="020B0604020202020204" pitchFamily="34" charset="0"/>
                          <a:ea typeface="+mn-ea"/>
                          <a:cs typeface="Arial" panose="020B0604020202020204" pitchFamily="34" charset="0"/>
                        </a:rPr>
                        <a:t>43.6%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43.8%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rtl="0" fontAlgn="ctr"/>
                      <a:r>
                        <a:rPr lang="ko-KR" altLang="en-US" sz="75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rtl="0" fontAlgn="ctr"/>
                      <a:r>
                        <a:rPr lang="ko-KR" altLang="en-US" sz="75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12700" cmpd="sng">
                      <a:noFill/>
                      <a:prstDash val="soli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8942513"/>
                  </a:ext>
                </a:extLst>
              </a:tr>
              <a:tr h="149724">
                <a:tc>
                  <a:txBody>
                    <a:bodyPr/>
                    <a:lstStyle/>
                    <a:p>
                      <a:pPr algn="ctr" rtl="0" fontAlgn="ctr"/>
                      <a:r>
                        <a:rPr lang="ko-KR" altLang="en-US" sz="750" b="1" i="0" u="none" strike="noStrike">
                          <a:solidFill>
                            <a:srgbClr val="000000"/>
                          </a:solidFill>
                          <a:effectLst/>
                          <a:latin typeface="Arial" panose="020B0604020202020204" pitchFamily="34" charset="0"/>
                          <a:ea typeface="+mn-ea"/>
                          <a:cs typeface="Arial" panose="020B0604020202020204" pitchFamily="34" charset="0"/>
                        </a:rPr>
                        <a:t>제지부문 총 매출액</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dirty="0">
                          <a:solidFill>
                            <a:srgbClr val="000000"/>
                          </a:solidFill>
                          <a:effectLst/>
                          <a:latin typeface="Arial" panose="020B0604020202020204" pitchFamily="34" charset="0"/>
                          <a:ea typeface="+mn-ea"/>
                          <a:cs typeface="Arial" panose="020B0604020202020204" pitchFamily="34" charset="0"/>
                        </a:rPr>
                        <a:t>194,459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dirty="0">
                          <a:solidFill>
                            <a:srgbClr val="000000"/>
                          </a:solidFill>
                          <a:effectLst/>
                          <a:latin typeface="Arial" panose="020B0604020202020204" pitchFamily="34" charset="0"/>
                          <a:ea typeface="+mn-ea"/>
                          <a:cs typeface="Arial" panose="020B0604020202020204" pitchFamily="34" charset="0"/>
                        </a:rPr>
                        <a:t>170,128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a:solidFill>
                            <a:srgbClr val="000000"/>
                          </a:solidFill>
                          <a:effectLst/>
                          <a:latin typeface="Arial" panose="020B0604020202020204" pitchFamily="34" charset="0"/>
                          <a:ea typeface="+mn-ea"/>
                          <a:cs typeface="Arial" panose="020B0604020202020204" pitchFamily="34" charset="0"/>
                        </a:rPr>
                        <a:t>181,217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a:solidFill>
                            <a:srgbClr val="000000"/>
                          </a:solidFill>
                          <a:effectLst/>
                          <a:latin typeface="Arial" panose="020B0604020202020204" pitchFamily="34" charset="0"/>
                          <a:ea typeface="+mn-ea"/>
                          <a:cs typeface="Arial" panose="020B0604020202020204" pitchFamily="34" charset="0"/>
                        </a:rPr>
                        <a:t>230,953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0" u="none" strike="noStrike" dirty="0">
                          <a:solidFill>
                            <a:srgbClr val="000000"/>
                          </a:solidFill>
                          <a:effectLst/>
                          <a:latin typeface="Arial" panose="020B0604020202020204" pitchFamily="34" charset="0"/>
                          <a:ea typeface="+mn-ea"/>
                          <a:cs typeface="Arial" panose="020B0604020202020204" pitchFamily="34" charset="0"/>
                        </a:rPr>
                        <a:t>64,593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50" b="1" i="1" u="none" strike="noStrike" dirty="0">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rtl="0" fontAlgn="ctr"/>
                      <a:endParaRPr lang="ko-KR" altLang="en-US" sz="75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rtl="0" fontAlgn="ctr"/>
                      <a:endParaRPr lang="ko-KR" altLang="en-US" sz="75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12700" cmpd="sng">
                      <a:noFill/>
                      <a:prstDash val="soli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7553721"/>
                  </a:ext>
                </a:extLst>
              </a:tr>
            </a:tbl>
          </a:graphicData>
        </a:graphic>
      </p:graphicFrame>
      <p:sp>
        <p:nvSpPr>
          <p:cNvPr id="35" name="TextBox 34">
            <a:extLst>
              <a:ext uri="{FF2B5EF4-FFF2-40B4-BE49-F238E27FC236}">
                <a16:creationId xmlns:a16="http://schemas.microsoft.com/office/drawing/2014/main" id="{40394618-3055-4381-816A-A115D055AB1D}"/>
              </a:ext>
            </a:extLst>
          </p:cNvPr>
          <p:cNvSpPr txBox="1"/>
          <p:nvPr/>
        </p:nvSpPr>
        <p:spPr>
          <a:xfrm>
            <a:off x="495464" y="4009152"/>
            <a:ext cx="3143031" cy="124611"/>
          </a:xfrm>
          <a:prstGeom prst="rect">
            <a:avLst/>
          </a:prstGeom>
          <a:noFill/>
          <a:ln>
            <a:noFill/>
          </a:ln>
        </p:spPr>
        <p:txBody>
          <a:bodyPr wrap="square" lIns="36000" tIns="0" rIns="36000" bIns="0" rtlCol="0">
            <a:noAutofit/>
          </a:bodyPr>
          <a:lstStyle/>
          <a:p>
            <a:pPr algn="l" rtl="0">
              <a:defRPr sz="900" b="1" i="0" u="none" strike="noStrike" kern="1200" baseline="0">
                <a:solidFill>
                  <a:srgbClr val="00338D"/>
                </a:solidFill>
                <a:latin typeface="Arial"/>
                <a:ea typeface="Arial"/>
                <a:cs typeface="Arial"/>
              </a:defRPr>
            </a:pPr>
            <a:r>
              <a:rPr lang="en-US" altLang="ko-KR" sz="800" dirty="0">
                <a:latin typeface="Arial" panose="020B0604020202020204" pitchFamily="34" charset="0"/>
                <a:cs typeface="Arial" panose="020B0604020202020204" pitchFamily="34" charset="0"/>
              </a:rPr>
              <a:t>&lt;</a:t>
            </a:r>
            <a:r>
              <a:rPr lang="ko-KR" altLang="en-US" sz="800" dirty="0">
                <a:latin typeface="Arial" panose="020B0604020202020204" pitchFamily="34" charset="0"/>
                <a:cs typeface="Arial" panose="020B0604020202020204" pitchFamily="34" charset="0"/>
              </a:rPr>
              <a:t>상위 </a:t>
            </a:r>
            <a:r>
              <a:rPr lang="en-US" altLang="ko-KR" sz="800" dirty="0">
                <a:latin typeface="Arial" panose="020B0604020202020204" pitchFamily="34" charset="0"/>
                <a:cs typeface="Arial" panose="020B0604020202020204" pitchFamily="34" charset="0"/>
              </a:rPr>
              <a:t>10</a:t>
            </a:r>
            <a:r>
              <a:rPr lang="ko-KR" altLang="en-US" sz="800" dirty="0">
                <a:latin typeface="Arial" panose="020B0604020202020204" pitchFamily="34" charset="0"/>
                <a:cs typeface="Arial" panose="020B0604020202020204" pitchFamily="34" charset="0"/>
              </a:rPr>
              <a:t>개 거래처 매출 변동</a:t>
            </a:r>
            <a:r>
              <a:rPr lang="en-US" altLang="ko-KR" sz="800" dirty="0">
                <a:latin typeface="Arial" panose="020B0604020202020204" pitchFamily="34" charset="0"/>
                <a:cs typeface="Arial" panose="020B0604020202020204" pitchFamily="34" charset="0"/>
              </a:rPr>
              <a:t>&gt;</a:t>
            </a:r>
          </a:p>
        </p:txBody>
      </p:sp>
      <p:sp>
        <p:nvSpPr>
          <p:cNvPr id="37" name="TextBox 36">
            <a:extLst>
              <a:ext uri="{FF2B5EF4-FFF2-40B4-BE49-F238E27FC236}">
                <a16:creationId xmlns:a16="http://schemas.microsoft.com/office/drawing/2014/main" id="{60989E84-D676-40FF-918B-60AA4A149CCD}"/>
              </a:ext>
            </a:extLst>
          </p:cNvPr>
          <p:cNvSpPr txBox="1"/>
          <p:nvPr/>
        </p:nvSpPr>
        <p:spPr>
          <a:xfrm>
            <a:off x="5109455" y="4073242"/>
            <a:ext cx="4092562" cy="2288415"/>
          </a:xfrm>
          <a:prstGeom prst="rect">
            <a:avLst/>
          </a:prstGeom>
          <a:noFill/>
          <a:ln>
            <a:noFill/>
          </a:ln>
        </p:spPr>
        <p:txBody>
          <a:bodyPr wrap="square" lIns="36000" tIns="108000" rIns="36000" bIns="36000" rtlCol="0">
            <a:noAutofit/>
          </a:bodyPr>
          <a:lstStyle/>
          <a:p>
            <a:pPr marL="144000" indent="-108000">
              <a:lnSpc>
                <a:spcPts val="1200"/>
              </a:lnSpc>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국내신문사</a:t>
            </a:r>
            <a:r>
              <a:rPr lang="en-US" altLang="ko-KR" sz="800" dirty="0">
                <a:latin typeface="Arial" panose="020B0604020202020204" pitchFamily="34" charset="0"/>
                <a:cs typeface="Arial" panose="020B0604020202020204" pitchFamily="34" charset="0"/>
              </a:rPr>
              <a:t>1</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신문 </a:t>
            </a:r>
            <a:r>
              <a:rPr lang="ko-KR" altLang="en-US" sz="800" dirty="0" err="1">
                <a:latin typeface="Arial" panose="020B0604020202020204" pitchFamily="34" charset="0"/>
                <a:cs typeface="Arial" panose="020B0604020202020204" pitchFamily="34" charset="0"/>
              </a:rPr>
              <a:t>정기구독률</a:t>
            </a:r>
            <a:r>
              <a:rPr lang="ko-KR" altLang="en-US" sz="800" dirty="0">
                <a:latin typeface="Arial" panose="020B0604020202020204" pitchFamily="34" charset="0"/>
                <a:cs typeface="Arial" panose="020B0604020202020204" pitchFamily="34" charset="0"/>
              </a:rPr>
              <a:t> 하락으로 인한 발행부수 감소로 신문용지 매출액이 </a:t>
            </a:r>
            <a:r>
              <a:rPr lang="en-US" altLang="ko-KR" sz="800" dirty="0">
                <a:latin typeface="Arial" panose="020B0604020202020204" pitchFamily="34" charset="0"/>
                <a:cs typeface="Arial" panose="020B0604020202020204" pitchFamily="34" charset="0"/>
              </a:rPr>
              <a:t>2018</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277</a:t>
            </a:r>
            <a:r>
              <a:rPr lang="ko-KR" altLang="en-US" sz="800" dirty="0">
                <a:latin typeface="Arial" panose="020B0604020202020204" pitchFamily="34" charset="0"/>
                <a:cs typeface="Arial" panose="020B0604020202020204" pitchFamily="34" charset="0"/>
              </a:rPr>
              <a:t>억원에서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210</a:t>
            </a:r>
            <a:r>
              <a:rPr lang="ko-KR" altLang="en-US" sz="800" dirty="0">
                <a:latin typeface="Arial" panose="020B0604020202020204" pitchFamily="34" charset="0"/>
                <a:cs typeface="Arial" panose="020B0604020202020204" pitchFamily="34" charset="0"/>
              </a:rPr>
              <a:t>억원 수준으로 감소하였으며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신문용지 외 타 </a:t>
            </a:r>
            <a:r>
              <a:rPr lang="ko-KR" altLang="en-US" sz="800" dirty="0" err="1">
                <a:latin typeface="Arial" panose="020B0604020202020204" pitchFamily="34" charset="0"/>
                <a:cs typeface="Arial" panose="020B0604020202020204" pitchFamily="34" charset="0"/>
              </a:rPr>
              <a:t>지종</a:t>
            </a:r>
            <a:r>
              <a:rPr lang="ko-KR" altLang="en-US" sz="800" dirty="0">
                <a:latin typeface="Arial" panose="020B0604020202020204" pitchFamily="34" charset="0"/>
                <a:cs typeface="Arial" panose="020B0604020202020204" pitchFamily="34" charset="0"/>
              </a:rPr>
              <a:t> 매출의 증가로 매출 비중이 하락함</a:t>
            </a: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해외거래처</a:t>
            </a:r>
            <a:r>
              <a:rPr lang="en-US" altLang="ko-KR" sz="800" dirty="0">
                <a:latin typeface="Arial" panose="020B0604020202020204" pitchFamily="34" charset="0"/>
                <a:cs typeface="Arial" panose="020B0604020202020204" pitchFamily="34" charset="0"/>
              </a:rPr>
              <a:t>1 – 2020</a:t>
            </a:r>
            <a:r>
              <a:rPr lang="ko-KR" altLang="en-US" sz="800" dirty="0">
                <a:latin typeface="Arial" panose="020B0604020202020204" pitchFamily="34" charset="0"/>
                <a:cs typeface="Arial" panose="020B0604020202020204" pitchFamily="34" charset="0"/>
              </a:rPr>
              <a:t>년부터 신규로 거래하기 시작한 거래처로 신문용지</a:t>
            </a:r>
            <a:r>
              <a:rPr lang="en-US" altLang="ko-KR"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그린지</a:t>
            </a:r>
            <a:r>
              <a:rPr lang="ko-KR" altLang="en-US" sz="800" dirty="0">
                <a:latin typeface="Arial" panose="020B0604020202020204" pitchFamily="34" charset="0"/>
                <a:cs typeface="Arial" panose="020B0604020202020204" pitchFamily="34" charset="0"/>
              </a:rPr>
              <a:t> 및 골판지 매출액이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년에 </a:t>
            </a:r>
            <a:r>
              <a:rPr lang="en-US" altLang="ko-KR" sz="800" dirty="0">
                <a:latin typeface="Arial" panose="020B0604020202020204" pitchFamily="34" charset="0"/>
                <a:cs typeface="Arial" panose="020B0604020202020204" pitchFamily="34" charset="0"/>
              </a:rPr>
              <a:t>100</a:t>
            </a:r>
            <a:r>
              <a:rPr lang="ko-KR" altLang="en-US" sz="800" dirty="0">
                <a:latin typeface="Arial" panose="020B0604020202020204" pitchFamily="34" charset="0"/>
                <a:cs typeface="Arial" panose="020B0604020202020204" pitchFamily="34" charset="0"/>
              </a:rPr>
              <a:t>억원 수준으로 증가하였으며</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년에도 </a:t>
            </a:r>
            <a:r>
              <a:rPr lang="en-US" altLang="ko-KR" sz="800" dirty="0">
                <a:latin typeface="Arial" panose="020B0604020202020204" pitchFamily="34" charset="0"/>
                <a:cs typeface="Arial" panose="020B0604020202020204" pitchFamily="34" charset="0"/>
              </a:rPr>
              <a:t>1</a:t>
            </a:r>
            <a:r>
              <a:rPr lang="ko-KR" altLang="en-US" sz="800" dirty="0">
                <a:latin typeface="Arial" panose="020B0604020202020204" pitchFamily="34" charset="0"/>
                <a:cs typeface="Arial" panose="020B0604020202020204" pitchFamily="34" charset="0"/>
              </a:rPr>
              <a:t>분기에 약 </a:t>
            </a:r>
            <a:r>
              <a:rPr lang="en-US" altLang="ko-KR" sz="800" dirty="0">
                <a:latin typeface="Arial" panose="020B0604020202020204" pitchFamily="34" charset="0"/>
                <a:cs typeface="Arial" panose="020B0604020202020204" pitchFamily="34" charset="0"/>
              </a:rPr>
              <a:t>40</a:t>
            </a:r>
            <a:r>
              <a:rPr lang="ko-KR" altLang="en-US" sz="800" dirty="0">
                <a:latin typeface="Arial" panose="020B0604020202020204" pitchFamily="34" charset="0"/>
                <a:cs typeface="Arial" panose="020B0604020202020204" pitchFamily="34" charset="0"/>
              </a:rPr>
              <a:t>억원 수준의 매출액을 달성함</a:t>
            </a: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해외거래처</a:t>
            </a:r>
            <a:r>
              <a:rPr lang="en-US" altLang="ko-KR" sz="800" dirty="0">
                <a:latin typeface="Arial" panose="020B0604020202020204" pitchFamily="34" charset="0"/>
                <a:cs typeface="Arial" panose="020B0604020202020204" pitchFamily="34" charset="0"/>
              </a:rPr>
              <a:t>2 – </a:t>
            </a:r>
            <a:r>
              <a:rPr lang="ko-KR" altLang="en-US" sz="800" dirty="0" err="1">
                <a:latin typeface="Arial" panose="020B0604020202020204" pitchFamily="34" charset="0"/>
                <a:cs typeface="Arial" panose="020B0604020202020204" pitchFamily="34" charset="0"/>
              </a:rPr>
              <a:t>그린지</a:t>
            </a:r>
            <a:r>
              <a:rPr lang="en-US" altLang="ko-KR"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일반지</a:t>
            </a:r>
            <a:r>
              <a:rPr lang="ko-KR" altLang="en-US" sz="800" dirty="0">
                <a:latin typeface="Arial" panose="020B0604020202020204" pitchFamily="34" charset="0"/>
                <a:cs typeface="Arial" panose="020B0604020202020204" pitchFamily="34" charset="0"/>
              </a:rPr>
              <a:t> 거래처로 </a:t>
            </a:r>
            <a:r>
              <a:rPr lang="en-US" altLang="ko-KR" sz="800" dirty="0">
                <a:latin typeface="Arial" panose="020B0604020202020204" pitchFamily="34" charset="0"/>
                <a:cs typeface="Arial" panose="020B0604020202020204" pitchFamily="34" charset="0"/>
              </a:rPr>
              <a:t>2020~2021</a:t>
            </a:r>
            <a:r>
              <a:rPr lang="ko-KR" altLang="en-US" sz="800" dirty="0">
                <a:latin typeface="Arial" panose="020B0604020202020204" pitchFamily="34" charset="0"/>
                <a:cs typeface="Arial" panose="020B0604020202020204" pitchFamily="34" charset="0"/>
              </a:rPr>
              <a:t>년에 </a:t>
            </a:r>
            <a:r>
              <a:rPr lang="ko-KR" altLang="en-US" sz="800" dirty="0" err="1">
                <a:latin typeface="Arial" panose="020B0604020202020204" pitchFamily="34" charset="0"/>
                <a:cs typeface="Arial" panose="020B0604020202020204" pitchFamily="34" charset="0"/>
              </a:rPr>
              <a:t>그린지</a:t>
            </a:r>
            <a:r>
              <a:rPr lang="ko-KR" altLang="en-US" sz="800" dirty="0">
                <a:latin typeface="Arial" panose="020B0604020202020204" pitchFamily="34" charset="0"/>
                <a:cs typeface="Arial" panose="020B0604020202020204" pitchFamily="34" charset="0"/>
              </a:rPr>
              <a:t> 수출이 급증함에 따라 </a:t>
            </a:r>
            <a:r>
              <a:rPr lang="en-US" altLang="ko-KR" sz="800" dirty="0">
                <a:latin typeface="Arial" panose="020B0604020202020204" pitchFamily="34" charset="0"/>
                <a:cs typeface="Arial" panose="020B0604020202020204" pitchFamily="34" charset="0"/>
              </a:rPr>
              <a:t>2018</a:t>
            </a:r>
            <a:r>
              <a:rPr lang="ko-KR" altLang="en-US" sz="800" dirty="0">
                <a:latin typeface="Arial" panose="020B0604020202020204" pitchFamily="34" charset="0"/>
                <a:cs typeface="Arial" panose="020B0604020202020204" pitchFamily="34" charset="0"/>
              </a:rPr>
              <a:t>년 매출액 </a:t>
            </a:r>
            <a:r>
              <a:rPr lang="en-US" altLang="ko-KR" sz="800" dirty="0">
                <a:latin typeface="Arial" panose="020B0604020202020204" pitchFamily="34" charset="0"/>
                <a:cs typeface="Arial" panose="020B0604020202020204" pitchFamily="34" charset="0"/>
              </a:rPr>
              <a:t>25</a:t>
            </a:r>
            <a:r>
              <a:rPr lang="ko-KR" altLang="en-US" sz="800" dirty="0">
                <a:latin typeface="Arial" panose="020B0604020202020204" pitchFamily="34" charset="0"/>
                <a:cs typeface="Arial" panose="020B0604020202020204" pitchFamily="34" charset="0"/>
              </a:rPr>
              <a:t>억원에서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100</a:t>
            </a:r>
            <a:r>
              <a:rPr lang="ko-KR" altLang="en-US" sz="800" dirty="0">
                <a:latin typeface="Arial" panose="020B0604020202020204" pitchFamily="34" charset="0"/>
                <a:cs typeface="Arial" panose="020B0604020202020204" pitchFamily="34" charset="0"/>
              </a:rPr>
              <a:t>억원 수준으로 증가함</a:t>
            </a: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해외거래처</a:t>
            </a:r>
            <a:r>
              <a:rPr lang="en-US" altLang="ko-KR" sz="800" dirty="0">
                <a:latin typeface="Arial" panose="020B0604020202020204" pitchFamily="34" charset="0"/>
                <a:cs typeface="Arial" panose="020B0604020202020204" pitchFamily="34" charset="0"/>
              </a:rPr>
              <a:t>3 – </a:t>
            </a:r>
            <a:r>
              <a:rPr lang="ko-KR" altLang="en-US" sz="800" dirty="0">
                <a:latin typeface="Arial" panose="020B0604020202020204" pitchFamily="34" charset="0"/>
                <a:cs typeface="Arial" panose="020B0604020202020204" pitchFamily="34" charset="0"/>
              </a:rPr>
              <a:t>신문용지 내수매출 감소에 기인하여 해외 수출이 증가함에 따라 </a:t>
            </a:r>
            <a:r>
              <a:rPr lang="en-US" altLang="ko-KR" sz="800" dirty="0">
                <a:latin typeface="Arial" panose="020B0604020202020204" pitchFamily="34" charset="0"/>
                <a:cs typeface="Arial" panose="020B0604020202020204" pitchFamily="34" charset="0"/>
              </a:rPr>
              <a:t>2019</a:t>
            </a:r>
            <a:r>
              <a:rPr lang="ko-KR" altLang="en-US" sz="800" dirty="0">
                <a:latin typeface="Arial" panose="020B0604020202020204" pitchFamily="34" charset="0"/>
                <a:cs typeface="Arial" panose="020B0604020202020204" pitchFamily="34" charset="0"/>
              </a:rPr>
              <a:t>년부터 거래를 시작한 거래처로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매출액 </a:t>
            </a:r>
            <a:r>
              <a:rPr lang="en-US" altLang="ko-KR" sz="800" dirty="0">
                <a:latin typeface="Arial" panose="020B0604020202020204" pitchFamily="34" charset="0"/>
                <a:cs typeface="Arial" panose="020B0604020202020204" pitchFamily="34" charset="0"/>
              </a:rPr>
              <a:t>100</a:t>
            </a:r>
            <a:r>
              <a:rPr lang="ko-KR" altLang="en-US" sz="800" dirty="0">
                <a:latin typeface="Arial" panose="020B0604020202020204" pitchFamily="34" charset="0"/>
                <a:cs typeface="Arial" panose="020B0604020202020204" pitchFamily="34" charset="0"/>
              </a:rPr>
              <a:t>억원 수준을 달성함</a:t>
            </a: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해외거래처</a:t>
            </a:r>
            <a:r>
              <a:rPr lang="en-US" altLang="ko-KR" sz="800" dirty="0">
                <a:latin typeface="Arial" panose="020B0604020202020204" pitchFamily="34" charset="0"/>
                <a:cs typeface="Arial" panose="020B0604020202020204" pitchFamily="34" charset="0"/>
              </a:rPr>
              <a:t>4 – 2020~2021</a:t>
            </a:r>
            <a:r>
              <a:rPr lang="ko-KR" altLang="en-US" sz="800" dirty="0">
                <a:latin typeface="Arial" panose="020B0604020202020204" pitchFamily="34" charset="0"/>
                <a:cs typeface="Arial" panose="020B0604020202020204" pitchFamily="34" charset="0"/>
              </a:rPr>
              <a:t>년에 </a:t>
            </a:r>
            <a:r>
              <a:rPr lang="ko-KR" altLang="en-US" sz="800" dirty="0" err="1">
                <a:latin typeface="Arial" panose="020B0604020202020204" pitchFamily="34" charset="0"/>
                <a:cs typeface="Arial" panose="020B0604020202020204" pitchFamily="34" charset="0"/>
              </a:rPr>
              <a:t>그린지</a:t>
            </a:r>
            <a:r>
              <a:rPr lang="ko-KR" altLang="en-US" sz="800" dirty="0">
                <a:latin typeface="Arial" panose="020B0604020202020204" pitchFamily="34" charset="0"/>
                <a:cs typeface="Arial" panose="020B0604020202020204" pitchFamily="34" charset="0"/>
              </a:rPr>
              <a:t> 수출이 급증함에 따라 </a:t>
            </a:r>
            <a:r>
              <a:rPr lang="en-US" altLang="ko-KR" sz="800" dirty="0">
                <a:latin typeface="Arial" panose="020B0604020202020204" pitchFamily="34" charset="0"/>
                <a:cs typeface="Arial" panose="020B0604020202020204" pitchFamily="34" charset="0"/>
              </a:rPr>
              <a:t>2019</a:t>
            </a:r>
            <a:r>
              <a:rPr lang="ko-KR" altLang="en-US" sz="800" dirty="0">
                <a:latin typeface="Arial" panose="020B0604020202020204" pitchFamily="34" charset="0"/>
                <a:cs typeface="Arial" panose="020B0604020202020204" pitchFamily="34" charset="0"/>
              </a:rPr>
              <a:t>년 매출액 </a:t>
            </a:r>
            <a:r>
              <a:rPr lang="en-US" altLang="ko-KR" sz="800" dirty="0">
                <a:latin typeface="Arial" panose="020B0604020202020204" pitchFamily="34" charset="0"/>
                <a:cs typeface="Arial" panose="020B0604020202020204" pitchFamily="34" charset="0"/>
              </a:rPr>
              <a:t>4</a:t>
            </a:r>
            <a:r>
              <a:rPr lang="ko-KR" altLang="en-US" sz="800" dirty="0">
                <a:latin typeface="Arial" panose="020B0604020202020204" pitchFamily="34" charset="0"/>
                <a:cs typeface="Arial" panose="020B0604020202020204" pitchFamily="34" charset="0"/>
              </a:rPr>
              <a:t>억원에서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96</a:t>
            </a:r>
            <a:r>
              <a:rPr lang="ko-KR" altLang="en-US" sz="800" dirty="0">
                <a:latin typeface="Arial" panose="020B0604020202020204" pitchFamily="34" charset="0"/>
                <a:cs typeface="Arial" panose="020B0604020202020204" pitchFamily="34" charset="0"/>
              </a:rPr>
              <a:t>억원 수준으로 증가함</a:t>
            </a: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국내거래처</a:t>
            </a:r>
            <a:r>
              <a:rPr lang="en-US" altLang="ko-KR" sz="800" dirty="0">
                <a:latin typeface="Arial" panose="020B0604020202020204" pitchFamily="34" charset="0"/>
                <a:cs typeface="Arial" panose="020B0604020202020204" pitchFamily="34" charset="0"/>
              </a:rPr>
              <a:t>2 – 2020</a:t>
            </a:r>
            <a:r>
              <a:rPr lang="ko-KR" altLang="en-US" sz="800" dirty="0">
                <a:latin typeface="Arial" panose="020B0604020202020204" pitchFamily="34" charset="0"/>
                <a:cs typeface="Arial" panose="020B0604020202020204" pitchFamily="34" charset="0"/>
              </a:rPr>
              <a:t>년에 </a:t>
            </a:r>
            <a:r>
              <a:rPr lang="ko-KR" altLang="en-US" sz="800" dirty="0" err="1">
                <a:latin typeface="Arial" panose="020B0604020202020204" pitchFamily="34" charset="0"/>
                <a:cs typeface="Arial" panose="020B0604020202020204" pitchFamily="34" charset="0"/>
              </a:rPr>
              <a:t>일반지</a:t>
            </a:r>
            <a:r>
              <a:rPr lang="ko-KR" altLang="en-US" sz="800" dirty="0">
                <a:latin typeface="Arial" panose="020B0604020202020204" pitchFamily="34" charset="0"/>
                <a:cs typeface="Arial" panose="020B0604020202020204" pitchFamily="34" charset="0"/>
              </a:rPr>
              <a:t> 내수매출 증가함에 따라 </a:t>
            </a:r>
            <a:r>
              <a:rPr lang="en-US" altLang="ko-KR" sz="800" dirty="0">
                <a:latin typeface="Arial" panose="020B0604020202020204" pitchFamily="34" charset="0"/>
                <a:cs typeface="Arial" panose="020B0604020202020204" pitchFamily="34" charset="0"/>
              </a:rPr>
              <a:t>2018</a:t>
            </a:r>
            <a:r>
              <a:rPr lang="ko-KR" altLang="en-US" sz="800" dirty="0">
                <a:latin typeface="Arial" panose="020B0604020202020204" pitchFamily="34" charset="0"/>
                <a:cs typeface="Arial" panose="020B0604020202020204" pitchFamily="34" charset="0"/>
              </a:rPr>
              <a:t>년 매출액 </a:t>
            </a:r>
            <a:r>
              <a:rPr lang="en-US" altLang="ko-KR" sz="800" dirty="0">
                <a:latin typeface="Arial" panose="020B0604020202020204" pitchFamily="34" charset="0"/>
                <a:cs typeface="Arial" panose="020B0604020202020204" pitchFamily="34" charset="0"/>
              </a:rPr>
              <a:t>38</a:t>
            </a:r>
            <a:r>
              <a:rPr lang="ko-KR" altLang="en-US" sz="800" dirty="0">
                <a:latin typeface="Arial" panose="020B0604020202020204" pitchFamily="34" charset="0"/>
                <a:cs typeface="Arial" panose="020B0604020202020204" pitchFamily="34" charset="0"/>
              </a:rPr>
              <a:t>억원에서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매출액 </a:t>
            </a:r>
            <a:r>
              <a:rPr lang="en-US" altLang="ko-KR" sz="800" dirty="0">
                <a:latin typeface="Arial" panose="020B0604020202020204" pitchFamily="34" charset="0"/>
                <a:cs typeface="Arial" panose="020B0604020202020204" pitchFamily="34" charset="0"/>
              </a:rPr>
              <a:t>83</a:t>
            </a:r>
            <a:r>
              <a:rPr lang="ko-KR" altLang="en-US" sz="800" dirty="0">
                <a:latin typeface="Arial" panose="020B0604020202020204" pitchFamily="34" charset="0"/>
                <a:cs typeface="Arial" panose="020B0604020202020204" pitchFamily="34" charset="0"/>
              </a:rPr>
              <a:t>억원까지 점진적으로 증가함</a:t>
            </a:r>
            <a:endParaRPr lang="en-US" altLang="ko-KR" sz="800" dirty="0">
              <a:latin typeface="Arial" panose="020B0604020202020204" pitchFamily="34" charset="0"/>
              <a:cs typeface="Arial" panose="020B0604020202020204" pitchFamily="34" charset="0"/>
            </a:endParaRPr>
          </a:p>
          <a:p>
            <a:pPr marL="36000">
              <a:lnSpc>
                <a:spcPts val="1200"/>
              </a:lnSpc>
              <a:buClr>
                <a:srgbClr val="00338D"/>
              </a:buClr>
            </a:pPr>
            <a:endParaRPr lang="en-US" altLang="ko-KR" sz="800" dirty="0">
              <a:highlight>
                <a:srgbClr val="FFFF00"/>
              </a:highlight>
              <a:latin typeface="Arial" panose="020B0604020202020204" pitchFamily="34" charset="0"/>
              <a:cs typeface="Arial" panose="020B0604020202020204" pitchFamily="34" charset="0"/>
            </a:endParaRPr>
          </a:p>
        </p:txBody>
      </p:sp>
      <p:graphicFrame>
        <p:nvGraphicFramePr>
          <p:cNvPr id="11" name="차트 10">
            <a:extLst>
              <a:ext uri="{FF2B5EF4-FFF2-40B4-BE49-F238E27FC236}">
                <a16:creationId xmlns:a16="http://schemas.microsoft.com/office/drawing/2014/main" id="{CD45B935-0195-4E7A-9594-3D758CC09F49}"/>
              </a:ext>
            </a:extLst>
          </p:cNvPr>
          <p:cNvGraphicFramePr>
            <a:graphicFrameLocks/>
          </p:cNvGraphicFramePr>
          <p:nvPr>
            <p:extLst>
              <p:ext uri="{D42A27DB-BD31-4B8C-83A1-F6EECF244321}">
                <p14:modId xmlns:p14="http://schemas.microsoft.com/office/powerpoint/2010/main" val="2808201560"/>
              </p:ext>
            </p:extLst>
          </p:nvPr>
        </p:nvGraphicFramePr>
        <p:xfrm>
          <a:off x="399665" y="4133763"/>
          <a:ext cx="4582186" cy="2227894"/>
        </p:xfrm>
        <a:graphic>
          <a:graphicData uri="http://schemas.openxmlformats.org/drawingml/2006/chart">
            <c:chart xmlns:c="http://schemas.openxmlformats.org/drawingml/2006/chart" xmlns:r="http://schemas.openxmlformats.org/officeDocument/2006/relationships" r:id="rId3"/>
          </a:graphicData>
        </a:graphic>
      </p:graphicFrame>
      <p:sp>
        <p:nvSpPr>
          <p:cNvPr id="10" name="순서도: 연결자 9">
            <a:extLst>
              <a:ext uri="{FF2B5EF4-FFF2-40B4-BE49-F238E27FC236}">
                <a16:creationId xmlns:a16="http://schemas.microsoft.com/office/drawing/2014/main" id="{8304C3C8-0122-4858-8BD1-6FFA5D364E20}"/>
              </a:ext>
            </a:extLst>
          </p:cNvPr>
          <p:cNvSpPr/>
          <p:nvPr/>
        </p:nvSpPr>
        <p:spPr bwMode="auto">
          <a:xfrm>
            <a:off x="520631" y="180788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13" name="순서도: 연결자 12">
            <a:extLst>
              <a:ext uri="{FF2B5EF4-FFF2-40B4-BE49-F238E27FC236}">
                <a16:creationId xmlns:a16="http://schemas.microsoft.com/office/drawing/2014/main" id="{5C788B6E-FB59-4875-B060-55CDA54514AA}"/>
              </a:ext>
            </a:extLst>
          </p:cNvPr>
          <p:cNvSpPr/>
          <p:nvPr/>
        </p:nvSpPr>
        <p:spPr bwMode="auto">
          <a:xfrm>
            <a:off x="520631" y="284853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14" name="순서도: 연결자 13">
            <a:extLst>
              <a:ext uri="{FF2B5EF4-FFF2-40B4-BE49-F238E27FC236}">
                <a16:creationId xmlns:a16="http://schemas.microsoft.com/office/drawing/2014/main" id="{BE3D8477-CF1F-4843-9434-4E32CDCD9F80}"/>
              </a:ext>
            </a:extLst>
          </p:cNvPr>
          <p:cNvSpPr/>
          <p:nvPr/>
        </p:nvSpPr>
        <p:spPr bwMode="auto">
          <a:xfrm>
            <a:off x="520631" y="3010729"/>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15" name="순서도: 연결자 14">
            <a:extLst>
              <a:ext uri="{FF2B5EF4-FFF2-40B4-BE49-F238E27FC236}">
                <a16:creationId xmlns:a16="http://schemas.microsoft.com/office/drawing/2014/main" id="{0DD94D42-9ADA-4C12-873B-39DE15A31408}"/>
              </a:ext>
            </a:extLst>
          </p:cNvPr>
          <p:cNvSpPr/>
          <p:nvPr/>
        </p:nvSpPr>
        <p:spPr bwMode="auto">
          <a:xfrm>
            <a:off x="520631" y="316453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4</a:t>
            </a:r>
          </a:p>
        </p:txBody>
      </p:sp>
      <p:sp>
        <p:nvSpPr>
          <p:cNvPr id="16" name="순서도: 연결자 15">
            <a:extLst>
              <a:ext uri="{FF2B5EF4-FFF2-40B4-BE49-F238E27FC236}">
                <a16:creationId xmlns:a16="http://schemas.microsoft.com/office/drawing/2014/main" id="{5D977A97-B99F-4311-9C52-5C3048E626B0}"/>
              </a:ext>
            </a:extLst>
          </p:cNvPr>
          <p:cNvSpPr/>
          <p:nvPr/>
        </p:nvSpPr>
        <p:spPr bwMode="auto">
          <a:xfrm>
            <a:off x="520631" y="3305052"/>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5</a:t>
            </a:r>
          </a:p>
        </p:txBody>
      </p:sp>
      <p:sp>
        <p:nvSpPr>
          <p:cNvPr id="17" name="순서도: 연결자 16">
            <a:extLst>
              <a:ext uri="{FF2B5EF4-FFF2-40B4-BE49-F238E27FC236}">
                <a16:creationId xmlns:a16="http://schemas.microsoft.com/office/drawing/2014/main" id="{CA18209F-285C-454C-A778-28343A34A878}"/>
              </a:ext>
            </a:extLst>
          </p:cNvPr>
          <p:cNvSpPr/>
          <p:nvPr/>
        </p:nvSpPr>
        <p:spPr bwMode="auto">
          <a:xfrm>
            <a:off x="520631" y="2261731"/>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6</a:t>
            </a:r>
          </a:p>
        </p:txBody>
      </p:sp>
      <p:sp>
        <p:nvSpPr>
          <p:cNvPr id="18" name="순서도: 연결자 17">
            <a:extLst>
              <a:ext uri="{FF2B5EF4-FFF2-40B4-BE49-F238E27FC236}">
                <a16:creationId xmlns:a16="http://schemas.microsoft.com/office/drawing/2014/main" id="{857F5477-7071-4DCC-9590-F6F098638427}"/>
              </a:ext>
            </a:extLst>
          </p:cNvPr>
          <p:cNvSpPr/>
          <p:nvPr/>
        </p:nvSpPr>
        <p:spPr bwMode="auto">
          <a:xfrm>
            <a:off x="5121727" y="419110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22" name="순서도: 연결자 21">
            <a:extLst>
              <a:ext uri="{FF2B5EF4-FFF2-40B4-BE49-F238E27FC236}">
                <a16:creationId xmlns:a16="http://schemas.microsoft.com/office/drawing/2014/main" id="{921EA798-B391-424D-A923-AE151C40C35E}"/>
              </a:ext>
            </a:extLst>
          </p:cNvPr>
          <p:cNvSpPr/>
          <p:nvPr/>
        </p:nvSpPr>
        <p:spPr bwMode="auto">
          <a:xfrm>
            <a:off x="5121727" y="4652260"/>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23" name="순서도: 연결자 22">
            <a:extLst>
              <a:ext uri="{FF2B5EF4-FFF2-40B4-BE49-F238E27FC236}">
                <a16:creationId xmlns:a16="http://schemas.microsoft.com/office/drawing/2014/main" id="{C4C73AD7-4DA5-4281-B632-1DB3D9F6093B}"/>
              </a:ext>
            </a:extLst>
          </p:cNvPr>
          <p:cNvSpPr/>
          <p:nvPr/>
        </p:nvSpPr>
        <p:spPr bwMode="auto">
          <a:xfrm>
            <a:off x="5121727" y="5116189"/>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24" name="순서도: 연결자 23">
            <a:extLst>
              <a:ext uri="{FF2B5EF4-FFF2-40B4-BE49-F238E27FC236}">
                <a16:creationId xmlns:a16="http://schemas.microsoft.com/office/drawing/2014/main" id="{8AE74ACA-69D3-4A7C-B0C3-939A9BBA3785}"/>
              </a:ext>
            </a:extLst>
          </p:cNvPr>
          <p:cNvSpPr/>
          <p:nvPr/>
        </p:nvSpPr>
        <p:spPr bwMode="auto">
          <a:xfrm>
            <a:off x="5121727" y="5404828"/>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4</a:t>
            </a:r>
          </a:p>
        </p:txBody>
      </p:sp>
      <p:sp>
        <p:nvSpPr>
          <p:cNvPr id="25" name="순서도: 연결자 24">
            <a:extLst>
              <a:ext uri="{FF2B5EF4-FFF2-40B4-BE49-F238E27FC236}">
                <a16:creationId xmlns:a16="http://schemas.microsoft.com/office/drawing/2014/main" id="{8938F148-F0E2-436B-9E25-DAD5C98660AA}"/>
              </a:ext>
            </a:extLst>
          </p:cNvPr>
          <p:cNvSpPr/>
          <p:nvPr/>
        </p:nvSpPr>
        <p:spPr bwMode="auto">
          <a:xfrm>
            <a:off x="5121727" y="5721831"/>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5</a:t>
            </a:r>
          </a:p>
        </p:txBody>
      </p:sp>
      <p:sp>
        <p:nvSpPr>
          <p:cNvPr id="27" name="순서도: 연결자 26">
            <a:extLst>
              <a:ext uri="{FF2B5EF4-FFF2-40B4-BE49-F238E27FC236}">
                <a16:creationId xmlns:a16="http://schemas.microsoft.com/office/drawing/2014/main" id="{E18A3AAD-DFBB-4091-AD0B-76356DB5F51F}"/>
              </a:ext>
            </a:extLst>
          </p:cNvPr>
          <p:cNvSpPr/>
          <p:nvPr/>
        </p:nvSpPr>
        <p:spPr bwMode="auto">
          <a:xfrm>
            <a:off x="5121727" y="6024966"/>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6</a:t>
            </a:r>
          </a:p>
        </p:txBody>
      </p:sp>
    </p:spTree>
    <p:extLst>
      <p:ext uri="{BB962C8B-B14F-4D97-AF65-F5344CB8AC3E}">
        <p14:creationId xmlns:p14="http://schemas.microsoft.com/office/powerpoint/2010/main" val="2280471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defTabSz="844078">
              <a:defRPr/>
            </a:pPr>
            <a:r>
              <a:rPr lang="en-US" altLang="ko-KR" sz="4500" b="1" dirty="0">
                <a:solidFill>
                  <a:srgbClr val="00338D"/>
                </a:solidFill>
                <a:latin typeface="KPMG Extralight" panose="020B0303030202040204" pitchFamily="34" charset="0"/>
              </a:rPr>
              <a:t>Revenue by Region &amp; Customer (2/2)</a:t>
            </a:r>
            <a:endParaRPr lang="en-US" altLang="ko-KR" sz="4500" b="1" dirty="0">
              <a:solidFill>
                <a:srgbClr val="00338D"/>
              </a:solidFill>
              <a:latin typeface="KPMG Extralight" panose="020B0303030202040204" pitchFamily="34" charset="0"/>
              <a:ea typeface="맑은 고딕" panose="020B0503020000020004" pitchFamily="50" charset="-127"/>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cs typeface="Arial" panose="020B0604020202020204" pitchFamily="34" charset="0"/>
              </a:rPr>
              <a:t>2021~2022</a:t>
            </a:r>
            <a:r>
              <a:rPr lang="ko-KR" altLang="en-US" sz="1000" b="1" dirty="0">
                <a:solidFill>
                  <a:srgbClr val="002997"/>
                </a:solidFill>
                <a:latin typeface="Arial" panose="020B0604020202020204" pitchFamily="34" charset="0"/>
                <a:cs typeface="Arial" panose="020B0604020202020204" pitchFamily="34" charset="0"/>
              </a:rPr>
              <a:t>년 </a:t>
            </a:r>
            <a:r>
              <a:rPr lang="en-US" altLang="ko-KR" sz="1000" b="1" dirty="0">
                <a:solidFill>
                  <a:srgbClr val="002997"/>
                </a:solidFill>
                <a:latin typeface="Arial" panose="020B0604020202020204" pitchFamily="34" charset="0"/>
                <a:cs typeface="Arial" panose="020B0604020202020204" pitchFamily="34" charset="0"/>
              </a:rPr>
              <a:t>1</a:t>
            </a:r>
            <a:r>
              <a:rPr lang="ko-KR" altLang="en-US" sz="1000" b="1" dirty="0">
                <a:solidFill>
                  <a:srgbClr val="002997"/>
                </a:solidFill>
                <a:latin typeface="Arial" panose="020B0604020202020204" pitchFamily="34" charset="0"/>
                <a:cs typeface="Arial" panose="020B0604020202020204" pitchFamily="34" charset="0"/>
              </a:rPr>
              <a:t>분기 제지부문의 </a:t>
            </a:r>
            <a:r>
              <a:rPr lang="ko-KR" altLang="en-US" sz="1000" b="1" dirty="0" err="1">
                <a:solidFill>
                  <a:srgbClr val="002997"/>
                </a:solidFill>
                <a:latin typeface="Arial" panose="020B0604020202020204" pitchFamily="34" charset="0"/>
                <a:cs typeface="Arial" panose="020B0604020202020204" pitchFamily="34" charset="0"/>
              </a:rPr>
              <a:t>그린지</a:t>
            </a:r>
            <a:r>
              <a:rPr lang="ko-KR" altLang="en-US" sz="1000" b="1" dirty="0">
                <a:solidFill>
                  <a:srgbClr val="002997"/>
                </a:solidFill>
                <a:latin typeface="Arial" panose="020B0604020202020204" pitchFamily="34" charset="0"/>
                <a:cs typeface="Arial" panose="020B0604020202020204" pitchFamily="34" charset="0"/>
              </a:rPr>
              <a:t> 매출 중 수출비중은 </a:t>
            </a:r>
            <a:r>
              <a:rPr lang="en-US" altLang="ko-KR" sz="1000" b="1" dirty="0">
                <a:solidFill>
                  <a:srgbClr val="002997"/>
                </a:solidFill>
                <a:latin typeface="Arial" panose="020B0604020202020204" pitchFamily="34" charset="0"/>
                <a:cs typeface="Arial" panose="020B0604020202020204" pitchFamily="34" charset="0"/>
              </a:rPr>
              <a:t>83% </a:t>
            </a:r>
            <a:r>
              <a:rPr lang="ko-KR" altLang="en-US" sz="1000" b="1" dirty="0">
                <a:solidFill>
                  <a:srgbClr val="002997"/>
                </a:solidFill>
                <a:latin typeface="Arial" panose="020B0604020202020204" pitchFamily="34" charset="0"/>
                <a:cs typeface="Arial" panose="020B0604020202020204" pitchFamily="34" charset="0"/>
              </a:rPr>
              <a:t>이상으로</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중국거래처에 대한 비중은 </a:t>
            </a:r>
            <a:r>
              <a:rPr lang="en-US" altLang="ko-KR" sz="1000" b="1" dirty="0">
                <a:solidFill>
                  <a:srgbClr val="002997"/>
                </a:solidFill>
                <a:latin typeface="Arial" panose="020B0604020202020204" pitchFamily="34" charset="0"/>
                <a:cs typeface="Arial" panose="020B0604020202020204" pitchFamily="34" charset="0"/>
              </a:rPr>
              <a:t>60%</a:t>
            </a:r>
            <a:r>
              <a:rPr lang="ko-KR" altLang="en-US" sz="1000" b="1" dirty="0">
                <a:solidFill>
                  <a:srgbClr val="002997"/>
                </a:solidFill>
                <a:latin typeface="Arial" panose="020B0604020202020204" pitchFamily="34" charset="0"/>
                <a:cs typeface="Arial" panose="020B0604020202020204" pitchFamily="34" charset="0"/>
              </a:rPr>
              <a:t>를 상회하며</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골판지 매출 중 수출비중은 </a:t>
            </a:r>
            <a:r>
              <a:rPr lang="en-US" altLang="ko-KR" sz="1000" b="1" dirty="0">
                <a:solidFill>
                  <a:srgbClr val="002997"/>
                </a:solidFill>
                <a:latin typeface="Arial" panose="020B0604020202020204" pitchFamily="34" charset="0"/>
                <a:cs typeface="Arial" panose="020B0604020202020204" pitchFamily="34" charset="0"/>
              </a:rPr>
              <a:t>94% </a:t>
            </a:r>
            <a:r>
              <a:rPr lang="ko-KR" altLang="en-US" sz="1000" b="1" dirty="0">
                <a:solidFill>
                  <a:srgbClr val="002997"/>
                </a:solidFill>
                <a:latin typeface="Arial" panose="020B0604020202020204" pitchFamily="34" charset="0"/>
                <a:cs typeface="Arial" panose="020B0604020202020204" pitchFamily="34" charset="0"/>
              </a:rPr>
              <a:t>이상으로 중국거래처에 대한 비중은 </a:t>
            </a:r>
            <a:r>
              <a:rPr lang="en-US" altLang="ko-KR" sz="1000" b="1" dirty="0">
                <a:solidFill>
                  <a:srgbClr val="002997"/>
                </a:solidFill>
                <a:latin typeface="Arial" panose="020B0604020202020204" pitchFamily="34" charset="0"/>
                <a:cs typeface="Arial" panose="020B0604020202020204" pitchFamily="34" charset="0"/>
              </a:rPr>
              <a:t>92%</a:t>
            </a:r>
            <a:r>
              <a:rPr lang="ko-KR" altLang="en-US" sz="1000" b="1" dirty="0">
                <a:solidFill>
                  <a:srgbClr val="002997"/>
                </a:solidFill>
                <a:latin typeface="Arial" panose="020B0604020202020204" pitchFamily="34" charset="0"/>
                <a:cs typeface="Arial" panose="020B0604020202020204" pitchFamily="34" charset="0"/>
              </a:rPr>
              <a:t>를 상회함</a:t>
            </a:r>
            <a:r>
              <a:rPr lang="en-US" altLang="ko-KR" sz="1000" b="1" dirty="0">
                <a:solidFill>
                  <a:srgbClr val="002997"/>
                </a:solidFill>
                <a:latin typeface="Arial" panose="020B0604020202020204" pitchFamily="34" charset="0"/>
                <a:cs typeface="Arial" panose="020B0604020202020204" pitchFamily="34" charset="0"/>
              </a:rPr>
              <a:t>. 2021</a:t>
            </a:r>
            <a:r>
              <a:rPr lang="ko-KR" altLang="en-US" sz="1000" b="1" dirty="0">
                <a:solidFill>
                  <a:srgbClr val="002997"/>
                </a:solidFill>
                <a:latin typeface="Arial" panose="020B0604020202020204" pitchFamily="34" charset="0"/>
                <a:cs typeface="Arial" panose="020B0604020202020204" pitchFamily="34" charset="0"/>
              </a:rPr>
              <a:t>년 대비 </a:t>
            </a:r>
            <a:r>
              <a:rPr lang="en-US" altLang="ko-KR" sz="1000" b="1" dirty="0">
                <a:solidFill>
                  <a:srgbClr val="002997"/>
                </a:solidFill>
                <a:latin typeface="Arial" panose="020B0604020202020204" pitchFamily="34" charset="0"/>
                <a:cs typeface="Arial" panose="020B0604020202020204" pitchFamily="34" charset="0"/>
              </a:rPr>
              <a:t>2022</a:t>
            </a:r>
            <a:r>
              <a:rPr lang="ko-KR" altLang="en-US" sz="1000" b="1" dirty="0">
                <a:solidFill>
                  <a:srgbClr val="002997"/>
                </a:solidFill>
                <a:latin typeface="Arial" panose="020B0604020202020204" pitchFamily="34" charset="0"/>
                <a:cs typeface="Arial" panose="020B0604020202020204" pitchFamily="34" charset="0"/>
              </a:rPr>
              <a:t>년 </a:t>
            </a:r>
            <a:r>
              <a:rPr lang="en-US" altLang="ko-KR" sz="1000" b="1" dirty="0">
                <a:solidFill>
                  <a:srgbClr val="002997"/>
                </a:solidFill>
                <a:latin typeface="Arial" panose="020B0604020202020204" pitchFamily="34" charset="0"/>
                <a:cs typeface="Arial" panose="020B0604020202020204" pitchFamily="34" charset="0"/>
              </a:rPr>
              <a:t>1</a:t>
            </a:r>
            <a:r>
              <a:rPr lang="ko-KR" altLang="en-US" sz="1000" b="1" dirty="0">
                <a:solidFill>
                  <a:srgbClr val="002997"/>
                </a:solidFill>
                <a:latin typeface="Arial" panose="020B0604020202020204" pitchFamily="34" charset="0"/>
                <a:cs typeface="Arial" panose="020B0604020202020204" pitchFamily="34" charset="0"/>
              </a:rPr>
              <a:t>분기 </a:t>
            </a:r>
            <a:r>
              <a:rPr lang="ko-KR" altLang="en-US" sz="1000" b="1" dirty="0" err="1">
                <a:solidFill>
                  <a:srgbClr val="002997"/>
                </a:solidFill>
                <a:latin typeface="Arial" panose="020B0604020202020204" pitchFamily="34" charset="0"/>
                <a:cs typeface="Arial" panose="020B0604020202020204" pitchFamily="34" charset="0"/>
              </a:rPr>
              <a:t>동남아시아향</a:t>
            </a:r>
            <a:r>
              <a:rPr lang="ko-KR" altLang="en-US" sz="1000" b="1" dirty="0">
                <a:solidFill>
                  <a:srgbClr val="002997"/>
                </a:solidFill>
                <a:latin typeface="Arial" panose="020B0604020202020204" pitchFamily="34" charset="0"/>
                <a:cs typeface="Arial" panose="020B0604020202020204" pitchFamily="34" charset="0"/>
              </a:rPr>
              <a:t> 수출비중이 소폭 증가하며 </a:t>
            </a:r>
            <a:r>
              <a:rPr lang="ko-KR" altLang="en-US" sz="1000" b="1" dirty="0" err="1">
                <a:solidFill>
                  <a:srgbClr val="002997"/>
                </a:solidFill>
                <a:latin typeface="Arial" panose="020B0604020202020204" pitchFamily="34" charset="0"/>
                <a:cs typeface="Arial" panose="020B0604020202020204" pitchFamily="34" charset="0"/>
              </a:rPr>
              <a:t>수출처</a:t>
            </a:r>
            <a:r>
              <a:rPr lang="ko-KR" altLang="en-US" sz="1000" b="1" dirty="0">
                <a:solidFill>
                  <a:srgbClr val="002997"/>
                </a:solidFill>
                <a:latin typeface="Arial" panose="020B0604020202020204" pitchFamily="34" charset="0"/>
                <a:cs typeface="Arial" panose="020B0604020202020204" pitchFamily="34" charset="0"/>
              </a:rPr>
              <a:t> 다변화 노력이 진행되고 있으나</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중국에 대한 수출의존도는 여전히 높은 수준으로 파악됨</a:t>
            </a:r>
          </a:p>
        </p:txBody>
      </p:sp>
      <p:graphicFrame>
        <p:nvGraphicFramePr>
          <p:cNvPr id="28" name="표 27">
            <a:extLst>
              <a:ext uri="{FF2B5EF4-FFF2-40B4-BE49-F238E27FC236}">
                <a16:creationId xmlns:a16="http://schemas.microsoft.com/office/drawing/2014/main" id="{F2AAD5F9-046D-47E4-8D57-073388EDF035}"/>
              </a:ext>
            </a:extLst>
          </p:cNvPr>
          <p:cNvGraphicFramePr>
            <a:graphicFrameLocks noGrp="1"/>
          </p:cNvGraphicFramePr>
          <p:nvPr>
            <p:extLst>
              <p:ext uri="{D42A27DB-BD31-4B8C-83A1-F6EECF244321}">
                <p14:modId xmlns:p14="http://schemas.microsoft.com/office/powerpoint/2010/main" val="543376852"/>
              </p:ext>
            </p:extLst>
          </p:nvPr>
        </p:nvGraphicFramePr>
        <p:xfrm>
          <a:off x="495460" y="1672671"/>
          <a:ext cx="5670444" cy="2193360"/>
        </p:xfrm>
        <a:graphic>
          <a:graphicData uri="http://schemas.openxmlformats.org/drawingml/2006/table">
            <a:tbl>
              <a:tblPr/>
              <a:tblGrid>
                <a:gridCol w="642954">
                  <a:extLst>
                    <a:ext uri="{9D8B030D-6E8A-4147-A177-3AD203B41FA5}">
                      <a16:colId xmlns:a16="http://schemas.microsoft.com/office/drawing/2014/main" val="222832648"/>
                    </a:ext>
                  </a:extLst>
                </a:gridCol>
                <a:gridCol w="419204">
                  <a:extLst>
                    <a:ext uri="{9D8B030D-6E8A-4147-A177-3AD203B41FA5}">
                      <a16:colId xmlns:a16="http://schemas.microsoft.com/office/drawing/2014/main" val="4064798810"/>
                    </a:ext>
                  </a:extLst>
                </a:gridCol>
                <a:gridCol w="419204">
                  <a:extLst>
                    <a:ext uri="{9D8B030D-6E8A-4147-A177-3AD203B41FA5}">
                      <a16:colId xmlns:a16="http://schemas.microsoft.com/office/drawing/2014/main" val="3157806214"/>
                    </a:ext>
                  </a:extLst>
                </a:gridCol>
                <a:gridCol w="419204">
                  <a:extLst>
                    <a:ext uri="{9D8B030D-6E8A-4147-A177-3AD203B41FA5}">
                      <a16:colId xmlns:a16="http://schemas.microsoft.com/office/drawing/2014/main" val="3740736865"/>
                    </a:ext>
                  </a:extLst>
                </a:gridCol>
                <a:gridCol w="419204">
                  <a:extLst>
                    <a:ext uri="{9D8B030D-6E8A-4147-A177-3AD203B41FA5}">
                      <a16:colId xmlns:a16="http://schemas.microsoft.com/office/drawing/2014/main" val="2810354178"/>
                    </a:ext>
                  </a:extLst>
                </a:gridCol>
                <a:gridCol w="419204">
                  <a:extLst>
                    <a:ext uri="{9D8B030D-6E8A-4147-A177-3AD203B41FA5}">
                      <a16:colId xmlns:a16="http://schemas.microsoft.com/office/drawing/2014/main" val="2221923410"/>
                    </a:ext>
                  </a:extLst>
                </a:gridCol>
                <a:gridCol w="419204">
                  <a:extLst>
                    <a:ext uri="{9D8B030D-6E8A-4147-A177-3AD203B41FA5}">
                      <a16:colId xmlns:a16="http://schemas.microsoft.com/office/drawing/2014/main" val="2826748916"/>
                    </a:ext>
                  </a:extLst>
                </a:gridCol>
                <a:gridCol w="418711">
                  <a:extLst>
                    <a:ext uri="{9D8B030D-6E8A-4147-A177-3AD203B41FA5}">
                      <a16:colId xmlns:a16="http://schemas.microsoft.com/office/drawing/2014/main" val="1550427686"/>
                    </a:ext>
                  </a:extLst>
                </a:gridCol>
                <a:gridCol w="418711">
                  <a:extLst>
                    <a:ext uri="{9D8B030D-6E8A-4147-A177-3AD203B41FA5}">
                      <a16:colId xmlns:a16="http://schemas.microsoft.com/office/drawing/2014/main" val="191849767"/>
                    </a:ext>
                  </a:extLst>
                </a:gridCol>
                <a:gridCol w="418711">
                  <a:extLst>
                    <a:ext uri="{9D8B030D-6E8A-4147-A177-3AD203B41FA5}">
                      <a16:colId xmlns:a16="http://schemas.microsoft.com/office/drawing/2014/main" val="2015138258"/>
                    </a:ext>
                  </a:extLst>
                </a:gridCol>
                <a:gridCol w="418711">
                  <a:extLst>
                    <a:ext uri="{9D8B030D-6E8A-4147-A177-3AD203B41FA5}">
                      <a16:colId xmlns:a16="http://schemas.microsoft.com/office/drawing/2014/main" val="749363795"/>
                    </a:ext>
                  </a:extLst>
                </a:gridCol>
                <a:gridCol w="418711">
                  <a:extLst>
                    <a:ext uri="{9D8B030D-6E8A-4147-A177-3AD203B41FA5}">
                      <a16:colId xmlns:a16="http://schemas.microsoft.com/office/drawing/2014/main" val="1491820173"/>
                    </a:ext>
                  </a:extLst>
                </a:gridCol>
                <a:gridCol w="418711">
                  <a:extLst>
                    <a:ext uri="{9D8B030D-6E8A-4147-A177-3AD203B41FA5}">
                      <a16:colId xmlns:a16="http://schemas.microsoft.com/office/drawing/2014/main" val="1167623676"/>
                    </a:ext>
                  </a:extLst>
                </a:gridCol>
              </a:tblGrid>
              <a:tr h="180000">
                <a:tc>
                  <a:txBody>
                    <a:bodyPr/>
                    <a:lstStyle/>
                    <a:p>
                      <a:pPr algn="l" rtl="0" fontAlgn="ctr"/>
                      <a:r>
                        <a:rPr lang="en-US" altLang="ko-KR" sz="700" b="1" i="0" u="none" strike="noStrike" dirty="0">
                          <a:solidFill>
                            <a:srgbClr val="FFFFFF"/>
                          </a:solidFill>
                          <a:effectLst/>
                          <a:latin typeface="Arial" panose="020B0604020202020204" pitchFamily="34" charset="0"/>
                          <a:ea typeface="+mn-ea"/>
                          <a:cs typeface="Arial" panose="020B0604020202020204" pitchFamily="34" charset="0"/>
                        </a:rPr>
                        <a:t>(</a:t>
                      </a: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단위</a:t>
                      </a:r>
                      <a:r>
                        <a:rPr lang="en-US" altLang="ko-KR" sz="700" b="1" i="0" u="none" strike="noStrike" dirty="0">
                          <a:solidFill>
                            <a:srgbClr val="FFFFFF"/>
                          </a:solidFill>
                          <a:effectLst/>
                          <a:latin typeface="Arial" panose="020B0604020202020204" pitchFamily="34" charset="0"/>
                          <a:ea typeface="+mn-ea"/>
                          <a:cs typeface="Arial" panose="020B0604020202020204" pitchFamily="34" charset="0"/>
                        </a:rPr>
                        <a:t>: </a:t>
                      </a: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백만원</a:t>
                      </a:r>
                      <a:r>
                        <a:rPr lang="en-US" altLang="ko-KR" sz="700" b="1" i="0" u="none" strike="noStrike" dirty="0">
                          <a:solidFill>
                            <a:srgbClr val="FFFFFF"/>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gridSpan="6">
                  <a:txBody>
                    <a:bodyPr/>
                    <a:lstStyle/>
                    <a:p>
                      <a:pPr algn="ctr" rtl="0" fontAlgn="ctr"/>
                      <a:r>
                        <a:rPr lang="en-US" sz="700" b="1" i="0" u="none" strike="noStrike" dirty="0">
                          <a:solidFill>
                            <a:srgbClr val="FFFFFF"/>
                          </a:solidFill>
                          <a:effectLst/>
                          <a:latin typeface="Arial" panose="020B0604020202020204" pitchFamily="34" charset="0"/>
                          <a:ea typeface="+mn-ea"/>
                          <a:cs typeface="Arial" panose="020B0604020202020204" pitchFamily="34" charset="0"/>
                        </a:rPr>
                        <a:t>FY21 </a:t>
                      </a: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6">
                  <a:txBody>
                    <a:bodyPr/>
                    <a:lstStyle/>
                    <a:p>
                      <a:pPr algn="ctr" rtl="0" fontAlgn="ctr"/>
                      <a:r>
                        <a:rPr lang="ko-KR" altLang="en-US" sz="700" b="1" i="0" u="none" strike="noStrike">
                          <a:solidFill>
                            <a:srgbClr val="FFFFFF"/>
                          </a:solidFill>
                          <a:effectLst/>
                          <a:latin typeface="Arial" panose="020B0604020202020204" pitchFamily="34" charset="0"/>
                          <a:ea typeface="+mn-ea"/>
                          <a:cs typeface="Arial" panose="020B0604020202020204" pitchFamily="34" charset="0"/>
                        </a:rPr>
                        <a:t>제지부문 총 매출액 대비 비중</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561166766"/>
                  </a:ext>
                </a:extLst>
              </a:tr>
              <a:tr h="180000">
                <a:tc>
                  <a:txBody>
                    <a:bodyPr/>
                    <a:lstStyle/>
                    <a:p>
                      <a:pPr algn="ctr" rtl="0" fontAlgn="ct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골판지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신문</a:t>
                      </a:r>
                      <a:endParaRPr lang="en-US" altLang="ko-KR" sz="700" b="1" i="0" u="none" strike="noStrike" dirty="0">
                        <a:solidFill>
                          <a:srgbClr val="FFFFFF"/>
                        </a:solidFill>
                        <a:effectLst/>
                        <a:latin typeface="Arial" panose="020B0604020202020204" pitchFamily="34" charset="0"/>
                        <a:ea typeface="+mn-ea"/>
                        <a:cs typeface="Arial" panose="020B0604020202020204" pitchFamily="34" charset="0"/>
                      </a:endParaRPr>
                    </a:p>
                    <a:p>
                      <a:pPr algn="ctr" rtl="0" fontAlgn="ct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용지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mn-ea"/>
                          <a:cs typeface="Arial" panose="020B0604020202020204" pitchFamily="34" charset="0"/>
                        </a:rPr>
                        <a:t>일반지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mn-ea"/>
                          <a:cs typeface="Arial" panose="020B0604020202020204" pitchFamily="34" charset="0"/>
                        </a:rPr>
                        <a:t>그린지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mn-ea"/>
                          <a:cs typeface="Arial" panose="020B0604020202020204" pitchFamily="34" charset="0"/>
                        </a:rPr>
                        <a:t>기타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mn-ea"/>
                          <a:cs typeface="Arial" panose="020B0604020202020204" pitchFamily="34" charset="0"/>
                        </a:rPr>
                        <a:t>상품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골판지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신문</a:t>
                      </a:r>
                      <a:endParaRPr lang="en-US" altLang="ko-KR" sz="700" b="1" i="0" u="none" strike="noStrike" dirty="0">
                        <a:solidFill>
                          <a:srgbClr val="FFFFFF"/>
                        </a:solidFill>
                        <a:effectLst/>
                        <a:latin typeface="Arial" panose="020B0604020202020204" pitchFamily="34" charset="0"/>
                        <a:ea typeface="+mn-ea"/>
                        <a:cs typeface="Arial" panose="020B0604020202020204" pitchFamily="34" charset="0"/>
                      </a:endParaRPr>
                    </a:p>
                    <a:p>
                      <a:pPr algn="ctr" rtl="0" fontAlgn="ct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용지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err="1">
                          <a:solidFill>
                            <a:srgbClr val="FFFFFF"/>
                          </a:solidFill>
                          <a:effectLst/>
                          <a:latin typeface="Arial" panose="020B0604020202020204" pitchFamily="34" charset="0"/>
                          <a:ea typeface="+mn-ea"/>
                          <a:cs typeface="Arial" panose="020B0604020202020204" pitchFamily="34" charset="0"/>
                        </a:rPr>
                        <a:t>일반지</a:t>
                      </a:r>
                      <a:endParaRPr lang="ko-KR" altLang="en-US" sz="70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mn-ea"/>
                          <a:cs typeface="Arial" panose="020B0604020202020204" pitchFamily="34" charset="0"/>
                        </a:rPr>
                        <a:t>그린지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기타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상품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488524"/>
                  </a:ext>
                </a:extLst>
              </a:tr>
              <a:tr h="180000">
                <a:tc>
                  <a:txBody>
                    <a:bodyPr/>
                    <a:lstStyle/>
                    <a:p>
                      <a:pPr algn="ct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중국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1,843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1,428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30,856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145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5.4%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64.8%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487211468"/>
                  </a:ext>
                </a:extLst>
              </a:tr>
              <a:tr h="180000">
                <a:tc>
                  <a:txBody>
                    <a:bodyPr/>
                    <a:lstStyle/>
                    <a:p>
                      <a:pPr algn="ct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동남아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180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5,741</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8,756</a:t>
                      </a: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501</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0.5%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0.0%</a:t>
                      </a:r>
                      <a:endParaRPr lang="en-US" altLang="ko-KR" sz="7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10.2%</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18.4%</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2.7%</a:t>
                      </a:r>
                    </a:p>
                  </a:txBody>
                  <a:tcPr marL="36000" marR="36000" marT="0" marB="0" anchor="ctr">
                    <a:lnL>
                      <a:noFill/>
                    </a:lnL>
                    <a:lnR>
                      <a:noFill/>
                    </a:lnR>
                    <a:lnT>
                      <a:noFill/>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42727306"/>
                  </a:ext>
                </a:extLst>
              </a:tr>
              <a:tr h="180000">
                <a:tc>
                  <a:txBody>
                    <a:bodyPr/>
                    <a:lstStyle/>
                    <a:p>
                      <a:pPr algn="ct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1,056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47,159</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7,826</a:t>
                      </a: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4,453</a:t>
                      </a: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3,975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3.1%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0.0%</a:t>
                      </a:r>
                      <a:endParaRPr lang="en-US" altLang="ko-KR" sz="7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83.9%</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16.4%</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24.0%</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96.5%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74643743"/>
                  </a:ext>
                </a:extLst>
              </a:tr>
              <a:tr h="180000">
                <a:tc>
                  <a:txBody>
                    <a:bodyPr/>
                    <a:lstStyle/>
                    <a:p>
                      <a:pPr algn="ct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기타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1,874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216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0.0%</a:t>
                      </a:r>
                      <a:endParaRPr lang="en-US" altLang="ko-KR" sz="7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3.3%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86998257"/>
                  </a:ext>
                </a:extLst>
              </a:tr>
              <a:tr h="180000">
                <a:tc>
                  <a:txBody>
                    <a:bodyPr/>
                    <a:lstStyle/>
                    <a:p>
                      <a:pPr algn="ctr" rtl="0"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군산공장 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3,079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56,201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47,653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4,954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4,120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a:solidFill>
                            <a:srgbClr val="000000"/>
                          </a:solidFill>
                          <a:effectLst/>
                          <a:latin typeface="Arial" panose="020B0604020202020204" pitchFamily="34" charset="0"/>
                          <a:ea typeface="+mn-ea"/>
                          <a:cs typeface="Arial" panose="020B0604020202020204" pitchFamily="34" charset="0"/>
                        </a:rPr>
                        <a:t>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dirty="0">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a:solidFill>
                            <a:srgbClr val="000000"/>
                          </a:solidFill>
                          <a:effectLst/>
                          <a:latin typeface="Arial" panose="020B0604020202020204" pitchFamily="34" charset="0"/>
                          <a:ea typeface="+mn-ea"/>
                          <a:cs typeface="Arial" panose="020B0604020202020204" pitchFamily="34" charset="0"/>
                        </a:rPr>
                        <a:t>26.7%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dirty="0">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08481314"/>
                  </a:ext>
                </a:extLst>
              </a:tr>
              <a:tr h="180000">
                <a:tc>
                  <a:txBody>
                    <a:bodyPr/>
                    <a:lstStyle/>
                    <a:p>
                      <a:pPr algn="ctr" rtl="0" fontAlgn="ctr"/>
                      <a:r>
                        <a:rPr lang="ko-KR" altLang="en-US" sz="700" b="0" i="0" u="none" strike="noStrike">
                          <a:solidFill>
                            <a:srgbClr val="000000"/>
                          </a:solidFill>
                          <a:effectLst/>
                          <a:latin typeface="Arial" panose="020B0604020202020204" pitchFamily="34" charset="0"/>
                          <a:ea typeface="+mn-ea"/>
                          <a:cs typeface="Arial" panose="020B0604020202020204" pitchFamily="34" charset="0"/>
                        </a:rPr>
                        <a:t>중국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29,593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5,949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10,460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87.0%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8.5%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56.4%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75631518"/>
                  </a:ext>
                </a:extLst>
              </a:tr>
              <a:tr h="180000">
                <a:tc>
                  <a:txBody>
                    <a:bodyPr/>
                    <a:lstStyle/>
                    <a:p>
                      <a:pPr algn="ct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동남아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349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3,045</a:t>
                      </a: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4.3%</a:t>
                      </a:r>
                    </a:p>
                  </a:txBody>
                  <a:tcPr marL="36000" marR="36000" marT="0" marB="0" anchor="ctr">
                    <a:lnL>
                      <a:noFill/>
                    </a:lnL>
                    <a:lnR>
                      <a:noFill/>
                    </a:lnR>
                    <a:lnT>
                      <a:noFill/>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a:noFill/>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20788793"/>
                  </a:ext>
                </a:extLst>
              </a:tr>
              <a:tr h="180000">
                <a:tc>
                  <a:txBody>
                    <a:bodyPr/>
                    <a:lstStyle/>
                    <a:p>
                      <a:pPr algn="ctr" rtl="0" fontAlgn="ct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994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61,139</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3,118</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87.2%</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16.8%</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0"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6554445"/>
                  </a:ext>
                </a:extLst>
              </a:tr>
              <a:tr h="180000">
                <a:tc>
                  <a:txBody>
                    <a:bodyPr/>
                    <a:lstStyle/>
                    <a:p>
                      <a:pPr algn="ctr" rtl="0"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청주공장 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30,936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70,133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7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13,578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1" u="none" strike="noStrike">
                          <a:solidFill>
                            <a:srgbClr val="000000"/>
                          </a:solidFill>
                          <a:effectLst/>
                          <a:latin typeface="Arial" panose="020B0604020202020204" pitchFamily="34" charset="0"/>
                          <a:ea typeface="+mn-ea"/>
                          <a:cs typeface="Arial" panose="020B0604020202020204" pitchFamily="34" charset="0"/>
                        </a:rPr>
                        <a:t>90.9%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1" i="1" u="none" strike="noStrike">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1"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1" i="1" u="none" strike="noStrike">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1" i="1" u="none" strike="noStrike" dirty="0">
                          <a:solidFill>
                            <a:srgbClr val="000000"/>
                          </a:solidFill>
                          <a:effectLst/>
                          <a:latin typeface="Arial" panose="020B0604020202020204" pitchFamily="34" charset="0"/>
                          <a:ea typeface="+mn-ea"/>
                          <a:cs typeface="Arial" panose="020B0604020202020204" pitchFamily="34" charset="0"/>
                        </a:rPr>
                        <a:t>73.3%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1" i="1" u="none" strike="noStrike" dirty="0">
                          <a:solidFill>
                            <a:srgbClr val="000000"/>
                          </a:solidFill>
                          <a:effectLst/>
                          <a:latin typeface="Arial" panose="020B0604020202020204" pitchFamily="34" charset="0"/>
                          <a:ea typeface="+mn-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7516494"/>
                  </a:ext>
                </a:extLst>
              </a:tr>
              <a:tr h="180000">
                <a:tc>
                  <a:txBody>
                    <a:bodyPr/>
                    <a:lstStyle/>
                    <a:p>
                      <a:pPr algn="ctr" rtl="0"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매출 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34,014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70,133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56,201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n-ea"/>
                          <a:cs typeface="Arial" panose="020B0604020202020204" pitchFamily="34" charset="0"/>
                        </a:rPr>
                        <a:t>47,653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18,533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4,120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dirty="0">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1" i="1" u="none" strike="noStrike">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1" i="1" u="none" strike="noStrike">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1" i="1" u="none" strike="noStrike">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1" i="1" u="none" strike="noStrike" dirty="0">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1" i="1" u="none" strike="noStrike" dirty="0">
                          <a:solidFill>
                            <a:srgbClr val="000000"/>
                          </a:solidFill>
                          <a:effectLst/>
                          <a:latin typeface="Arial" panose="020B0604020202020204" pitchFamily="34" charset="0"/>
                          <a:ea typeface="+mn-ea"/>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828942513"/>
                  </a:ext>
                </a:extLst>
              </a:tr>
            </a:tbl>
          </a:graphicData>
        </a:graphic>
      </p:graphicFrame>
      <p:sp>
        <p:nvSpPr>
          <p:cNvPr id="37" name="TextBox 36">
            <a:extLst>
              <a:ext uri="{FF2B5EF4-FFF2-40B4-BE49-F238E27FC236}">
                <a16:creationId xmlns:a16="http://schemas.microsoft.com/office/drawing/2014/main" id="{60989E84-D676-40FF-918B-60AA4A149CCD}"/>
              </a:ext>
            </a:extLst>
          </p:cNvPr>
          <p:cNvSpPr txBox="1"/>
          <p:nvPr/>
        </p:nvSpPr>
        <p:spPr>
          <a:xfrm>
            <a:off x="6229350" y="4108792"/>
            <a:ext cx="2952750" cy="2113888"/>
          </a:xfrm>
          <a:prstGeom prst="rect">
            <a:avLst/>
          </a:prstGeom>
          <a:noFill/>
          <a:ln>
            <a:noFill/>
          </a:ln>
        </p:spPr>
        <p:txBody>
          <a:bodyPr wrap="square" lIns="36000" tIns="108000" rIns="36000" bIns="36000" rtlCol="0">
            <a:noAutofit/>
          </a:bodyPr>
          <a:lstStyle/>
          <a:p>
            <a:pPr marL="144000" indent="-108000">
              <a:lnSpc>
                <a:spcPts val="1200"/>
              </a:lnSpc>
              <a:buClr>
                <a:srgbClr val="00338D"/>
              </a:buClr>
              <a:buFont typeface="Arial" panose="020B0604020202020204" pitchFamily="34" charset="0"/>
              <a:buChar char="•"/>
            </a:pP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군산공장에서 </a:t>
            </a:r>
            <a:r>
              <a:rPr lang="ko-KR" altLang="en-US" sz="800" dirty="0" err="1">
                <a:latin typeface="Arial" panose="020B0604020202020204" pitchFamily="34" charset="0"/>
                <a:cs typeface="Arial" panose="020B0604020202020204" pitchFamily="34" charset="0"/>
              </a:rPr>
              <a:t>중국향</a:t>
            </a:r>
            <a:r>
              <a:rPr lang="ko-KR" altLang="en-US" sz="800" dirty="0">
                <a:latin typeface="Arial" panose="020B0604020202020204" pitchFamily="34" charset="0"/>
                <a:cs typeface="Arial" panose="020B0604020202020204" pitchFamily="34" charset="0"/>
              </a:rPr>
              <a:t> 매출 비중이 가장 높은 </a:t>
            </a:r>
            <a:r>
              <a:rPr lang="ko-KR" altLang="en-US" sz="800" dirty="0" err="1">
                <a:latin typeface="Arial" panose="020B0604020202020204" pitchFamily="34" charset="0"/>
                <a:cs typeface="Arial" panose="020B0604020202020204" pitchFamily="34" charset="0"/>
              </a:rPr>
              <a:t>지종은</a:t>
            </a:r>
            <a:r>
              <a:rPr lang="ko-KR" altLang="en-US" sz="800" dirty="0">
                <a:latin typeface="Arial" panose="020B0604020202020204" pitchFamily="34" charset="0"/>
                <a:cs typeface="Arial" panose="020B0604020202020204" pitchFamily="34" charset="0"/>
              </a:rPr>
              <a:t> 그린지에 해당하며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매출액의 </a:t>
            </a:r>
            <a:r>
              <a:rPr lang="en-US" altLang="ko-KR" sz="800" dirty="0">
                <a:latin typeface="Arial" panose="020B0604020202020204" pitchFamily="34" charset="0"/>
                <a:cs typeface="Arial" panose="020B0604020202020204" pitchFamily="34" charset="0"/>
              </a:rPr>
              <a:t>64.8%</a:t>
            </a:r>
            <a:r>
              <a:rPr lang="ko-KR" altLang="en-US" sz="800" dirty="0">
                <a:latin typeface="Arial" panose="020B0604020202020204" pitchFamily="34" charset="0"/>
                <a:cs typeface="Arial" panose="020B0604020202020204" pitchFamily="34" charset="0"/>
              </a:rPr>
              <a:t>가 </a:t>
            </a:r>
            <a:r>
              <a:rPr lang="ko-KR" altLang="en-US" sz="800" dirty="0" err="1">
                <a:latin typeface="Arial" panose="020B0604020202020204" pitchFamily="34" charset="0"/>
                <a:cs typeface="Arial" panose="020B0604020202020204" pitchFamily="34" charset="0"/>
              </a:rPr>
              <a:t>중국향</a:t>
            </a:r>
            <a:r>
              <a:rPr lang="ko-KR" altLang="en-US" sz="800" dirty="0">
                <a:latin typeface="Arial" panose="020B0604020202020204" pitchFamily="34" charset="0"/>
                <a:cs typeface="Arial" panose="020B0604020202020204" pitchFamily="34" charset="0"/>
              </a:rPr>
              <a:t> 수출임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이는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a:t>
            </a:r>
            <a:r>
              <a:rPr lang="ko-KR" altLang="en-US" sz="800" dirty="0" err="1">
                <a:latin typeface="Arial" panose="020B0604020202020204" pitchFamily="34" charset="0"/>
                <a:cs typeface="Arial" panose="020B0604020202020204" pitchFamily="34" charset="0"/>
              </a:rPr>
              <a:t>그린지</a:t>
            </a:r>
            <a:r>
              <a:rPr lang="ko-KR" altLang="en-US" sz="800" dirty="0">
                <a:latin typeface="Arial" panose="020B0604020202020204" pitchFamily="34" charset="0"/>
                <a:cs typeface="Arial" panose="020B0604020202020204" pitchFamily="34" charset="0"/>
              </a:rPr>
              <a:t> 매출액 </a:t>
            </a:r>
            <a:r>
              <a:rPr lang="en-US" altLang="ko-KR" sz="800" dirty="0">
                <a:latin typeface="Arial" panose="020B0604020202020204" pitchFamily="34" charset="0"/>
                <a:cs typeface="Arial" panose="020B0604020202020204" pitchFamily="34" charset="0"/>
              </a:rPr>
              <a:t>477</a:t>
            </a:r>
            <a:r>
              <a:rPr lang="ko-KR" altLang="en-US" sz="800" dirty="0">
                <a:latin typeface="Arial" panose="020B0604020202020204" pitchFamily="34" charset="0"/>
                <a:cs typeface="Arial" panose="020B0604020202020204" pitchFamily="34" charset="0"/>
              </a:rPr>
              <a:t>억원 중 </a:t>
            </a:r>
            <a:r>
              <a:rPr lang="en-US" altLang="ko-KR" sz="800" dirty="0">
                <a:latin typeface="Arial" panose="020B0604020202020204" pitchFamily="34" charset="0"/>
                <a:cs typeface="Arial" panose="020B0604020202020204" pitchFamily="34" charset="0"/>
              </a:rPr>
              <a:t>309</a:t>
            </a:r>
            <a:r>
              <a:rPr lang="ko-KR" altLang="en-US" sz="800" dirty="0">
                <a:latin typeface="Arial" panose="020B0604020202020204" pitchFamily="34" charset="0"/>
                <a:cs typeface="Arial" panose="020B0604020202020204" pitchFamily="34" charset="0"/>
              </a:rPr>
              <a:t>억원 수준으로 파악됨</a:t>
            </a: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청주공장에서 </a:t>
            </a:r>
            <a:r>
              <a:rPr lang="ko-KR" altLang="en-US" sz="800" dirty="0" err="1">
                <a:latin typeface="Arial" panose="020B0604020202020204" pitchFamily="34" charset="0"/>
                <a:cs typeface="Arial" panose="020B0604020202020204" pitchFamily="34" charset="0"/>
              </a:rPr>
              <a:t>중국향</a:t>
            </a:r>
            <a:r>
              <a:rPr lang="ko-KR" altLang="en-US" sz="800" dirty="0">
                <a:latin typeface="Arial" panose="020B0604020202020204" pitchFamily="34" charset="0"/>
                <a:cs typeface="Arial" panose="020B0604020202020204" pitchFamily="34" charset="0"/>
              </a:rPr>
              <a:t> 매출 비중이 가장 높은 </a:t>
            </a:r>
            <a:r>
              <a:rPr lang="ko-KR" altLang="en-US" sz="800" dirty="0" err="1">
                <a:latin typeface="Arial" panose="020B0604020202020204" pitchFamily="34" charset="0"/>
                <a:cs typeface="Arial" panose="020B0604020202020204" pitchFamily="34" charset="0"/>
              </a:rPr>
              <a:t>지종은</a:t>
            </a:r>
            <a:r>
              <a:rPr lang="ko-KR" altLang="en-US" sz="800" dirty="0">
                <a:latin typeface="Arial" panose="020B0604020202020204" pitchFamily="34" charset="0"/>
                <a:cs typeface="Arial" panose="020B0604020202020204" pitchFamily="34" charset="0"/>
              </a:rPr>
              <a:t> 골판지에 해당하며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매출액의 </a:t>
            </a:r>
            <a:r>
              <a:rPr lang="en-US" altLang="ko-KR" sz="800" dirty="0">
                <a:latin typeface="Arial" panose="020B0604020202020204" pitchFamily="34" charset="0"/>
                <a:cs typeface="Arial" panose="020B0604020202020204" pitchFamily="34" charset="0"/>
              </a:rPr>
              <a:t>87.0%</a:t>
            </a:r>
            <a:r>
              <a:rPr lang="ko-KR" altLang="en-US" sz="800" dirty="0">
                <a:latin typeface="Arial" panose="020B0604020202020204" pitchFamily="34" charset="0"/>
                <a:cs typeface="Arial" panose="020B0604020202020204" pitchFamily="34" charset="0"/>
              </a:rPr>
              <a:t>가 </a:t>
            </a:r>
            <a:r>
              <a:rPr lang="ko-KR" altLang="en-US" sz="800" dirty="0" err="1">
                <a:latin typeface="Arial" panose="020B0604020202020204" pitchFamily="34" charset="0"/>
                <a:cs typeface="Arial" panose="020B0604020202020204" pitchFamily="34" charset="0"/>
              </a:rPr>
              <a:t>중국향</a:t>
            </a:r>
            <a:r>
              <a:rPr lang="ko-KR" altLang="en-US" sz="800" dirty="0">
                <a:latin typeface="Arial" panose="020B0604020202020204" pitchFamily="34" charset="0"/>
                <a:cs typeface="Arial" panose="020B0604020202020204" pitchFamily="34" charset="0"/>
              </a:rPr>
              <a:t> 수출임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이는</a:t>
            </a:r>
            <a:r>
              <a:rPr lang="en-US" altLang="ko-KR" sz="800" dirty="0">
                <a:latin typeface="Arial" panose="020B0604020202020204" pitchFamily="34" charset="0"/>
                <a:cs typeface="Arial" panose="020B0604020202020204" pitchFamily="34" charset="0"/>
              </a:rPr>
              <a:t> 2021</a:t>
            </a:r>
            <a:r>
              <a:rPr lang="ko-KR" altLang="en-US" sz="800" dirty="0">
                <a:latin typeface="Arial" panose="020B0604020202020204" pitchFamily="34" charset="0"/>
                <a:cs typeface="Arial" panose="020B0604020202020204" pitchFamily="34" charset="0"/>
              </a:rPr>
              <a:t>년 제지부문 전체의 골판지 매출 중 약 </a:t>
            </a:r>
            <a:r>
              <a:rPr lang="en-US" altLang="ko-KR" sz="800" dirty="0">
                <a:latin typeface="Arial" panose="020B0604020202020204" pitchFamily="34" charset="0"/>
                <a:cs typeface="Arial" panose="020B0604020202020204" pitchFamily="34" charset="0"/>
              </a:rPr>
              <a:t>92.4%</a:t>
            </a:r>
            <a:r>
              <a:rPr lang="ko-KR" altLang="en-US" sz="800" dirty="0">
                <a:latin typeface="Arial" panose="020B0604020202020204" pitchFamily="34" charset="0"/>
                <a:cs typeface="Arial" panose="020B0604020202020204" pitchFamily="34" charset="0"/>
              </a:rPr>
              <a:t> 수준으로 파악됨</a:t>
            </a: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en-US" altLang="ko-KR" sz="800" dirty="0">
                <a:latin typeface="Arial" panose="020B0604020202020204" pitchFamily="34" charset="0"/>
                <a:cs typeface="Arial" panose="020B0604020202020204" pitchFamily="34" charset="0"/>
              </a:rPr>
              <a:t>2022</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1</a:t>
            </a:r>
            <a:r>
              <a:rPr lang="ko-KR" altLang="en-US" sz="800" dirty="0">
                <a:latin typeface="Arial" panose="020B0604020202020204" pitchFamily="34" charset="0"/>
                <a:cs typeface="Arial" panose="020B0604020202020204" pitchFamily="34" charset="0"/>
              </a:rPr>
              <a:t>분기 그린지의 중국 매출 비중이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64.8%</a:t>
            </a:r>
            <a:r>
              <a:rPr lang="ko-KR" altLang="en-US" sz="800" dirty="0">
                <a:latin typeface="Arial" panose="020B0604020202020204" pitchFamily="34" charset="0"/>
                <a:cs typeface="Arial" panose="020B0604020202020204" pitchFamily="34" charset="0"/>
              </a:rPr>
              <a:t> 대비 </a:t>
            </a:r>
            <a:r>
              <a:rPr lang="en-US" altLang="ko-KR" sz="800" dirty="0">
                <a:latin typeface="Arial" panose="020B0604020202020204" pitchFamily="34" charset="0"/>
                <a:cs typeface="Arial" panose="020B0604020202020204" pitchFamily="34" charset="0"/>
              </a:rPr>
              <a:t>61.5%</a:t>
            </a:r>
            <a:r>
              <a:rPr lang="ko-KR" altLang="en-US" sz="800" dirty="0">
                <a:latin typeface="Arial" panose="020B0604020202020204" pitchFamily="34" charset="0"/>
                <a:cs typeface="Arial" panose="020B0604020202020204" pitchFamily="34" charset="0"/>
              </a:rPr>
              <a:t>로 소폭 감소하였으며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이에 반해 동남아시아에 대한 판매비중이 소폭 증가함</a:t>
            </a: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en-US" altLang="ko-KR" sz="800" dirty="0">
                <a:latin typeface="Arial" panose="020B0604020202020204" pitchFamily="34" charset="0"/>
                <a:cs typeface="Arial" panose="020B0604020202020204" pitchFamily="34" charset="0"/>
              </a:rPr>
              <a:t>2022</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1</a:t>
            </a:r>
            <a:r>
              <a:rPr lang="ko-KR" altLang="en-US" sz="800" dirty="0">
                <a:latin typeface="Arial" panose="020B0604020202020204" pitchFamily="34" charset="0"/>
                <a:cs typeface="Arial" panose="020B0604020202020204" pitchFamily="34" charset="0"/>
              </a:rPr>
              <a:t>분기 골판지 매출액의 중국 매출 비중은 </a:t>
            </a:r>
            <a:r>
              <a:rPr lang="en-US" altLang="ko-KR" sz="800" dirty="0">
                <a:latin typeface="Arial" panose="020B0604020202020204" pitchFamily="34" charset="0"/>
                <a:cs typeface="Arial" panose="020B0604020202020204" pitchFamily="34" charset="0"/>
              </a:rPr>
              <a:t>96.7%</a:t>
            </a:r>
            <a:r>
              <a:rPr lang="ko-KR" altLang="en-US" sz="800" dirty="0">
                <a:latin typeface="Arial" panose="020B0604020202020204" pitchFamily="34" charset="0"/>
                <a:cs typeface="Arial" panose="020B0604020202020204" pitchFamily="34" charset="0"/>
              </a:rPr>
              <a:t>로 여전히 높은 수준이지만</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그린지와 마찬가지로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대비 동남아 수출비중이 소폭 증가함</a:t>
            </a:r>
            <a:endParaRPr lang="en-US" altLang="ko-KR" sz="800" dirty="0">
              <a:latin typeface="Arial" panose="020B0604020202020204" pitchFamily="34" charset="0"/>
              <a:cs typeface="Arial" panose="020B0604020202020204" pitchFamily="34" charset="0"/>
            </a:endParaRPr>
          </a:p>
        </p:txBody>
      </p:sp>
      <p:graphicFrame>
        <p:nvGraphicFramePr>
          <p:cNvPr id="14" name="표 13">
            <a:extLst>
              <a:ext uri="{FF2B5EF4-FFF2-40B4-BE49-F238E27FC236}">
                <a16:creationId xmlns:a16="http://schemas.microsoft.com/office/drawing/2014/main" id="{7F9F7912-3DEE-471A-AFD7-0CCF95484F36}"/>
              </a:ext>
            </a:extLst>
          </p:cNvPr>
          <p:cNvGraphicFramePr>
            <a:graphicFrameLocks noGrp="1"/>
          </p:cNvGraphicFramePr>
          <p:nvPr>
            <p:extLst>
              <p:ext uri="{D42A27DB-BD31-4B8C-83A1-F6EECF244321}">
                <p14:modId xmlns:p14="http://schemas.microsoft.com/office/powerpoint/2010/main" val="1794392112"/>
              </p:ext>
            </p:extLst>
          </p:nvPr>
        </p:nvGraphicFramePr>
        <p:xfrm>
          <a:off x="495460" y="3945666"/>
          <a:ext cx="5670444" cy="2277014"/>
        </p:xfrm>
        <a:graphic>
          <a:graphicData uri="http://schemas.openxmlformats.org/drawingml/2006/table">
            <a:tbl>
              <a:tblPr/>
              <a:tblGrid>
                <a:gridCol w="642954">
                  <a:extLst>
                    <a:ext uri="{9D8B030D-6E8A-4147-A177-3AD203B41FA5}">
                      <a16:colId xmlns:a16="http://schemas.microsoft.com/office/drawing/2014/main" val="222832648"/>
                    </a:ext>
                  </a:extLst>
                </a:gridCol>
                <a:gridCol w="419204">
                  <a:extLst>
                    <a:ext uri="{9D8B030D-6E8A-4147-A177-3AD203B41FA5}">
                      <a16:colId xmlns:a16="http://schemas.microsoft.com/office/drawing/2014/main" val="4064798810"/>
                    </a:ext>
                  </a:extLst>
                </a:gridCol>
                <a:gridCol w="419204">
                  <a:extLst>
                    <a:ext uri="{9D8B030D-6E8A-4147-A177-3AD203B41FA5}">
                      <a16:colId xmlns:a16="http://schemas.microsoft.com/office/drawing/2014/main" val="3157806214"/>
                    </a:ext>
                  </a:extLst>
                </a:gridCol>
                <a:gridCol w="419204">
                  <a:extLst>
                    <a:ext uri="{9D8B030D-6E8A-4147-A177-3AD203B41FA5}">
                      <a16:colId xmlns:a16="http://schemas.microsoft.com/office/drawing/2014/main" val="3740736865"/>
                    </a:ext>
                  </a:extLst>
                </a:gridCol>
                <a:gridCol w="419204">
                  <a:extLst>
                    <a:ext uri="{9D8B030D-6E8A-4147-A177-3AD203B41FA5}">
                      <a16:colId xmlns:a16="http://schemas.microsoft.com/office/drawing/2014/main" val="2810354178"/>
                    </a:ext>
                  </a:extLst>
                </a:gridCol>
                <a:gridCol w="419204">
                  <a:extLst>
                    <a:ext uri="{9D8B030D-6E8A-4147-A177-3AD203B41FA5}">
                      <a16:colId xmlns:a16="http://schemas.microsoft.com/office/drawing/2014/main" val="2221923410"/>
                    </a:ext>
                  </a:extLst>
                </a:gridCol>
                <a:gridCol w="419204">
                  <a:extLst>
                    <a:ext uri="{9D8B030D-6E8A-4147-A177-3AD203B41FA5}">
                      <a16:colId xmlns:a16="http://schemas.microsoft.com/office/drawing/2014/main" val="2826748916"/>
                    </a:ext>
                  </a:extLst>
                </a:gridCol>
                <a:gridCol w="418711">
                  <a:extLst>
                    <a:ext uri="{9D8B030D-6E8A-4147-A177-3AD203B41FA5}">
                      <a16:colId xmlns:a16="http://schemas.microsoft.com/office/drawing/2014/main" val="1550427686"/>
                    </a:ext>
                  </a:extLst>
                </a:gridCol>
                <a:gridCol w="418711">
                  <a:extLst>
                    <a:ext uri="{9D8B030D-6E8A-4147-A177-3AD203B41FA5}">
                      <a16:colId xmlns:a16="http://schemas.microsoft.com/office/drawing/2014/main" val="191849767"/>
                    </a:ext>
                  </a:extLst>
                </a:gridCol>
                <a:gridCol w="418711">
                  <a:extLst>
                    <a:ext uri="{9D8B030D-6E8A-4147-A177-3AD203B41FA5}">
                      <a16:colId xmlns:a16="http://schemas.microsoft.com/office/drawing/2014/main" val="2015138258"/>
                    </a:ext>
                  </a:extLst>
                </a:gridCol>
                <a:gridCol w="418711">
                  <a:extLst>
                    <a:ext uri="{9D8B030D-6E8A-4147-A177-3AD203B41FA5}">
                      <a16:colId xmlns:a16="http://schemas.microsoft.com/office/drawing/2014/main" val="749363795"/>
                    </a:ext>
                  </a:extLst>
                </a:gridCol>
                <a:gridCol w="418711">
                  <a:extLst>
                    <a:ext uri="{9D8B030D-6E8A-4147-A177-3AD203B41FA5}">
                      <a16:colId xmlns:a16="http://schemas.microsoft.com/office/drawing/2014/main" val="1491820173"/>
                    </a:ext>
                  </a:extLst>
                </a:gridCol>
                <a:gridCol w="418711">
                  <a:extLst>
                    <a:ext uri="{9D8B030D-6E8A-4147-A177-3AD203B41FA5}">
                      <a16:colId xmlns:a16="http://schemas.microsoft.com/office/drawing/2014/main" val="1167623676"/>
                    </a:ext>
                  </a:extLst>
                </a:gridCol>
              </a:tblGrid>
              <a:tr h="173654">
                <a:tc>
                  <a:txBody>
                    <a:bodyPr/>
                    <a:lstStyle/>
                    <a:p>
                      <a:pPr algn="l" rtl="0" fontAlgn="ctr"/>
                      <a:r>
                        <a:rPr lang="en-US" altLang="ko-KR" sz="7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7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7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gridSpan="6">
                  <a:txBody>
                    <a:bodyPr/>
                    <a:lstStyle/>
                    <a:p>
                      <a:pPr algn="ctr" rtl="0" fontAlgn="ctr"/>
                      <a:r>
                        <a:rPr lang="en-US" sz="700" b="1" i="0" u="none" strike="noStrike" dirty="0">
                          <a:solidFill>
                            <a:srgbClr val="FFFFFF"/>
                          </a:solidFill>
                          <a:effectLst/>
                          <a:latin typeface="Arial" panose="020B0604020202020204" pitchFamily="34" charset="0"/>
                          <a:ea typeface="+mj-ea"/>
                          <a:cs typeface="Arial" panose="020B0604020202020204" pitchFamily="34" charset="0"/>
                        </a:rPr>
                        <a:t>FY22.1Q </a:t>
                      </a: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매출액</a:t>
                      </a:r>
                      <a:endParaRPr lang="en-US" altLang="ko-KR" sz="700" b="1" i="0" u="none" strike="noStrike" baseline="30000" dirty="0">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6">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제지부문 총 매출액 대비 비중</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561166766"/>
                  </a:ext>
                </a:extLst>
              </a:tr>
              <a:tr h="347308">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골판지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신문</a:t>
                      </a:r>
                      <a:endParaRPr lang="en-US" altLang="ko-KR" sz="700" b="1" i="0" u="none" strike="noStrike" dirty="0">
                        <a:solidFill>
                          <a:srgbClr val="FFFFFF"/>
                        </a:solidFill>
                        <a:effectLst/>
                        <a:latin typeface="Arial" panose="020B0604020202020204" pitchFamily="34" charset="0"/>
                        <a:ea typeface="+mj-ea"/>
                        <a:cs typeface="Arial" panose="020B0604020202020204" pitchFamily="34" charset="0"/>
                      </a:endParaRPr>
                    </a:p>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용지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err="1">
                          <a:solidFill>
                            <a:srgbClr val="FFFFFF"/>
                          </a:solidFill>
                          <a:effectLst/>
                          <a:latin typeface="Arial" panose="020B0604020202020204" pitchFamily="34" charset="0"/>
                          <a:ea typeface="+mj-ea"/>
                          <a:cs typeface="Arial" panose="020B0604020202020204" pitchFamily="34" charset="0"/>
                        </a:rPr>
                        <a:t>일반지</a:t>
                      </a:r>
                      <a:endParaRPr lang="ko-KR" altLang="en-US" sz="700" b="1" i="0" u="none" strike="noStrike" dirty="0">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err="1">
                          <a:solidFill>
                            <a:srgbClr val="FFFFFF"/>
                          </a:solidFill>
                          <a:effectLst/>
                          <a:latin typeface="Arial" panose="020B0604020202020204" pitchFamily="34" charset="0"/>
                          <a:ea typeface="+mj-ea"/>
                          <a:cs typeface="Arial" panose="020B0604020202020204" pitchFamily="34" charset="0"/>
                        </a:rPr>
                        <a:t>그린지</a:t>
                      </a:r>
                      <a:endParaRPr lang="ko-KR" altLang="en-US" sz="700" b="1" i="0" u="none" strike="noStrike" dirty="0">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상품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골판지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신문</a:t>
                      </a:r>
                      <a:endParaRPr lang="en-US" altLang="ko-KR" sz="700" b="1" i="0" u="none" strike="noStrike" dirty="0">
                        <a:solidFill>
                          <a:srgbClr val="FFFFFF"/>
                        </a:solidFill>
                        <a:effectLst/>
                        <a:latin typeface="Arial" panose="020B0604020202020204" pitchFamily="34" charset="0"/>
                        <a:ea typeface="+mj-ea"/>
                        <a:cs typeface="Arial" panose="020B0604020202020204" pitchFamily="34" charset="0"/>
                      </a:endParaRPr>
                    </a:p>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용지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err="1">
                          <a:solidFill>
                            <a:srgbClr val="FFFFFF"/>
                          </a:solidFill>
                          <a:effectLst/>
                          <a:latin typeface="Arial" panose="020B0604020202020204" pitchFamily="34" charset="0"/>
                          <a:ea typeface="+mj-ea"/>
                          <a:cs typeface="Arial" panose="020B0604020202020204" pitchFamily="34" charset="0"/>
                        </a:rPr>
                        <a:t>일반지</a:t>
                      </a:r>
                      <a:endParaRPr lang="ko-KR" altLang="en-US" sz="700" b="1" i="0" u="none" strike="noStrike" dirty="0">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err="1">
                          <a:solidFill>
                            <a:srgbClr val="FFFFFF"/>
                          </a:solidFill>
                          <a:effectLst/>
                          <a:latin typeface="Arial" panose="020B0604020202020204" pitchFamily="34" charset="0"/>
                          <a:ea typeface="+mj-ea"/>
                          <a:cs typeface="Arial" panose="020B0604020202020204" pitchFamily="34" charset="0"/>
                        </a:rPr>
                        <a:t>그린지</a:t>
                      </a:r>
                      <a:endParaRPr lang="ko-KR" altLang="en-US" sz="700" b="1" i="0" u="none" strike="noStrike" dirty="0">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상품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488524"/>
                  </a:ext>
                </a:extLst>
              </a:tr>
              <a:tr h="173654">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중국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749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1,071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7,618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6.7%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6.2%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61.5%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487211468"/>
                  </a:ext>
                </a:extLst>
              </a:tr>
              <a:tr h="193166">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동남아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1,755</a:t>
                      </a: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2,425</a:t>
                      </a: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53</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10.1%</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19.6%</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1.0%</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42727306"/>
                  </a:ext>
                </a:extLst>
              </a:tr>
              <a:tr h="173654">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14,058</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2,346</a:t>
                      </a: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1,328</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480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0.9%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80.8%</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18.9%</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25.1%</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74643743"/>
                  </a:ext>
                </a:extLst>
              </a:tr>
              <a:tr h="173654">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512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2.9%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86998257"/>
                  </a:ext>
                </a:extLst>
              </a:tr>
              <a:tr h="173654">
                <a:tc>
                  <a:txBody>
                    <a:bodyPr/>
                    <a:lstStyle/>
                    <a:p>
                      <a:pPr algn="ctr"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군산공장 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853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17,396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12,389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1,381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dirty="0">
                          <a:solidFill>
                            <a:srgbClr val="000000"/>
                          </a:solidFill>
                          <a:effectLst/>
                          <a:latin typeface="Arial" panose="020B0604020202020204" pitchFamily="34" charset="0"/>
                          <a:ea typeface="+mj-ea"/>
                          <a:cs typeface="Arial" panose="020B0604020202020204" pitchFamily="34" charset="0"/>
                        </a:rPr>
                        <a:t>7.7%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dirty="0">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a:solidFill>
                            <a:srgbClr val="000000"/>
                          </a:solidFill>
                          <a:effectLst/>
                          <a:latin typeface="Arial" panose="020B0604020202020204" pitchFamily="34" charset="0"/>
                          <a:ea typeface="+mj-ea"/>
                          <a:cs typeface="Arial" panose="020B0604020202020204" pitchFamily="34" charset="0"/>
                        </a:rPr>
                        <a:t>26.1%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dirty="0">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08481314"/>
                  </a:ext>
                </a:extLst>
              </a:tr>
              <a:tr h="173654">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중국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9,986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1,234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3,279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90.0%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7.0%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62.0%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75631518"/>
                  </a:ext>
                </a:extLst>
              </a:tr>
              <a:tr h="173654">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동남아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257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1,183</a:t>
                      </a:r>
                    </a:p>
                  </a:txBody>
                  <a:tcPr marL="36000" marR="36000" marT="0" marB="0" anchor="ctr">
                    <a:lnL>
                      <a:noFill/>
                    </a:lnL>
                    <a:lnR>
                      <a:noFill/>
                    </a:lnR>
                    <a:lnT>
                      <a:noFill/>
                    </a:lnT>
                    <a:lnB>
                      <a:noFill/>
                    </a:lnB>
                  </a:tcPr>
                </a:tc>
                <a:tc>
                  <a:txBody>
                    <a:bodyPr/>
                    <a:lstStyle/>
                    <a:p>
                      <a:pPr algn="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2.3%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6.7%</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a:noFill/>
                    </a:lnT>
                    <a:lnB>
                      <a:noFill/>
                    </a:lnB>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a:noFill/>
                    </a:lnT>
                    <a:lnB>
                      <a:noFill/>
                    </a:lnB>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20788793"/>
                  </a:ext>
                </a:extLst>
              </a:tr>
              <a:tr h="173654">
                <a:tc>
                  <a:txBody>
                    <a:bodyPr/>
                    <a:lstStyle/>
                    <a:p>
                      <a:pPr algn="ct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15,214</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ko-KR" altLang="en-US" sz="700" b="0" i="0" u="none" strike="noStrike" dirty="0">
                          <a:solidFill>
                            <a:srgbClr val="000000"/>
                          </a:solidFill>
                          <a:effectLst/>
                          <a:latin typeface="Arial" panose="020B0604020202020204" pitchFamily="34" charset="0"/>
                          <a:ea typeface="+mj-ea"/>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628</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86.3%</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0" i="1" u="none" strike="noStrike">
                          <a:solidFill>
                            <a:srgbClr val="000000"/>
                          </a:solidFill>
                          <a:effectLst/>
                          <a:latin typeface="Arial" panose="020B0604020202020204" pitchFamily="34" charset="0"/>
                          <a:ea typeface="+mj-ea"/>
                          <a:cs typeface="Arial" panose="020B0604020202020204" pitchFamily="34" charset="0"/>
                        </a:rPr>
                        <a:t>11.9%</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0" i="1" u="none" strike="noStrike" dirty="0">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6554445"/>
                  </a:ext>
                </a:extLst>
              </a:tr>
              <a:tr h="173654">
                <a:tc>
                  <a:txBody>
                    <a:bodyPr/>
                    <a:lstStyle/>
                    <a:p>
                      <a:pPr algn="ctr"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청주공장 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10,242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17,631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 </a:t>
                      </a: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3,907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700" b="1" i="1" u="none" strike="noStrike">
                          <a:solidFill>
                            <a:srgbClr val="000000"/>
                          </a:solidFill>
                          <a:effectLst/>
                          <a:latin typeface="Arial" panose="020B0604020202020204" pitchFamily="34" charset="0"/>
                          <a:ea typeface="+mj-ea"/>
                          <a:cs typeface="Arial" panose="020B0604020202020204" pitchFamily="34" charset="0"/>
                        </a:rPr>
                        <a:t>92.3%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1"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1"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1" i="1" u="none" strike="noStrike">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1" i="1" u="none" strike="noStrike" dirty="0">
                          <a:solidFill>
                            <a:srgbClr val="000000"/>
                          </a:solidFill>
                          <a:effectLst/>
                          <a:latin typeface="Arial" panose="020B0604020202020204" pitchFamily="34" charset="0"/>
                          <a:ea typeface="+mj-ea"/>
                          <a:cs typeface="Arial" panose="020B0604020202020204" pitchFamily="34" charset="0"/>
                        </a:rPr>
                        <a:t>73.9%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700" b="1" i="1" u="none" strike="noStrike" dirty="0">
                          <a:solidFill>
                            <a:srgbClr val="000000"/>
                          </a:solidFill>
                          <a:effectLst/>
                          <a:latin typeface="Arial" panose="020B0604020202020204" pitchFamily="34" charset="0"/>
                          <a:ea typeface="+mj-ea"/>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7516494"/>
                  </a:ext>
                </a:extLst>
              </a:tr>
              <a:tr h="173654">
                <a:tc>
                  <a:txBody>
                    <a:bodyPr/>
                    <a:lstStyle/>
                    <a:p>
                      <a:pPr algn="ctr" rtl="0"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매출 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11,095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17,631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17,396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12,389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mj-ea"/>
                          <a:cs typeface="Arial" panose="020B0604020202020204" pitchFamily="34" charset="0"/>
                        </a:rPr>
                        <a:t>5,288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480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1"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1"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1"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1" i="1" u="none" strike="noStrike" dirty="0">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700" b="1" i="1" u="none" strike="noStrike" dirty="0">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828942513"/>
                  </a:ext>
                </a:extLst>
              </a:tr>
            </a:tbl>
          </a:graphicData>
        </a:graphic>
      </p:graphicFrame>
      <p:graphicFrame>
        <p:nvGraphicFramePr>
          <p:cNvPr id="18" name="차트 17">
            <a:extLst>
              <a:ext uri="{FF2B5EF4-FFF2-40B4-BE49-F238E27FC236}">
                <a16:creationId xmlns:a16="http://schemas.microsoft.com/office/drawing/2014/main" id="{F97431D4-D2EE-4B2C-B2A0-0A3AC4C50EA1}"/>
              </a:ext>
            </a:extLst>
          </p:cNvPr>
          <p:cNvGraphicFramePr>
            <a:graphicFrameLocks/>
          </p:cNvGraphicFramePr>
          <p:nvPr/>
        </p:nvGraphicFramePr>
        <p:xfrm>
          <a:off x="6067425" y="1599109"/>
          <a:ext cx="3600000"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차트 22">
            <a:extLst>
              <a:ext uri="{FF2B5EF4-FFF2-40B4-BE49-F238E27FC236}">
                <a16:creationId xmlns:a16="http://schemas.microsoft.com/office/drawing/2014/main" id="{EFB5112A-DC23-4B6E-974C-861B239F54B9}"/>
              </a:ext>
            </a:extLst>
          </p:cNvPr>
          <p:cNvGraphicFramePr>
            <a:graphicFrameLocks/>
          </p:cNvGraphicFramePr>
          <p:nvPr/>
        </p:nvGraphicFramePr>
        <p:xfrm>
          <a:off x="6067425" y="2853951"/>
          <a:ext cx="3600000" cy="1440000"/>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a:extLst>
              <a:ext uri="{FF2B5EF4-FFF2-40B4-BE49-F238E27FC236}">
                <a16:creationId xmlns:a16="http://schemas.microsoft.com/office/drawing/2014/main" id="{30B9355E-EFA3-4F78-995C-E98CAD286004}"/>
              </a:ext>
            </a:extLst>
          </p:cNvPr>
          <p:cNvSpPr txBox="1"/>
          <p:nvPr/>
        </p:nvSpPr>
        <p:spPr>
          <a:xfrm>
            <a:off x="5109455" y="1450550"/>
            <a:ext cx="4180985" cy="123111"/>
          </a:xfrm>
          <a:prstGeom prst="rect">
            <a:avLst/>
          </a:prstGeom>
          <a:noFill/>
        </p:spPr>
        <p:txBody>
          <a:bodyPr wrap="square" lIns="0" tIns="0" rIns="0" bIns="0">
            <a:spAutoFit/>
          </a:bodyPr>
          <a:lstStyle/>
          <a:p>
            <a:pPr algn="r"/>
            <a:r>
              <a:rPr lang="en-US" altLang="ko-KR" sz="800" dirty="0">
                <a:solidFill>
                  <a:prstClr val="black"/>
                </a:solidFill>
                <a:latin typeface="Arial" panose="020B0604020202020204" pitchFamily="34" charset="0"/>
                <a:cs typeface="Arial" panose="020B0604020202020204" pitchFamily="34" charset="0"/>
              </a:rPr>
              <a:t>(Source: VDR</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6.7.16)</a:t>
            </a:r>
          </a:p>
        </p:txBody>
      </p:sp>
      <p:sp>
        <p:nvSpPr>
          <p:cNvPr id="16" name="직사각형 15">
            <a:extLst>
              <a:ext uri="{FF2B5EF4-FFF2-40B4-BE49-F238E27FC236}">
                <a16:creationId xmlns:a16="http://schemas.microsoft.com/office/drawing/2014/main" id="{AC7614C3-0BF2-4C77-B7AD-B07632AF1BF4}"/>
              </a:ext>
            </a:extLst>
          </p:cNvPr>
          <p:cNvSpPr/>
          <p:nvPr/>
        </p:nvSpPr>
        <p:spPr>
          <a:xfrm>
            <a:off x="3657600" y="2060407"/>
            <a:ext cx="2508303" cy="37239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직사각형 16">
            <a:extLst>
              <a:ext uri="{FF2B5EF4-FFF2-40B4-BE49-F238E27FC236}">
                <a16:creationId xmlns:a16="http://schemas.microsoft.com/office/drawing/2014/main" id="{73E2DE93-2A2F-44CB-ADB7-42B2C5847D65}"/>
              </a:ext>
            </a:extLst>
          </p:cNvPr>
          <p:cNvSpPr/>
          <p:nvPr/>
        </p:nvSpPr>
        <p:spPr>
          <a:xfrm>
            <a:off x="3657600" y="2958119"/>
            <a:ext cx="2508303" cy="37239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0" name="직사각형 19">
            <a:extLst>
              <a:ext uri="{FF2B5EF4-FFF2-40B4-BE49-F238E27FC236}">
                <a16:creationId xmlns:a16="http://schemas.microsoft.com/office/drawing/2014/main" id="{0562609F-AF75-4497-BCB9-511ACB251D2C}"/>
              </a:ext>
            </a:extLst>
          </p:cNvPr>
          <p:cNvSpPr/>
          <p:nvPr/>
        </p:nvSpPr>
        <p:spPr>
          <a:xfrm>
            <a:off x="3657600" y="4468574"/>
            <a:ext cx="2508303" cy="35068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2" name="직사각형 21">
            <a:extLst>
              <a:ext uri="{FF2B5EF4-FFF2-40B4-BE49-F238E27FC236}">
                <a16:creationId xmlns:a16="http://schemas.microsoft.com/office/drawing/2014/main" id="{F01F4BD7-EB27-4B20-8E4B-8927AA914740}"/>
              </a:ext>
            </a:extLst>
          </p:cNvPr>
          <p:cNvSpPr/>
          <p:nvPr/>
        </p:nvSpPr>
        <p:spPr>
          <a:xfrm>
            <a:off x="3657600" y="5356954"/>
            <a:ext cx="2508303" cy="35068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5" name="순서도: 연결자 14">
            <a:extLst>
              <a:ext uri="{FF2B5EF4-FFF2-40B4-BE49-F238E27FC236}">
                <a16:creationId xmlns:a16="http://schemas.microsoft.com/office/drawing/2014/main" id="{AB90B735-EC12-4E06-ACDB-572999F84F0A}"/>
              </a:ext>
            </a:extLst>
          </p:cNvPr>
          <p:cNvSpPr/>
          <p:nvPr/>
        </p:nvSpPr>
        <p:spPr bwMode="auto">
          <a:xfrm>
            <a:off x="3595506" y="2010301"/>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25" name="순서도: 연결자 24">
            <a:extLst>
              <a:ext uri="{FF2B5EF4-FFF2-40B4-BE49-F238E27FC236}">
                <a16:creationId xmlns:a16="http://schemas.microsoft.com/office/drawing/2014/main" id="{4C8D0FE7-24B1-41E8-B59E-E91824CD76DA}"/>
              </a:ext>
            </a:extLst>
          </p:cNvPr>
          <p:cNvSpPr/>
          <p:nvPr/>
        </p:nvSpPr>
        <p:spPr bwMode="auto">
          <a:xfrm>
            <a:off x="6246128" y="4236400"/>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29" name="순서도: 연결자 28">
            <a:extLst>
              <a:ext uri="{FF2B5EF4-FFF2-40B4-BE49-F238E27FC236}">
                <a16:creationId xmlns:a16="http://schemas.microsoft.com/office/drawing/2014/main" id="{E2971BA1-C58F-4808-9A19-DC5BB741E4EA}"/>
              </a:ext>
            </a:extLst>
          </p:cNvPr>
          <p:cNvSpPr/>
          <p:nvPr/>
        </p:nvSpPr>
        <p:spPr bwMode="auto">
          <a:xfrm>
            <a:off x="3595506" y="289816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0" name="순서도: 연결자 29">
            <a:extLst>
              <a:ext uri="{FF2B5EF4-FFF2-40B4-BE49-F238E27FC236}">
                <a16:creationId xmlns:a16="http://schemas.microsoft.com/office/drawing/2014/main" id="{13B7F29D-52D9-46E1-8B38-48098B02CA1C}"/>
              </a:ext>
            </a:extLst>
          </p:cNvPr>
          <p:cNvSpPr/>
          <p:nvPr/>
        </p:nvSpPr>
        <p:spPr bwMode="auto">
          <a:xfrm>
            <a:off x="6246128" y="4702949"/>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1" name="순서도: 연결자 30">
            <a:extLst>
              <a:ext uri="{FF2B5EF4-FFF2-40B4-BE49-F238E27FC236}">
                <a16:creationId xmlns:a16="http://schemas.microsoft.com/office/drawing/2014/main" id="{9EF99913-5793-437A-B6C0-4DD10B06E44C}"/>
              </a:ext>
            </a:extLst>
          </p:cNvPr>
          <p:cNvSpPr/>
          <p:nvPr/>
        </p:nvSpPr>
        <p:spPr bwMode="auto">
          <a:xfrm>
            <a:off x="3595506" y="441102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32" name="순서도: 연결자 31">
            <a:extLst>
              <a:ext uri="{FF2B5EF4-FFF2-40B4-BE49-F238E27FC236}">
                <a16:creationId xmlns:a16="http://schemas.microsoft.com/office/drawing/2014/main" id="{E66CE7F4-B161-47F3-830E-470803D8CF7C}"/>
              </a:ext>
            </a:extLst>
          </p:cNvPr>
          <p:cNvSpPr/>
          <p:nvPr/>
        </p:nvSpPr>
        <p:spPr bwMode="auto">
          <a:xfrm>
            <a:off x="3595506" y="529940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4</a:t>
            </a:r>
          </a:p>
        </p:txBody>
      </p:sp>
      <p:sp>
        <p:nvSpPr>
          <p:cNvPr id="33" name="순서도: 연결자 32">
            <a:extLst>
              <a:ext uri="{FF2B5EF4-FFF2-40B4-BE49-F238E27FC236}">
                <a16:creationId xmlns:a16="http://schemas.microsoft.com/office/drawing/2014/main" id="{7E635C53-185C-457D-AAD3-8ACF343D3EC7}"/>
              </a:ext>
            </a:extLst>
          </p:cNvPr>
          <p:cNvSpPr/>
          <p:nvPr/>
        </p:nvSpPr>
        <p:spPr bwMode="auto">
          <a:xfrm>
            <a:off x="6246128" y="529940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34" name="순서도: 연결자 33">
            <a:extLst>
              <a:ext uri="{FF2B5EF4-FFF2-40B4-BE49-F238E27FC236}">
                <a16:creationId xmlns:a16="http://schemas.microsoft.com/office/drawing/2014/main" id="{9E4B9B2C-A4AD-4987-80D5-7D33B0E12DD2}"/>
              </a:ext>
            </a:extLst>
          </p:cNvPr>
          <p:cNvSpPr/>
          <p:nvPr/>
        </p:nvSpPr>
        <p:spPr bwMode="auto">
          <a:xfrm>
            <a:off x="6246128" y="575341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4</a:t>
            </a:r>
          </a:p>
        </p:txBody>
      </p:sp>
    </p:spTree>
    <p:extLst>
      <p:ext uri="{BB962C8B-B14F-4D97-AF65-F5344CB8AC3E}">
        <p14:creationId xmlns:p14="http://schemas.microsoft.com/office/powerpoint/2010/main" val="3570859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23" name="차트 22">
                <a:extLst>
                  <a:ext uri="{FF2B5EF4-FFF2-40B4-BE49-F238E27FC236}">
                    <a16:creationId xmlns:a16="http://schemas.microsoft.com/office/drawing/2014/main" id="{94FF059A-24D1-45FA-847C-CB9D53399ABE}"/>
                  </a:ext>
                </a:extLst>
              </p:cNvPr>
              <p:cNvGraphicFramePr/>
              <p:nvPr/>
            </p:nvGraphicFramePr>
            <p:xfrm>
              <a:off x="495464" y="1400712"/>
              <a:ext cx="8621281" cy="3065588"/>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3" name="차트 22">
                <a:extLst>
                  <a:ext uri="{FF2B5EF4-FFF2-40B4-BE49-F238E27FC236}">
                    <a16:creationId xmlns:a16="http://schemas.microsoft.com/office/drawing/2014/main" id="{94FF059A-24D1-45FA-847C-CB9D53399ABE}"/>
                  </a:ext>
                </a:extLst>
              </p:cNvPr>
              <p:cNvPicPr>
                <a:picLocks noGrp="1" noRot="1" noChangeAspect="1" noMove="1" noResize="1" noEditPoints="1" noAdjustHandles="1" noChangeArrowheads="1" noChangeShapeType="1"/>
              </p:cNvPicPr>
              <p:nvPr/>
            </p:nvPicPr>
            <p:blipFill>
              <a:blip r:embed="rId4"/>
              <a:stretch>
                <a:fillRect/>
              </a:stretch>
            </p:blipFill>
            <p:spPr>
              <a:xfrm>
                <a:off x="495464" y="1400712"/>
                <a:ext cx="8621281" cy="3065588"/>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(1/7)</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601200" y="4522122"/>
            <a:ext cx="8703600" cy="1553259"/>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제지부문 매출은 </a:t>
            </a:r>
            <a:r>
              <a:rPr lang="en-US" altLang="ko-KR" sz="900" dirty="0">
                <a:solidFill>
                  <a:srgbClr val="000000"/>
                </a:solidFill>
                <a:latin typeface="Arial" panose="020B0604020202020204" pitchFamily="34" charset="0"/>
                <a:cs typeface="Arial" panose="020B0604020202020204" pitchFamily="34" charset="0"/>
              </a:rPr>
              <a:t>2018</a:t>
            </a:r>
            <a:r>
              <a:rPr lang="ko-KR" altLang="en-US" sz="900" dirty="0">
                <a:solidFill>
                  <a:srgbClr val="000000"/>
                </a:solidFill>
                <a:latin typeface="Arial" panose="020B0604020202020204" pitchFamily="34" charset="0"/>
                <a:cs typeface="Arial" panose="020B0604020202020204" pitchFamily="34" charset="0"/>
              </a:rPr>
              <a:t>년 약 </a:t>
            </a:r>
            <a:r>
              <a:rPr lang="en-US" altLang="ko-KR" sz="900" dirty="0">
                <a:solidFill>
                  <a:srgbClr val="000000"/>
                </a:solidFill>
                <a:latin typeface="Arial" panose="020B0604020202020204" pitchFamily="34" charset="0"/>
                <a:cs typeface="Arial" panose="020B0604020202020204" pitchFamily="34" charset="0"/>
              </a:rPr>
              <a:t>1,945</a:t>
            </a:r>
            <a:r>
              <a:rPr lang="ko-KR" altLang="en-US" sz="900" dirty="0">
                <a:solidFill>
                  <a:srgbClr val="000000"/>
                </a:solidFill>
                <a:latin typeface="Arial" panose="020B0604020202020204" pitchFamily="34" charset="0"/>
                <a:cs typeface="Arial" panose="020B0604020202020204" pitchFamily="34" charset="0"/>
              </a:rPr>
              <a:t>억원 수준이었으며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군산공장과 청주공장 매출 비중은 각각 </a:t>
            </a:r>
            <a:r>
              <a:rPr lang="en-US" altLang="ko-KR" sz="900" dirty="0">
                <a:solidFill>
                  <a:srgbClr val="000000"/>
                </a:solidFill>
                <a:latin typeface="Arial" panose="020B0604020202020204" pitchFamily="34" charset="0"/>
                <a:cs typeface="Arial" panose="020B0604020202020204" pitchFamily="34" charset="0"/>
              </a:rPr>
              <a:t>40%, 60% </a:t>
            </a:r>
            <a:r>
              <a:rPr lang="ko-KR" altLang="en-US" sz="900" dirty="0">
                <a:solidFill>
                  <a:srgbClr val="000000"/>
                </a:solidFill>
                <a:latin typeface="Arial" panose="020B0604020202020204" pitchFamily="34" charset="0"/>
                <a:cs typeface="Arial" panose="020B0604020202020204" pitchFamily="34" charset="0"/>
              </a:rPr>
              <a:t>수준이었음</a:t>
            </a:r>
            <a:r>
              <a:rPr lang="en-US" altLang="ko-KR" sz="900" dirty="0">
                <a:solidFill>
                  <a:srgbClr val="000000"/>
                </a:solidFill>
                <a:latin typeface="Arial" panose="020B0604020202020204" pitchFamily="34" charset="0"/>
                <a:cs typeface="Arial" panose="020B0604020202020204" pitchFamily="34" charset="0"/>
              </a:rPr>
              <a:t>. 2019</a:t>
            </a:r>
            <a:r>
              <a:rPr lang="ko-KR" altLang="en-US" sz="900" dirty="0">
                <a:solidFill>
                  <a:srgbClr val="000000"/>
                </a:solidFill>
                <a:latin typeface="Arial" panose="020B0604020202020204" pitchFamily="34" charset="0"/>
                <a:cs typeface="Arial" panose="020B0604020202020204" pitchFamily="34" charset="0"/>
              </a:rPr>
              <a:t>년 매출은 </a:t>
            </a:r>
            <a:r>
              <a:rPr lang="en-US" altLang="ko-KR" sz="900" dirty="0">
                <a:solidFill>
                  <a:srgbClr val="000000"/>
                </a:solidFill>
                <a:latin typeface="Arial" panose="020B0604020202020204" pitchFamily="34" charset="0"/>
                <a:cs typeface="Arial" panose="020B0604020202020204" pitchFamily="34" charset="0"/>
              </a:rPr>
              <a:t>2018</a:t>
            </a:r>
            <a:r>
              <a:rPr lang="ko-KR" altLang="en-US" sz="900" dirty="0">
                <a:solidFill>
                  <a:srgbClr val="000000"/>
                </a:solidFill>
                <a:latin typeface="Arial" panose="020B0604020202020204" pitchFamily="34" charset="0"/>
                <a:cs typeface="Arial" panose="020B0604020202020204" pitchFamily="34" charset="0"/>
              </a:rPr>
              <a:t>년 대비 약 </a:t>
            </a:r>
            <a:r>
              <a:rPr lang="en-US" altLang="ko-KR" sz="900" dirty="0">
                <a:solidFill>
                  <a:srgbClr val="000000"/>
                </a:solidFill>
                <a:latin typeface="Arial" panose="020B0604020202020204" pitchFamily="34" charset="0"/>
                <a:cs typeface="Arial" panose="020B0604020202020204" pitchFamily="34" charset="0"/>
              </a:rPr>
              <a:t>243</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(12.5%) </a:t>
            </a:r>
            <a:r>
              <a:rPr lang="ko-KR" altLang="en-US" sz="900" dirty="0">
                <a:solidFill>
                  <a:srgbClr val="000000"/>
                </a:solidFill>
                <a:latin typeface="Arial" panose="020B0604020202020204" pitchFamily="34" charset="0"/>
                <a:cs typeface="Arial" panose="020B0604020202020204" pitchFamily="34" charset="0"/>
              </a:rPr>
              <a:t>하락하였으며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이는 각 </a:t>
            </a:r>
            <a:r>
              <a:rPr lang="ko-KR" altLang="en-US" sz="900" dirty="0" err="1">
                <a:solidFill>
                  <a:srgbClr val="000000"/>
                </a:solidFill>
                <a:latin typeface="Arial" panose="020B0604020202020204" pitchFamily="34" charset="0"/>
                <a:cs typeface="Arial" panose="020B0604020202020204" pitchFamily="34" charset="0"/>
              </a:rPr>
              <a:t>공장별</a:t>
            </a:r>
            <a:r>
              <a:rPr lang="ko-KR" altLang="en-US" sz="900" dirty="0">
                <a:solidFill>
                  <a:srgbClr val="000000"/>
                </a:solidFill>
                <a:latin typeface="Arial" panose="020B0604020202020204" pitchFamily="34" charset="0"/>
                <a:cs typeface="Arial" panose="020B0604020202020204" pitchFamily="34" charset="0"/>
              </a:rPr>
              <a:t> 매출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군산공장 매출 </a:t>
            </a:r>
            <a:r>
              <a:rPr lang="en-US" altLang="ko-KR" sz="900" dirty="0">
                <a:solidFill>
                  <a:srgbClr val="000000"/>
                </a:solidFill>
                <a:latin typeface="Arial" panose="020B0604020202020204" pitchFamily="34" charset="0"/>
                <a:cs typeface="Arial" panose="020B0604020202020204" pitchFamily="34" charset="0"/>
              </a:rPr>
              <a:t>128</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청주공장 매출 </a:t>
            </a:r>
            <a:r>
              <a:rPr lang="en-US" altLang="ko-KR" sz="900" dirty="0">
                <a:solidFill>
                  <a:srgbClr val="000000"/>
                </a:solidFill>
                <a:latin typeface="Arial" panose="020B0604020202020204" pitchFamily="34" charset="0"/>
                <a:cs typeface="Arial" panose="020B0604020202020204" pitchFamily="34" charset="0"/>
              </a:rPr>
              <a:t>115</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이 전반적으로 하락한 데 기인함</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2020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년 군산공장 매출이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149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억원 상승하였으며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이는 회사의 포장재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제품</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중</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일반지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그린지</a:t>
            </a:r>
            <a:r>
              <a:rPr lang="ko-KR" altLang="en-US" sz="900" dirty="0">
                <a:solidFill>
                  <a:srgbClr val="000000"/>
                </a:solidFill>
                <a:latin typeface="Arial" panose="020B0604020202020204" pitchFamily="34" charset="0"/>
                <a:cs typeface="Arial" panose="020B0604020202020204" pitchFamily="34" charset="0"/>
              </a:rPr>
              <a:t> 매출 증가에서 대부분 기인함</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중 회사의 국내 포장재 시장 점유율 상승으로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상반기 및 하반기에 총 </a:t>
            </a:r>
            <a:r>
              <a:rPr lang="en-US" altLang="ko-KR" sz="900" dirty="0">
                <a:solidFill>
                  <a:srgbClr val="000000"/>
                </a:solidFill>
                <a:latin typeface="Arial" panose="020B0604020202020204" pitchFamily="34" charset="0"/>
                <a:cs typeface="Arial" panose="020B0604020202020204" pitchFamily="34" charset="0"/>
              </a:rPr>
              <a:t>2</a:t>
            </a:r>
            <a:r>
              <a:rPr lang="ko-KR" altLang="en-US" sz="900" dirty="0">
                <a:solidFill>
                  <a:srgbClr val="000000"/>
                </a:solidFill>
                <a:latin typeface="Arial" panose="020B0604020202020204" pitchFamily="34" charset="0"/>
                <a:cs typeface="Arial" panose="020B0604020202020204" pitchFamily="34" charset="0"/>
              </a:rPr>
              <a:t>차례에 걸친 판매가격 인상으로 인해 포장재 위주인 군산공장 매출이 </a:t>
            </a:r>
            <a:r>
              <a:rPr lang="en-US" altLang="ko-KR" sz="900" dirty="0">
                <a:solidFill>
                  <a:srgbClr val="000000"/>
                </a:solidFill>
                <a:latin typeface="Arial" panose="020B0604020202020204" pitchFamily="34" charset="0"/>
                <a:cs typeface="Arial" panose="020B0604020202020204" pitchFamily="34" charset="0"/>
              </a:rPr>
              <a:t>361</a:t>
            </a:r>
            <a:r>
              <a:rPr lang="ko-KR" altLang="en-US" sz="900" dirty="0">
                <a:solidFill>
                  <a:srgbClr val="000000"/>
                </a:solidFill>
                <a:latin typeface="Arial" panose="020B0604020202020204" pitchFamily="34" charset="0"/>
                <a:cs typeface="Arial" panose="020B0604020202020204" pitchFamily="34" charset="0"/>
              </a:rPr>
              <a:t>억 증가하였으며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청주공장 또한 하반기 판가 인상에 따른 매출 증가로 제지부문 전체 전년대비 약 </a:t>
            </a:r>
            <a:r>
              <a:rPr lang="en-US" altLang="ko-KR" sz="900" dirty="0">
                <a:solidFill>
                  <a:srgbClr val="000000"/>
                </a:solidFill>
                <a:latin typeface="Arial" panose="020B0604020202020204" pitchFamily="34" charset="0"/>
                <a:cs typeface="Arial" panose="020B0604020202020204" pitchFamily="34" charset="0"/>
              </a:rPr>
              <a:t>497</a:t>
            </a:r>
            <a:r>
              <a:rPr lang="ko-KR" altLang="en-US" sz="900" dirty="0">
                <a:solidFill>
                  <a:srgbClr val="000000"/>
                </a:solidFill>
                <a:latin typeface="Arial" panose="020B0604020202020204" pitchFamily="34" charset="0"/>
                <a:cs typeface="Arial" panose="020B0604020202020204" pitchFamily="34" charset="0"/>
              </a:rPr>
              <a:t>억원 높은 매출을 기록하였음</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LTM22</a:t>
            </a:r>
            <a:r>
              <a:rPr lang="ko-KR" altLang="en-US" sz="900" dirty="0">
                <a:solidFill>
                  <a:srgbClr val="000000"/>
                </a:solidFill>
                <a:latin typeface="Arial" panose="020B0604020202020204" pitchFamily="34" charset="0"/>
                <a:cs typeface="Arial" panose="020B0604020202020204" pitchFamily="34" charset="0"/>
              </a:rPr>
              <a:t>과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비교 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약 </a:t>
            </a:r>
            <a:r>
              <a:rPr lang="en-US" altLang="ko-KR" sz="900" dirty="0">
                <a:solidFill>
                  <a:srgbClr val="000000"/>
                </a:solidFill>
                <a:latin typeface="Arial" panose="020B0604020202020204" pitchFamily="34" charset="0"/>
                <a:cs typeface="Arial" panose="020B0604020202020204" pitchFamily="34" charset="0"/>
              </a:rPr>
              <a:t>123</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매출 증가 추세가 확인되며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이는</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군산공장의 </a:t>
            </a:r>
            <a:r>
              <a:rPr lang="ko-KR" altLang="en-US" sz="900" dirty="0" err="1">
                <a:solidFill>
                  <a:srgbClr val="000000"/>
                </a:solidFill>
                <a:latin typeface="Arial" panose="020B0604020202020204" pitchFamily="34" charset="0"/>
                <a:cs typeface="Arial" panose="020B0604020202020204" pitchFamily="34" charset="0"/>
              </a:rPr>
              <a:t>일반지</a:t>
            </a:r>
            <a:r>
              <a:rPr lang="ko-KR" altLang="en-US" sz="900" dirty="0">
                <a:solidFill>
                  <a:srgbClr val="000000"/>
                </a:solidFill>
                <a:latin typeface="Arial" panose="020B0604020202020204" pitchFamily="34" charset="0"/>
                <a:cs typeface="Arial" panose="020B0604020202020204" pitchFamily="34" charset="0"/>
              </a:rPr>
              <a:t> 및 </a:t>
            </a:r>
            <a:r>
              <a:rPr lang="ko-KR" altLang="en-US" sz="900" dirty="0" err="1">
                <a:solidFill>
                  <a:srgbClr val="000000"/>
                </a:solidFill>
                <a:latin typeface="Arial" panose="020B0604020202020204" pitchFamily="34" charset="0"/>
                <a:cs typeface="Arial" panose="020B0604020202020204" pitchFamily="34" charset="0"/>
              </a:rPr>
              <a:t>그린지</a:t>
            </a:r>
            <a:r>
              <a:rPr lang="ko-KR" altLang="en-US" sz="900" dirty="0">
                <a:solidFill>
                  <a:srgbClr val="000000"/>
                </a:solidFill>
                <a:latin typeface="Arial" panose="020B0604020202020204" pitchFamily="34" charset="0"/>
                <a:cs typeface="Arial" panose="020B0604020202020204" pitchFamily="34" charset="0"/>
              </a:rPr>
              <a:t> 등 포장재 제품군 판매가격 및 판매량 상승 추세와 청주공장의 신문용지 및 기타상품의 해외매출 증가에 기인함</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FY2018~LTM22</a:t>
            </a:r>
            <a:r>
              <a:rPr lang="ko-KR" altLang="en-US" sz="900" dirty="0">
                <a:solidFill>
                  <a:srgbClr val="000000"/>
                </a:solidFill>
                <a:latin typeface="Arial" panose="020B0604020202020204" pitchFamily="34" charset="0"/>
                <a:cs typeface="Arial" panose="020B0604020202020204" pitchFamily="34" charset="0"/>
              </a:rPr>
              <a:t> 동안 제지부문 매출 중 군산공장 비중은 </a:t>
            </a:r>
            <a:r>
              <a:rPr lang="en-US" altLang="ko-KR" sz="900" dirty="0">
                <a:solidFill>
                  <a:srgbClr val="000000"/>
                </a:solidFill>
                <a:latin typeface="Arial" panose="020B0604020202020204" pitchFamily="34" charset="0"/>
                <a:cs typeface="Arial" panose="020B0604020202020204" pitchFamily="34" charset="0"/>
              </a:rPr>
              <a:t>40.0%</a:t>
            </a:r>
            <a:r>
              <a:rPr lang="ko-KR" altLang="en-US" sz="900" dirty="0">
                <a:solidFill>
                  <a:srgbClr val="000000"/>
                </a:solidFill>
                <a:latin typeface="Arial" panose="020B0604020202020204" pitchFamily="34" charset="0"/>
                <a:cs typeface="Arial" panose="020B0604020202020204" pitchFamily="34" charset="0"/>
              </a:rPr>
              <a:t>에서 </a:t>
            </a:r>
            <a:r>
              <a:rPr lang="en-US" altLang="ko-KR" sz="900" dirty="0">
                <a:solidFill>
                  <a:srgbClr val="000000"/>
                </a:solidFill>
                <a:latin typeface="Arial" panose="020B0604020202020204" pitchFamily="34" charset="0"/>
                <a:cs typeface="Arial" panose="020B0604020202020204" pitchFamily="34" charset="0"/>
              </a:rPr>
              <a:t>50.2%</a:t>
            </a:r>
            <a:r>
              <a:rPr lang="ko-KR" altLang="en-US" sz="900" dirty="0">
                <a:solidFill>
                  <a:srgbClr val="000000"/>
                </a:solidFill>
                <a:latin typeface="Arial" panose="020B0604020202020204" pitchFamily="34" charset="0"/>
                <a:cs typeface="Arial" panose="020B0604020202020204" pitchFamily="34" charset="0"/>
              </a:rPr>
              <a:t>로 상승했으며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청주공장의 매출 비중은 </a:t>
            </a:r>
            <a:r>
              <a:rPr lang="en-US" altLang="ko-KR" sz="900" dirty="0">
                <a:solidFill>
                  <a:srgbClr val="000000"/>
                </a:solidFill>
                <a:latin typeface="Arial" panose="020B0604020202020204" pitchFamily="34" charset="0"/>
                <a:cs typeface="Arial" panose="020B0604020202020204" pitchFamily="34" charset="0"/>
              </a:rPr>
              <a:t>60.0%</a:t>
            </a:r>
            <a:r>
              <a:rPr lang="ko-KR" altLang="en-US" sz="900" dirty="0">
                <a:solidFill>
                  <a:srgbClr val="000000"/>
                </a:solidFill>
                <a:latin typeface="Arial" panose="020B0604020202020204" pitchFamily="34" charset="0"/>
                <a:cs typeface="Arial" panose="020B0604020202020204" pitchFamily="34" charset="0"/>
              </a:rPr>
              <a:t>에서 </a:t>
            </a:r>
            <a:r>
              <a:rPr lang="en-US" altLang="ko-KR" sz="900" dirty="0">
                <a:solidFill>
                  <a:srgbClr val="000000"/>
                </a:solidFill>
                <a:latin typeface="Arial" panose="020B0604020202020204" pitchFamily="34" charset="0"/>
                <a:cs typeface="Arial" panose="020B0604020202020204" pitchFamily="34" charset="0"/>
              </a:rPr>
              <a:t>49.8%</a:t>
            </a:r>
            <a:r>
              <a:rPr lang="ko-KR" altLang="en-US" sz="900" dirty="0">
                <a:solidFill>
                  <a:srgbClr val="000000"/>
                </a:solidFill>
                <a:latin typeface="Arial" panose="020B0604020202020204" pitchFamily="34" charset="0"/>
                <a:cs typeface="Arial" panose="020B0604020202020204" pitchFamily="34" charset="0"/>
              </a:rPr>
              <a:t>로 하락하였음</a:t>
            </a:r>
            <a:endParaRPr lang="en-US" altLang="ko-KR" sz="900" dirty="0">
              <a:solidFill>
                <a:srgbClr val="000000"/>
              </a:solidFill>
              <a:latin typeface="Arial" panose="020B0604020202020204" pitchFamily="34" charset="0"/>
              <a:cs typeface="Arial" panose="020B0604020202020204" pitchFamily="34" charset="0"/>
            </a:endParaRPr>
          </a:p>
          <a:p>
            <a:pPr marR="0" lvl="0" algn="l" defTabSz="914400" rtl="0" eaLnBrk="1" fontAlgn="auto" latinLnBrk="0" hangingPunct="1">
              <a:lnSpc>
                <a:spcPts val="1200"/>
              </a:lnSpc>
              <a:spcBef>
                <a:spcPts val="600"/>
              </a:spcBef>
              <a:spcAft>
                <a:spcPts val="0"/>
              </a:spcAft>
              <a:buClr>
                <a:srgbClr val="00338D"/>
              </a:buClr>
              <a:buSzTx/>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제지부문 매출은 </a:t>
            </a:r>
            <a:r>
              <a:rPr lang="en-US" altLang="ko-KR" sz="1000" b="1" dirty="0">
                <a:solidFill>
                  <a:srgbClr val="002997"/>
                </a:solidFill>
                <a:latin typeface="Arial" panose="020B0604020202020204" pitchFamily="34" charset="0"/>
                <a:ea typeface="+mj-ea"/>
                <a:cs typeface="Arial" panose="020B0604020202020204" pitchFamily="34" charset="0"/>
              </a:rPr>
              <a:t>2018</a:t>
            </a:r>
            <a:r>
              <a:rPr lang="ko-KR" altLang="en-US" sz="1000" b="1" dirty="0">
                <a:solidFill>
                  <a:srgbClr val="002997"/>
                </a:solidFill>
                <a:latin typeface="Arial" panose="020B0604020202020204" pitchFamily="34" charset="0"/>
                <a:ea typeface="+mj-ea"/>
                <a:cs typeface="Arial" panose="020B0604020202020204" pitchFamily="34" charset="0"/>
              </a:rPr>
              <a:t>년 약 </a:t>
            </a:r>
            <a:r>
              <a:rPr lang="en-US" altLang="ko-KR" sz="1000" b="1" dirty="0">
                <a:solidFill>
                  <a:srgbClr val="002997"/>
                </a:solidFill>
                <a:latin typeface="Arial" panose="020B0604020202020204" pitchFamily="34" charset="0"/>
                <a:ea typeface="+mj-ea"/>
                <a:cs typeface="Arial" panose="020B0604020202020204" pitchFamily="34" charset="0"/>
              </a:rPr>
              <a:t>1,945</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약 </a:t>
            </a:r>
            <a:r>
              <a:rPr lang="en-US" altLang="ko-KR" sz="1000" b="1" dirty="0">
                <a:solidFill>
                  <a:srgbClr val="002997"/>
                </a:solidFill>
                <a:latin typeface="Arial" panose="020B0604020202020204" pitchFamily="34" charset="0"/>
                <a:ea typeface="+mj-ea"/>
                <a:cs typeface="Arial" panose="020B0604020202020204" pitchFamily="34" charset="0"/>
              </a:rPr>
              <a:t>2,310</a:t>
            </a:r>
            <a:r>
              <a:rPr lang="ko-KR" altLang="en-US" sz="1000" b="1" dirty="0">
                <a:solidFill>
                  <a:srgbClr val="002997"/>
                </a:solidFill>
                <a:latin typeface="Arial" panose="020B0604020202020204" pitchFamily="34" charset="0"/>
                <a:ea typeface="+mj-ea"/>
                <a:cs typeface="Arial" panose="020B0604020202020204" pitchFamily="34" charset="0"/>
              </a:rPr>
              <a:t>억원으로 약 </a:t>
            </a:r>
            <a:r>
              <a:rPr lang="en-US" altLang="ko-KR" sz="1000" b="1" dirty="0">
                <a:solidFill>
                  <a:srgbClr val="002997"/>
                </a:solidFill>
                <a:latin typeface="Arial" panose="020B0604020202020204" pitchFamily="34" charset="0"/>
                <a:ea typeface="+mj-ea"/>
                <a:cs typeface="Arial" panose="020B0604020202020204" pitchFamily="34" charset="0"/>
              </a:rPr>
              <a:t>365</a:t>
            </a:r>
            <a:r>
              <a:rPr lang="ko-KR" altLang="en-US" sz="1000" b="1" dirty="0">
                <a:solidFill>
                  <a:srgbClr val="002997"/>
                </a:solidFill>
                <a:latin typeface="Arial" panose="020B0604020202020204" pitchFamily="34" charset="0"/>
                <a:ea typeface="+mj-ea"/>
                <a:cs typeface="Arial" panose="020B0604020202020204" pitchFamily="34" charset="0"/>
              </a:rPr>
              <a:t>억원 증가하였으며</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이러한 제지부문 매출 증가는 대부분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국내 포장재 시장 점유율 상승으로 인한 군산공장의 </a:t>
            </a:r>
            <a:r>
              <a:rPr lang="ko-KR" altLang="en-US" sz="1000" b="1" dirty="0" err="1">
                <a:solidFill>
                  <a:srgbClr val="002997"/>
                </a:solidFill>
                <a:latin typeface="Arial" panose="020B0604020202020204" pitchFamily="34" charset="0"/>
                <a:ea typeface="+mj-ea"/>
                <a:cs typeface="Arial" panose="020B0604020202020204" pitchFamily="34" charset="0"/>
              </a:rPr>
              <a:t>일반지</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err="1">
                <a:solidFill>
                  <a:srgbClr val="002997"/>
                </a:solidFill>
                <a:latin typeface="Arial" panose="020B0604020202020204" pitchFamily="34" charset="0"/>
                <a:ea typeface="+mj-ea"/>
                <a:cs typeface="Arial" panose="020B0604020202020204" pitchFamily="34" charset="0"/>
              </a:rPr>
              <a:t>그린지</a:t>
            </a:r>
            <a:r>
              <a:rPr lang="ko-KR" altLang="en-US" sz="1000" b="1" dirty="0">
                <a:solidFill>
                  <a:srgbClr val="002997"/>
                </a:solidFill>
                <a:latin typeface="Arial" panose="020B0604020202020204" pitchFamily="34" charset="0"/>
                <a:ea typeface="+mj-ea"/>
                <a:cs typeface="Arial" panose="020B0604020202020204" pitchFamily="34" charset="0"/>
              </a:rPr>
              <a:t> 등 포장재 매출 증가에 기인함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38" name="순서도: 연결자 37">
            <a:extLst>
              <a:ext uri="{FF2B5EF4-FFF2-40B4-BE49-F238E27FC236}">
                <a16:creationId xmlns:a16="http://schemas.microsoft.com/office/drawing/2014/main" id="{C8688847-B40B-43F4-8978-2998D938C55A}"/>
              </a:ext>
            </a:extLst>
          </p:cNvPr>
          <p:cNvSpPr/>
          <p:nvPr/>
        </p:nvSpPr>
        <p:spPr bwMode="auto">
          <a:xfrm>
            <a:off x="574367" y="462299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39" name="순서도: 연결자 38">
            <a:extLst>
              <a:ext uri="{FF2B5EF4-FFF2-40B4-BE49-F238E27FC236}">
                <a16:creationId xmlns:a16="http://schemas.microsoft.com/office/drawing/2014/main" id="{24986A5E-DD70-4EC3-877A-9F602AE43695}"/>
              </a:ext>
            </a:extLst>
          </p:cNvPr>
          <p:cNvSpPr/>
          <p:nvPr/>
        </p:nvSpPr>
        <p:spPr bwMode="auto">
          <a:xfrm>
            <a:off x="574367" y="499367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80" name="순서도: 연결자 79">
            <a:extLst>
              <a:ext uri="{FF2B5EF4-FFF2-40B4-BE49-F238E27FC236}">
                <a16:creationId xmlns:a16="http://schemas.microsoft.com/office/drawing/2014/main" id="{83740356-B710-4FD2-A8DB-DCCBC9DBED96}"/>
              </a:ext>
            </a:extLst>
          </p:cNvPr>
          <p:cNvSpPr/>
          <p:nvPr/>
        </p:nvSpPr>
        <p:spPr bwMode="auto">
          <a:xfrm>
            <a:off x="574367" y="522675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20" name="TextBox 19">
            <a:extLst>
              <a:ext uri="{FF2B5EF4-FFF2-40B4-BE49-F238E27FC236}">
                <a16:creationId xmlns:a16="http://schemas.microsoft.com/office/drawing/2014/main" id="{D1F791D0-DB24-406C-BBE1-42094B444E90}"/>
              </a:ext>
            </a:extLst>
          </p:cNvPr>
          <p:cNvSpPr txBox="1"/>
          <p:nvPr/>
        </p:nvSpPr>
        <p:spPr>
          <a:xfrm>
            <a:off x="5109455" y="1427458"/>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a:t>
            </a:r>
            <a:r>
              <a:rPr lang="en-US" altLang="ko-KR" sz="800" dirty="0">
                <a:latin typeface="Arial" panose="020B0604020202020204" pitchFamily="34" charset="0"/>
                <a:cs typeface="Arial" panose="020B0604020202020204" pitchFamily="34" charset="0"/>
              </a:rPr>
              <a:t>KRW m)</a:t>
            </a:r>
          </a:p>
          <a:p>
            <a:pPr algn="r"/>
            <a:r>
              <a:rPr lang="en-US" altLang="ko-KR" sz="800" dirty="0">
                <a:solidFill>
                  <a:prstClr val="black"/>
                </a:solidFill>
                <a:latin typeface="Arial" panose="020B0604020202020204" pitchFamily="34" charset="0"/>
                <a:cs typeface="Arial" panose="020B0604020202020204" pitchFamily="34" charset="0"/>
              </a:rPr>
              <a:t>(Source: VDR</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6.3.1)</a:t>
            </a:r>
          </a:p>
        </p:txBody>
      </p:sp>
      <p:sp>
        <p:nvSpPr>
          <p:cNvPr id="24" name="직사각형 23">
            <a:extLst>
              <a:ext uri="{FF2B5EF4-FFF2-40B4-BE49-F238E27FC236}">
                <a16:creationId xmlns:a16="http://schemas.microsoft.com/office/drawing/2014/main" id="{A655BC08-002C-4B2E-8E18-6338C3187B3F}"/>
              </a:ext>
            </a:extLst>
          </p:cNvPr>
          <p:cNvSpPr/>
          <p:nvPr/>
        </p:nvSpPr>
        <p:spPr>
          <a:xfrm>
            <a:off x="1233750" y="2348823"/>
            <a:ext cx="1323751" cy="4263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5" name="순서도: 연결자 24">
            <a:extLst>
              <a:ext uri="{FF2B5EF4-FFF2-40B4-BE49-F238E27FC236}">
                <a16:creationId xmlns:a16="http://schemas.microsoft.com/office/drawing/2014/main" id="{E1BFC046-0D0B-4F34-9C70-7D1416446D6E}"/>
              </a:ext>
            </a:extLst>
          </p:cNvPr>
          <p:cNvSpPr/>
          <p:nvPr/>
        </p:nvSpPr>
        <p:spPr bwMode="auto">
          <a:xfrm>
            <a:off x="1161750" y="22723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6" name="직사각형 25">
            <a:extLst>
              <a:ext uri="{FF2B5EF4-FFF2-40B4-BE49-F238E27FC236}">
                <a16:creationId xmlns:a16="http://schemas.microsoft.com/office/drawing/2014/main" id="{BCDBEFD4-B1AE-4DA5-B334-D97012202ECF}"/>
              </a:ext>
            </a:extLst>
          </p:cNvPr>
          <p:cNvSpPr/>
          <p:nvPr/>
        </p:nvSpPr>
        <p:spPr>
          <a:xfrm>
            <a:off x="3195795" y="2280661"/>
            <a:ext cx="1323750" cy="4263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7" name="순서도: 연결자 26">
            <a:extLst>
              <a:ext uri="{FF2B5EF4-FFF2-40B4-BE49-F238E27FC236}">
                <a16:creationId xmlns:a16="http://schemas.microsoft.com/office/drawing/2014/main" id="{41B66B03-4CC0-4648-BEB6-7BE5C4BFAA02}"/>
              </a:ext>
            </a:extLst>
          </p:cNvPr>
          <p:cNvSpPr/>
          <p:nvPr/>
        </p:nvSpPr>
        <p:spPr bwMode="auto">
          <a:xfrm>
            <a:off x="3123795" y="220418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30" name="직사각형 29">
            <a:extLst>
              <a:ext uri="{FF2B5EF4-FFF2-40B4-BE49-F238E27FC236}">
                <a16:creationId xmlns:a16="http://schemas.microsoft.com/office/drawing/2014/main" id="{C231DE41-12AC-4B32-B927-CFE77772B855}"/>
              </a:ext>
            </a:extLst>
          </p:cNvPr>
          <p:cNvSpPr/>
          <p:nvPr/>
        </p:nvSpPr>
        <p:spPr>
          <a:xfrm>
            <a:off x="5132775" y="1859966"/>
            <a:ext cx="1290144" cy="72529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1" name="순서도: 연결자 30">
            <a:extLst>
              <a:ext uri="{FF2B5EF4-FFF2-40B4-BE49-F238E27FC236}">
                <a16:creationId xmlns:a16="http://schemas.microsoft.com/office/drawing/2014/main" id="{0B89A2CC-A7B0-41FE-8F1D-F7F75DA813D9}"/>
              </a:ext>
            </a:extLst>
          </p:cNvPr>
          <p:cNvSpPr/>
          <p:nvPr/>
        </p:nvSpPr>
        <p:spPr bwMode="auto">
          <a:xfrm>
            <a:off x="5060775" y="17834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32" name="순서도: 연결자 31">
            <a:extLst>
              <a:ext uri="{FF2B5EF4-FFF2-40B4-BE49-F238E27FC236}">
                <a16:creationId xmlns:a16="http://schemas.microsoft.com/office/drawing/2014/main" id="{693DD75B-2B33-439B-9072-722721E52BA2}"/>
              </a:ext>
            </a:extLst>
          </p:cNvPr>
          <p:cNvSpPr/>
          <p:nvPr/>
        </p:nvSpPr>
        <p:spPr bwMode="auto">
          <a:xfrm>
            <a:off x="568826" y="563746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33" name="직사각형 32">
            <a:extLst>
              <a:ext uri="{FF2B5EF4-FFF2-40B4-BE49-F238E27FC236}">
                <a16:creationId xmlns:a16="http://schemas.microsoft.com/office/drawing/2014/main" id="{DEF6AD3E-022F-400D-94DA-03BBA6B239FD}"/>
              </a:ext>
            </a:extLst>
          </p:cNvPr>
          <p:cNvSpPr/>
          <p:nvPr/>
        </p:nvSpPr>
        <p:spPr>
          <a:xfrm>
            <a:off x="7122314" y="1819041"/>
            <a:ext cx="1290144" cy="38346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4" name="순서도: 연결자 33">
            <a:extLst>
              <a:ext uri="{FF2B5EF4-FFF2-40B4-BE49-F238E27FC236}">
                <a16:creationId xmlns:a16="http://schemas.microsoft.com/office/drawing/2014/main" id="{78D35FB2-873C-46DD-89E7-3C26A347A843}"/>
              </a:ext>
            </a:extLst>
          </p:cNvPr>
          <p:cNvSpPr/>
          <p:nvPr/>
        </p:nvSpPr>
        <p:spPr bwMode="auto">
          <a:xfrm>
            <a:off x="7050314" y="174256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22" name="직사각형 119">
            <a:extLst>
              <a:ext uri="{FF2B5EF4-FFF2-40B4-BE49-F238E27FC236}">
                <a16:creationId xmlns:a16="http://schemas.microsoft.com/office/drawing/2014/main" id="{1AE4C345-7A3D-43AC-BF89-53A10BA5F429}"/>
              </a:ext>
            </a:extLst>
          </p:cNvPr>
          <p:cNvSpPr/>
          <p:nvPr/>
        </p:nvSpPr>
        <p:spPr bwMode="auto">
          <a:xfrm>
            <a:off x="643294" y="4430718"/>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월말 기준 </a:t>
            </a:r>
            <a:r>
              <a:rPr lang="en-US" altLang="ko-KR" sz="700" dirty="0">
                <a:solidFill>
                  <a:prstClr val="black"/>
                </a:solidFill>
                <a:latin typeface="Arial" panose="020B0604020202020204" pitchFamily="34" charset="0"/>
                <a:ea typeface="+mj-ea"/>
                <a:cs typeface="Arial" panose="020B0604020202020204" pitchFamily="34" charset="0"/>
              </a:rPr>
              <a:t>LTM </a:t>
            </a:r>
            <a:r>
              <a:rPr lang="ko-KR" altLang="en-US" sz="700" dirty="0">
                <a:solidFill>
                  <a:prstClr val="black"/>
                </a:solidFill>
                <a:latin typeface="Arial" panose="020B0604020202020204" pitchFamily="34" charset="0"/>
                <a:ea typeface="+mj-ea"/>
                <a:cs typeface="Arial" panose="020B0604020202020204" pitchFamily="34" charset="0"/>
              </a:rPr>
              <a:t>실적임 </a:t>
            </a:r>
            <a:r>
              <a:rPr lang="en-US" altLang="ko-KR" sz="700" dirty="0">
                <a:solidFill>
                  <a:prstClr val="black"/>
                </a:solidFill>
                <a:latin typeface="Arial" panose="020B0604020202020204" pitchFamily="34" charset="0"/>
                <a:ea typeface="+mj-ea"/>
                <a:cs typeface="Arial" panose="020B0604020202020204" pitchFamily="34" charset="0"/>
              </a:rPr>
              <a:t>(2021</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4</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1553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D595CB38-783A-489B-8270-30ED7E18FF77}"/>
              </a:ext>
            </a:extLst>
          </p:cNvPr>
          <p:cNvSpPr txBox="1"/>
          <p:nvPr/>
        </p:nvSpPr>
        <p:spPr>
          <a:xfrm>
            <a:off x="688279" y="5225603"/>
            <a:ext cx="8660737" cy="1317248"/>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군산공장 매출</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년에 시장 경쟁심화로 모든 제품의 내수매출이 전년대비 하락하였으며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골판지 및 </a:t>
            </a:r>
            <a:r>
              <a:rPr lang="ko-KR" altLang="en-US" sz="900" dirty="0" err="1">
                <a:solidFill>
                  <a:srgbClr val="000000"/>
                </a:solidFill>
                <a:latin typeface="Arial" panose="020B0604020202020204" pitchFamily="34" charset="0"/>
                <a:cs typeface="Arial" panose="020B0604020202020204" pitchFamily="34" charset="0"/>
              </a:rPr>
              <a:t>일반지</a:t>
            </a:r>
            <a:r>
              <a:rPr lang="ko-KR" altLang="en-US" sz="900" dirty="0">
                <a:solidFill>
                  <a:srgbClr val="000000"/>
                </a:solidFill>
                <a:latin typeface="Arial" panose="020B0604020202020204" pitchFamily="34" charset="0"/>
                <a:cs typeface="Arial" panose="020B0604020202020204" pitchFamily="34" charset="0"/>
              </a:rPr>
              <a:t> 매출의 소폭 증가로 수출 매출은 상승하였음</a:t>
            </a:r>
            <a:r>
              <a:rPr lang="en-US" altLang="ko-KR" sz="900" dirty="0">
                <a:solidFill>
                  <a:srgbClr val="000000"/>
                </a:solidFill>
                <a:latin typeface="Arial" panose="020B0604020202020204" pitchFamily="34" charset="0"/>
                <a:cs typeface="Arial" panose="020B0604020202020204" pitchFamily="34" charset="0"/>
              </a:rPr>
              <a:t>.</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골판지 매출은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및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년에 걸쳐 하락하여 </a:t>
            </a:r>
            <a:r>
              <a:rPr lang="en-US" altLang="ko-KR" sz="900" dirty="0">
                <a:solidFill>
                  <a:srgbClr val="000000"/>
                </a:solidFill>
                <a:latin typeface="Arial" panose="020B0604020202020204" pitchFamily="34" charset="0"/>
                <a:cs typeface="Arial" panose="020B0604020202020204" pitchFamily="34" charset="0"/>
              </a:rPr>
              <a:t>2018</a:t>
            </a:r>
            <a:r>
              <a:rPr lang="ko-KR" altLang="en-US" sz="900" dirty="0">
                <a:solidFill>
                  <a:srgbClr val="000000"/>
                </a:solidFill>
                <a:latin typeface="Arial" panose="020B0604020202020204" pitchFamily="34" charset="0"/>
                <a:cs typeface="Arial" panose="020B0604020202020204" pitchFamily="34" charset="0"/>
              </a:rPr>
              <a:t>년 수준으로 하락하였음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내수매출 중 </a:t>
            </a:r>
            <a:r>
              <a:rPr lang="ko-KR" altLang="en-US" sz="900" dirty="0" err="1">
                <a:solidFill>
                  <a:srgbClr val="000000"/>
                </a:solidFill>
                <a:latin typeface="Arial" panose="020B0604020202020204" pitchFamily="34" charset="0"/>
                <a:cs typeface="Arial" panose="020B0604020202020204" pitchFamily="34" charset="0"/>
              </a:rPr>
              <a:t>일반지</a:t>
            </a:r>
            <a:r>
              <a:rPr lang="ko-KR" altLang="en-US" sz="900" dirty="0">
                <a:solidFill>
                  <a:srgbClr val="000000"/>
                </a:solidFill>
                <a:latin typeface="Arial" panose="020B0604020202020204" pitchFamily="34" charset="0"/>
                <a:cs typeface="Arial" panose="020B0604020202020204" pitchFamily="34" charset="0"/>
              </a:rPr>
              <a:t> 매출이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년에 전년대비 </a:t>
            </a:r>
            <a:r>
              <a:rPr lang="en-US" altLang="ko-KR" sz="900" dirty="0">
                <a:solidFill>
                  <a:srgbClr val="000000"/>
                </a:solidFill>
                <a:latin typeface="Arial" panose="020B0604020202020204" pitchFamily="34" charset="0"/>
                <a:cs typeface="Arial" panose="020B0604020202020204" pitchFamily="34" charset="0"/>
              </a:rPr>
              <a:t>148</a:t>
            </a:r>
            <a:r>
              <a:rPr lang="ko-KR" altLang="en-US" sz="900" dirty="0">
                <a:solidFill>
                  <a:srgbClr val="000000"/>
                </a:solidFill>
                <a:latin typeface="Arial" panose="020B0604020202020204" pitchFamily="34" charset="0"/>
                <a:cs typeface="Arial" panose="020B0604020202020204" pitchFamily="34" charset="0"/>
              </a:rPr>
              <a:t>억원 증가하였음</a:t>
            </a:r>
            <a:r>
              <a:rPr lang="en-US" altLang="ko-KR" sz="900" dirty="0">
                <a:solidFill>
                  <a:srgbClr val="000000"/>
                </a:solidFill>
                <a:latin typeface="Arial" panose="020B0604020202020204" pitchFamily="34" charset="0"/>
                <a:cs typeface="Arial" panose="020B0604020202020204" pitchFamily="34" charset="0"/>
              </a:rPr>
              <a:t>. </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수출 매출 중 그린지에 대한 매출이 판가 상승과 판매량 증가로 </a:t>
            </a:r>
            <a:r>
              <a:rPr lang="en-US" altLang="ko-KR" sz="900" dirty="0">
                <a:solidFill>
                  <a:srgbClr val="000000"/>
                </a:solidFill>
                <a:latin typeface="Arial" panose="020B0604020202020204" pitchFamily="34" charset="0"/>
                <a:cs typeface="Arial" panose="020B0604020202020204" pitchFamily="34" charset="0"/>
              </a:rPr>
              <a:t>2</a:t>
            </a:r>
            <a:r>
              <a:rPr lang="ko-KR" altLang="en-US" sz="900" dirty="0">
                <a:solidFill>
                  <a:srgbClr val="000000"/>
                </a:solidFill>
                <a:latin typeface="Arial" panose="020B0604020202020204" pitchFamily="34" charset="0"/>
                <a:cs typeface="Arial" panose="020B0604020202020204" pitchFamily="34" charset="0"/>
              </a:rPr>
              <a:t>년 연속 큰 폭으로 상승</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168</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 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191.8</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하였음</a:t>
            </a:r>
            <a:r>
              <a:rPr lang="en-US" altLang="ko-KR" sz="900" dirty="0">
                <a:solidFill>
                  <a:srgbClr val="000000"/>
                </a:solidFill>
                <a:latin typeface="Arial" panose="020B0604020202020204" pitchFamily="34" charset="0"/>
                <a:cs typeface="Arial" panose="020B0604020202020204" pitchFamily="34" charset="0"/>
              </a:rPr>
              <a:t>. </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00013">
              <a:lnSpc>
                <a:spcPts val="1200"/>
              </a:lnSpc>
              <a:spcBef>
                <a:spcPts val="300"/>
              </a:spcBef>
              <a:buClr>
                <a:srgbClr val="00338D"/>
              </a:buCl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50" name="차트 49">
                <a:extLst>
                  <a:ext uri="{FF2B5EF4-FFF2-40B4-BE49-F238E27FC236}">
                    <a16:creationId xmlns:a16="http://schemas.microsoft.com/office/drawing/2014/main" id="{4E0633FB-1F73-41E8-914B-7DC96F3FF23C}"/>
                  </a:ext>
                </a:extLst>
              </p:cNvPr>
              <p:cNvGraphicFramePr/>
              <p:nvPr/>
            </p:nvGraphicFramePr>
            <p:xfrm>
              <a:off x="495464" y="1678781"/>
              <a:ext cx="8698048" cy="168854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0" name="차트 49">
                <a:extLst>
                  <a:ext uri="{FF2B5EF4-FFF2-40B4-BE49-F238E27FC236}">
                    <a16:creationId xmlns:a16="http://schemas.microsoft.com/office/drawing/2014/main" id="{4E0633FB-1F73-41E8-914B-7DC96F3FF23C}"/>
                  </a:ext>
                </a:extLst>
              </p:cNvPr>
              <p:cNvPicPr>
                <a:picLocks noGrp="1" noRot="1" noChangeAspect="1" noMove="1" noResize="1" noEditPoints="1" noAdjustHandles="1" noChangeArrowheads="1" noChangeShapeType="1"/>
              </p:cNvPicPr>
              <p:nvPr/>
            </p:nvPicPr>
            <p:blipFill>
              <a:blip r:embed="rId4"/>
              <a:stretch>
                <a:fillRect/>
              </a:stretch>
            </p:blipFill>
            <p:spPr>
              <a:xfrm>
                <a:off x="495464" y="1678781"/>
                <a:ext cx="8698048" cy="1688549"/>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(2/7)</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군산공장</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71" name="순서도: 연결자 70">
            <a:extLst>
              <a:ext uri="{FF2B5EF4-FFF2-40B4-BE49-F238E27FC236}">
                <a16:creationId xmlns:a16="http://schemas.microsoft.com/office/drawing/2014/main" id="{EE01F45B-F689-423F-AF7D-ACAFF58FD611}"/>
              </a:ext>
            </a:extLst>
          </p:cNvPr>
          <p:cNvSpPr/>
          <p:nvPr/>
        </p:nvSpPr>
        <p:spPr bwMode="auto">
          <a:xfrm>
            <a:off x="602605" y="549996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72" name="순서도: 연결자 71">
            <a:extLst>
              <a:ext uri="{FF2B5EF4-FFF2-40B4-BE49-F238E27FC236}">
                <a16:creationId xmlns:a16="http://schemas.microsoft.com/office/drawing/2014/main" id="{FBF54D8A-1D0A-4728-A73B-547803C45672}"/>
              </a:ext>
            </a:extLst>
          </p:cNvPr>
          <p:cNvSpPr/>
          <p:nvPr/>
        </p:nvSpPr>
        <p:spPr bwMode="auto">
          <a:xfrm>
            <a:off x="784241" y="549996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3" name="순서도: 연결자 72">
            <a:extLst>
              <a:ext uri="{FF2B5EF4-FFF2-40B4-BE49-F238E27FC236}">
                <a16:creationId xmlns:a16="http://schemas.microsoft.com/office/drawing/2014/main" id="{7959D781-BB53-4284-97D3-3F19EE0B028A}"/>
              </a:ext>
            </a:extLst>
          </p:cNvPr>
          <p:cNvSpPr/>
          <p:nvPr/>
        </p:nvSpPr>
        <p:spPr bwMode="auto">
          <a:xfrm>
            <a:off x="602605" y="571036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4" name="순서도: 연결자 73">
            <a:extLst>
              <a:ext uri="{FF2B5EF4-FFF2-40B4-BE49-F238E27FC236}">
                <a16:creationId xmlns:a16="http://schemas.microsoft.com/office/drawing/2014/main" id="{1E647BBC-2DE5-4E84-8EBB-BC55AC39508D}"/>
              </a:ext>
            </a:extLst>
          </p:cNvPr>
          <p:cNvSpPr/>
          <p:nvPr/>
        </p:nvSpPr>
        <p:spPr bwMode="auto">
          <a:xfrm>
            <a:off x="605793" y="5893946"/>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5" name="순서도: 연결자 74">
            <a:extLst>
              <a:ext uri="{FF2B5EF4-FFF2-40B4-BE49-F238E27FC236}">
                <a16:creationId xmlns:a16="http://schemas.microsoft.com/office/drawing/2014/main" id="{383ED6C7-C705-4738-B2BC-DB5329B955DB}"/>
              </a:ext>
            </a:extLst>
          </p:cNvPr>
          <p:cNvSpPr/>
          <p:nvPr/>
        </p:nvSpPr>
        <p:spPr bwMode="auto">
          <a:xfrm>
            <a:off x="784241" y="589344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F9D9640-50EB-457C-9FC1-EDA8F09C9151}"/>
              </a:ext>
            </a:extLst>
          </p:cNvPr>
          <p:cNvSpPr txBox="1"/>
          <p:nvPr/>
        </p:nvSpPr>
        <p:spPr>
          <a:xfrm>
            <a:off x="5067300" y="1543627"/>
            <a:ext cx="4180985" cy="246221"/>
          </a:xfrm>
          <a:prstGeom prst="rect">
            <a:avLst/>
          </a:prstGeom>
          <a:noFill/>
        </p:spPr>
        <p:txBody>
          <a:bodyPr wrap="square" lIns="0" tIns="0" rIns="0" bIns="0">
            <a:spAutoFit/>
          </a:bodyPr>
          <a:lstStyle/>
          <a:p>
            <a:pPr algn="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단위 </a:t>
            </a:r>
            <a:r>
              <a:rPr lang="en-US" altLang="ko-KR" sz="800" dirty="0">
                <a:latin typeface="Arial" panose="020B0604020202020204" pitchFamily="34" charset="0"/>
                <a:cs typeface="Arial" panose="020B0604020202020204" pitchFamily="34" charset="0"/>
              </a:rPr>
              <a:t>: KRW m)</a:t>
            </a:r>
          </a:p>
          <a:p>
            <a:pPr algn="r"/>
            <a:r>
              <a:rPr lang="en-US" altLang="ko-KR" sz="800" dirty="0">
                <a:solidFill>
                  <a:prstClr val="black"/>
                </a:solidFill>
                <a:latin typeface="Arial" panose="020B0604020202020204" pitchFamily="34" charset="0"/>
                <a:cs typeface="Arial" panose="020B0604020202020204" pitchFamily="34" charset="0"/>
              </a:rPr>
              <a:t>(Source: VDR 6.3.1)</a:t>
            </a:r>
          </a:p>
        </p:txBody>
      </p:sp>
      <p:sp>
        <p:nvSpPr>
          <p:cNvPr id="46" name="직사각형 45">
            <a:extLst>
              <a:ext uri="{FF2B5EF4-FFF2-40B4-BE49-F238E27FC236}">
                <a16:creationId xmlns:a16="http://schemas.microsoft.com/office/drawing/2014/main" id="{CFED44FE-19AB-4D49-827B-87F66E69F312}"/>
              </a:ext>
            </a:extLst>
          </p:cNvPr>
          <p:cNvSpPr/>
          <p:nvPr/>
        </p:nvSpPr>
        <p:spPr>
          <a:xfrm>
            <a:off x="1257194" y="2277086"/>
            <a:ext cx="648019" cy="46744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47" name="순서도: 연결자 46">
            <a:extLst>
              <a:ext uri="{FF2B5EF4-FFF2-40B4-BE49-F238E27FC236}">
                <a16:creationId xmlns:a16="http://schemas.microsoft.com/office/drawing/2014/main" id="{AEA6D892-0E8E-4C04-BD99-E71B041F8496}"/>
              </a:ext>
            </a:extLst>
          </p:cNvPr>
          <p:cNvSpPr/>
          <p:nvPr/>
        </p:nvSpPr>
        <p:spPr bwMode="auto">
          <a:xfrm>
            <a:off x="1174830" y="2203169"/>
            <a:ext cx="144000" cy="138499"/>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55" name="직사각형 54">
            <a:extLst>
              <a:ext uri="{FF2B5EF4-FFF2-40B4-BE49-F238E27FC236}">
                <a16:creationId xmlns:a16="http://schemas.microsoft.com/office/drawing/2014/main" id="{DA2D7BC6-C25E-4744-A10F-5892D817A561}"/>
              </a:ext>
            </a:extLst>
          </p:cNvPr>
          <p:cNvSpPr/>
          <p:nvPr/>
        </p:nvSpPr>
        <p:spPr>
          <a:xfrm>
            <a:off x="1959039" y="2284190"/>
            <a:ext cx="619481"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6" name="순서도: 연결자 55">
            <a:extLst>
              <a:ext uri="{FF2B5EF4-FFF2-40B4-BE49-F238E27FC236}">
                <a16:creationId xmlns:a16="http://schemas.microsoft.com/office/drawing/2014/main" id="{BE364C8F-A015-466C-8539-EA6CB2ABFDC5}"/>
              </a:ext>
            </a:extLst>
          </p:cNvPr>
          <p:cNvSpPr/>
          <p:nvPr/>
        </p:nvSpPr>
        <p:spPr bwMode="auto">
          <a:xfrm>
            <a:off x="1876675" y="2210273"/>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57" name="차트 56">
                <a:extLst>
                  <a:ext uri="{FF2B5EF4-FFF2-40B4-BE49-F238E27FC236}">
                    <a16:creationId xmlns:a16="http://schemas.microsoft.com/office/drawing/2014/main" id="{C3B7B8ED-8CBB-4FE0-B285-DA9B4E0A0145}"/>
                  </a:ext>
                </a:extLst>
              </p:cNvPr>
              <p:cNvGraphicFramePr/>
              <p:nvPr/>
            </p:nvGraphicFramePr>
            <p:xfrm>
              <a:off x="3559668" y="3465768"/>
              <a:ext cx="2700000" cy="864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57" name="차트 56">
                <a:extLst>
                  <a:ext uri="{FF2B5EF4-FFF2-40B4-BE49-F238E27FC236}">
                    <a16:creationId xmlns:a16="http://schemas.microsoft.com/office/drawing/2014/main" id="{C3B7B8ED-8CBB-4FE0-B285-DA9B4E0A0145}"/>
                  </a:ext>
                </a:extLst>
              </p:cNvPr>
              <p:cNvPicPr>
                <a:picLocks noGrp="1" noRot="1" noChangeAspect="1" noMove="1" noResize="1" noEditPoints="1" noAdjustHandles="1" noChangeArrowheads="1" noChangeShapeType="1"/>
              </p:cNvPicPr>
              <p:nvPr/>
            </p:nvPicPr>
            <p:blipFill>
              <a:blip r:embed="rId6"/>
              <a:stretch>
                <a:fillRect/>
              </a:stretch>
            </p:blipFill>
            <p:spPr>
              <a:xfrm>
                <a:off x="3559668" y="3465768"/>
                <a:ext cx="2700000" cy="864000"/>
              </a:xfrm>
              <a:prstGeom prst="rect">
                <a:avLst/>
              </a:prstGeom>
            </p:spPr>
          </p:pic>
        </mc:Fallback>
      </mc:AlternateContent>
      <p:sp>
        <p:nvSpPr>
          <p:cNvPr id="58" name="직사각형 57">
            <a:extLst>
              <a:ext uri="{FF2B5EF4-FFF2-40B4-BE49-F238E27FC236}">
                <a16:creationId xmlns:a16="http://schemas.microsoft.com/office/drawing/2014/main" id="{407F66FC-8AA5-4AF4-B8C7-0FA8D71F4ED9}"/>
              </a:ext>
            </a:extLst>
          </p:cNvPr>
          <p:cNvSpPr/>
          <p:nvPr/>
        </p:nvSpPr>
        <p:spPr>
          <a:xfrm>
            <a:off x="3911949" y="2116219"/>
            <a:ext cx="648019" cy="381717"/>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9" name="순서도: 연결자 58">
            <a:extLst>
              <a:ext uri="{FF2B5EF4-FFF2-40B4-BE49-F238E27FC236}">
                <a16:creationId xmlns:a16="http://schemas.microsoft.com/office/drawing/2014/main" id="{C5E40CF6-DC8C-4EF2-99C8-943852F726B7}"/>
              </a:ext>
            </a:extLst>
          </p:cNvPr>
          <p:cNvSpPr/>
          <p:nvPr/>
        </p:nvSpPr>
        <p:spPr bwMode="auto">
          <a:xfrm>
            <a:off x="3855189" y="2042302"/>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1" name="직사각형 60">
            <a:extLst>
              <a:ext uri="{FF2B5EF4-FFF2-40B4-BE49-F238E27FC236}">
                <a16:creationId xmlns:a16="http://schemas.microsoft.com/office/drawing/2014/main" id="{F1870B85-E53D-4C01-9A05-2FA0194713DE}"/>
              </a:ext>
            </a:extLst>
          </p:cNvPr>
          <p:cNvSpPr/>
          <p:nvPr/>
        </p:nvSpPr>
        <p:spPr>
          <a:xfrm>
            <a:off x="5881518" y="1805674"/>
            <a:ext cx="648019" cy="381717"/>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2" name="순서도: 연결자 61">
            <a:extLst>
              <a:ext uri="{FF2B5EF4-FFF2-40B4-BE49-F238E27FC236}">
                <a16:creationId xmlns:a16="http://schemas.microsoft.com/office/drawing/2014/main" id="{36337E3A-8FD8-471E-8BF6-CB12FB08AB1F}"/>
              </a:ext>
            </a:extLst>
          </p:cNvPr>
          <p:cNvSpPr/>
          <p:nvPr/>
        </p:nvSpPr>
        <p:spPr bwMode="auto">
          <a:xfrm>
            <a:off x="5824758" y="1731757"/>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3" name="차트 62">
                <a:extLst>
                  <a:ext uri="{FF2B5EF4-FFF2-40B4-BE49-F238E27FC236}">
                    <a16:creationId xmlns:a16="http://schemas.microsoft.com/office/drawing/2014/main" id="{C0B2E27E-0E78-47A0-8016-E7609B678D97}"/>
                  </a:ext>
                </a:extLst>
              </p:cNvPr>
              <p:cNvGraphicFramePr/>
              <p:nvPr/>
            </p:nvGraphicFramePr>
            <p:xfrm>
              <a:off x="3568878" y="4398795"/>
              <a:ext cx="2700000" cy="864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63" name="차트 62">
                <a:extLst>
                  <a:ext uri="{FF2B5EF4-FFF2-40B4-BE49-F238E27FC236}">
                    <a16:creationId xmlns:a16="http://schemas.microsoft.com/office/drawing/2014/main" id="{C0B2E27E-0E78-47A0-8016-E7609B678D97}"/>
                  </a:ext>
                </a:extLst>
              </p:cNvPr>
              <p:cNvPicPr>
                <a:picLocks noGrp="1" noRot="1" noChangeAspect="1" noMove="1" noResize="1" noEditPoints="1" noAdjustHandles="1" noChangeArrowheads="1" noChangeShapeType="1"/>
              </p:cNvPicPr>
              <p:nvPr/>
            </p:nvPicPr>
            <p:blipFill>
              <a:blip r:embed="rId8"/>
              <a:stretch>
                <a:fillRect/>
              </a:stretch>
            </p:blipFill>
            <p:spPr>
              <a:xfrm>
                <a:off x="3568878" y="4398795"/>
                <a:ext cx="2700000" cy="864000"/>
              </a:xfrm>
              <a:prstGeom prst="rect">
                <a:avLst/>
              </a:prstGeom>
            </p:spPr>
          </p:pic>
        </mc:Fallback>
      </mc:AlternateContent>
      <p:sp>
        <p:nvSpPr>
          <p:cNvPr id="64" name="직사각형 63">
            <a:extLst>
              <a:ext uri="{FF2B5EF4-FFF2-40B4-BE49-F238E27FC236}">
                <a16:creationId xmlns:a16="http://schemas.microsoft.com/office/drawing/2014/main" id="{3F6DEA8F-DD5D-4FF3-AE80-14EA0271D69B}"/>
              </a:ext>
            </a:extLst>
          </p:cNvPr>
          <p:cNvSpPr/>
          <p:nvPr/>
        </p:nvSpPr>
        <p:spPr>
          <a:xfrm>
            <a:off x="5142124" y="1930887"/>
            <a:ext cx="690443" cy="435614"/>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5" name="순서도: 연결자 64">
            <a:extLst>
              <a:ext uri="{FF2B5EF4-FFF2-40B4-BE49-F238E27FC236}">
                <a16:creationId xmlns:a16="http://schemas.microsoft.com/office/drawing/2014/main" id="{A1491DAC-6A22-4005-976F-FF8FD54A5CC8}"/>
              </a:ext>
            </a:extLst>
          </p:cNvPr>
          <p:cNvSpPr/>
          <p:nvPr/>
        </p:nvSpPr>
        <p:spPr bwMode="auto">
          <a:xfrm>
            <a:off x="5075000" y="185697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6" name="차트 65">
                <a:extLst>
                  <a:ext uri="{FF2B5EF4-FFF2-40B4-BE49-F238E27FC236}">
                    <a16:creationId xmlns:a16="http://schemas.microsoft.com/office/drawing/2014/main" id="{FD5BEDA1-5EC9-4849-B301-9F00EBC2B398}"/>
                  </a:ext>
                </a:extLst>
              </p:cNvPr>
              <p:cNvGraphicFramePr/>
              <p:nvPr/>
            </p:nvGraphicFramePr>
            <p:xfrm>
              <a:off x="6526800" y="3465768"/>
              <a:ext cx="2700000" cy="864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66" name="차트 65">
                <a:extLst>
                  <a:ext uri="{FF2B5EF4-FFF2-40B4-BE49-F238E27FC236}">
                    <a16:creationId xmlns:a16="http://schemas.microsoft.com/office/drawing/2014/main" id="{FD5BEDA1-5EC9-4849-B301-9F00EBC2B398}"/>
                  </a:ext>
                </a:extLst>
              </p:cNvPr>
              <p:cNvPicPr>
                <a:picLocks noGrp="1" noRot="1" noChangeAspect="1" noMove="1" noResize="1" noEditPoints="1" noAdjustHandles="1" noChangeArrowheads="1" noChangeShapeType="1"/>
              </p:cNvPicPr>
              <p:nvPr/>
            </p:nvPicPr>
            <p:blipFill>
              <a:blip r:embed="rId10"/>
              <a:stretch>
                <a:fillRect/>
              </a:stretch>
            </p:blipFill>
            <p:spPr>
              <a:xfrm>
                <a:off x="6526800" y="3465768"/>
                <a:ext cx="2700000" cy="864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7" name="차트 66">
                <a:extLst>
                  <a:ext uri="{FF2B5EF4-FFF2-40B4-BE49-F238E27FC236}">
                    <a16:creationId xmlns:a16="http://schemas.microsoft.com/office/drawing/2014/main" id="{68FC0984-1C6B-4F72-9904-003FB1E03088}"/>
                  </a:ext>
                </a:extLst>
              </p:cNvPr>
              <p:cNvGraphicFramePr/>
              <p:nvPr/>
            </p:nvGraphicFramePr>
            <p:xfrm>
              <a:off x="593380" y="3465768"/>
              <a:ext cx="2700000" cy="864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67" name="차트 66">
                <a:extLst>
                  <a:ext uri="{FF2B5EF4-FFF2-40B4-BE49-F238E27FC236}">
                    <a16:creationId xmlns:a16="http://schemas.microsoft.com/office/drawing/2014/main" id="{68FC0984-1C6B-4F72-9904-003FB1E03088}"/>
                  </a:ext>
                </a:extLst>
              </p:cNvPr>
              <p:cNvPicPr>
                <a:picLocks noGrp="1" noRot="1" noChangeAspect="1" noMove="1" noResize="1" noEditPoints="1" noAdjustHandles="1" noChangeArrowheads="1" noChangeShapeType="1"/>
              </p:cNvPicPr>
              <p:nvPr/>
            </p:nvPicPr>
            <p:blipFill>
              <a:blip r:embed="rId12"/>
              <a:stretch>
                <a:fillRect/>
              </a:stretch>
            </p:blipFill>
            <p:spPr>
              <a:xfrm>
                <a:off x="593380" y="3465768"/>
                <a:ext cx="2700000" cy="864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4" name="차트 43">
                <a:extLst>
                  <a:ext uri="{FF2B5EF4-FFF2-40B4-BE49-F238E27FC236}">
                    <a16:creationId xmlns:a16="http://schemas.microsoft.com/office/drawing/2014/main" id="{118FEACB-367F-441B-A7C8-A11058AD592A}"/>
                  </a:ext>
                </a:extLst>
              </p:cNvPr>
              <p:cNvGraphicFramePr/>
              <p:nvPr/>
            </p:nvGraphicFramePr>
            <p:xfrm>
              <a:off x="593380" y="4403957"/>
              <a:ext cx="2700000" cy="86400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44" name="차트 43">
                <a:extLst>
                  <a:ext uri="{FF2B5EF4-FFF2-40B4-BE49-F238E27FC236}">
                    <a16:creationId xmlns:a16="http://schemas.microsoft.com/office/drawing/2014/main" id="{118FEACB-367F-441B-A7C8-A11058AD592A}"/>
                  </a:ext>
                </a:extLst>
              </p:cNvPr>
              <p:cNvPicPr>
                <a:picLocks noGrp="1" noRot="1" noChangeAspect="1" noMove="1" noResize="1" noEditPoints="1" noAdjustHandles="1" noChangeArrowheads="1" noChangeShapeType="1"/>
              </p:cNvPicPr>
              <p:nvPr/>
            </p:nvPicPr>
            <p:blipFill>
              <a:blip r:embed="rId14"/>
              <a:stretch>
                <a:fillRect/>
              </a:stretch>
            </p:blipFill>
            <p:spPr>
              <a:xfrm>
                <a:off x="593380" y="4403957"/>
                <a:ext cx="2700000" cy="864000"/>
              </a:xfrm>
              <a:prstGeom prst="rect">
                <a:avLst/>
              </a:prstGeom>
            </p:spPr>
          </p:pic>
        </mc:Fallback>
      </mc:AlternateContent>
      <p:sp>
        <p:nvSpPr>
          <p:cNvPr id="45" name="직사각형 119">
            <a:extLst>
              <a:ext uri="{FF2B5EF4-FFF2-40B4-BE49-F238E27FC236}">
                <a16:creationId xmlns:a16="http://schemas.microsoft.com/office/drawing/2014/main" id="{0B1F8C37-B6AE-4D0F-88DC-AB6E15E3DEFA}"/>
              </a:ext>
            </a:extLst>
          </p:cNvPr>
          <p:cNvSpPr/>
          <p:nvPr/>
        </p:nvSpPr>
        <p:spPr bwMode="auto">
          <a:xfrm>
            <a:off x="534815" y="3296145"/>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algn="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월말 기준 </a:t>
            </a:r>
            <a:r>
              <a:rPr lang="en-US" altLang="ko-KR" sz="700" dirty="0">
                <a:solidFill>
                  <a:prstClr val="black"/>
                </a:solidFill>
                <a:latin typeface="Arial" panose="020B0604020202020204" pitchFamily="34" charset="0"/>
                <a:ea typeface="+mj-ea"/>
                <a:cs typeface="Arial" panose="020B0604020202020204" pitchFamily="34" charset="0"/>
              </a:rPr>
              <a:t>LTM </a:t>
            </a:r>
            <a:r>
              <a:rPr lang="ko-KR" altLang="en-US" sz="700" dirty="0">
                <a:solidFill>
                  <a:prstClr val="black"/>
                </a:solidFill>
                <a:latin typeface="Arial" panose="020B0604020202020204" pitchFamily="34" charset="0"/>
                <a:ea typeface="+mj-ea"/>
                <a:cs typeface="Arial" panose="020B0604020202020204" pitchFamily="34" charset="0"/>
              </a:rPr>
              <a:t>실적임 </a:t>
            </a:r>
            <a:r>
              <a:rPr lang="en-US" altLang="ko-KR" sz="700" dirty="0">
                <a:solidFill>
                  <a:prstClr val="black"/>
                </a:solidFill>
                <a:latin typeface="Arial" panose="020B0604020202020204" pitchFamily="34" charset="0"/>
                <a:ea typeface="+mj-ea"/>
                <a:cs typeface="Arial" panose="020B0604020202020204" pitchFamily="34" charset="0"/>
              </a:rPr>
              <a:t>(2021</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4</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a:t>
            </a:r>
          </a:p>
        </p:txBody>
      </p:sp>
      <p:sp>
        <p:nvSpPr>
          <p:cNvPr id="49" name="Title 1">
            <a:extLst>
              <a:ext uri="{FF2B5EF4-FFF2-40B4-BE49-F238E27FC236}">
                <a16:creationId xmlns:a16="http://schemas.microsoft.com/office/drawing/2014/main" id="{03C873A1-E31C-458A-AD53-24060AAFBE0F}"/>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군산공장 매출의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경우</a:t>
            </a:r>
            <a:r>
              <a:rPr lang="en-US" altLang="ko-KR" sz="1000" b="1" dirty="0">
                <a:solidFill>
                  <a:srgbClr val="002997"/>
                </a:solidFill>
                <a:latin typeface="Arial" panose="020B0604020202020204" pitchFamily="34" charset="0"/>
                <a:ea typeface="+mj-ea"/>
                <a:cs typeface="Arial" panose="020B0604020202020204" pitchFamily="34" charset="0"/>
              </a:rPr>
              <a:t> 2018</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778</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1,160</a:t>
            </a:r>
            <a:r>
              <a:rPr lang="ko-KR" altLang="en-US" sz="1000" b="1" dirty="0">
                <a:solidFill>
                  <a:srgbClr val="002997"/>
                </a:solidFill>
                <a:latin typeface="Arial" panose="020B0604020202020204" pitchFamily="34" charset="0"/>
                <a:ea typeface="+mj-ea"/>
                <a:cs typeface="Arial" panose="020B0604020202020204" pitchFamily="34" charset="0"/>
              </a:rPr>
              <a:t>억원으로 증가하였으며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이는 내수매출 회복 및 수출매출 증가에 기인하고 있음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err="1">
                <a:solidFill>
                  <a:srgbClr val="002997"/>
                </a:solidFill>
                <a:latin typeface="Arial" panose="020B0604020202020204" pitchFamily="34" charset="0"/>
                <a:ea typeface="+mj-ea"/>
                <a:cs typeface="Arial" panose="020B0604020202020204" pitchFamily="34" charset="0"/>
              </a:rPr>
              <a:t>일반지</a:t>
            </a:r>
            <a:r>
              <a:rPr lang="ko-KR" altLang="en-US" sz="1000" b="1" dirty="0">
                <a:solidFill>
                  <a:srgbClr val="002997"/>
                </a:solidFill>
                <a:latin typeface="Arial" panose="020B0604020202020204" pitchFamily="34" charset="0"/>
                <a:ea typeface="+mj-ea"/>
                <a:cs typeface="Arial" panose="020B0604020202020204" pitchFamily="34" charset="0"/>
              </a:rPr>
              <a:t> 매출 증가가 내수 매출 회복을 견인하였으며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338D"/>
                </a:solidFill>
                <a:latin typeface="Arial" panose="020B0604020202020204" pitchFamily="34" charset="0"/>
                <a:ea typeface="+mj-ea"/>
                <a:cs typeface="Arial" panose="020B0604020202020204" pitchFamily="34" charset="0"/>
              </a:rPr>
              <a:t>수출 매출의 증가의 경우</a:t>
            </a:r>
            <a:r>
              <a:rPr lang="en-US" altLang="ko-KR" sz="1000" b="1" dirty="0">
                <a:solidFill>
                  <a:srgbClr val="00338D"/>
                </a:solidFill>
                <a:latin typeface="Arial" panose="020B0604020202020204" pitchFamily="34" charset="0"/>
                <a:ea typeface="+mj-ea"/>
                <a:cs typeface="Arial" panose="020B0604020202020204" pitchFamily="34" charset="0"/>
              </a:rPr>
              <a:t>,</a:t>
            </a:r>
            <a:r>
              <a:rPr lang="ko-KR" altLang="en-US" sz="1000" b="1" dirty="0">
                <a:solidFill>
                  <a:srgbClr val="00338D"/>
                </a:solidFill>
                <a:latin typeface="Arial" panose="020B0604020202020204" pitchFamily="34" charset="0"/>
                <a:ea typeface="+mj-ea"/>
                <a:cs typeface="Arial" panose="020B0604020202020204" pitchFamily="34" charset="0"/>
              </a:rPr>
              <a:t> </a:t>
            </a:r>
            <a:r>
              <a:rPr lang="ko-KR" altLang="en-US" sz="1000" b="1" dirty="0" err="1">
                <a:solidFill>
                  <a:srgbClr val="00338D"/>
                </a:solidFill>
                <a:latin typeface="Arial" panose="020B0604020202020204" pitchFamily="34" charset="0"/>
                <a:ea typeface="+mj-ea"/>
                <a:cs typeface="Arial" panose="020B0604020202020204" pitchFamily="34" charset="0"/>
              </a:rPr>
              <a:t>그린지</a:t>
            </a:r>
            <a:r>
              <a:rPr lang="ko-KR" altLang="en-US" sz="1000" b="1" dirty="0">
                <a:solidFill>
                  <a:srgbClr val="00338D"/>
                </a:solidFill>
                <a:latin typeface="Arial" panose="020B0604020202020204" pitchFamily="34" charset="0"/>
                <a:ea typeface="+mj-ea"/>
                <a:cs typeface="Arial" panose="020B0604020202020204" pitchFamily="34" charset="0"/>
              </a:rPr>
              <a:t> 매출이 </a:t>
            </a:r>
            <a:r>
              <a:rPr lang="en-US" altLang="ko-KR" sz="1000" b="1" dirty="0">
                <a:solidFill>
                  <a:srgbClr val="00338D"/>
                </a:solidFill>
                <a:latin typeface="Arial" panose="020B0604020202020204" pitchFamily="34" charset="0"/>
                <a:ea typeface="+mj-ea"/>
                <a:cs typeface="Arial" panose="020B0604020202020204" pitchFamily="34" charset="0"/>
              </a:rPr>
              <a:t>2020</a:t>
            </a:r>
            <a:r>
              <a:rPr lang="ko-KR" altLang="en-US" sz="1000" b="1" dirty="0">
                <a:solidFill>
                  <a:srgbClr val="00338D"/>
                </a:solidFill>
                <a:latin typeface="Arial" panose="020B0604020202020204" pitchFamily="34" charset="0"/>
                <a:ea typeface="+mj-ea"/>
                <a:cs typeface="Arial" panose="020B0604020202020204" pitchFamily="34" charset="0"/>
              </a:rPr>
              <a:t>년부터 지속적으로 증가한 것이 주요하였음</a:t>
            </a:r>
            <a:endParaRPr lang="en-US" altLang="ko-KR" sz="1000" b="1" dirty="0">
              <a:solidFill>
                <a:srgbClr val="00338D"/>
              </a:solidFill>
              <a:latin typeface="Arial" panose="020B0604020202020204" pitchFamily="34" charset="0"/>
              <a:ea typeface="+mj-ea"/>
              <a:cs typeface="Arial" panose="020B0604020202020204" pitchFamily="34" charset="0"/>
            </a:endParaRPr>
          </a:p>
        </p:txBody>
      </p:sp>
      <p:sp>
        <p:nvSpPr>
          <p:cNvPr id="51" name="순서도: 연결자 50">
            <a:extLst>
              <a:ext uri="{FF2B5EF4-FFF2-40B4-BE49-F238E27FC236}">
                <a16:creationId xmlns:a16="http://schemas.microsoft.com/office/drawing/2014/main" id="{0311D836-F54C-43D1-9E52-A0AFAF7B973D}"/>
              </a:ext>
            </a:extLst>
          </p:cNvPr>
          <p:cNvSpPr/>
          <p:nvPr/>
        </p:nvSpPr>
        <p:spPr bwMode="auto">
          <a:xfrm>
            <a:off x="784241" y="571036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43" name="순서도: 연결자 42">
            <a:extLst>
              <a:ext uri="{FF2B5EF4-FFF2-40B4-BE49-F238E27FC236}">
                <a16:creationId xmlns:a16="http://schemas.microsoft.com/office/drawing/2014/main" id="{08C7BD2E-3B89-47E3-8196-18E9983B376B}"/>
              </a:ext>
            </a:extLst>
          </p:cNvPr>
          <p:cNvSpPr/>
          <p:nvPr/>
        </p:nvSpPr>
        <p:spPr bwMode="auto">
          <a:xfrm>
            <a:off x="522626" y="432442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11" name="순서도: 연결자 110">
            <a:extLst>
              <a:ext uri="{FF2B5EF4-FFF2-40B4-BE49-F238E27FC236}">
                <a16:creationId xmlns:a16="http://schemas.microsoft.com/office/drawing/2014/main" id="{642C310C-6618-4890-9186-D25CF5558C5F}"/>
              </a:ext>
            </a:extLst>
          </p:cNvPr>
          <p:cNvSpPr/>
          <p:nvPr/>
        </p:nvSpPr>
        <p:spPr bwMode="auto">
          <a:xfrm>
            <a:off x="3476935" y="3383341"/>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5" name="순서도: 연결자 124">
            <a:extLst>
              <a:ext uri="{FF2B5EF4-FFF2-40B4-BE49-F238E27FC236}">
                <a16:creationId xmlns:a16="http://schemas.microsoft.com/office/drawing/2014/main" id="{78AAA3CD-1F18-4703-A5E2-56EC7CE60278}"/>
              </a:ext>
            </a:extLst>
          </p:cNvPr>
          <p:cNvSpPr/>
          <p:nvPr/>
        </p:nvSpPr>
        <p:spPr bwMode="auto">
          <a:xfrm>
            <a:off x="3476935" y="4327596"/>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30" name="순서도: 연결자 129">
            <a:extLst>
              <a:ext uri="{FF2B5EF4-FFF2-40B4-BE49-F238E27FC236}">
                <a16:creationId xmlns:a16="http://schemas.microsoft.com/office/drawing/2014/main" id="{B5DB01EE-BE11-44C4-9E59-6807A977B15E}"/>
              </a:ext>
            </a:extLst>
          </p:cNvPr>
          <p:cNvSpPr/>
          <p:nvPr/>
        </p:nvSpPr>
        <p:spPr bwMode="auto">
          <a:xfrm>
            <a:off x="6488291" y="3395663"/>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6" name="직사각형 35">
            <a:extLst>
              <a:ext uri="{FF2B5EF4-FFF2-40B4-BE49-F238E27FC236}">
                <a16:creationId xmlns:a16="http://schemas.microsoft.com/office/drawing/2014/main" id="{AC640A36-3007-48B9-97FD-6780F5E09CE1}"/>
              </a:ext>
            </a:extLst>
          </p:cNvPr>
          <p:cNvSpPr/>
          <p:nvPr/>
        </p:nvSpPr>
        <p:spPr>
          <a:xfrm>
            <a:off x="7811916" y="1805675"/>
            <a:ext cx="648019" cy="206848"/>
          </a:xfrm>
          <a:prstGeom prst="rect">
            <a:avLst/>
          </a:prstGeom>
          <a:noFill/>
          <a:ln w="19050">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7" name="순서도: 연결자 36">
            <a:extLst>
              <a:ext uri="{FF2B5EF4-FFF2-40B4-BE49-F238E27FC236}">
                <a16:creationId xmlns:a16="http://schemas.microsoft.com/office/drawing/2014/main" id="{7176B591-365E-46C4-B47B-D635AE9D6757}"/>
              </a:ext>
            </a:extLst>
          </p:cNvPr>
          <p:cNvSpPr/>
          <p:nvPr/>
        </p:nvSpPr>
        <p:spPr bwMode="auto">
          <a:xfrm>
            <a:off x="7755156" y="1696253"/>
            <a:ext cx="144000" cy="144000"/>
          </a:xfrm>
          <a:prstGeom prst="flowChartConnector">
            <a:avLst/>
          </a:prstGeom>
          <a:solidFill>
            <a:srgbClr val="483698"/>
          </a:solidFill>
          <a:ln w="9525" cap="flat" cmpd="sng" algn="ctr">
            <a:solidFill>
              <a:srgbClr val="6D207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F</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40" name="차트 39">
                <a:extLst>
                  <a:ext uri="{FF2B5EF4-FFF2-40B4-BE49-F238E27FC236}">
                    <a16:creationId xmlns:a16="http://schemas.microsoft.com/office/drawing/2014/main" id="{6C48FA09-DAE0-4144-8CA7-91CA48862244}"/>
                  </a:ext>
                </a:extLst>
              </p:cNvPr>
              <p:cNvGraphicFramePr/>
              <p:nvPr/>
            </p:nvGraphicFramePr>
            <p:xfrm>
              <a:off x="6526800" y="4398796"/>
              <a:ext cx="2698260" cy="868842"/>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40" name="차트 39">
                <a:extLst>
                  <a:ext uri="{FF2B5EF4-FFF2-40B4-BE49-F238E27FC236}">
                    <a16:creationId xmlns:a16="http://schemas.microsoft.com/office/drawing/2014/main" id="{6C48FA09-DAE0-4144-8CA7-91CA48862244}"/>
                  </a:ext>
                </a:extLst>
              </p:cNvPr>
              <p:cNvPicPr>
                <a:picLocks noGrp="1" noRot="1" noChangeAspect="1" noMove="1" noResize="1" noEditPoints="1" noAdjustHandles="1" noChangeArrowheads="1" noChangeShapeType="1"/>
              </p:cNvPicPr>
              <p:nvPr/>
            </p:nvPicPr>
            <p:blipFill>
              <a:blip r:embed="rId16"/>
              <a:stretch>
                <a:fillRect/>
              </a:stretch>
            </p:blipFill>
            <p:spPr>
              <a:xfrm>
                <a:off x="6526800" y="4398796"/>
                <a:ext cx="2698260" cy="868842"/>
              </a:xfrm>
              <a:prstGeom prst="rect">
                <a:avLst/>
              </a:prstGeom>
            </p:spPr>
          </p:pic>
        </mc:Fallback>
      </mc:AlternateContent>
      <p:sp>
        <p:nvSpPr>
          <p:cNvPr id="39" name="순서도: 연결자 38">
            <a:extLst>
              <a:ext uri="{FF2B5EF4-FFF2-40B4-BE49-F238E27FC236}">
                <a16:creationId xmlns:a16="http://schemas.microsoft.com/office/drawing/2014/main" id="{5B47ECF9-8939-43B2-A9A8-B738BC56DC12}"/>
              </a:ext>
            </a:extLst>
          </p:cNvPr>
          <p:cNvSpPr/>
          <p:nvPr/>
        </p:nvSpPr>
        <p:spPr bwMode="auto">
          <a:xfrm>
            <a:off x="6488291" y="4329768"/>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F</a:t>
            </a:r>
            <a:endParaRPr lang="ko-KR" altLang="en-US" sz="800" b="1" kern="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1104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D595CB38-783A-489B-8270-30ED7E18FF77}"/>
              </a:ext>
            </a:extLst>
          </p:cNvPr>
          <p:cNvSpPr txBox="1"/>
          <p:nvPr/>
        </p:nvSpPr>
        <p:spPr>
          <a:xfrm>
            <a:off x="688279" y="5225603"/>
            <a:ext cx="8660737" cy="1317248"/>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군산공장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2020</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매출 </a:t>
            </a:r>
            <a:r>
              <a:rPr lang="en-US" altLang="ko-KR" sz="900" b="1" u="sng" dirty="0">
                <a:solidFill>
                  <a:srgbClr val="000000"/>
                </a:solidFill>
                <a:latin typeface="Arial" panose="020B0604020202020204" pitchFamily="34" charset="0"/>
                <a:cs typeface="Arial" panose="020B0604020202020204" pitchFamily="34" charset="0"/>
              </a:rPr>
              <a:t>– </a:t>
            </a:r>
            <a:r>
              <a:rPr lang="ko-KR" altLang="en-US" sz="900" b="1" u="sng" dirty="0">
                <a:solidFill>
                  <a:srgbClr val="000000"/>
                </a:solidFill>
                <a:latin typeface="Arial" panose="020B0604020202020204" pitchFamily="34" charset="0"/>
                <a:cs typeface="Arial" panose="020B0604020202020204" pitchFamily="34" charset="0"/>
              </a:rPr>
              <a:t>골판지</a:t>
            </a:r>
            <a:r>
              <a:rPr lang="en-US" altLang="ko-KR" sz="900" b="1" u="sng" dirty="0">
                <a:solidFill>
                  <a:srgbClr val="000000"/>
                </a:solidFill>
                <a:latin typeface="Arial" panose="020B0604020202020204" pitchFamily="34" charset="0"/>
                <a:cs typeface="Arial" panose="020B0604020202020204" pitchFamily="34" charset="0"/>
              </a:rPr>
              <a:t>, </a:t>
            </a:r>
            <a:r>
              <a:rPr lang="ko-KR" altLang="en-US" sz="900" b="1" u="sng" dirty="0" err="1">
                <a:solidFill>
                  <a:srgbClr val="000000"/>
                </a:solidFill>
                <a:latin typeface="Arial" panose="020B0604020202020204" pitchFamily="34" charset="0"/>
                <a:cs typeface="Arial" panose="020B0604020202020204" pitchFamily="34" charset="0"/>
              </a:rPr>
              <a:t>일반지</a:t>
            </a:r>
            <a:r>
              <a:rPr lang="en-US" altLang="ko-KR" sz="900" b="1" u="sng" dirty="0">
                <a:solidFill>
                  <a:srgbClr val="000000"/>
                </a:solidFill>
                <a:latin typeface="Arial" panose="020B0604020202020204" pitchFamily="34" charset="0"/>
                <a:cs typeface="Arial" panose="020B0604020202020204" pitchFamily="34" charset="0"/>
              </a:rPr>
              <a:t>, </a:t>
            </a:r>
            <a:r>
              <a:rPr lang="ko-KR" altLang="en-US" sz="900" b="1" u="sng" dirty="0" err="1">
                <a:solidFill>
                  <a:srgbClr val="000000"/>
                </a:solidFill>
                <a:latin typeface="Arial" panose="020B0604020202020204" pitchFamily="34" charset="0"/>
                <a:cs typeface="Arial" panose="020B0604020202020204" pitchFamily="34" charset="0"/>
              </a:rPr>
              <a:t>그린지</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내수 매출 하락은 </a:t>
            </a:r>
            <a:r>
              <a:rPr lang="en-US" altLang="ko-KR" sz="900" dirty="0">
                <a:solidFill>
                  <a:srgbClr val="000000"/>
                </a:solidFill>
                <a:latin typeface="Arial" panose="020B0604020202020204" pitchFamily="34" charset="0"/>
                <a:cs typeface="Arial" panose="020B0604020202020204" pitchFamily="34" charset="0"/>
              </a:rPr>
              <a:t>2018</a:t>
            </a:r>
            <a:r>
              <a:rPr lang="ko-KR" altLang="en-US" sz="900" dirty="0">
                <a:solidFill>
                  <a:srgbClr val="000000"/>
                </a:solidFill>
                <a:latin typeface="Arial" panose="020B0604020202020204" pitchFamily="34" charset="0"/>
                <a:cs typeface="Arial" panose="020B0604020202020204" pitchFamily="34" charset="0"/>
              </a:rPr>
              <a:t>년에 군산공장 이전 후 공장 안정화 전에 일시적으로 발생하였던 상품매출 판매의 중단효과 약 </a:t>
            </a:r>
            <a:r>
              <a:rPr lang="en-US" altLang="ko-KR" sz="900" dirty="0">
                <a:solidFill>
                  <a:srgbClr val="000000"/>
                </a:solidFill>
                <a:latin typeface="Arial" panose="020B0604020202020204" pitchFamily="34" charset="0"/>
                <a:cs typeface="Arial" panose="020B0604020202020204" pitchFamily="34" charset="0"/>
              </a:rPr>
              <a:t>152</a:t>
            </a:r>
            <a:r>
              <a:rPr lang="ko-KR" altLang="en-US" sz="900" dirty="0">
                <a:solidFill>
                  <a:srgbClr val="000000"/>
                </a:solidFill>
                <a:latin typeface="Arial" panose="020B0604020202020204" pitchFamily="34" charset="0"/>
                <a:cs typeface="Arial" panose="020B0604020202020204" pitchFamily="34" charset="0"/>
              </a:rPr>
              <a:t>억원과</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주요 제품 매출이 모두 하락한 것에 기인함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수출 매출 증가는 주로 골판지 및 </a:t>
            </a:r>
            <a:r>
              <a:rPr lang="ko-KR" altLang="en-US" sz="900" dirty="0" err="1">
                <a:solidFill>
                  <a:srgbClr val="000000"/>
                </a:solidFill>
                <a:latin typeface="Arial" panose="020B0604020202020204" pitchFamily="34" charset="0"/>
                <a:cs typeface="Arial" panose="020B0604020202020204" pitchFamily="34" charset="0"/>
              </a:rPr>
              <a:t>일반지</a:t>
            </a:r>
            <a:r>
              <a:rPr lang="ko-KR" altLang="en-US" sz="900" dirty="0">
                <a:solidFill>
                  <a:srgbClr val="000000"/>
                </a:solidFill>
                <a:latin typeface="Arial" panose="020B0604020202020204" pitchFamily="34" charset="0"/>
                <a:cs typeface="Arial" panose="020B0604020202020204" pitchFamily="34" charset="0"/>
              </a:rPr>
              <a:t> 해외 매출의 증가분이며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이는 대부분 전년대비 판매량 증대로 인한 것이고 판가 변화에 따른 매출 변화분은 미미함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수출 매출 증가는 주로 </a:t>
            </a:r>
            <a:r>
              <a:rPr lang="ko-KR" altLang="en-US" sz="900" dirty="0" err="1">
                <a:solidFill>
                  <a:srgbClr val="000000"/>
                </a:solidFill>
                <a:latin typeface="Arial" panose="020B0604020202020204" pitchFamily="34" charset="0"/>
                <a:cs typeface="Arial" panose="020B0604020202020204" pitchFamily="34" charset="0"/>
              </a:rPr>
              <a:t>그린지</a:t>
            </a:r>
            <a:r>
              <a:rPr lang="ko-KR" altLang="en-US" sz="900" dirty="0">
                <a:solidFill>
                  <a:srgbClr val="000000"/>
                </a:solidFill>
                <a:latin typeface="Arial" panose="020B0604020202020204" pitchFamily="34" charset="0"/>
                <a:cs typeface="Arial" panose="020B0604020202020204" pitchFamily="34" charset="0"/>
              </a:rPr>
              <a:t> 해외 판매량 증가 효과이며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골판지는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증가하였던 판매량이 다시 </a:t>
            </a:r>
            <a:r>
              <a:rPr lang="en-US" altLang="ko-KR" sz="900" dirty="0">
                <a:solidFill>
                  <a:srgbClr val="000000"/>
                </a:solidFill>
                <a:latin typeface="Arial" panose="020B0604020202020204" pitchFamily="34" charset="0"/>
                <a:cs typeface="Arial" panose="020B0604020202020204" pitchFamily="34" charset="0"/>
              </a:rPr>
              <a:t>2018</a:t>
            </a:r>
            <a:r>
              <a:rPr lang="ko-KR" altLang="en-US" sz="900" dirty="0">
                <a:solidFill>
                  <a:srgbClr val="000000"/>
                </a:solidFill>
                <a:latin typeface="Arial" panose="020B0604020202020204" pitchFamily="34" charset="0"/>
                <a:cs typeface="Arial" panose="020B0604020202020204" pitchFamily="34" charset="0"/>
              </a:rPr>
              <a:t>년 수준으로 하락하였음</a:t>
            </a:r>
            <a:endParaRPr lang="en-US" altLang="ko-KR" sz="900" dirty="0">
              <a:solidFill>
                <a:srgbClr val="000000"/>
              </a:solidFill>
              <a:latin typeface="Arial" panose="020B0604020202020204" pitchFamily="34" charset="0"/>
              <a:cs typeface="Arial" panose="020B0604020202020204" pitchFamily="34" charset="0"/>
            </a:endParaRPr>
          </a:p>
          <a:p>
            <a:pPr marL="100013">
              <a:lnSpc>
                <a:spcPts val="1200"/>
              </a:lnSpc>
              <a:spcBef>
                <a:spcPts val="300"/>
              </a:spcBef>
              <a:buClr>
                <a:srgbClr val="00338D"/>
              </a:buCl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50" name="차트 49">
                <a:extLst>
                  <a:ext uri="{FF2B5EF4-FFF2-40B4-BE49-F238E27FC236}">
                    <a16:creationId xmlns:a16="http://schemas.microsoft.com/office/drawing/2014/main" id="{4E0633FB-1F73-41E8-914B-7DC96F3FF23C}"/>
                  </a:ext>
                </a:extLst>
              </p:cNvPr>
              <p:cNvGraphicFramePr/>
              <p:nvPr/>
            </p:nvGraphicFramePr>
            <p:xfrm>
              <a:off x="495464" y="1678781"/>
              <a:ext cx="8698048" cy="168854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0" name="차트 49">
                <a:extLst>
                  <a:ext uri="{FF2B5EF4-FFF2-40B4-BE49-F238E27FC236}">
                    <a16:creationId xmlns:a16="http://schemas.microsoft.com/office/drawing/2014/main" id="{4E0633FB-1F73-41E8-914B-7DC96F3FF23C}"/>
                  </a:ext>
                </a:extLst>
              </p:cNvPr>
              <p:cNvPicPr>
                <a:picLocks noGrp="1" noRot="1" noChangeAspect="1" noMove="1" noResize="1" noEditPoints="1" noAdjustHandles="1" noChangeArrowheads="1" noChangeShapeType="1"/>
              </p:cNvPicPr>
              <p:nvPr/>
            </p:nvPicPr>
            <p:blipFill>
              <a:blip r:embed="rId4"/>
              <a:stretch>
                <a:fillRect/>
              </a:stretch>
            </p:blipFill>
            <p:spPr>
              <a:xfrm>
                <a:off x="495464" y="1678781"/>
                <a:ext cx="8698048" cy="1688549"/>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(3/7)</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군산공장</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42" name="TextBox 41">
            <a:extLst>
              <a:ext uri="{FF2B5EF4-FFF2-40B4-BE49-F238E27FC236}">
                <a16:creationId xmlns:a16="http://schemas.microsoft.com/office/drawing/2014/main" id="{BF9D9640-50EB-457C-9FC1-EDA8F09C9151}"/>
              </a:ext>
            </a:extLst>
          </p:cNvPr>
          <p:cNvSpPr txBox="1"/>
          <p:nvPr/>
        </p:nvSpPr>
        <p:spPr>
          <a:xfrm>
            <a:off x="5067300" y="1543627"/>
            <a:ext cx="4180985" cy="246221"/>
          </a:xfrm>
          <a:prstGeom prst="rect">
            <a:avLst/>
          </a:prstGeom>
          <a:noFill/>
        </p:spPr>
        <p:txBody>
          <a:bodyPr wrap="square" lIns="0" tIns="0" rIns="0" bIns="0">
            <a:spAutoFit/>
          </a:bodyPr>
          <a:lstStyle/>
          <a:p>
            <a:pPr algn="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단위 </a:t>
            </a:r>
            <a:r>
              <a:rPr lang="en-US" altLang="ko-KR" sz="800" dirty="0">
                <a:latin typeface="Arial" panose="020B0604020202020204" pitchFamily="34" charset="0"/>
                <a:cs typeface="Arial" panose="020B0604020202020204" pitchFamily="34" charset="0"/>
              </a:rPr>
              <a:t>: KRW m)</a:t>
            </a:r>
          </a:p>
          <a:p>
            <a:pPr algn="r"/>
            <a:r>
              <a:rPr lang="en-US" altLang="ko-KR" sz="800" dirty="0">
                <a:solidFill>
                  <a:prstClr val="black"/>
                </a:solidFill>
                <a:latin typeface="Arial" panose="020B0604020202020204" pitchFamily="34" charset="0"/>
                <a:cs typeface="Arial" panose="020B0604020202020204" pitchFamily="34" charset="0"/>
              </a:rPr>
              <a:t>(Source: VDR 6.3.1)</a:t>
            </a:r>
          </a:p>
        </p:txBody>
      </p:sp>
      <p:sp>
        <p:nvSpPr>
          <p:cNvPr id="46" name="직사각형 45">
            <a:extLst>
              <a:ext uri="{FF2B5EF4-FFF2-40B4-BE49-F238E27FC236}">
                <a16:creationId xmlns:a16="http://schemas.microsoft.com/office/drawing/2014/main" id="{CFED44FE-19AB-4D49-827B-87F66E69F312}"/>
              </a:ext>
            </a:extLst>
          </p:cNvPr>
          <p:cNvSpPr/>
          <p:nvPr/>
        </p:nvSpPr>
        <p:spPr>
          <a:xfrm>
            <a:off x="1257194" y="2277086"/>
            <a:ext cx="648019" cy="46744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순서도: 연결자 46">
            <a:extLst>
              <a:ext uri="{FF2B5EF4-FFF2-40B4-BE49-F238E27FC236}">
                <a16:creationId xmlns:a16="http://schemas.microsoft.com/office/drawing/2014/main" id="{AEA6D892-0E8E-4C04-BD99-E71B041F8496}"/>
              </a:ext>
            </a:extLst>
          </p:cNvPr>
          <p:cNvSpPr/>
          <p:nvPr/>
        </p:nvSpPr>
        <p:spPr bwMode="auto">
          <a:xfrm>
            <a:off x="1174830" y="2203169"/>
            <a:ext cx="144000" cy="138499"/>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55" name="직사각형 54">
            <a:extLst>
              <a:ext uri="{FF2B5EF4-FFF2-40B4-BE49-F238E27FC236}">
                <a16:creationId xmlns:a16="http://schemas.microsoft.com/office/drawing/2014/main" id="{DA2D7BC6-C25E-4744-A10F-5892D817A561}"/>
              </a:ext>
            </a:extLst>
          </p:cNvPr>
          <p:cNvSpPr/>
          <p:nvPr/>
        </p:nvSpPr>
        <p:spPr>
          <a:xfrm>
            <a:off x="1959039" y="2284190"/>
            <a:ext cx="619481"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순서도: 연결자 55">
            <a:extLst>
              <a:ext uri="{FF2B5EF4-FFF2-40B4-BE49-F238E27FC236}">
                <a16:creationId xmlns:a16="http://schemas.microsoft.com/office/drawing/2014/main" id="{BE364C8F-A015-466C-8539-EA6CB2ABFDC5}"/>
              </a:ext>
            </a:extLst>
          </p:cNvPr>
          <p:cNvSpPr/>
          <p:nvPr/>
        </p:nvSpPr>
        <p:spPr bwMode="auto">
          <a:xfrm>
            <a:off x="1876675" y="2210273"/>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57" name="차트 56">
                <a:extLst>
                  <a:ext uri="{FF2B5EF4-FFF2-40B4-BE49-F238E27FC236}">
                    <a16:creationId xmlns:a16="http://schemas.microsoft.com/office/drawing/2014/main" id="{C3B7B8ED-8CBB-4FE0-B285-DA9B4E0A0145}"/>
                  </a:ext>
                </a:extLst>
              </p:cNvPr>
              <p:cNvGraphicFramePr/>
              <p:nvPr/>
            </p:nvGraphicFramePr>
            <p:xfrm>
              <a:off x="6525286" y="3465768"/>
              <a:ext cx="2700000" cy="864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57" name="차트 56">
                <a:extLst>
                  <a:ext uri="{FF2B5EF4-FFF2-40B4-BE49-F238E27FC236}">
                    <a16:creationId xmlns:a16="http://schemas.microsoft.com/office/drawing/2014/main" id="{C3B7B8ED-8CBB-4FE0-B285-DA9B4E0A0145}"/>
                  </a:ext>
                </a:extLst>
              </p:cNvPr>
              <p:cNvPicPr>
                <a:picLocks noGrp="1" noRot="1" noChangeAspect="1" noMove="1" noResize="1" noEditPoints="1" noAdjustHandles="1" noChangeArrowheads="1" noChangeShapeType="1"/>
              </p:cNvPicPr>
              <p:nvPr/>
            </p:nvPicPr>
            <p:blipFill>
              <a:blip r:embed="rId6"/>
              <a:stretch>
                <a:fillRect/>
              </a:stretch>
            </p:blipFill>
            <p:spPr>
              <a:xfrm>
                <a:off x="6525286" y="3465768"/>
                <a:ext cx="2700000" cy="864000"/>
              </a:xfrm>
              <a:prstGeom prst="rect">
                <a:avLst/>
              </a:prstGeom>
            </p:spPr>
          </p:pic>
        </mc:Fallback>
      </mc:AlternateContent>
      <p:sp>
        <p:nvSpPr>
          <p:cNvPr id="58" name="직사각형 57">
            <a:extLst>
              <a:ext uri="{FF2B5EF4-FFF2-40B4-BE49-F238E27FC236}">
                <a16:creationId xmlns:a16="http://schemas.microsoft.com/office/drawing/2014/main" id="{407F66FC-8AA5-4AF4-B8C7-0FA8D71F4ED9}"/>
              </a:ext>
            </a:extLst>
          </p:cNvPr>
          <p:cNvSpPr/>
          <p:nvPr/>
        </p:nvSpPr>
        <p:spPr>
          <a:xfrm>
            <a:off x="3911949" y="2116219"/>
            <a:ext cx="648019" cy="381717"/>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순서도: 연결자 58">
            <a:extLst>
              <a:ext uri="{FF2B5EF4-FFF2-40B4-BE49-F238E27FC236}">
                <a16:creationId xmlns:a16="http://schemas.microsoft.com/office/drawing/2014/main" id="{C5E40CF6-DC8C-4EF2-99C8-943852F726B7}"/>
              </a:ext>
            </a:extLst>
          </p:cNvPr>
          <p:cNvSpPr/>
          <p:nvPr/>
        </p:nvSpPr>
        <p:spPr bwMode="auto">
          <a:xfrm>
            <a:off x="3855189" y="2042302"/>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7" name="차트 66">
                <a:extLst>
                  <a:ext uri="{FF2B5EF4-FFF2-40B4-BE49-F238E27FC236}">
                    <a16:creationId xmlns:a16="http://schemas.microsoft.com/office/drawing/2014/main" id="{68FC0984-1C6B-4F72-9904-003FB1E03088}"/>
                  </a:ext>
                </a:extLst>
              </p:cNvPr>
              <p:cNvGraphicFramePr/>
              <p:nvPr/>
            </p:nvGraphicFramePr>
            <p:xfrm>
              <a:off x="593380" y="3465768"/>
              <a:ext cx="2700000" cy="864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67" name="차트 66">
                <a:extLst>
                  <a:ext uri="{FF2B5EF4-FFF2-40B4-BE49-F238E27FC236}">
                    <a16:creationId xmlns:a16="http://schemas.microsoft.com/office/drawing/2014/main" id="{68FC0984-1C6B-4F72-9904-003FB1E03088}"/>
                  </a:ext>
                </a:extLst>
              </p:cNvPr>
              <p:cNvPicPr>
                <a:picLocks noGrp="1" noRot="1" noChangeAspect="1" noMove="1" noResize="1" noEditPoints="1" noAdjustHandles="1" noChangeArrowheads="1" noChangeShapeType="1"/>
              </p:cNvPicPr>
              <p:nvPr/>
            </p:nvPicPr>
            <p:blipFill>
              <a:blip r:embed="rId8"/>
              <a:stretch>
                <a:fillRect/>
              </a:stretch>
            </p:blipFill>
            <p:spPr>
              <a:xfrm>
                <a:off x="593380" y="3465768"/>
                <a:ext cx="2700000" cy="864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4" name="차트 43">
                <a:extLst>
                  <a:ext uri="{FF2B5EF4-FFF2-40B4-BE49-F238E27FC236}">
                    <a16:creationId xmlns:a16="http://schemas.microsoft.com/office/drawing/2014/main" id="{118FEACB-367F-441B-A7C8-A11058AD592A}"/>
                  </a:ext>
                </a:extLst>
              </p:cNvPr>
              <p:cNvGraphicFramePr/>
              <p:nvPr/>
            </p:nvGraphicFramePr>
            <p:xfrm>
              <a:off x="3559333" y="3465768"/>
              <a:ext cx="2700000" cy="864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44" name="차트 43">
                <a:extLst>
                  <a:ext uri="{FF2B5EF4-FFF2-40B4-BE49-F238E27FC236}">
                    <a16:creationId xmlns:a16="http://schemas.microsoft.com/office/drawing/2014/main" id="{118FEACB-367F-441B-A7C8-A11058AD592A}"/>
                  </a:ext>
                </a:extLst>
              </p:cNvPr>
              <p:cNvPicPr>
                <a:picLocks noGrp="1" noRot="1" noChangeAspect="1" noMove="1" noResize="1" noEditPoints="1" noAdjustHandles="1" noChangeArrowheads="1" noChangeShapeType="1"/>
              </p:cNvPicPr>
              <p:nvPr/>
            </p:nvPicPr>
            <p:blipFill>
              <a:blip r:embed="rId10"/>
              <a:stretch>
                <a:fillRect/>
              </a:stretch>
            </p:blipFill>
            <p:spPr>
              <a:xfrm>
                <a:off x="3559333" y="3465768"/>
                <a:ext cx="2700000" cy="864000"/>
              </a:xfrm>
              <a:prstGeom prst="rect">
                <a:avLst/>
              </a:prstGeom>
            </p:spPr>
          </p:pic>
        </mc:Fallback>
      </mc:AlternateContent>
      <p:sp>
        <p:nvSpPr>
          <p:cNvPr id="45" name="직사각형 119">
            <a:extLst>
              <a:ext uri="{FF2B5EF4-FFF2-40B4-BE49-F238E27FC236}">
                <a16:creationId xmlns:a16="http://schemas.microsoft.com/office/drawing/2014/main" id="{0B1F8C37-B6AE-4D0F-88DC-AB6E15E3DEFA}"/>
              </a:ext>
            </a:extLst>
          </p:cNvPr>
          <p:cNvSpPr/>
          <p:nvPr/>
        </p:nvSpPr>
        <p:spPr bwMode="auto">
          <a:xfrm>
            <a:off x="534815" y="3296145"/>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algn="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월말 기준 </a:t>
            </a:r>
            <a:r>
              <a:rPr lang="en-US" altLang="ko-KR" sz="700" dirty="0">
                <a:solidFill>
                  <a:prstClr val="black"/>
                </a:solidFill>
                <a:latin typeface="Arial" panose="020B0604020202020204" pitchFamily="34" charset="0"/>
                <a:ea typeface="+mj-ea"/>
                <a:cs typeface="Arial" panose="020B0604020202020204" pitchFamily="34" charset="0"/>
              </a:rPr>
              <a:t>LTM </a:t>
            </a:r>
            <a:r>
              <a:rPr lang="ko-KR" altLang="en-US" sz="700" dirty="0">
                <a:solidFill>
                  <a:prstClr val="black"/>
                </a:solidFill>
                <a:latin typeface="Arial" panose="020B0604020202020204" pitchFamily="34" charset="0"/>
                <a:ea typeface="+mj-ea"/>
                <a:cs typeface="Arial" panose="020B0604020202020204" pitchFamily="34" charset="0"/>
              </a:rPr>
              <a:t>실적임 </a:t>
            </a:r>
            <a:r>
              <a:rPr lang="en-US" altLang="ko-KR" sz="700" dirty="0">
                <a:solidFill>
                  <a:prstClr val="black"/>
                </a:solidFill>
                <a:latin typeface="Arial" panose="020B0604020202020204" pitchFamily="34" charset="0"/>
                <a:ea typeface="+mj-ea"/>
                <a:cs typeface="Arial" panose="020B0604020202020204" pitchFamily="34" charset="0"/>
              </a:rPr>
              <a:t>(2021</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4</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a:t>
            </a:r>
          </a:p>
        </p:txBody>
      </p:sp>
      <p:sp>
        <p:nvSpPr>
          <p:cNvPr id="49" name="Title 1">
            <a:extLst>
              <a:ext uri="{FF2B5EF4-FFF2-40B4-BE49-F238E27FC236}">
                <a16:creationId xmlns:a16="http://schemas.microsoft.com/office/drawing/2014/main" id="{03C873A1-E31C-458A-AD53-24060AAFBE0F}"/>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군산공장 매출의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경우</a:t>
            </a:r>
            <a:r>
              <a:rPr lang="en-US" altLang="ko-KR" sz="1000" b="1" dirty="0">
                <a:solidFill>
                  <a:srgbClr val="002997"/>
                </a:solidFill>
                <a:latin typeface="Arial" panose="020B0604020202020204" pitchFamily="34" charset="0"/>
                <a:ea typeface="+mj-ea"/>
                <a:cs typeface="Arial" panose="020B0604020202020204" pitchFamily="34" charset="0"/>
              </a:rPr>
              <a:t> 2018</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778</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1,160</a:t>
            </a:r>
            <a:r>
              <a:rPr lang="ko-KR" altLang="en-US" sz="1000" b="1" dirty="0">
                <a:solidFill>
                  <a:srgbClr val="002997"/>
                </a:solidFill>
                <a:latin typeface="Arial" panose="020B0604020202020204" pitchFamily="34" charset="0"/>
                <a:ea typeface="+mj-ea"/>
                <a:cs typeface="Arial" panose="020B0604020202020204" pitchFamily="34" charset="0"/>
              </a:rPr>
              <a:t>억원으로 증가하였으며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이는 내수매출 회복 및 수출매출 증가에 기인하고 있음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err="1">
                <a:solidFill>
                  <a:srgbClr val="002997"/>
                </a:solidFill>
                <a:latin typeface="Arial" panose="020B0604020202020204" pitchFamily="34" charset="0"/>
                <a:ea typeface="+mj-ea"/>
                <a:cs typeface="Arial" panose="020B0604020202020204" pitchFamily="34" charset="0"/>
              </a:rPr>
              <a:t>일반지</a:t>
            </a:r>
            <a:r>
              <a:rPr lang="ko-KR" altLang="en-US" sz="1000" b="1" dirty="0">
                <a:solidFill>
                  <a:srgbClr val="002997"/>
                </a:solidFill>
                <a:latin typeface="Arial" panose="020B0604020202020204" pitchFamily="34" charset="0"/>
                <a:ea typeface="+mj-ea"/>
                <a:cs typeface="Arial" panose="020B0604020202020204" pitchFamily="34" charset="0"/>
              </a:rPr>
              <a:t> 매출 증가가 내수 매출 회복을 견인하였으며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338D"/>
                </a:solidFill>
                <a:latin typeface="Arial" panose="020B0604020202020204" pitchFamily="34" charset="0"/>
                <a:ea typeface="+mj-ea"/>
                <a:cs typeface="Arial" panose="020B0604020202020204" pitchFamily="34" charset="0"/>
              </a:rPr>
              <a:t>수출 매출의 증가의 경우</a:t>
            </a:r>
            <a:r>
              <a:rPr lang="en-US" altLang="ko-KR" sz="1000" b="1" dirty="0">
                <a:solidFill>
                  <a:srgbClr val="00338D"/>
                </a:solidFill>
                <a:latin typeface="Arial" panose="020B0604020202020204" pitchFamily="34" charset="0"/>
                <a:ea typeface="+mj-ea"/>
                <a:cs typeface="Arial" panose="020B0604020202020204" pitchFamily="34" charset="0"/>
              </a:rPr>
              <a:t>,</a:t>
            </a:r>
            <a:r>
              <a:rPr lang="ko-KR" altLang="en-US" sz="1000" b="1" dirty="0">
                <a:solidFill>
                  <a:srgbClr val="00338D"/>
                </a:solidFill>
                <a:latin typeface="Arial" panose="020B0604020202020204" pitchFamily="34" charset="0"/>
                <a:ea typeface="+mj-ea"/>
                <a:cs typeface="Arial" panose="020B0604020202020204" pitchFamily="34" charset="0"/>
              </a:rPr>
              <a:t> </a:t>
            </a:r>
            <a:r>
              <a:rPr lang="ko-KR" altLang="en-US" sz="1000" b="1" dirty="0" err="1">
                <a:solidFill>
                  <a:srgbClr val="00338D"/>
                </a:solidFill>
                <a:latin typeface="Arial" panose="020B0604020202020204" pitchFamily="34" charset="0"/>
                <a:ea typeface="+mj-ea"/>
                <a:cs typeface="Arial" panose="020B0604020202020204" pitchFamily="34" charset="0"/>
              </a:rPr>
              <a:t>그린지</a:t>
            </a:r>
            <a:r>
              <a:rPr lang="ko-KR" altLang="en-US" sz="1000" b="1" dirty="0">
                <a:solidFill>
                  <a:srgbClr val="00338D"/>
                </a:solidFill>
                <a:latin typeface="Arial" panose="020B0604020202020204" pitchFamily="34" charset="0"/>
                <a:ea typeface="+mj-ea"/>
                <a:cs typeface="Arial" panose="020B0604020202020204" pitchFamily="34" charset="0"/>
              </a:rPr>
              <a:t> 매출이 </a:t>
            </a:r>
            <a:r>
              <a:rPr lang="en-US" altLang="ko-KR" sz="1000" b="1" dirty="0">
                <a:solidFill>
                  <a:srgbClr val="00338D"/>
                </a:solidFill>
                <a:latin typeface="Arial" panose="020B0604020202020204" pitchFamily="34" charset="0"/>
                <a:ea typeface="+mj-ea"/>
                <a:cs typeface="Arial" panose="020B0604020202020204" pitchFamily="34" charset="0"/>
              </a:rPr>
              <a:t>2020</a:t>
            </a:r>
            <a:r>
              <a:rPr lang="ko-KR" altLang="en-US" sz="1000" b="1" dirty="0">
                <a:solidFill>
                  <a:srgbClr val="00338D"/>
                </a:solidFill>
                <a:latin typeface="Arial" panose="020B0604020202020204" pitchFamily="34" charset="0"/>
                <a:ea typeface="+mj-ea"/>
                <a:cs typeface="Arial" panose="020B0604020202020204" pitchFamily="34" charset="0"/>
              </a:rPr>
              <a:t>년부터 지속적으로 증가한 것이 주요하였음</a:t>
            </a:r>
            <a:endParaRPr lang="en-US" altLang="ko-KR" sz="1000" b="1" dirty="0">
              <a:solidFill>
                <a:srgbClr val="00338D"/>
              </a:solidFill>
              <a:latin typeface="Arial" panose="020B0604020202020204" pitchFamily="34" charset="0"/>
              <a:ea typeface="+mj-ea"/>
              <a:cs typeface="Arial" panose="020B0604020202020204" pitchFamily="34" charset="0"/>
            </a:endParaRPr>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43" name="순서도: 연결자 42">
            <a:extLst>
              <a:ext uri="{FF2B5EF4-FFF2-40B4-BE49-F238E27FC236}">
                <a16:creationId xmlns:a16="http://schemas.microsoft.com/office/drawing/2014/main" id="{08C7BD2E-3B89-47E3-8196-18E9983B376B}"/>
              </a:ext>
            </a:extLst>
          </p:cNvPr>
          <p:cNvSpPr/>
          <p:nvPr/>
        </p:nvSpPr>
        <p:spPr bwMode="auto">
          <a:xfrm>
            <a:off x="3482589" y="338623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11" name="순서도: 연결자 110">
            <a:extLst>
              <a:ext uri="{FF2B5EF4-FFF2-40B4-BE49-F238E27FC236}">
                <a16:creationId xmlns:a16="http://schemas.microsoft.com/office/drawing/2014/main" id="{642C310C-6618-4890-9186-D25CF5558C5F}"/>
              </a:ext>
            </a:extLst>
          </p:cNvPr>
          <p:cNvSpPr/>
          <p:nvPr/>
        </p:nvSpPr>
        <p:spPr bwMode="auto">
          <a:xfrm>
            <a:off x="6451083" y="3375144"/>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38" name="직사각형 137">
            <a:extLst>
              <a:ext uri="{FF2B5EF4-FFF2-40B4-BE49-F238E27FC236}">
                <a16:creationId xmlns:a16="http://schemas.microsoft.com/office/drawing/2014/main" id="{70000CE1-F37F-4E72-A380-2C4C636C913E}"/>
              </a:ext>
            </a:extLst>
          </p:cNvPr>
          <p:cNvSpPr/>
          <p:nvPr/>
        </p:nvSpPr>
        <p:spPr>
          <a:xfrm>
            <a:off x="3702372" y="3697075"/>
            <a:ext cx="421356" cy="36732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39" name="순서도: 연결자 138">
            <a:extLst>
              <a:ext uri="{FF2B5EF4-FFF2-40B4-BE49-F238E27FC236}">
                <a16:creationId xmlns:a16="http://schemas.microsoft.com/office/drawing/2014/main" id="{25E10710-BAF3-4DFE-AEEC-0ECA9759ACD8}"/>
              </a:ext>
            </a:extLst>
          </p:cNvPr>
          <p:cNvSpPr/>
          <p:nvPr/>
        </p:nvSpPr>
        <p:spPr bwMode="auto">
          <a:xfrm>
            <a:off x="3624686" y="36096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40" name="직사각형 139">
            <a:extLst>
              <a:ext uri="{FF2B5EF4-FFF2-40B4-BE49-F238E27FC236}">
                <a16:creationId xmlns:a16="http://schemas.microsoft.com/office/drawing/2014/main" id="{F93A056B-0B55-4D3A-AD3A-EDDF1C885A78}"/>
              </a:ext>
            </a:extLst>
          </p:cNvPr>
          <p:cNvSpPr/>
          <p:nvPr/>
        </p:nvSpPr>
        <p:spPr>
          <a:xfrm>
            <a:off x="4182122" y="3586996"/>
            <a:ext cx="430705" cy="28714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41" name="순서도: 연결자 140">
            <a:extLst>
              <a:ext uri="{FF2B5EF4-FFF2-40B4-BE49-F238E27FC236}">
                <a16:creationId xmlns:a16="http://schemas.microsoft.com/office/drawing/2014/main" id="{948C16DA-74B0-4C49-A6D9-F51E2C38A811}"/>
              </a:ext>
            </a:extLst>
          </p:cNvPr>
          <p:cNvSpPr/>
          <p:nvPr/>
        </p:nvSpPr>
        <p:spPr bwMode="auto">
          <a:xfrm>
            <a:off x="4104436" y="349954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42" name="직사각형 141">
            <a:extLst>
              <a:ext uri="{FF2B5EF4-FFF2-40B4-BE49-F238E27FC236}">
                <a16:creationId xmlns:a16="http://schemas.microsoft.com/office/drawing/2014/main" id="{9E756503-2D1D-4729-9C4B-8BE7449DEA7D}"/>
              </a:ext>
            </a:extLst>
          </p:cNvPr>
          <p:cNvSpPr/>
          <p:nvPr/>
        </p:nvSpPr>
        <p:spPr>
          <a:xfrm>
            <a:off x="6605034" y="3709511"/>
            <a:ext cx="520380" cy="35488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43" name="순서도: 연결자 142">
            <a:extLst>
              <a:ext uri="{FF2B5EF4-FFF2-40B4-BE49-F238E27FC236}">
                <a16:creationId xmlns:a16="http://schemas.microsoft.com/office/drawing/2014/main" id="{9B3DCF35-B604-47FC-8A44-376E19956E67}"/>
              </a:ext>
            </a:extLst>
          </p:cNvPr>
          <p:cNvSpPr/>
          <p:nvPr/>
        </p:nvSpPr>
        <p:spPr bwMode="auto">
          <a:xfrm>
            <a:off x="6527348" y="36220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144" name="직사각형 143">
            <a:extLst>
              <a:ext uri="{FF2B5EF4-FFF2-40B4-BE49-F238E27FC236}">
                <a16:creationId xmlns:a16="http://schemas.microsoft.com/office/drawing/2014/main" id="{4CC9F4DC-26C8-4790-B63C-2AA87B8DB3FC}"/>
              </a:ext>
            </a:extLst>
          </p:cNvPr>
          <p:cNvSpPr/>
          <p:nvPr/>
        </p:nvSpPr>
        <p:spPr>
          <a:xfrm>
            <a:off x="7610842" y="3562108"/>
            <a:ext cx="520380" cy="50229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45" name="순서도: 연결자 144">
            <a:extLst>
              <a:ext uri="{FF2B5EF4-FFF2-40B4-BE49-F238E27FC236}">
                <a16:creationId xmlns:a16="http://schemas.microsoft.com/office/drawing/2014/main" id="{42AB99B0-9641-4115-B894-1A4424DCFD6A}"/>
              </a:ext>
            </a:extLst>
          </p:cNvPr>
          <p:cNvSpPr/>
          <p:nvPr/>
        </p:nvSpPr>
        <p:spPr bwMode="auto">
          <a:xfrm>
            <a:off x="7542487" y="3483989"/>
            <a:ext cx="144000" cy="157284"/>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146" name="TextBox 145">
            <a:extLst>
              <a:ext uri="{FF2B5EF4-FFF2-40B4-BE49-F238E27FC236}">
                <a16:creationId xmlns:a16="http://schemas.microsoft.com/office/drawing/2014/main" id="{8920F70A-4D88-4050-90DD-656A5F3C4880}"/>
              </a:ext>
            </a:extLst>
          </p:cNvPr>
          <p:cNvSpPr txBox="1"/>
          <p:nvPr/>
        </p:nvSpPr>
        <p:spPr>
          <a:xfrm>
            <a:off x="612376" y="4444553"/>
            <a:ext cx="2370448" cy="492443"/>
          </a:xfrm>
          <a:prstGeom prst="rect">
            <a:avLst/>
          </a:prstGeom>
          <a:noFill/>
        </p:spPr>
        <p:txBody>
          <a:bodyPr wrap="square" lIns="0" tIns="0" rIns="0" bIns="0">
            <a:spAutoFit/>
          </a:bodyPr>
          <a:lstStyle/>
          <a:p>
            <a:r>
              <a:rPr lang="en-US" altLang="ko-KR" sz="800" dirty="0"/>
              <a:t>※ </a:t>
            </a:r>
            <a:r>
              <a:rPr lang="ko-KR" altLang="en-US" sz="800" dirty="0"/>
              <a:t>골판지 </a:t>
            </a:r>
            <a:r>
              <a:rPr lang="en-US" altLang="ko-KR" sz="800" dirty="0"/>
              <a:t>– </a:t>
            </a:r>
            <a:r>
              <a:rPr lang="ko-KR" altLang="en-US" sz="800" dirty="0" err="1"/>
              <a:t>골간지</a:t>
            </a:r>
            <a:r>
              <a:rPr lang="en-US" altLang="ko-KR" sz="800" dirty="0"/>
              <a:t>, </a:t>
            </a:r>
            <a:r>
              <a:rPr lang="ko-KR" altLang="en-US" sz="800" dirty="0" err="1"/>
              <a:t>골심지</a:t>
            </a:r>
            <a:endParaRPr lang="en-US" altLang="ko-KR" sz="800" dirty="0"/>
          </a:p>
          <a:p>
            <a:r>
              <a:rPr lang="en-US" altLang="ko-KR" sz="800" dirty="0"/>
              <a:t>※ </a:t>
            </a:r>
            <a:r>
              <a:rPr lang="ko-KR" altLang="en-US" sz="800" dirty="0" err="1"/>
              <a:t>일반지</a:t>
            </a:r>
            <a:r>
              <a:rPr lang="ko-KR" altLang="en-US" sz="800" dirty="0"/>
              <a:t> </a:t>
            </a:r>
            <a:r>
              <a:rPr lang="en-US" altLang="ko-KR" sz="800" dirty="0"/>
              <a:t>– ALL PULP, EK, PP</a:t>
            </a:r>
            <a:r>
              <a:rPr lang="ko-KR" altLang="en-US" sz="800" dirty="0" err="1"/>
              <a:t>합지</a:t>
            </a:r>
            <a:r>
              <a:rPr lang="en-US" altLang="ko-KR" sz="800" dirty="0"/>
              <a:t>, </a:t>
            </a:r>
            <a:r>
              <a:rPr lang="ko-KR" altLang="en-US" sz="800" dirty="0"/>
              <a:t>농협</a:t>
            </a:r>
            <a:r>
              <a:rPr lang="en-US" altLang="ko-KR" sz="800" dirty="0"/>
              <a:t>, </a:t>
            </a:r>
            <a:r>
              <a:rPr lang="ko-KR" altLang="en-US" sz="800" dirty="0" err="1"/>
              <a:t>일반지</a:t>
            </a:r>
            <a:r>
              <a:rPr lang="ko-KR" altLang="en-US" sz="800" dirty="0"/>
              <a:t> 등</a:t>
            </a:r>
            <a:endParaRPr lang="en-US" altLang="ko-KR" sz="800" dirty="0"/>
          </a:p>
          <a:p>
            <a:r>
              <a:rPr lang="en-US" altLang="ko-KR" sz="800" dirty="0"/>
              <a:t>※ </a:t>
            </a:r>
            <a:r>
              <a:rPr lang="ko-KR" altLang="en-US" sz="800" dirty="0" err="1"/>
              <a:t>그린지</a:t>
            </a:r>
            <a:r>
              <a:rPr lang="ko-KR" altLang="en-US" sz="800" dirty="0"/>
              <a:t> </a:t>
            </a:r>
            <a:r>
              <a:rPr lang="en-US" altLang="ko-KR" sz="800" dirty="0"/>
              <a:t>– </a:t>
            </a:r>
            <a:r>
              <a:rPr lang="ko-KR" altLang="en-US" sz="800" dirty="0" err="1"/>
              <a:t>그린지</a:t>
            </a:r>
            <a:r>
              <a:rPr lang="en-US" altLang="ko-KR" sz="800" dirty="0"/>
              <a:t>, </a:t>
            </a:r>
            <a:r>
              <a:rPr lang="ko-KR" altLang="en-US" sz="800" dirty="0" err="1"/>
              <a:t>그린지</a:t>
            </a:r>
            <a:r>
              <a:rPr lang="en-US" altLang="ko-KR" sz="800" dirty="0"/>
              <a:t>W(</a:t>
            </a:r>
            <a:r>
              <a:rPr lang="ko-KR" altLang="en-US" sz="800" dirty="0"/>
              <a:t>건축자재용</a:t>
            </a:r>
            <a:r>
              <a:rPr lang="en-US" altLang="ko-KR" sz="800" dirty="0"/>
              <a:t>/</a:t>
            </a:r>
            <a:r>
              <a:rPr lang="ko-KR" altLang="en-US" sz="800" dirty="0"/>
              <a:t>쇼핑백용</a:t>
            </a:r>
            <a:r>
              <a:rPr lang="en-US" altLang="ko-KR" sz="800" dirty="0"/>
              <a:t>)</a:t>
            </a:r>
          </a:p>
          <a:p>
            <a:r>
              <a:rPr lang="en-US" altLang="ko-KR" sz="800" dirty="0"/>
              <a:t>※ </a:t>
            </a:r>
            <a:r>
              <a:rPr lang="ko-KR" altLang="en-US" sz="800" dirty="0"/>
              <a:t>기타 </a:t>
            </a:r>
            <a:r>
              <a:rPr lang="en-US" altLang="ko-KR" sz="800" dirty="0"/>
              <a:t>– </a:t>
            </a:r>
            <a:r>
              <a:rPr lang="ko-KR" altLang="en-US" sz="800" dirty="0" err="1"/>
              <a:t>지사지</a:t>
            </a:r>
            <a:r>
              <a:rPr lang="en-US" altLang="ko-KR" sz="800" dirty="0"/>
              <a:t>, </a:t>
            </a:r>
            <a:r>
              <a:rPr lang="ko-KR" altLang="en-US" sz="800" dirty="0"/>
              <a:t>쇼핑백</a:t>
            </a:r>
            <a:r>
              <a:rPr lang="en-US" altLang="ko-KR" sz="800" dirty="0"/>
              <a:t>, </a:t>
            </a:r>
            <a:r>
              <a:rPr lang="ko-KR" altLang="en-US" sz="800" dirty="0" err="1"/>
              <a:t>기판지</a:t>
            </a:r>
            <a:r>
              <a:rPr lang="en-US" altLang="ko-KR" sz="800" dirty="0"/>
              <a:t>, </a:t>
            </a:r>
            <a:r>
              <a:rPr lang="ko-KR" altLang="en-US" sz="800" dirty="0" err="1"/>
              <a:t>봉투지</a:t>
            </a:r>
            <a:r>
              <a:rPr lang="ko-KR" altLang="en-US" sz="800" dirty="0"/>
              <a:t> 등</a:t>
            </a:r>
            <a:endParaRPr lang="en-US" altLang="ko-KR" sz="800" dirty="0"/>
          </a:p>
        </p:txBody>
      </p:sp>
      <p:sp>
        <p:nvSpPr>
          <p:cNvPr id="147" name="순서도: 연결자 146">
            <a:extLst>
              <a:ext uri="{FF2B5EF4-FFF2-40B4-BE49-F238E27FC236}">
                <a16:creationId xmlns:a16="http://schemas.microsoft.com/office/drawing/2014/main" id="{B783C4B1-E70D-4DE9-966C-67CBED5D07F2}"/>
              </a:ext>
            </a:extLst>
          </p:cNvPr>
          <p:cNvSpPr/>
          <p:nvPr/>
        </p:nvSpPr>
        <p:spPr bwMode="auto">
          <a:xfrm>
            <a:off x="767365" y="5525139"/>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48" name="순서도: 연결자 147">
            <a:extLst>
              <a:ext uri="{FF2B5EF4-FFF2-40B4-BE49-F238E27FC236}">
                <a16:creationId xmlns:a16="http://schemas.microsoft.com/office/drawing/2014/main" id="{C4651E00-0F8B-421B-BE4E-B7ED36E7BB0E}"/>
              </a:ext>
            </a:extLst>
          </p:cNvPr>
          <p:cNvSpPr/>
          <p:nvPr/>
        </p:nvSpPr>
        <p:spPr bwMode="auto">
          <a:xfrm>
            <a:off x="767365" y="5855983"/>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p>
        </p:txBody>
      </p:sp>
      <p:sp>
        <p:nvSpPr>
          <p:cNvPr id="149" name="순서도: 연결자 148">
            <a:extLst>
              <a:ext uri="{FF2B5EF4-FFF2-40B4-BE49-F238E27FC236}">
                <a16:creationId xmlns:a16="http://schemas.microsoft.com/office/drawing/2014/main" id="{8178A728-FCAC-48B1-97C6-F1EADD6147FE}"/>
              </a:ext>
            </a:extLst>
          </p:cNvPr>
          <p:cNvSpPr/>
          <p:nvPr/>
        </p:nvSpPr>
        <p:spPr bwMode="auto">
          <a:xfrm>
            <a:off x="765957" y="604953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p>
        </p:txBody>
      </p:sp>
      <mc:AlternateContent xmlns:mc="http://schemas.openxmlformats.org/markup-compatibility/2006" xmlns:cx1="http://schemas.microsoft.com/office/drawing/2015/9/8/chartex">
        <mc:Choice Requires="cx1">
          <p:graphicFrame>
            <p:nvGraphicFramePr>
              <p:cNvPr id="151" name="차트 150">
                <a:extLst>
                  <a:ext uri="{FF2B5EF4-FFF2-40B4-BE49-F238E27FC236}">
                    <a16:creationId xmlns:a16="http://schemas.microsoft.com/office/drawing/2014/main" id="{FC4B78C0-3B85-46DA-ABDB-505D341E3D38}"/>
                  </a:ext>
                </a:extLst>
              </p:cNvPr>
              <p:cNvGraphicFramePr/>
              <p:nvPr/>
            </p:nvGraphicFramePr>
            <p:xfrm>
              <a:off x="3548540" y="4417220"/>
              <a:ext cx="1235638" cy="758862"/>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51" name="차트 150">
                <a:extLst>
                  <a:ext uri="{FF2B5EF4-FFF2-40B4-BE49-F238E27FC236}">
                    <a16:creationId xmlns:a16="http://schemas.microsoft.com/office/drawing/2014/main" id="{FC4B78C0-3B85-46DA-ABDB-505D341E3D38}"/>
                  </a:ext>
                </a:extLst>
              </p:cNvPr>
              <p:cNvPicPr>
                <a:picLocks noGrp="1" noRot="1" noChangeAspect="1" noMove="1" noResize="1" noEditPoints="1" noAdjustHandles="1" noChangeArrowheads="1" noChangeShapeType="1"/>
              </p:cNvPicPr>
              <p:nvPr/>
            </p:nvPicPr>
            <p:blipFill>
              <a:blip r:embed="rId12"/>
              <a:stretch>
                <a:fillRect/>
              </a:stretch>
            </p:blipFill>
            <p:spPr>
              <a:xfrm>
                <a:off x="3548540" y="4417220"/>
                <a:ext cx="1235638" cy="75886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2" name="차트 151">
                <a:extLst>
                  <a:ext uri="{FF2B5EF4-FFF2-40B4-BE49-F238E27FC236}">
                    <a16:creationId xmlns:a16="http://schemas.microsoft.com/office/drawing/2014/main" id="{BE612424-3226-42A3-8735-B71C7BF6AFC1}"/>
                  </a:ext>
                </a:extLst>
              </p:cNvPr>
              <p:cNvGraphicFramePr/>
              <p:nvPr/>
            </p:nvGraphicFramePr>
            <p:xfrm>
              <a:off x="5029248" y="4417220"/>
              <a:ext cx="1235638" cy="758862"/>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52" name="차트 151">
                <a:extLst>
                  <a:ext uri="{FF2B5EF4-FFF2-40B4-BE49-F238E27FC236}">
                    <a16:creationId xmlns:a16="http://schemas.microsoft.com/office/drawing/2014/main" id="{BE612424-3226-42A3-8735-B71C7BF6AFC1}"/>
                  </a:ext>
                </a:extLst>
              </p:cNvPr>
              <p:cNvPicPr>
                <a:picLocks noGrp="1" noRot="1" noChangeAspect="1" noMove="1" noResize="1" noEditPoints="1" noAdjustHandles="1" noChangeArrowheads="1" noChangeShapeType="1"/>
              </p:cNvPicPr>
              <p:nvPr/>
            </p:nvPicPr>
            <p:blipFill>
              <a:blip r:embed="rId14"/>
              <a:stretch>
                <a:fillRect/>
              </a:stretch>
            </p:blipFill>
            <p:spPr>
              <a:xfrm>
                <a:off x="5029248" y="4417220"/>
                <a:ext cx="1235638" cy="758862"/>
              </a:xfrm>
              <a:prstGeom prst="rect">
                <a:avLst/>
              </a:prstGeom>
            </p:spPr>
          </p:pic>
        </mc:Fallback>
      </mc:AlternateContent>
      <p:sp>
        <p:nvSpPr>
          <p:cNvPr id="153" name="순서도: 연결자 152">
            <a:extLst>
              <a:ext uri="{FF2B5EF4-FFF2-40B4-BE49-F238E27FC236}">
                <a16:creationId xmlns:a16="http://schemas.microsoft.com/office/drawing/2014/main" id="{BBA17543-EA70-4409-BEFF-1B113FC320A6}"/>
              </a:ext>
            </a:extLst>
          </p:cNvPr>
          <p:cNvSpPr/>
          <p:nvPr/>
        </p:nvSpPr>
        <p:spPr bwMode="auto">
          <a:xfrm>
            <a:off x="3497387" y="433800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54" name="순서도: 연결자 153">
            <a:extLst>
              <a:ext uri="{FF2B5EF4-FFF2-40B4-BE49-F238E27FC236}">
                <a16:creationId xmlns:a16="http://schemas.microsoft.com/office/drawing/2014/main" id="{10FEDEEB-F580-4E9A-B0ED-BB266F67C932}"/>
              </a:ext>
            </a:extLst>
          </p:cNvPr>
          <p:cNvSpPr/>
          <p:nvPr/>
        </p:nvSpPr>
        <p:spPr bwMode="auto">
          <a:xfrm>
            <a:off x="4981648" y="434522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55" name="차트 154">
                <a:extLst>
                  <a:ext uri="{FF2B5EF4-FFF2-40B4-BE49-F238E27FC236}">
                    <a16:creationId xmlns:a16="http://schemas.microsoft.com/office/drawing/2014/main" id="{868CED25-D081-4866-970E-F341CF3E6427}"/>
                  </a:ext>
                </a:extLst>
              </p:cNvPr>
              <p:cNvGraphicFramePr/>
              <p:nvPr/>
            </p:nvGraphicFramePr>
            <p:xfrm>
              <a:off x="7986221" y="4407887"/>
              <a:ext cx="1235638" cy="758863"/>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55" name="차트 154">
                <a:extLst>
                  <a:ext uri="{FF2B5EF4-FFF2-40B4-BE49-F238E27FC236}">
                    <a16:creationId xmlns:a16="http://schemas.microsoft.com/office/drawing/2014/main" id="{868CED25-D081-4866-970E-F341CF3E6427}"/>
                  </a:ext>
                </a:extLst>
              </p:cNvPr>
              <p:cNvPicPr>
                <a:picLocks noGrp="1" noRot="1" noChangeAspect="1" noMove="1" noResize="1" noEditPoints="1" noAdjustHandles="1" noChangeArrowheads="1" noChangeShapeType="1"/>
              </p:cNvPicPr>
              <p:nvPr/>
            </p:nvPicPr>
            <p:blipFill>
              <a:blip r:embed="rId16"/>
              <a:stretch>
                <a:fillRect/>
              </a:stretch>
            </p:blipFill>
            <p:spPr>
              <a:xfrm>
                <a:off x="7986221" y="4407887"/>
                <a:ext cx="1235638" cy="758863"/>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7" name="차트 156">
                <a:extLst>
                  <a:ext uri="{FF2B5EF4-FFF2-40B4-BE49-F238E27FC236}">
                    <a16:creationId xmlns:a16="http://schemas.microsoft.com/office/drawing/2014/main" id="{F467D327-EF24-4A57-8026-B628498E8A22}"/>
                  </a:ext>
                </a:extLst>
              </p:cNvPr>
              <p:cNvGraphicFramePr/>
              <p:nvPr/>
            </p:nvGraphicFramePr>
            <p:xfrm>
              <a:off x="6531723" y="4413016"/>
              <a:ext cx="1235638" cy="758862"/>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57" name="차트 156">
                <a:extLst>
                  <a:ext uri="{FF2B5EF4-FFF2-40B4-BE49-F238E27FC236}">
                    <a16:creationId xmlns:a16="http://schemas.microsoft.com/office/drawing/2014/main" id="{F467D327-EF24-4A57-8026-B628498E8A22}"/>
                  </a:ext>
                </a:extLst>
              </p:cNvPr>
              <p:cNvPicPr>
                <a:picLocks noGrp="1" noRot="1" noChangeAspect="1" noMove="1" noResize="1" noEditPoints="1" noAdjustHandles="1" noChangeArrowheads="1" noChangeShapeType="1"/>
              </p:cNvPicPr>
              <p:nvPr/>
            </p:nvPicPr>
            <p:blipFill>
              <a:blip r:embed="rId18"/>
              <a:stretch>
                <a:fillRect/>
              </a:stretch>
            </p:blipFill>
            <p:spPr>
              <a:xfrm>
                <a:off x="6531723" y="4413016"/>
                <a:ext cx="1235638" cy="758862"/>
              </a:xfrm>
              <a:prstGeom prst="rect">
                <a:avLst/>
              </a:prstGeom>
            </p:spPr>
          </p:pic>
        </mc:Fallback>
      </mc:AlternateContent>
      <p:sp>
        <p:nvSpPr>
          <p:cNvPr id="158" name="순서도: 연결자 157">
            <a:extLst>
              <a:ext uri="{FF2B5EF4-FFF2-40B4-BE49-F238E27FC236}">
                <a16:creationId xmlns:a16="http://schemas.microsoft.com/office/drawing/2014/main" id="{45AA990D-06FC-438E-A233-77013FB5D6C5}"/>
              </a:ext>
            </a:extLst>
          </p:cNvPr>
          <p:cNvSpPr/>
          <p:nvPr/>
        </p:nvSpPr>
        <p:spPr bwMode="auto">
          <a:xfrm>
            <a:off x="6460545" y="43420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159" name="순서도: 연결자 158">
            <a:extLst>
              <a:ext uri="{FF2B5EF4-FFF2-40B4-BE49-F238E27FC236}">
                <a16:creationId xmlns:a16="http://schemas.microsoft.com/office/drawing/2014/main" id="{37AA3456-409F-4A30-86BE-D33D8E5B9878}"/>
              </a:ext>
            </a:extLst>
          </p:cNvPr>
          <p:cNvSpPr/>
          <p:nvPr/>
        </p:nvSpPr>
        <p:spPr bwMode="auto">
          <a:xfrm>
            <a:off x="7914221" y="4353006"/>
            <a:ext cx="144000" cy="157284"/>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Tree>
    <p:extLst>
      <p:ext uri="{BB962C8B-B14F-4D97-AF65-F5344CB8AC3E}">
        <p14:creationId xmlns:p14="http://schemas.microsoft.com/office/powerpoint/2010/main" val="362340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제목 2">
            <a:extLst>
              <a:ext uri="{FF2B5EF4-FFF2-40B4-BE49-F238E27FC236}">
                <a16:creationId xmlns:a16="http://schemas.microsoft.com/office/drawing/2014/main" id="{7C4B1147-2BAB-48FF-92DD-5219A1985BC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General Information</a:t>
            </a:r>
          </a:p>
        </p:txBody>
      </p:sp>
      <p:sp>
        <p:nvSpPr>
          <p:cNvPr id="69" name="제목 2">
            <a:extLst>
              <a:ext uri="{FF2B5EF4-FFF2-40B4-BE49-F238E27FC236}">
                <a16:creationId xmlns:a16="http://schemas.microsoft.com/office/drawing/2014/main" id="{501F8C41-608F-41AD-BD34-49DCF761273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143" name="Rectangle 41">
            <a:extLst>
              <a:ext uri="{FF2B5EF4-FFF2-40B4-BE49-F238E27FC236}">
                <a16:creationId xmlns:a16="http://schemas.microsoft.com/office/drawing/2014/main" id="{611CBD85-A22E-43E1-BA73-970CBADF8716}"/>
              </a:ext>
            </a:extLst>
          </p:cNvPr>
          <p:cNvSpPr>
            <a:spLocks noChangeArrowheads="1"/>
          </p:cNvSpPr>
          <p:nvPr/>
        </p:nvSpPr>
        <p:spPr bwMode="auto">
          <a:xfrm>
            <a:off x="488899" y="1117135"/>
            <a:ext cx="3868819"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en-US" altLang="ko-KR" sz="1200" b="1" dirty="0">
                <a:solidFill>
                  <a:srgbClr val="00338D"/>
                </a:solidFill>
                <a:latin typeface="Arial" panose="020B0604020202020204" pitchFamily="34" charset="0"/>
                <a:ea typeface="+mj-ea"/>
                <a:cs typeface="Arial" panose="020B0604020202020204" pitchFamily="34" charset="0"/>
              </a:rPr>
              <a:t>Company Overview</a:t>
            </a:r>
            <a:endParaRPr lang="en-US" altLang="ko-KR" sz="1400" b="1" dirty="0">
              <a:solidFill>
                <a:srgbClr val="00338D"/>
              </a:solidFill>
              <a:latin typeface="Arial" panose="020B0604020202020204" pitchFamily="34" charset="0"/>
              <a:ea typeface="+mj-ea"/>
              <a:cs typeface="Arial" panose="020B0604020202020204" pitchFamily="34" charset="0"/>
            </a:endParaRPr>
          </a:p>
        </p:txBody>
      </p:sp>
      <p:sp>
        <p:nvSpPr>
          <p:cNvPr id="144" name="Rectangle 41">
            <a:extLst>
              <a:ext uri="{FF2B5EF4-FFF2-40B4-BE49-F238E27FC236}">
                <a16:creationId xmlns:a16="http://schemas.microsoft.com/office/drawing/2014/main" id="{D7142DFC-0DF8-4E51-8ECE-7B8497AD523D}"/>
              </a:ext>
            </a:extLst>
          </p:cNvPr>
          <p:cNvSpPr>
            <a:spLocks noChangeArrowheads="1"/>
          </p:cNvSpPr>
          <p:nvPr/>
        </p:nvSpPr>
        <p:spPr bwMode="auto">
          <a:xfrm>
            <a:off x="4521505" y="1117135"/>
            <a:ext cx="3586171" cy="313186"/>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en-US" altLang="ko-KR" sz="1200" b="1" dirty="0">
                <a:solidFill>
                  <a:srgbClr val="00338D"/>
                </a:solidFill>
                <a:latin typeface="Arial" panose="020B0604020202020204" pitchFamily="34" charset="0"/>
                <a:ea typeface="+mj-ea"/>
                <a:cs typeface="Arial" panose="020B0604020202020204" pitchFamily="34" charset="0"/>
              </a:rPr>
              <a:t>Governance</a:t>
            </a:r>
            <a:endParaRPr lang="en-US" altLang="ko-KR" sz="1400" b="1" dirty="0">
              <a:solidFill>
                <a:srgbClr val="00338D"/>
              </a:solidFill>
              <a:latin typeface="Arial" panose="020B0604020202020204" pitchFamily="34" charset="0"/>
              <a:ea typeface="+mj-ea"/>
              <a:cs typeface="Arial" panose="020B0604020202020204" pitchFamily="34" charset="0"/>
            </a:endParaRPr>
          </a:p>
        </p:txBody>
      </p:sp>
      <p:sp>
        <p:nvSpPr>
          <p:cNvPr id="145" name="직사각형 119">
            <a:extLst>
              <a:ext uri="{FF2B5EF4-FFF2-40B4-BE49-F238E27FC236}">
                <a16:creationId xmlns:a16="http://schemas.microsoft.com/office/drawing/2014/main" id="{201E8A47-88A7-4D13-BB70-DDF9D61E8D33}"/>
              </a:ext>
            </a:extLst>
          </p:cNvPr>
          <p:cNvSpPr/>
          <p:nvPr/>
        </p:nvSpPr>
        <p:spPr bwMode="auto">
          <a:xfrm>
            <a:off x="2110504" y="3494590"/>
            <a:ext cx="20985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800" dirty="0">
                <a:solidFill>
                  <a:prstClr val="black"/>
                </a:solidFill>
                <a:latin typeface="Arial" panose="020B0604020202020204" pitchFamily="34" charset="0"/>
                <a:ea typeface="+mj-ea"/>
                <a:cs typeface="Arial" panose="020B0604020202020204" pitchFamily="34" charset="0"/>
              </a:rPr>
              <a:t>(2022</a:t>
            </a:r>
            <a:r>
              <a:rPr lang="ko-KR" altLang="en-US" sz="800" dirty="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7</a:t>
            </a:r>
            <a:r>
              <a:rPr lang="ko-KR" altLang="en-US" sz="800" dirty="0">
                <a:solidFill>
                  <a:prstClr val="black"/>
                </a:solidFill>
                <a:latin typeface="Arial" panose="020B0604020202020204" pitchFamily="34" charset="0"/>
                <a:ea typeface="+mj-ea"/>
                <a:cs typeface="Arial" panose="020B0604020202020204" pitchFamily="34" charset="0"/>
              </a:rPr>
              <a:t>월말 기준</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46" name="직사각형 119">
            <a:extLst>
              <a:ext uri="{FF2B5EF4-FFF2-40B4-BE49-F238E27FC236}">
                <a16:creationId xmlns:a16="http://schemas.microsoft.com/office/drawing/2014/main" id="{CBBF433B-C237-44E0-9DA8-0F3D595EA18E}"/>
              </a:ext>
            </a:extLst>
          </p:cNvPr>
          <p:cNvSpPr/>
          <p:nvPr/>
        </p:nvSpPr>
        <p:spPr bwMode="auto">
          <a:xfrm>
            <a:off x="2110504" y="1245590"/>
            <a:ext cx="20985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800" dirty="0">
                <a:solidFill>
                  <a:prstClr val="black"/>
                </a:solidFill>
                <a:latin typeface="Arial" panose="020B0604020202020204" pitchFamily="34" charset="0"/>
                <a:ea typeface="+mj-ea"/>
                <a:cs typeface="Arial" panose="020B0604020202020204" pitchFamily="34" charset="0"/>
              </a:rPr>
              <a:t>(2022</a:t>
            </a:r>
            <a:r>
              <a:rPr lang="ko-KR" altLang="en-US" sz="800" dirty="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3</a:t>
            </a:r>
            <a:r>
              <a:rPr lang="ko-KR" altLang="en-US" sz="800" dirty="0">
                <a:solidFill>
                  <a:prstClr val="black"/>
                </a:solidFill>
                <a:latin typeface="Arial" panose="020B0604020202020204" pitchFamily="34" charset="0"/>
                <a:ea typeface="+mj-ea"/>
                <a:cs typeface="Arial" panose="020B0604020202020204" pitchFamily="34" charset="0"/>
              </a:rPr>
              <a:t>월말 기준</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47" name="TextBox 146">
            <a:extLst>
              <a:ext uri="{FF2B5EF4-FFF2-40B4-BE49-F238E27FC236}">
                <a16:creationId xmlns:a16="http://schemas.microsoft.com/office/drawing/2014/main" id="{E1CEBC67-04E2-45E4-8A18-1623C52F767D}"/>
              </a:ext>
            </a:extLst>
          </p:cNvPr>
          <p:cNvSpPr txBox="1"/>
          <p:nvPr/>
        </p:nvSpPr>
        <p:spPr>
          <a:xfrm>
            <a:off x="490039" y="3110159"/>
            <a:ext cx="4067698" cy="323165"/>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a:t>
            </a:r>
            <a:r>
              <a:rPr lang="en-US" altLang="ko-KR" sz="700" dirty="0">
                <a:solidFill>
                  <a:srgbClr val="000000"/>
                </a:solidFill>
                <a:latin typeface="Arial" panose="020B0604020202020204" pitchFamily="34" charset="0"/>
                <a:cs typeface="Arial" panose="020B0604020202020204" pitchFamily="34" charset="0"/>
              </a:rPr>
              <a:t>VDR 1.6.1.1.2, Dart</a:t>
            </a:r>
            <a:endParaRPr lang="en-US" altLang="ko-KR" sz="700" dirty="0">
              <a:solidFill>
                <a:srgbClr val="000000"/>
              </a:solidFill>
              <a:latin typeface="Arial" panose="020B0604020202020204" pitchFamily="34" charset="0"/>
              <a:ea typeface="+mj-ea"/>
              <a:cs typeface="Arial" panose="020B0604020202020204" pitchFamily="34" charset="0"/>
            </a:endParaRPr>
          </a:p>
          <a:p>
            <a:r>
              <a:rPr lang="en-US" altLang="ko-KR" sz="700" dirty="0">
                <a:solidFill>
                  <a:srgbClr val="000000"/>
                </a:solidFill>
                <a:latin typeface="Arial" panose="020B0604020202020204" pitchFamily="34" charset="0"/>
                <a:cs typeface="Arial" panose="020B0604020202020204" pitchFamily="34" charset="0"/>
              </a:rPr>
              <a:t>Note 1: </a:t>
            </a:r>
            <a:r>
              <a:rPr lang="ko-KR" altLang="en-US" sz="700" dirty="0">
                <a:solidFill>
                  <a:srgbClr val="000000"/>
                </a:solidFill>
                <a:latin typeface="Arial" panose="020B0604020202020204" pitchFamily="34" charset="0"/>
                <a:cs typeface="Arial" panose="020B0604020202020204" pitchFamily="34" charset="0"/>
              </a:rPr>
              <a:t>회사제시 조직도</a:t>
            </a:r>
            <a:r>
              <a:rPr lang="en-US" altLang="ko-KR" sz="700" dirty="0">
                <a:solidFill>
                  <a:srgbClr val="000000"/>
                </a:solidFill>
                <a:latin typeface="Arial" panose="020B0604020202020204" pitchFamily="34" charset="0"/>
                <a:cs typeface="Arial" panose="020B0604020202020204" pitchFamily="34" charset="0"/>
              </a:rPr>
              <a:t>(2022.03.01) </a:t>
            </a:r>
            <a:r>
              <a:rPr lang="ko-KR" altLang="en-US" sz="700" dirty="0">
                <a:solidFill>
                  <a:srgbClr val="000000"/>
                </a:solidFill>
                <a:latin typeface="Arial" panose="020B0604020202020204" pitchFamily="34" charset="0"/>
                <a:cs typeface="Arial" panose="020B0604020202020204" pitchFamily="34" charset="0"/>
              </a:rPr>
              <a:t>기준</a:t>
            </a:r>
            <a:endParaRPr lang="en-US" altLang="ko-KR" sz="700" dirty="0">
              <a:solidFill>
                <a:srgbClr val="000000"/>
              </a:solidFill>
              <a:latin typeface="Arial" panose="020B0604020202020204" pitchFamily="34" charset="0"/>
              <a:cs typeface="Arial" panose="020B0604020202020204" pitchFamily="34" charset="0"/>
            </a:endParaRPr>
          </a:p>
          <a:p>
            <a:r>
              <a:rPr lang="en-US" altLang="ko-KR" sz="700" dirty="0">
                <a:solidFill>
                  <a:srgbClr val="000000"/>
                </a:solidFill>
                <a:latin typeface="Arial" panose="020B0604020202020204" pitchFamily="34" charset="0"/>
                <a:cs typeface="Arial" panose="020B0604020202020204" pitchFamily="34" charset="0"/>
              </a:rPr>
              <a:t>Note 2: </a:t>
            </a:r>
            <a:r>
              <a:rPr lang="ko-KR" altLang="en-US" sz="700" dirty="0" err="1">
                <a:solidFill>
                  <a:srgbClr val="000000"/>
                </a:solidFill>
                <a:latin typeface="Arial" panose="020B0604020202020204" pitchFamily="34" charset="0"/>
                <a:cs typeface="Arial" panose="020B0604020202020204" pitchFamily="34" charset="0"/>
              </a:rPr>
              <a:t>발행주식수</a:t>
            </a:r>
            <a:r>
              <a:rPr lang="ko-KR" altLang="en-US" sz="700" dirty="0">
                <a:solidFill>
                  <a:srgbClr val="000000"/>
                </a:solidFill>
                <a:latin typeface="Arial" panose="020B0604020202020204" pitchFamily="34" charset="0"/>
                <a:cs typeface="Arial" panose="020B0604020202020204" pitchFamily="34" charset="0"/>
              </a:rPr>
              <a:t> 기준 </a:t>
            </a:r>
            <a:r>
              <a:rPr lang="en-US" altLang="ko-KR" sz="700" dirty="0">
                <a:solidFill>
                  <a:srgbClr val="000000"/>
                </a:solidFill>
                <a:latin typeface="Arial" panose="020B0604020202020204" pitchFamily="34" charset="0"/>
                <a:cs typeface="Arial" panose="020B0604020202020204" pitchFamily="34" charset="0"/>
              </a:rPr>
              <a:t>(</a:t>
            </a:r>
            <a:r>
              <a:rPr lang="ko-KR" altLang="en-US" sz="700" dirty="0" err="1">
                <a:solidFill>
                  <a:srgbClr val="000000"/>
                </a:solidFill>
                <a:latin typeface="Arial" panose="020B0604020202020204" pitchFamily="34" charset="0"/>
                <a:cs typeface="Arial" panose="020B0604020202020204" pitchFamily="34" charset="0"/>
              </a:rPr>
              <a:t>유통주식수</a:t>
            </a:r>
            <a:r>
              <a:rPr lang="ko-KR" altLang="en-US" sz="700" dirty="0">
                <a:solidFill>
                  <a:srgbClr val="000000"/>
                </a:solidFill>
                <a:latin typeface="Arial" panose="020B0604020202020204" pitchFamily="34" charset="0"/>
                <a:cs typeface="Arial" panose="020B0604020202020204" pitchFamily="34" charset="0"/>
              </a:rPr>
              <a:t> </a:t>
            </a:r>
            <a:r>
              <a:rPr lang="en-US" altLang="ko-KR" sz="700" dirty="0">
                <a:solidFill>
                  <a:srgbClr val="000000"/>
                </a:solidFill>
                <a:latin typeface="Arial" panose="020B0604020202020204" pitchFamily="34" charset="0"/>
                <a:cs typeface="Arial" panose="020B0604020202020204" pitchFamily="34" charset="0"/>
              </a:rPr>
              <a:t>= 43,585,237</a:t>
            </a:r>
            <a:r>
              <a:rPr lang="ko-KR" altLang="en-US" sz="700" dirty="0">
                <a:solidFill>
                  <a:srgbClr val="000000"/>
                </a:solidFill>
                <a:latin typeface="Arial" panose="020B0604020202020204" pitchFamily="34" charset="0"/>
                <a:cs typeface="Arial" panose="020B0604020202020204" pitchFamily="34" charset="0"/>
              </a:rPr>
              <a:t>주</a:t>
            </a:r>
            <a:r>
              <a:rPr lang="en-US" altLang="ko-KR" sz="700" dirty="0">
                <a:solidFill>
                  <a:srgbClr val="000000"/>
                </a:solidFill>
                <a:latin typeface="Arial" panose="020B0604020202020204" pitchFamily="34" charset="0"/>
                <a:cs typeface="Arial" panose="020B0604020202020204" pitchFamily="34" charset="0"/>
              </a:rPr>
              <a:t>)</a:t>
            </a:r>
          </a:p>
        </p:txBody>
      </p:sp>
      <p:graphicFrame>
        <p:nvGraphicFramePr>
          <p:cNvPr id="160" name="표 159">
            <a:extLst>
              <a:ext uri="{FF2B5EF4-FFF2-40B4-BE49-F238E27FC236}">
                <a16:creationId xmlns:a16="http://schemas.microsoft.com/office/drawing/2014/main" id="{6078683C-6E7F-4275-B51C-A71E3C89ABEC}"/>
              </a:ext>
            </a:extLst>
          </p:cNvPr>
          <p:cNvGraphicFramePr>
            <a:graphicFrameLocks noGrp="1"/>
          </p:cNvGraphicFramePr>
          <p:nvPr/>
        </p:nvGraphicFramePr>
        <p:xfrm>
          <a:off x="488898" y="1485586"/>
          <a:ext cx="3718800" cy="1612543"/>
        </p:xfrm>
        <a:graphic>
          <a:graphicData uri="http://schemas.openxmlformats.org/drawingml/2006/table">
            <a:tbl>
              <a:tblPr/>
              <a:tblGrid>
                <a:gridCol w="648000">
                  <a:extLst>
                    <a:ext uri="{9D8B030D-6E8A-4147-A177-3AD203B41FA5}">
                      <a16:colId xmlns:a16="http://schemas.microsoft.com/office/drawing/2014/main" val="2383171223"/>
                    </a:ext>
                  </a:extLst>
                </a:gridCol>
                <a:gridCol w="3070800">
                  <a:extLst>
                    <a:ext uri="{9D8B030D-6E8A-4147-A177-3AD203B41FA5}">
                      <a16:colId xmlns:a16="http://schemas.microsoft.com/office/drawing/2014/main" val="2123696644"/>
                    </a:ext>
                  </a:extLst>
                </a:gridCol>
              </a:tblGrid>
              <a:tr h="178271">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내용</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368760986"/>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회사명</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페이퍼코리아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52358813"/>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대표이사</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권육상</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24390145"/>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주요사업</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산업용지 및 신문용지 등의 제조와 판매</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부동산개발</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240165285"/>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본사 주소</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전라북도 군산시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외항로</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1245</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38029135"/>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설립일</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1944</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48932426"/>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임직원수</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03411360"/>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자본금</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995073824"/>
                  </a:ext>
                </a:extLst>
              </a:tr>
              <a:tr h="186375">
                <a:tc>
                  <a:txBody>
                    <a:bodyPr/>
                    <a:lstStyle/>
                    <a:p>
                      <a:pPr algn="ctr"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주식현황</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보통주</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43,647,068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977355075"/>
                  </a:ext>
                </a:extLst>
              </a:tr>
            </a:tbl>
          </a:graphicData>
        </a:graphic>
      </p:graphicFrame>
      <p:graphicFrame>
        <p:nvGraphicFramePr>
          <p:cNvPr id="161" name="표 160">
            <a:extLst>
              <a:ext uri="{FF2B5EF4-FFF2-40B4-BE49-F238E27FC236}">
                <a16:creationId xmlns:a16="http://schemas.microsoft.com/office/drawing/2014/main" id="{690A925E-4EAF-488A-9217-484795872DD7}"/>
              </a:ext>
            </a:extLst>
          </p:cNvPr>
          <p:cNvGraphicFramePr>
            <a:graphicFrameLocks noGrp="1"/>
          </p:cNvGraphicFramePr>
          <p:nvPr/>
        </p:nvGraphicFramePr>
        <p:xfrm>
          <a:off x="488899" y="3736758"/>
          <a:ext cx="3718800" cy="2285970"/>
        </p:xfrm>
        <a:graphic>
          <a:graphicData uri="http://schemas.openxmlformats.org/drawingml/2006/table">
            <a:tbl>
              <a:tblPr/>
              <a:tblGrid>
                <a:gridCol w="648000">
                  <a:extLst>
                    <a:ext uri="{9D8B030D-6E8A-4147-A177-3AD203B41FA5}">
                      <a16:colId xmlns:a16="http://schemas.microsoft.com/office/drawing/2014/main" val="440234037"/>
                    </a:ext>
                  </a:extLst>
                </a:gridCol>
                <a:gridCol w="3070800">
                  <a:extLst>
                    <a:ext uri="{9D8B030D-6E8A-4147-A177-3AD203B41FA5}">
                      <a16:colId xmlns:a16="http://schemas.microsoft.com/office/drawing/2014/main" val="1555169967"/>
                    </a:ext>
                  </a:extLst>
                </a:gridCol>
              </a:tblGrid>
              <a:tr h="142873">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연도</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내용</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510305143"/>
                  </a:ext>
                </a:extLst>
              </a:tr>
              <a:tr h="142873">
                <a:tc>
                  <a:txBody>
                    <a:bodyPr/>
                    <a:lstStyle/>
                    <a:p>
                      <a:pPr algn="ct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1944</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북선제지</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설립</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618381035"/>
                  </a:ext>
                </a:extLst>
              </a:tr>
              <a:tr h="142873">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1954</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고려제지로 상호변경</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60886513"/>
                  </a:ext>
                </a:extLst>
              </a:tr>
              <a:tr h="142873">
                <a:tc>
                  <a:txBody>
                    <a:bodyPr/>
                    <a:lstStyle/>
                    <a:p>
                      <a:pPr algn="ct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1973</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세대제지</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고려제지 인수합병</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959550020"/>
                  </a:ext>
                </a:extLst>
              </a:tr>
              <a:tr h="142873">
                <a:tc>
                  <a:txBody>
                    <a:bodyPr/>
                    <a:lstStyle/>
                    <a:p>
                      <a:pPr algn="ct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1985</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세대제지</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한국합판</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합병 및 상호 변경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세풍</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773531967"/>
                  </a:ext>
                </a:extLst>
              </a:tr>
              <a:tr h="142873">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1998</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워크아웃 대상기업으로 선정</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50374116"/>
                  </a:ext>
                </a:extLst>
              </a:tr>
              <a:tr h="142873">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2002</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M&amp;A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완료 및 워크아웃 졸업</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55749307"/>
                  </a:ext>
                </a:extLst>
              </a:tr>
              <a:tr h="142873">
                <a:tc>
                  <a:txBody>
                    <a:bodyPr/>
                    <a:lstStyle/>
                    <a:p>
                      <a:pPr algn="ct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2008</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나투라개발</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계열사 등록</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06147956"/>
                  </a:ext>
                </a:extLst>
              </a:tr>
              <a:tr h="142873">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2010</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크라프트지</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생산 개시</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55058325"/>
                  </a:ext>
                </a:extLst>
              </a:tr>
              <a:tr h="142873">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2011</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군산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조촌공장</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이전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MOU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체결</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467715395"/>
                  </a:ext>
                </a:extLst>
              </a:tr>
              <a:tr h="285747">
                <a:tc>
                  <a:txBody>
                    <a:bodyPr/>
                    <a:lstStyle/>
                    <a:p>
                      <a:pPr algn="ct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2015</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디오션시티퍼스트</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법인 설립</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부동산업 진출</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76985504"/>
                  </a:ext>
                </a:extLst>
              </a:tr>
              <a:tr h="142873">
                <a:tc>
                  <a:txBody>
                    <a:bodyPr/>
                    <a:lstStyle/>
                    <a:p>
                      <a:pPr algn="ct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2016</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디오션시티쓰리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법인 설립</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63721872"/>
                  </a:ext>
                </a:extLst>
              </a:tr>
              <a:tr h="142873">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2017</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나투라페이퍼</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법인 설립</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최대주주변경</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유암코</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PEF)</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892755409"/>
                  </a:ext>
                </a:extLst>
              </a:tr>
              <a:tr h="285747">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군산신공장 준공</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디오션시티포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법인 설립</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나투라개발㈜흡수합병</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6068789"/>
                  </a:ext>
                </a:extLst>
              </a:tr>
            </a:tbl>
          </a:graphicData>
        </a:graphic>
      </p:graphicFrame>
      <p:sp>
        <p:nvSpPr>
          <p:cNvPr id="176" name="TextBox 175">
            <a:extLst>
              <a:ext uri="{FF2B5EF4-FFF2-40B4-BE49-F238E27FC236}">
                <a16:creationId xmlns:a16="http://schemas.microsoft.com/office/drawing/2014/main" id="{03F049C5-2B09-49FB-AF32-DB5607C7DF5A}"/>
              </a:ext>
            </a:extLst>
          </p:cNvPr>
          <p:cNvSpPr txBox="1"/>
          <p:nvPr/>
        </p:nvSpPr>
        <p:spPr>
          <a:xfrm>
            <a:off x="490039" y="6053973"/>
            <a:ext cx="4067698" cy="107722"/>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a:t>
            </a:r>
            <a:r>
              <a:rPr lang="ko-KR" altLang="en-US" sz="700" dirty="0">
                <a:solidFill>
                  <a:srgbClr val="000000"/>
                </a:solidFill>
                <a:latin typeface="Arial" panose="020B0604020202020204" pitchFamily="34" charset="0"/>
                <a:ea typeface="+mj-ea"/>
                <a:cs typeface="Arial" panose="020B0604020202020204" pitchFamily="34" charset="0"/>
              </a:rPr>
              <a:t>회사 홈페이지</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245" name="Rectangle 41">
            <a:extLst>
              <a:ext uri="{FF2B5EF4-FFF2-40B4-BE49-F238E27FC236}">
                <a16:creationId xmlns:a16="http://schemas.microsoft.com/office/drawing/2014/main" id="{070DC5ED-E0D5-4065-BCFF-0E5B709C24EA}"/>
              </a:ext>
            </a:extLst>
          </p:cNvPr>
          <p:cNvSpPr>
            <a:spLocks noChangeArrowheads="1"/>
          </p:cNvSpPr>
          <p:nvPr/>
        </p:nvSpPr>
        <p:spPr bwMode="auto">
          <a:xfrm>
            <a:off x="488899" y="3376126"/>
            <a:ext cx="358617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en-US" altLang="ko-KR" sz="1200" b="1" dirty="0">
                <a:solidFill>
                  <a:srgbClr val="00338D"/>
                </a:solidFill>
                <a:latin typeface="Arial" panose="020B0604020202020204" pitchFamily="34" charset="0"/>
                <a:ea typeface="+mj-ea"/>
                <a:cs typeface="Arial" panose="020B0604020202020204" pitchFamily="34" charset="0"/>
              </a:rPr>
              <a:t>History</a:t>
            </a:r>
            <a:endParaRPr lang="en-US" altLang="ko-KR" sz="1400" b="1" dirty="0">
              <a:solidFill>
                <a:srgbClr val="00338D"/>
              </a:solidFill>
              <a:latin typeface="Arial" panose="020B0604020202020204" pitchFamily="34" charset="0"/>
              <a:ea typeface="+mj-ea"/>
              <a:cs typeface="Arial" panose="020B0604020202020204" pitchFamily="34" charset="0"/>
            </a:endParaRPr>
          </a:p>
        </p:txBody>
      </p:sp>
      <p:sp>
        <p:nvSpPr>
          <p:cNvPr id="82" name="직사각형 81">
            <a:extLst>
              <a:ext uri="{FF2B5EF4-FFF2-40B4-BE49-F238E27FC236}">
                <a16:creationId xmlns:a16="http://schemas.microsoft.com/office/drawing/2014/main" id="{4529109D-A9AA-4F55-98E8-F33065F7036E}"/>
              </a:ext>
            </a:extLst>
          </p:cNvPr>
          <p:cNvSpPr/>
          <p:nvPr/>
        </p:nvSpPr>
        <p:spPr>
          <a:xfrm>
            <a:off x="7189346" y="2129165"/>
            <a:ext cx="352045" cy="178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0" bIns="49846" rtlCol="0" anchor="ctr"/>
          <a:lstStyle/>
          <a:p>
            <a:pPr algn="ctr"/>
            <a:r>
              <a:rPr lang="en-US" altLang="ko-KR" sz="738" i="1" dirty="0">
                <a:solidFill>
                  <a:srgbClr val="00338D"/>
                </a:solidFill>
                <a:latin typeface="Arial" panose="020B0604020202020204" pitchFamily="34" charset="0"/>
                <a:ea typeface="+mj-ea"/>
                <a:cs typeface="Arial" panose="020B0604020202020204" pitchFamily="34" charset="0"/>
              </a:rPr>
              <a:t>2.0%</a:t>
            </a:r>
            <a:endParaRPr lang="ko-KR" altLang="en-US" sz="738" i="1" dirty="0" err="1">
              <a:solidFill>
                <a:srgbClr val="00338D"/>
              </a:solidFill>
              <a:latin typeface="Arial" panose="020B0604020202020204" pitchFamily="34" charset="0"/>
              <a:ea typeface="+mj-ea"/>
              <a:cs typeface="Arial" panose="020B0604020202020204" pitchFamily="34" charset="0"/>
            </a:endParaRPr>
          </a:p>
        </p:txBody>
      </p:sp>
      <p:cxnSp>
        <p:nvCxnSpPr>
          <p:cNvPr id="83" name="꺾인 연결선 151">
            <a:extLst>
              <a:ext uri="{FF2B5EF4-FFF2-40B4-BE49-F238E27FC236}">
                <a16:creationId xmlns:a16="http://schemas.microsoft.com/office/drawing/2014/main" id="{B1EDA344-80F2-4EC5-8476-1298830F1940}"/>
              </a:ext>
            </a:extLst>
          </p:cNvPr>
          <p:cNvCxnSpPr>
            <a:cxnSpLocks/>
          </p:cNvCxnSpPr>
          <p:nvPr/>
        </p:nvCxnSpPr>
        <p:spPr>
          <a:xfrm>
            <a:off x="7149423" y="2381393"/>
            <a:ext cx="0" cy="344811"/>
          </a:xfrm>
          <a:prstGeom prst="straightConnector1">
            <a:avLst/>
          </a:prstGeom>
          <a:ln>
            <a:solidFill>
              <a:srgbClr val="6D2077"/>
            </a:solidFill>
            <a:tailEnd type="triangle"/>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237AF6D0-4333-409D-ABA1-5FD5FACBE18E}"/>
              </a:ext>
            </a:extLst>
          </p:cNvPr>
          <p:cNvSpPr/>
          <p:nvPr/>
        </p:nvSpPr>
        <p:spPr>
          <a:xfrm>
            <a:off x="5609396" y="2129165"/>
            <a:ext cx="352045" cy="178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0" bIns="49846" rtlCol="0" anchor="ctr"/>
          <a:lstStyle/>
          <a:p>
            <a:pPr algn="ctr"/>
            <a:r>
              <a:rPr lang="en-US" altLang="ko-KR" sz="738" i="1" dirty="0">
                <a:solidFill>
                  <a:srgbClr val="00338D"/>
                </a:solidFill>
                <a:latin typeface="Arial" panose="020B0604020202020204" pitchFamily="34" charset="0"/>
                <a:ea typeface="+mj-ea"/>
                <a:cs typeface="Arial" panose="020B0604020202020204" pitchFamily="34" charset="0"/>
              </a:rPr>
              <a:t>58.2%</a:t>
            </a:r>
            <a:endParaRPr lang="ko-KR" altLang="en-US" sz="738" i="1" dirty="0" err="1">
              <a:solidFill>
                <a:srgbClr val="00338D"/>
              </a:solidFill>
              <a:latin typeface="Arial" panose="020B0604020202020204" pitchFamily="34" charset="0"/>
              <a:ea typeface="+mj-ea"/>
              <a:cs typeface="Arial" panose="020B0604020202020204" pitchFamily="34" charset="0"/>
            </a:endParaRPr>
          </a:p>
        </p:txBody>
      </p:sp>
      <p:cxnSp>
        <p:nvCxnSpPr>
          <p:cNvPr id="86" name="직선 연결선 85">
            <a:extLst>
              <a:ext uri="{FF2B5EF4-FFF2-40B4-BE49-F238E27FC236}">
                <a16:creationId xmlns:a16="http://schemas.microsoft.com/office/drawing/2014/main" id="{ED51B22A-9BE8-4D87-AB33-9257EFBDB4D9}"/>
              </a:ext>
            </a:extLst>
          </p:cNvPr>
          <p:cNvCxnSpPr>
            <a:cxnSpLocks/>
          </p:cNvCxnSpPr>
          <p:nvPr/>
        </p:nvCxnSpPr>
        <p:spPr>
          <a:xfrm>
            <a:off x="5543869" y="2381393"/>
            <a:ext cx="3211108" cy="0"/>
          </a:xfrm>
          <a:prstGeom prst="line">
            <a:avLst/>
          </a:prstGeom>
          <a:ln w="6350">
            <a:solidFill>
              <a:srgbClr val="6D2077"/>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F84C5DC3-2F58-47E1-9B2C-0DF943213049}"/>
              </a:ext>
            </a:extLst>
          </p:cNvPr>
          <p:cNvCxnSpPr>
            <a:cxnSpLocks/>
            <a:endCxn id="135" idx="2"/>
          </p:cNvCxnSpPr>
          <p:nvPr/>
        </p:nvCxnSpPr>
        <p:spPr>
          <a:xfrm flipV="1">
            <a:off x="5543869" y="2128732"/>
            <a:ext cx="0" cy="252661"/>
          </a:xfrm>
          <a:prstGeom prst="line">
            <a:avLst/>
          </a:prstGeom>
          <a:ln>
            <a:solidFill>
              <a:srgbClr val="6D2077"/>
            </a:solidFill>
          </a:ln>
        </p:spPr>
        <p:style>
          <a:lnRef idx="1">
            <a:schemeClr val="accent1"/>
          </a:lnRef>
          <a:fillRef idx="0">
            <a:schemeClr val="accent1"/>
          </a:fillRef>
          <a:effectRef idx="0">
            <a:schemeClr val="accent1"/>
          </a:effectRef>
          <a:fontRef idx="minor">
            <a:schemeClr val="tx1"/>
          </a:fontRef>
        </p:style>
      </p:cxnSp>
      <p:sp>
        <p:nvSpPr>
          <p:cNvPr id="90" name="직사각형 89">
            <a:extLst>
              <a:ext uri="{FF2B5EF4-FFF2-40B4-BE49-F238E27FC236}">
                <a16:creationId xmlns:a16="http://schemas.microsoft.com/office/drawing/2014/main" id="{73398306-D92D-41AD-8123-D81EB7942CCB}"/>
              </a:ext>
            </a:extLst>
          </p:cNvPr>
          <p:cNvSpPr/>
          <p:nvPr/>
        </p:nvSpPr>
        <p:spPr>
          <a:xfrm>
            <a:off x="8781961" y="2129165"/>
            <a:ext cx="352045" cy="178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0" bIns="49846" rtlCol="0" anchor="ctr"/>
          <a:lstStyle/>
          <a:p>
            <a:pPr algn="ctr"/>
            <a:r>
              <a:rPr lang="en-US" altLang="ko-KR" sz="738" i="1" dirty="0">
                <a:solidFill>
                  <a:srgbClr val="00338D"/>
                </a:solidFill>
                <a:latin typeface="Arial" panose="020B0604020202020204" pitchFamily="34" charset="0"/>
                <a:ea typeface="+mj-ea"/>
                <a:cs typeface="Arial" panose="020B0604020202020204" pitchFamily="34" charset="0"/>
              </a:rPr>
              <a:t>39.9%</a:t>
            </a:r>
            <a:endParaRPr lang="ko-KR" altLang="en-US" sz="738" i="1" dirty="0" err="1">
              <a:solidFill>
                <a:srgbClr val="00338D"/>
              </a:solidFill>
              <a:latin typeface="Arial" panose="020B0604020202020204" pitchFamily="34" charset="0"/>
              <a:ea typeface="+mj-ea"/>
              <a:cs typeface="Arial" panose="020B0604020202020204" pitchFamily="34" charset="0"/>
            </a:endParaRPr>
          </a:p>
        </p:txBody>
      </p:sp>
      <p:sp>
        <p:nvSpPr>
          <p:cNvPr id="91" name="모서리가 둥근 직사각형 114">
            <a:extLst>
              <a:ext uri="{FF2B5EF4-FFF2-40B4-BE49-F238E27FC236}">
                <a16:creationId xmlns:a16="http://schemas.microsoft.com/office/drawing/2014/main" id="{1183380C-07DD-4D18-9C57-B5B51DC3A440}"/>
              </a:ext>
            </a:extLst>
          </p:cNvPr>
          <p:cNvSpPr/>
          <p:nvPr/>
        </p:nvSpPr>
        <p:spPr>
          <a:xfrm>
            <a:off x="6759719" y="3639920"/>
            <a:ext cx="900000" cy="288000"/>
          </a:xfrm>
          <a:prstGeom prst="roundRect">
            <a:avLst>
              <a:gd name="adj" fmla="val 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err="1">
                <a:solidFill>
                  <a:srgbClr val="FFFFFF"/>
                </a:solidFill>
                <a:latin typeface="Arial" panose="020B0604020202020204" pitchFamily="34" charset="0"/>
                <a:ea typeface="+mj-ea"/>
                <a:cs typeface="Arial" panose="020B0604020202020204" pitchFamily="34" charset="0"/>
              </a:rPr>
              <a:t>나투라미디어</a:t>
            </a: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a:solidFill>
                  <a:srgbClr val="FFFFFF"/>
                </a:solidFill>
                <a:latin typeface="Arial" panose="020B0604020202020204" pitchFamily="34" charset="0"/>
                <a:ea typeface="+mj-ea"/>
                <a:cs typeface="Arial" panose="020B0604020202020204" pitchFamily="34" charset="0"/>
              </a:rPr>
              <a:t>주</a:t>
            </a:r>
            <a:r>
              <a:rPr lang="en-US" altLang="ko-KR" sz="800" b="1" dirty="0">
                <a:solidFill>
                  <a:srgbClr val="FFFFFF"/>
                </a:solidFill>
                <a:latin typeface="Arial" panose="020B0604020202020204" pitchFamily="34" charset="0"/>
                <a:ea typeface="+mj-ea"/>
                <a:cs typeface="Arial" panose="020B0604020202020204" pitchFamily="34" charset="0"/>
              </a:rPr>
              <a:t>)</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92" name="모서리가 둥근 직사각형 114">
            <a:extLst>
              <a:ext uri="{FF2B5EF4-FFF2-40B4-BE49-F238E27FC236}">
                <a16:creationId xmlns:a16="http://schemas.microsoft.com/office/drawing/2014/main" id="{43614E18-DBD6-487A-AF8D-B2489613DE0E}"/>
              </a:ext>
            </a:extLst>
          </p:cNvPr>
          <p:cNvSpPr/>
          <p:nvPr/>
        </p:nvSpPr>
        <p:spPr>
          <a:xfrm>
            <a:off x="6759719" y="4145232"/>
            <a:ext cx="900000" cy="288000"/>
          </a:xfrm>
          <a:prstGeom prst="roundRect">
            <a:avLst>
              <a:gd name="adj" fmla="val 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en-US" altLang="ko-KR" sz="800" b="1" dirty="0">
                <a:solidFill>
                  <a:srgbClr val="FFFFFF"/>
                </a:solidFill>
                <a:latin typeface="Arial" panose="020B0604020202020204" pitchFamily="34" charset="0"/>
                <a:ea typeface="+mj-ea"/>
                <a:cs typeface="Arial" panose="020B0604020202020204" pitchFamily="34" charset="0"/>
              </a:rPr>
              <a:t>NATURA MEDIA EUROPE S.A</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grpSp>
        <p:nvGrpSpPr>
          <p:cNvPr id="93" name="그룹 92">
            <a:extLst>
              <a:ext uri="{FF2B5EF4-FFF2-40B4-BE49-F238E27FC236}">
                <a16:creationId xmlns:a16="http://schemas.microsoft.com/office/drawing/2014/main" id="{EEBC4135-529C-4C78-AAF5-50B3BCE7D022}"/>
              </a:ext>
            </a:extLst>
          </p:cNvPr>
          <p:cNvGrpSpPr/>
          <p:nvPr/>
        </p:nvGrpSpPr>
        <p:grpSpPr>
          <a:xfrm>
            <a:off x="4723297" y="4483956"/>
            <a:ext cx="1200215" cy="395242"/>
            <a:chOff x="5171672" y="5755274"/>
            <a:chExt cx="1200215" cy="395242"/>
          </a:xfrm>
        </p:grpSpPr>
        <p:sp>
          <p:nvSpPr>
            <p:cNvPr id="94" name="모서리가 둥근 직사각형 97">
              <a:extLst>
                <a:ext uri="{FF2B5EF4-FFF2-40B4-BE49-F238E27FC236}">
                  <a16:creationId xmlns:a16="http://schemas.microsoft.com/office/drawing/2014/main" id="{0749FD81-029E-4C24-9B3D-CEB5E95C39F0}"/>
                </a:ext>
              </a:extLst>
            </p:cNvPr>
            <p:cNvSpPr/>
            <p:nvPr/>
          </p:nvSpPr>
          <p:spPr>
            <a:xfrm>
              <a:off x="5171672" y="5755274"/>
              <a:ext cx="1200215" cy="394368"/>
            </a:xfrm>
            <a:prstGeom prst="roundRect">
              <a:avLst>
                <a:gd name="adj" fmla="val 0"/>
              </a:avLst>
            </a:prstGeom>
            <a:noFill/>
            <a:ln w="6350">
              <a:solidFill>
                <a:srgbClr val="003395"/>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endParaRPr lang="ko-KR" altLang="en-US" sz="700" b="1" baseline="30000" dirty="0">
                <a:solidFill>
                  <a:schemeClr val="tx1"/>
                </a:solidFill>
                <a:latin typeface="Arial" panose="020B0604020202020204" pitchFamily="34" charset="0"/>
                <a:ea typeface="+mj-ea"/>
                <a:cs typeface="Arial" panose="020B0604020202020204" pitchFamily="34" charset="0"/>
              </a:endParaRPr>
            </a:p>
          </p:txBody>
        </p:sp>
        <p:sp>
          <p:nvSpPr>
            <p:cNvPr id="95" name="모서리가 둥근 직사각형 114">
              <a:extLst>
                <a:ext uri="{FF2B5EF4-FFF2-40B4-BE49-F238E27FC236}">
                  <a16:creationId xmlns:a16="http://schemas.microsoft.com/office/drawing/2014/main" id="{359037D2-E3AC-4564-B456-1C8E014A0930}"/>
                </a:ext>
              </a:extLst>
            </p:cNvPr>
            <p:cNvSpPr/>
            <p:nvPr/>
          </p:nvSpPr>
          <p:spPr>
            <a:xfrm>
              <a:off x="5258803" y="5819646"/>
              <a:ext cx="218003" cy="54879"/>
            </a:xfrm>
            <a:prstGeom prst="roundRect">
              <a:avLst>
                <a:gd name="adj" fmla="val 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endParaRPr lang="ko-KR" altLang="en-US" sz="700" b="1" dirty="0">
                <a:solidFill>
                  <a:srgbClr val="FFFFFF"/>
                </a:solidFill>
                <a:latin typeface="Arial" panose="020B0604020202020204" pitchFamily="34" charset="0"/>
                <a:ea typeface="+mj-ea"/>
                <a:cs typeface="Arial" panose="020B0604020202020204" pitchFamily="34" charset="0"/>
              </a:endParaRPr>
            </a:p>
          </p:txBody>
        </p:sp>
        <p:sp>
          <p:nvSpPr>
            <p:cNvPr id="96" name="모서리가 둥근 직사각형 114">
              <a:extLst>
                <a:ext uri="{FF2B5EF4-FFF2-40B4-BE49-F238E27FC236}">
                  <a16:creationId xmlns:a16="http://schemas.microsoft.com/office/drawing/2014/main" id="{B1E0D73F-0B70-41D2-A561-E1D623549257}"/>
                </a:ext>
              </a:extLst>
            </p:cNvPr>
            <p:cNvSpPr/>
            <p:nvPr/>
          </p:nvSpPr>
          <p:spPr>
            <a:xfrm>
              <a:off x="5258803" y="5928954"/>
              <a:ext cx="218003" cy="54879"/>
            </a:xfrm>
            <a:prstGeom prst="roundRect">
              <a:avLst>
                <a:gd name="adj" fmla="val 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endParaRPr lang="ko-KR" altLang="en-US" sz="700" b="1" dirty="0">
                <a:solidFill>
                  <a:srgbClr val="FFFFFF"/>
                </a:solidFill>
                <a:latin typeface="Arial" panose="020B0604020202020204" pitchFamily="34" charset="0"/>
                <a:ea typeface="+mj-ea"/>
                <a:cs typeface="Arial" panose="020B0604020202020204" pitchFamily="34" charset="0"/>
              </a:endParaRPr>
            </a:p>
          </p:txBody>
        </p:sp>
        <p:sp>
          <p:nvSpPr>
            <p:cNvPr id="97" name="모서리가 둥근 직사각형 114">
              <a:extLst>
                <a:ext uri="{FF2B5EF4-FFF2-40B4-BE49-F238E27FC236}">
                  <a16:creationId xmlns:a16="http://schemas.microsoft.com/office/drawing/2014/main" id="{B86D82B1-EA8C-43AC-B955-D637DCA7FCC1}"/>
                </a:ext>
              </a:extLst>
            </p:cNvPr>
            <p:cNvSpPr/>
            <p:nvPr/>
          </p:nvSpPr>
          <p:spPr>
            <a:xfrm>
              <a:off x="5258803" y="6038262"/>
              <a:ext cx="218003" cy="54879"/>
            </a:xfrm>
            <a:prstGeom prst="roundRect">
              <a:avLst>
                <a:gd name="adj" fmla="val 0"/>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endParaRPr lang="ko-KR" altLang="en-US" sz="700" b="1" dirty="0">
                <a:solidFill>
                  <a:srgbClr val="FFFFFF"/>
                </a:solidFill>
                <a:latin typeface="Arial" panose="020B0604020202020204" pitchFamily="34" charset="0"/>
                <a:ea typeface="+mj-ea"/>
                <a:cs typeface="Arial" panose="020B0604020202020204" pitchFamily="34" charset="0"/>
              </a:endParaRPr>
            </a:p>
          </p:txBody>
        </p:sp>
        <p:sp>
          <p:nvSpPr>
            <p:cNvPr id="98" name="모서리가 둥근 직사각형 114">
              <a:extLst>
                <a:ext uri="{FF2B5EF4-FFF2-40B4-BE49-F238E27FC236}">
                  <a16:creationId xmlns:a16="http://schemas.microsoft.com/office/drawing/2014/main" id="{6899D644-6B44-421C-9E45-6B6E9A12E69B}"/>
                </a:ext>
              </a:extLst>
            </p:cNvPr>
            <p:cNvSpPr/>
            <p:nvPr/>
          </p:nvSpPr>
          <p:spPr>
            <a:xfrm>
              <a:off x="5493408" y="5809958"/>
              <a:ext cx="720000" cy="7852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49846" rIns="49846" bIns="49846" rtlCol="0" anchor="ctr"/>
            <a:lstStyle/>
            <a:p>
              <a:pPr defTabSz="844083"/>
              <a:r>
                <a:rPr lang="ko-KR" altLang="en-US" sz="700" dirty="0">
                  <a:solidFill>
                    <a:schemeClr val="tx1"/>
                  </a:solidFill>
                  <a:latin typeface="Arial" panose="020B0604020202020204" pitchFamily="34" charset="0"/>
                  <a:ea typeface="+mj-ea"/>
                  <a:cs typeface="Arial" panose="020B0604020202020204" pitchFamily="34" charset="0"/>
                </a:rPr>
                <a:t>제지부문</a:t>
              </a:r>
            </a:p>
          </p:txBody>
        </p:sp>
        <p:sp>
          <p:nvSpPr>
            <p:cNvPr id="99" name="모서리가 둥근 직사각형 114">
              <a:extLst>
                <a:ext uri="{FF2B5EF4-FFF2-40B4-BE49-F238E27FC236}">
                  <a16:creationId xmlns:a16="http://schemas.microsoft.com/office/drawing/2014/main" id="{B3E71FFE-16FF-4ECB-B02A-88BE788BD43C}"/>
                </a:ext>
              </a:extLst>
            </p:cNvPr>
            <p:cNvSpPr/>
            <p:nvPr/>
          </p:nvSpPr>
          <p:spPr>
            <a:xfrm>
              <a:off x="5493408" y="5989396"/>
              <a:ext cx="720000" cy="16112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49846" rIns="49846" bIns="49846" rtlCol="0" anchor="ctr"/>
            <a:lstStyle/>
            <a:p>
              <a:pPr defTabSz="844083"/>
              <a:r>
                <a:rPr lang="ko-KR" altLang="en-US" sz="700" dirty="0">
                  <a:solidFill>
                    <a:schemeClr val="tx1"/>
                  </a:solidFill>
                  <a:latin typeface="Arial" panose="020B0604020202020204" pitchFamily="34" charset="0"/>
                  <a:ea typeface="+mj-ea"/>
                  <a:cs typeface="Arial" panose="020B0604020202020204" pitchFamily="34" charset="0"/>
                </a:rPr>
                <a:t>부동산부문</a:t>
              </a:r>
            </a:p>
          </p:txBody>
        </p:sp>
        <p:sp>
          <p:nvSpPr>
            <p:cNvPr id="100" name="모서리가 둥근 직사각형 114">
              <a:extLst>
                <a:ext uri="{FF2B5EF4-FFF2-40B4-BE49-F238E27FC236}">
                  <a16:creationId xmlns:a16="http://schemas.microsoft.com/office/drawing/2014/main" id="{74A7F4AA-E978-40C4-90ED-D26689D1289D}"/>
                </a:ext>
              </a:extLst>
            </p:cNvPr>
            <p:cNvSpPr/>
            <p:nvPr/>
          </p:nvSpPr>
          <p:spPr>
            <a:xfrm>
              <a:off x="5493408" y="5920055"/>
              <a:ext cx="720000" cy="7852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49846" rIns="49846" bIns="49846" rtlCol="0" anchor="ctr"/>
            <a:lstStyle/>
            <a:p>
              <a:pPr defTabSz="844083"/>
              <a:r>
                <a:rPr lang="ko-KR" altLang="en-US" sz="700" dirty="0">
                  <a:solidFill>
                    <a:schemeClr val="tx1"/>
                  </a:solidFill>
                  <a:latin typeface="Arial" panose="020B0604020202020204" pitchFamily="34" charset="0"/>
                  <a:ea typeface="+mj-ea"/>
                  <a:cs typeface="Arial" panose="020B0604020202020204" pitchFamily="34" charset="0"/>
                </a:rPr>
                <a:t>프린팅 부문</a:t>
              </a:r>
            </a:p>
          </p:txBody>
        </p:sp>
      </p:grpSp>
      <p:sp>
        <p:nvSpPr>
          <p:cNvPr id="101" name="모서리가 둥근 직사각형 114">
            <a:extLst>
              <a:ext uri="{FF2B5EF4-FFF2-40B4-BE49-F238E27FC236}">
                <a16:creationId xmlns:a16="http://schemas.microsoft.com/office/drawing/2014/main" id="{9F060775-C04C-4B62-8903-D3389589B94E}"/>
              </a:ext>
            </a:extLst>
          </p:cNvPr>
          <p:cNvSpPr/>
          <p:nvPr/>
        </p:nvSpPr>
        <p:spPr>
          <a:xfrm>
            <a:off x="5040481" y="3639920"/>
            <a:ext cx="900000" cy="252000"/>
          </a:xfrm>
          <a:prstGeom prst="roundRect">
            <a:avLst>
              <a:gd name="adj" fmla="val 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err="1">
                <a:solidFill>
                  <a:srgbClr val="FFFFFF"/>
                </a:solidFill>
                <a:latin typeface="Arial" panose="020B0604020202020204" pitchFamily="34" charset="0"/>
                <a:ea typeface="+mj-ea"/>
                <a:cs typeface="Arial" panose="020B0604020202020204" pitchFamily="34" charset="0"/>
              </a:rPr>
              <a:t>나투라페이퍼</a:t>
            </a: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a:solidFill>
                  <a:srgbClr val="FFFFFF"/>
                </a:solidFill>
                <a:latin typeface="Arial" panose="020B0604020202020204" pitchFamily="34" charset="0"/>
                <a:ea typeface="+mj-ea"/>
                <a:cs typeface="Arial" panose="020B0604020202020204" pitchFamily="34" charset="0"/>
              </a:rPr>
              <a:t>주</a:t>
            </a:r>
            <a:r>
              <a:rPr lang="en-US" altLang="ko-KR" sz="800" b="1" dirty="0">
                <a:solidFill>
                  <a:srgbClr val="FFFFFF"/>
                </a:solidFill>
                <a:latin typeface="Arial" panose="020B0604020202020204" pitchFamily="34" charset="0"/>
                <a:ea typeface="+mj-ea"/>
                <a:cs typeface="Arial" panose="020B0604020202020204" pitchFamily="34" charset="0"/>
              </a:rPr>
              <a:t>)</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02" name="모서리가 둥근 직사각형 114">
            <a:extLst>
              <a:ext uri="{FF2B5EF4-FFF2-40B4-BE49-F238E27FC236}">
                <a16:creationId xmlns:a16="http://schemas.microsoft.com/office/drawing/2014/main" id="{A91FE02E-1EC7-4D29-BBAE-621EFCC9C49B}"/>
              </a:ext>
            </a:extLst>
          </p:cNvPr>
          <p:cNvSpPr/>
          <p:nvPr/>
        </p:nvSpPr>
        <p:spPr>
          <a:xfrm>
            <a:off x="8301101" y="3648076"/>
            <a:ext cx="1116000" cy="201223"/>
          </a:xfrm>
          <a:prstGeom prst="roundRect">
            <a:avLst>
              <a:gd name="adj" fmla="val 0"/>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a:solidFill>
                  <a:srgbClr val="FFFFFF"/>
                </a:solidFill>
                <a:latin typeface="Arial" panose="020B0604020202020204" pitchFamily="34" charset="0"/>
                <a:ea typeface="+mj-ea"/>
                <a:cs typeface="Arial" panose="020B0604020202020204" pitchFamily="34" charset="0"/>
              </a:rPr>
              <a:t>주</a:t>
            </a: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err="1">
                <a:solidFill>
                  <a:srgbClr val="FFFFFF"/>
                </a:solidFill>
                <a:latin typeface="Arial" panose="020B0604020202020204" pitchFamily="34" charset="0"/>
                <a:ea typeface="+mj-ea"/>
                <a:cs typeface="Arial" panose="020B0604020202020204" pitchFamily="34" charset="0"/>
              </a:rPr>
              <a:t>디오션시티퍼스트</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03" name="모서리가 둥근 직사각형 114">
            <a:extLst>
              <a:ext uri="{FF2B5EF4-FFF2-40B4-BE49-F238E27FC236}">
                <a16:creationId xmlns:a16="http://schemas.microsoft.com/office/drawing/2014/main" id="{C403CC2B-8D76-4040-9A11-6F6DEDC49ED0}"/>
              </a:ext>
            </a:extLst>
          </p:cNvPr>
          <p:cNvSpPr/>
          <p:nvPr/>
        </p:nvSpPr>
        <p:spPr>
          <a:xfrm>
            <a:off x="8301101" y="3905550"/>
            <a:ext cx="1116000" cy="201223"/>
          </a:xfrm>
          <a:prstGeom prst="roundRect">
            <a:avLst>
              <a:gd name="adj" fmla="val 0"/>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a:solidFill>
                  <a:srgbClr val="FFFFFF"/>
                </a:solidFill>
                <a:latin typeface="Arial" panose="020B0604020202020204" pitchFamily="34" charset="0"/>
                <a:ea typeface="+mj-ea"/>
                <a:cs typeface="Arial" panose="020B0604020202020204" pitchFamily="34" charset="0"/>
              </a:rPr>
              <a:t>주</a:t>
            </a: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err="1">
                <a:solidFill>
                  <a:srgbClr val="FFFFFF"/>
                </a:solidFill>
                <a:latin typeface="Arial" panose="020B0604020202020204" pitchFamily="34" charset="0"/>
                <a:ea typeface="+mj-ea"/>
                <a:cs typeface="Arial" panose="020B0604020202020204" pitchFamily="34" charset="0"/>
              </a:rPr>
              <a:t>디오션시티투</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04" name="모서리가 둥근 직사각형 114">
            <a:extLst>
              <a:ext uri="{FF2B5EF4-FFF2-40B4-BE49-F238E27FC236}">
                <a16:creationId xmlns:a16="http://schemas.microsoft.com/office/drawing/2014/main" id="{1540DA65-53E1-4422-B8B1-4301784B2A5D}"/>
              </a:ext>
            </a:extLst>
          </p:cNvPr>
          <p:cNvSpPr/>
          <p:nvPr/>
        </p:nvSpPr>
        <p:spPr>
          <a:xfrm>
            <a:off x="8301101" y="4163025"/>
            <a:ext cx="1116000" cy="201223"/>
          </a:xfrm>
          <a:prstGeom prst="roundRect">
            <a:avLst>
              <a:gd name="adj" fmla="val 0"/>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a:solidFill>
                  <a:srgbClr val="FFFFFF"/>
                </a:solidFill>
                <a:latin typeface="Arial" panose="020B0604020202020204" pitchFamily="34" charset="0"/>
                <a:ea typeface="+mj-ea"/>
                <a:cs typeface="Arial" panose="020B0604020202020204" pitchFamily="34" charset="0"/>
              </a:rPr>
              <a:t>주</a:t>
            </a: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err="1">
                <a:solidFill>
                  <a:srgbClr val="FFFFFF"/>
                </a:solidFill>
                <a:latin typeface="Arial" panose="020B0604020202020204" pitchFamily="34" charset="0"/>
                <a:ea typeface="+mj-ea"/>
                <a:cs typeface="Arial" panose="020B0604020202020204" pitchFamily="34" charset="0"/>
              </a:rPr>
              <a:t>디오션시티쓰리</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05" name="모서리가 둥근 직사각형 114">
            <a:extLst>
              <a:ext uri="{FF2B5EF4-FFF2-40B4-BE49-F238E27FC236}">
                <a16:creationId xmlns:a16="http://schemas.microsoft.com/office/drawing/2014/main" id="{10C1EA28-C15A-46EC-90EB-3FA6BF08636F}"/>
              </a:ext>
            </a:extLst>
          </p:cNvPr>
          <p:cNvSpPr/>
          <p:nvPr/>
        </p:nvSpPr>
        <p:spPr>
          <a:xfrm>
            <a:off x="8301101" y="4420500"/>
            <a:ext cx="1116000" cy="201223"/>
          </a:xfrm>
          <a:prstGeom prst="roundRect">
            <a:avLst>
              <a:gd name="adj" fmla="val 0"/>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a:solidFill>
                  <a:srgbClr val="FFFFFF"/>
                </a:solidFill>
                <a:latin typeface="Arial" panose="020B0604020202020204" pitchFamily="34" charset="0"/>
                <a:ea typeface="+mj-ea"/>
                <a:cs typeface="Arial" panose="020B0604020202020204" pitchFamily="34" charset="0"/>
              </a:rPr>
              <a:t>주</a:t>
            </a: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err="1">
                <a:solidFill>
                  <a:srgbClr val="FFFFFF"/>
                </a:solidFill>
                <a:latin typeface="Arial" panose="020B0604020202020204" pitchFamily="34" charset="0"/>
                <a:ea typeface="+mj-ea"/>
                <a:cs typeface="Arial" panose="020B0604020202020204" pitchFamily="34" charset="0"/>
              </a:rPr>
              <a:t>디오션시티포</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06" name="모서리가 둥근 직사각형 114">
            <a:extLst>
              <a:ext uri="{FF2B5EF4-FFF2-40B4-BE49-F238E27FC236}">
                <a16:creationId xmlns:a16="http://schemas.microsoft.com/office/drawing/2014/main" id="{8A3E3EBB-5B45-446B-B34C-CCA3B36423FE}"/>
              </a:ext>
            </a:extLst>
          </p:cNvPr>
          <p:cNvSpPr/>
          <p:nvPr/>
        </p:nvSpPr>
        <p:spPr>
          <a:xfrm>
            <a:off x="8301101" y="4677975"/>
            <a:ext cx="1116000" cy="201223"/>
          </a:xfrm>
          <a:prstGeom prst="roundRect">
            <a:avLst>
              <a:gd name="adj" fmla="val 0"/>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a:solidFill>
                  <a:srgbClr val="FFFFFF"/>
                </a:solidFill>
                <a:latin typeface="Arial" panose="020B0604020202020204" pitchFamily="34" charset="0"/>
                <a:ea typeface="+mj-ea"/>
                <a:cs typeface="Arial" panose="020B0604020202020204" pitchFamily="34" charset="0"/>
              </a:rPr>
              <a:t>주</a:t>
            </a:r>
            <a:r>
              <a:rPr lang="en-US" altLang="ko-KR" sz="800" b="1" dirty="0">
                <a:solidFill>
                  <a:srgbClr val="FFFFFF"/>
                </a:solidFill>
                <a:latin typeface="Arial" panose="020B0604020202020204" pitchFamily="34" charset="0"/>
                <a:ea typeface="+mj-ea"/>
                <a:cs typeface="Arial" panose="020B0604020202020204" pitchFamily="34" charset="0"/>
              </a:rPr>
              <a:t>)</a:t>
            </a:r>
            <a:r>
              <a:rPr lang="ko-KR" altLang="en-US" sz="800" b="1" dirty="0" err="1">
                <a:solidFill>
                  <a:srgbClr val="FFFFFF"/>
                </a:solidFill>
                <a:latin typeface="Arial" panose="020B0604020202020204" pitchFamily="34" charset="0"/>
                <a:ea typeface="+mj-ea"/>
                <a:cs typeface="Arial" panose="020B0604020202020204" pitchFamily="34" charset="0"/>
              </a:rPr>
              <a:t>디오션시티</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cxnSp>
        <p:nvCxnSpPr>
          <p:cNvPr id="107" name="연결선: 꺾임 106">
            <a:extLst>
              <a:ext uri="{FF2B5EF4-FFF2-40B4-BE49-F238E27FC236}">
                <a16:creationId xmlns:a16="http://schemas.microsoft.com/office/drawing/2014/main" id="{B7B642E7-F819-42A6-A002-79AB34241878}"/>
              </a:ext>
            </a:extLst>
          </p:cNvPr>
          <p:cNvCxnSpPr>
            <a:cxnSpLocks/>
            <a:endCxn id="92" idx="1"/>
          </p:cNvCxnSpPr>
          <p:nvPr/>
        </p:nvCxnSpPr>
        <p:spPr>
          <a:xfrm rot="16200000" flipH="1">
            <a:off x="6076487" y="3605999"/>
            <a:ext cx="865309" cy="501156"/>
          </a:xfrm>
          <a:prstGeom prst="bentConnector2">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id="{0824C757-F02C-4875-A0D9-4F95DB662C36}"/>
              </a:ext>
            </a:extLst>
          </p:cNvPr>
          <p:cNvSpPr/>
          <p:nvPr/>
        </p:nvSpPr>
        <p:spPr>
          <a:xfrm>
            <a:off x="6354597" y="3648076"/>
            <a:ext cx="432000" cy="90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36000" bIns="49846" rtlCol="0" anchor="ctr"/>
          <a:lstStyle/>
          <a:p>
            <a:pPr algn="ctr"/>
            <a:r>
              <a:rPr lang="en-US" altLang="ko-KR" sz="800" i="1" dirty="0">
                <a:solidFill>
                  <a:srgbClr val="00338D"/>
                </a:solidFill>
                <a:latin typeface="Arial" panose="020B0604020202020204" pitchFamily="34" charset="0"/>
                <a:ea typeface="+mj-ea"/>
                <a:cs typeface="Arial" panose="020B0604020202020204" pitchFamily="34" charset="0"/>
              </a:rPr>
              <a:t>99.95%</a:t>
            </a:r>
            <a:endParaRPr lang="ko-KR" altLang="en-US" sz="800" i="1" dirty="0" err="1">
              <a:solidFill>
                <a:srgbClr val="00338D"/>
              </a:solidFill>
              <a:latin typeface="Arial" panose="020B0604020202020204" pitchFamily="34" charset="0"/>
              <a:ea typeface="+mj-ea"/>
              <a:cs typeface="Arial" panose="020B0604020202020204" pitchFamily="34" charset="0"/>
            </a:endParaRPr>
          </a:p>
        </p:txBody>
      </p:sp>
      <p:sp>
        <p:nvSpPr>
          <p:cNvPr id="109" name="직사각형 108">
            <a:extLst>
              <a:ext uri="{FF2B5EF4-FFF2-40B4-BE49-F238E27FC236}">
                <a16:creationId xmlns:a16="http://schemas.microsoft.com/office/drawing/2014/main" id="{A3C8EEBB-5A25-4E24-BD79-137881308B1D}"/>
              </a:ext>
            </a:extLst>
          </p:cNvPr>
          <p:cNvSpPr/>
          <p:nvPr/>
        </p:nvSpPr>
        <p:spPr>
          <a:xfrm>
            <a:off x="6344437" y="4158751"/>
            <a:ext cx="432000" cy="90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36000" bIns="49846" rtlCol="0" anchor="ctr"/>
          <a:lstStyle/>
          <a:p>
            <a:pPr algn="ctr"/>
            <a:r>
              <a:rPr lang="en-US" altLang="ko-KR" sz="800" i="1" dirty="0">
                <a:solidFill>
                  <a:srgbClr val="00338D"/>
                </a:solidFill>
                <a:latin typeface="Arial" panose="020B0604020202020204" pitchFamily="34" charset="0"/>
                <a:ea typeface="+mj-ea"/>
                <a:cs typeface="Arial" panose="020B0604020202020204" pitchFamily="34" charset="0"/>
              </a:rPr>
              <a:t>100%</a:t>
            </a:r>
            <a:endParaRPr lang="ko-KR" altLang="en-US" sz="800" i="1" dirty="0" err="1">
              <a:solidFill>
                <a:srgbClr val="00338D"/>
              </a:solidFill>
              <a:latin typeface="Arial" panose="020B0604020202020204" pitchFamily="34" charset="0"/>
              <a:ea typeface="+mj-ea"/>
              <a:cs typeface="Arial" panose="020B0604020202020204" pitchFamily="34" charset="0"/>
            </a:endParaRPr>
          </a:p>
        </p:txBody>
      </p:sp>
      <p:cxnSp>
        <p:nvCxnSpPr>
          <p:cNvPr id="110" name="직선 연결선 109">
            <a:extLst>
              <a:ext uri="{FF2B5EF4-FFF2-40B4-BE49-F238E27FC236}">
                <a16:creationId xmlns:a16="http://schemas.microsoft.com/office/drawing/2014/main" id="{5B4045D5-3436-483F-96F6-357F5039618A}"/>
              </a:ext>
            </a:extLst>
          </p:cNvPr>
          <p:cNvCxnSpPr>
            <a:cxnSpLocks/>
          </p:cNvCxnSpPr>
          <p:nvPr/>
        </p:nvCxnSpPr>
        <p:spPr>
          <a:xfrm flipH="1">
            <a:off x="7850420" y="3419993"/>
            <a:ext cx="1" cy="1358594"/>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EF92F5B-5218-4114-9EB6-3CAD5E217639}"/>
              </a:ext>
            </a:extLst>
          </p:cNvPr>
          <p:cNvCxnSpPr>
            <a:cxnSpLocks/>
            <a:endCxn id="102" idx="1"/>
          </p:cNvCxnSpPr>
          <p:nvPr/>
        </p:nvCxnSpPr>
        <p:spPr>
          <a:xfrm>
            <a:off x="7853979" y="3748687"/>
            <a:ext cx="447122" cy="1"/>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3A60FD6D-5466-4157-A1BA-160CDD5725A0}"/>
              </a:ext>
            </a:extLst>
          </p:cNvPr>
          <p:cNvCxnSpPr>
            <a:cxnSpLocks/>
            <a:endCxn id="103" idx="1"/>
          </p:cNvCxnSpPr>
          <p:nvPr/>
        </p:nvCxnSpPr>
        <p:spPr>
          <a:xfrm>
            <a:off x="7853978" y="4006162"/>
            <a:ext cx="447123"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8AEA722A-BF57-4FC4-AB6D-E946CCD87DF9}"/>
              </a:ext>
            </a:extLst>
          </p:cNvPr>
          <p:cNvCxnSpPr>
            <a:cxnSpLocks/>
            <a:endCxn id="104" idx="1"/>
          </p:cNvCxnSpPr>
          <p:nvPr/>
        </p:nvCxnSpPr>
        <p:spPr>
          <a:xfrm>
            <a:off x="7853978" y="4263637"/>
            <a:ext cx="447123"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8538CCA8-0DCD-4C8D-9455-6FF929C417CD}"/>
              </a:ext>
            </a:extLst>
          </p:cNvPr>
          <p:cNvCxnSpPr>
            <a:cxnSpLocks/>
            <a:endCxn id="105" idx="1"/>
          </p:cNvCxnSpPr>
          <p:nvPr/>
        </p:nvCxnSpPr>
        <p:spPr>
          <a:xfrm>
            <a:off x="7853978" y="4521111"/>
            <a:ext cx="447123" cy="1"/>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6EC9A3B-BE09-418E-85AE-67C3EA64BA79}"/>
              </a:ext>
            </a:extLst>
          </p:cNvPr>
          <p:cNvCxnSpPr>
            <a:cxnSpLocks/>
            <a:endCxn id="106" idx="1"/>
          </p:cNvCxnSpPr>
          <p:nvPr/>
        </p:nvCxnSpPr>
        <p:spPr>
          <a:xfrm>
            <a:off x="7853978" y="4778587"/>
            <a:ext cx="447123"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465DB6B8-2C48-4EEA-8582-8454A2B9D421}"/>
              </a:ext>
            </a:extLst>
          </p:cNvPr>
          <p:cNvSpPr/>
          <p:nvPr/>
        </p:nvSpPr>
        <p:spPr>
          <a:xfrm>
            <a:off x="7897505" y="3643802"/>
            <a:ext cx="360000" cy="90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36000" bIns="49846" rtlCol="0" anchor="ctr"/>
          <a:lstStyle/>
          <a:p>
            <a:pPr algn="ctr"/>
            <a:r>
              <a:rPr lang="en-US" altLang="ko-KR" sz="800" i="1" dirty="0">
                <a:solidFill>
                  <a:srgbClr val="00338D"/>
                </a:solidFill>
                <a:latin typeface="Arial" panose="020B0604020202020204" pitchFamily="34" charset="0"/>
                <a:ea typeface="+mj-ea"/>
                <a:cs typeface="Arial" panose="020B0604020202020204" pitchFamily="34" charset="0"/>
              </a:rPr>
              <a:t>100%</a:t>
            </a:r>
            <a:endParaRPr lang="ko-KR" altLang="en-US" sz="800" i="1" dirty="0" err="1">
              <a:solidFill>
                <a:srgbClr val="00338D"/>
              </a:solidFill>
              <a:latin typeface="Arial" panose="020B0604020202020204" pitchFamily="34" charset="0"/>
              <a:ea typeface="+mj-ea"/>
              <a:cs typeface="Arial" panose="020B0604020202020204" pitchFamily="34" charset="0"/>
            </a:endParaRPr>
          </a:p>
        </p:txBody>
      </p:sp>
      <p:sp>
        <p:nvSpPr>
          <p:cNvPr id="117" name="직사각형 116">
            <a:extLst>
              <a:ext uri="{FF2B5EF4-FFF2-40B4-BE49-F238E27FC236}">
                <a16:creationId xmlns:a16="http://schemas.microsoft.com/office/drawing/2014/main" id="{BFC5EE9D-0A5F-4E6B-8E91-0BE78A00CF73}"/>
              </a:ext>
            </a:extLst>
          </p:cNvPr>
          <p:cNvSpPr/>
          <p:nvPr/>
        </p:nvSpPr>
        <p:spPr>
          <a:xfrm>
            <a:off x="7897505" y="3901276"/>
            <a:ext cx="360000" cy="90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36000" bIns="49846" rtlCol="0" anchor="ctr"/>
          <a:lstStyle/>
          <a:p>
            <a:pPr algn="ctr"/>
            <a:r>
              <a:rPr lang="en-US" altLang="ko-KR" sz="800" i="1" dirty="0">
                <a:solidFill>
                  <a:srgbClr val="00338D"/>
                </a:solidFill>
                <a:latin typeface="Arial" panose="020B0604020202020204" pitchFamily="34" charset="0"/>
                <a:ea typeface="+mj-ea"/>
                <a:cs typeface="Arial" panose="020B0604020202020204" pitchFamily="34" charset="0"/>
              </a:rPr>
              <a:t>100%</a:t>
            </a:r>
            <a:endParaRPr lang="ko-KR" altLang="en-US" sz="800" i="1" dirty="0" err="1">
              <a:solidFill>
                <a:srgbClr val="00338D"/>
              </a:solidFill>
              <a:latin typeface="Arial" panose="020B0604020202020204" pitchFamily="34" charset="0"/>
              <a:ea typeface="+mj-ea"/>
              <a:cs typeface="Arial" panose="020B0604020202020204" pitchFamily="34" charset="0"/>
            </a:endParaRPr>
          </a:p>
        </p:txBody>
      </p:sp>
      <p:sp>
        <p:nvSpPr>
          <p:cNvPr id="118" name="직사각형 117">
            <a:extLst>
              <a:ext uri="{FF2B5EF4-FFF2-40B4-BE49-F238E27FC236}">
                <a16:creationId xmlns:a16="http://schemas.microsoft.com/office/drawing/2014/main" id="{3ABEB094-3148-4F77-AA2A-CD2089F89E68}"/>
              </a:ext>
            </a:extLst>
          </p:cNvPr>
          <p:cNvSpPr/>
          <p:nvPr/>
        </p:nvSpPr>
        <p:spPr>
          <a:xfrm>
            <a:off x="7897505" y="4158751"/>
            <a:ext cx="360000" cy="90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36000" bIns="49846" rtlCol="0" anchor="ctr"/>
          <a:lstStyle/>
          <a:p>
            <a:pPr algn="ctr"/>
            <a:r>
              <a:rPr lang="en-US" altLang="ko-KR" sz="800" i="1" dirty="0">
                <a:solidFill>
                  <a:srgbClr val="00338D"/>
                </a:solidFill>
                <a:latin typeface="Arial" panose="020B0604020202020204" pitchFamily="34" charset="0"/>
                <a:ea typeface="+mj-ea"/>
                <a:cs typeface="Arial" panose="020B0604020202020204" pitchFamily="34" charset="0"/>
              </a:rPr>
              <a:t>100%</a:t>
            </a:r>
            <a:endParaRPr lang="ko-KR" altLang="en-US" sz="800" i="1" dirty="0" err="1">
              <a:solidFill>
                <a:srgbClr val="00338D"/>
              </a:solidFill>
              <a:latin typeface="Arial" panose="020B0604020202020204" pitchFamily="34" charset="0"/>
              <a:ea typeface="+mj-ea"/>
              <a:cs typeface="Arial" panose="020B0604020202020204" pitchFamily="34" charset="0"/>
            </a:endParaRPr>
          </a:p>
        </p:txBody>
      </p:sp>
      <p:sp>
        <p:nvSpPr>
          <p:cNvPr id="119" name="직사각형 118">
            <a:extLst>
              <a:ext uri="{FF2B5EF4-FFF2-40B4-BE49-F238E27FC236}">
                <a16:creationId xmlns:a16="http://schemas.microsoft.com/office/drawing/2014/main" id="{4BC07911-772E-4EB9-9B03-EA5CCCE26377}"/>
              </a:ext>
            </a:extLst>
          </p:cNvPr>
          <p:cNvSpPr/>
          <p:nvPr/>
        </p:nvSpPr>
        <p:spPr>
          <a:xfrm>
            <a:off x="7897505" y="4416226"/>
            <a:ext cx="360000" cy="90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36000" bIns="49846" rtlCol="0" anchor="ctr"/>
          <a:lstStyle/>
          <a:p>
            <a:pPr algn="ctr"/>
            <a:r>
              <a:rPr lang="en-US" altLang="ko-KR" sz="800" i="1" dirty="0">
                <a:solidFill>
                  <a:srgbClr val="00338D"/>
                </a:solidFill>
                <a:latin typeface="Arial" panose="020B0604020202020204" pitchFamily="34" charset="0"/>
                <a:ea typeface="+mj-ea"/>
                <a:cs typeface="Arial" panose="020B0604020202020204" pitchFamily="34" charset="0"/>
              </a:rPr>
              <a:t>100%</a:t>
            </a:r>
            <a:endParaRPr lang="ko-KR" altLang="en-US" sz="800" i="1" dirty="0" err="1">
              <a:solidFill>
                <a:srgbClr val="00338D"/>
              </a:solidFill>
              <a:latin typeface="Arial" panose="020B0604020202020204" pitchFamily="34" charset="0"/>
              <a:ea typeface="+mj-ea"/>
              <a:cs typeface="Arial" panose="020B0604020202020204" pitchFamily="34" charset="0"/>
            </a:endParaRPr>
          </a:p>
        </p:txBody>
      </p:sp>
      <p:sp>
        <p:nvSpPr>
          <p:cNvPr id="120" name="직사각형 119">
            <a:extLst>
              <a:ext uri="{FF2B5EF4-FFF2-40B4-BE49-F238E27FC236}">
                <a16:creationId xmlns:a16="http://schemas.microsoft.com/office/drawing/2014/main" id="{FA195EAB-6F45-401F-A4D2-9335EB164806}"/>
              </a:ext>
            </a:extLst>
          </p:cNvPr>
          <p:cNvSpPr/>
          <p:nvPr/>
        </p:nvSpPr>
        <p:spPr>
          <a:xfrm>
            <a:off x="7897505" y="4673701"/>
            <a:ext cx="360000" cy="90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36000" bIns="49846" rtlCol="0" anchor="ctr"/>
          <a:lstStyle/>
          <a:p>
            <a:pPr algn="ctr"/>
            <a:r>
              <a:rPr lang="en-US" altLang="ko-KR" sz="800" i="1" dirty="0">
                <a:solidFill>
                  <a:srgbClr val="00338D"/>
                </a:solidFill>
                <a:latin typeface="Arial" panose="020B0604020202020204" pitchFamily="34" charset="0"/>
                <a:ea typeface="+mj-ea"/>
                <a:cs typeface="Arial" panose="020B0604020202020204" pitchFamily="34" charset="0"/>
              </a:rPr>
              <a:t>100%</a:t>
            </a:r>
            <a:endParaRPr lang="ko-KR" altLang="en-US" sz="800" i="1" dirty="0" err="1">
              <a:solidFill>
                <a:srgbClr val="00338D"/>
              </a:solidFill>
              <a:latin typeface="Arial" panose="020B0604020202020204" pitchFamily="34" charset="0"/>
              <a:ea typeface="+mj-ea"/>
              <a:cs typeface="Arial" panose="020B0604020202020204" pitchFamily="34" charset="0"/>
            </a:endParaRPr>
          </a:p>
        </p:txBody>
      </p:sp>
      <p:sp>
        <p:nvSpPr>
          <p:cNvPr id="121" name="직사각형 120">
            <a:extLst>
              <a:ext uri="{FF2B5EF4-FFF2-40B4-BE49-F238E27FC236}">
                <a16:creationId xmlns:a16="http://schemas.microsoft.com/office/drawing/2014/main" id="{5C7E070A-2C98-419E-B4D9-677F98629C7A}"/>
              </a:ext>
            </a:extLst>
          </p:cNvPr>
          <p:cNvSpPr/>
          <p:nvPr/>
        </p:nvSpPr>
        <p:spPr>
          <a:xfrm>
            <a:off x="5047157" y="3491364"/>
            <a:ext cx="432000" cy="90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36000" bIns="49846" rtlCol="0" anchor="ctr"/>
          <a:lstStyle/>
          <a:p>
            <a:pPr algn="ctr"/>
            <a:r>
              <a:rPr lang="en-US" altLang="ko-KR" sz="800" i="1" dirty="0">
                <a:solidFill>
                  <a:srgbClr val="00338D"/>
                </a:solidFill>
                <a:latin typeface="Arial" panose="020B0604020202020204" pitchFamily="34" charset="0"/>
                <a:ea typeface="+mj-ea"/>
                <a:cs typeface="Arial" panose="020B0604020202020204" pitchFamily="34" charset="0"/>
              </a:rPr>
              <a:t>100%</a:t>
            </a:r>
            <a:endParaRPr lang="ko-KR" altLang="en-US" sz="800" i="1" dirty="0" err="1">
              <a:solidFill>
                <a:srgbClr val="00338D"/>
              </a:solidFill>
              <a:latin typeface="Arial" panose="020B0604020202020204" pitchFamily="34" charset="0"/>
              <a:ea typeface="+mj-ea"/>
              <a:cs typeface="Arial" panose="020B0604020202020204" pitchFamily="34" charset="0"/>
            </a:endParaRPr>
          </a:p>
        </p:txBody>
      </p:sp>
      <p:cxnSp>
        <p:nvCxnSpPr>
          <p:cNvPr id="127" name="직선 화살표 연결선 126">
            <a:extLst>
              <a:ext uri="{FF2B5EF4-FFF2-40B4-BE49-F238E27FC236}">
                <a16:creationId xmlns:a16="http://schemas.microsoft.com/office/drawing/2014/main" id="{B6DF464C-2147-46CF-AA89-C428D8939F48}"/>
              </a:ext>
            </a:extLst>
          </p:cNvPr>
          <p:cNvCxnSpPr>
            <a:cxnSpLocks/>
          </p:cNvCxnSpPr>
          <p:nvPr/>
        </p:nvCxnSpPr>
        <p:spPr>
          <a:xfrm>
            <a:off x="6258817" y="3791135"/>
            <a:ext cx="479830"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EBE45A57-AFCC-437F-95FF-CD832D6748E4}"/>
              </a:ext>
            </a:extLst>
          </p:cNvPr>
          <p:cNvSpPr txBox="1"/>
          <p:nvPr/>
        </p:nvSpPr>
        <p:spPr>
          <a:xfrm>
            <a:off x="4785839" y="6003639"/>
            <a:ext cx="4067698" cy="323165"/>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ea typeface="+mj-ea"/>
                <a:cs typeface="Arial" panose="020B0604020202020204" pitchFamily="34" charset="0"/>
              </a:rPr>
              <a:t>Source: </a:t>
            </a:r>
            <a:r>
              <a:rPr lang="en-US" altLang="ko-KR" sz="700" dirty="0">
                <a:solidFill>
                  <a:prstClr val="black"/>
                </a:solidFill>
                <a:latin typeface="Arial" panose="020B0604020202020204" pitchFamily="34" charset="0"/>
                <a:ea typeface="+mj-ea"/>
                <a:cs typeface="Arial" panose="020B0604020202020204" pitchFamily="34" charset="0"/>
              </a:rPr>
              <a:t>VDR 1.3.3.1.9~10, VDR 6.2.26, VDR 6.3.56, Dart</a:t>
            </a:r>
            <a:br>
              <a:rPr lang="en-US" altLang="ko-KR" sz="700" kern="0" dirty="0">
                <a:solidFill>
                  <a:srgbClr val="000000"/>
                </a:solidFill>
                <a:latin typeface="Arial" panose="020B0604020202020204" pitchFamily="34" charset="0"/>
                <a:ea typeface="+mj-ea"/>
                <a:cs typeface="Arial" panose="020B0604020202020204" pitchFamily="34" charset="0"/>
              </a:rPr>
            </a:br>
            <a:r>
              <a:rPr lang="en-US" altLang="ko-KR" sz="700" kern="0" dirty="0">
                <a:solidFill>
                  <a:srgbClr val="000000"/>
                </a:solidFill>
                <a:latin typeface="Arial" panose="020B0604020202020204" pitchFamily="34" charset="0"/>
                <a:ea typeface="+mj-ea"/>
                <a:cs typeface="Arial" panose="020B0604020202020204" pitchFamily="34" charset="0"/>
              </a:rPr>
              <a:t>Note 1: </a:t>
            </a:r>
            <a:r>
              <a:rPr lang="ko-KR" altLang="en-US" sz="700" kern="0" dirty="0" err="1">
                <a:solidFill>
                  <a:srgbClr val="000000"/>
                </a:solidFill>
                <a:latin typeface="Arial" panose="020B0604020202020204" pitchFamily="34" charset="0"/>
                <a:ea typeface="+mj-ea"/>
                <a:cs typeface="Arial" panose="020B0604020202020204" pitchFamily="34" charset="0"/>
              </a:rPr>
              <a:t>유통주식수</a:t>
            </a:r>
            <a:r>
              <a:rPr lang="ko-KR" altLang="en-US" sz="700" kern="0" dirty="0">
                <a:solidFill>
                  <a:srgbClr val="000000"/>
                </a:solidFill>
                <a:latin typeface="Arial" panose="020B0604020202020204" pitchFamily="34" charset="0"/>
                <a:ea typeface="+mj-ea"/>
                <a:cs typeface="Arial" panose="020B0604020202020204" pitchFamily="34" charset="0"/>
              </a:rPr>
              <a:t> 기준</a:t>
            </a:r>
            <a:endParaRPr lang="en-US" altLang="ko-KR" sz="700" kern="0" dirty="0">
              <a:solidFill>
                <a:srgbClr val="000000"/>
              </a:solidFill>
              <a:latin typeface="Arial" panose="020B0604020202020204" pitchFamily="34" charset="0"/>
              <a:ea typeface="+mj-ea"/>
              <a:cs typeface="Arial" panose="020B0604020202020204" pitchFamily="34" charset="0"/>
            </a:endParaRPr>
          </a:p>
          <a:p>
            <a:r>
              <a:rPr lang="en-US" altLang="ko-KR" sz="700" kern="0" dirty="0">
                <a:solidFill>
                  <a:srgbClr val="000000"/>
                </a:solidFill>
                <a:latin typeface="Arial" panose="020B0604020202020204" pitchFamily="34" charset="0"/>
                <a:ea typeface="+mj-ea"/>
                <a:cs typeface="Arial" panose="020B0604020202020204" pitchFamily="34" charset="0"/>
              </a:rPr>
              <a:t>Note 2: </a:t>
            </a:r>
            <a:r>
              <a:rPr lang="ko-KR" altLang="en-US" sz="700" kern="0" dirty="0" err="1">
                <a:solidFill>
                  <a:srgbClr val="000000"/>
                </a:solidFill>
                <a:latin typeface="Arial" panose="020B0604020202020204" pitchFamily="34" charset="0"/>
                <a:ea typeface="+mj-ea"/>
                <a:cs typeface="Arial" panose="020B0604020202020204" pitchFamily="34" charset="0"/>
              </a:rPr>
              <a:t>페이퍼코리아는</a:t>
            </a:r>
            <a:r>
              <a:rPr lang="ko-KR" altLang="en-US" sz="700" kern="0" dirty="0">
                <a:solidFill>
                  <a:srgbClr val="000000"/>
                </a:solidFill>
                <a:latin typeface="Arial" panose="020B0604020202020204" pitchFamily="34" charset="0"/>
                <a:ea typeface="+mj-ea"/>
                <a:cs typeface="Arial" panose="020B0604020202020204" pitchFamily="34" charset="0"/>
              </a:rPr>
              <a:t> 제지부문과 부동산부문 </a:t>
            </a:r>
            <a:r>
              <a:rPr lang="en-US" altLang="ko-KR" sz="700" kern="0" dirty="0">
                <a:solidFill>
                  <a:srgbClr val="000000"/>
                </a:solidFill>
                <a:latin typeface="Arial" panose="020B0604020202020204" pitchFamily="34" charset="0"/>
                <a:ea typeface="+mj-ea"/>
                <a:cs typeface="Arial" panose="020B0604020202020204" pitchFamily="34" charset="0"/>
              </a:rPr>
              <a:t>2</a:t>
            </a:r>
            <a:r>
              <a:rPr lang="ko-KR" altLang="en-US" sz="700" kern="0" dirty="0">
                <a:solidFill>
                  <a:srgbClr val="000000"/>
                </a:solidFill>
                <a:latin typeface="Arial" panose="020B0604020202020204" pitchFamily="34" charset="0"/>
                <a:ea typeface="+mj-ea"/>
                <a:cs typeface="Arial" panose="020B0604020202020204" pitchFamily="34" charset="0"/>
              </a:rPr>
              <a:t>개 사업부로 구성됨</a:t>
            </a:r>
            <a:endParaRPr lang="en-US" altLang="ko-KR" sz="700" kern="0" dirty="0">
              <a:solidFill>
                <a:srgbClr val="000000"/>
              </a:solidFill>
              <a:latin typeface="Arial" panose="020B0604020202020204" pitchFamily="34" charset="0"/>
              <a:ea typeface="+mj-ea"/>
              <a:cs typeface="Arial" panose="020B0604020202020204" pitchFamily="34" charset="0"/>
            </a:endParaRPr>
          </a:p>
        </p:txBody>
      </p:sp>
      <p:cxnSp>
        <p:nvCxnSpPr>
          <p:cNvPr id="129" name="직선 연결선 128">
            <a:extLst>
              <a:ext uri="{FF2B5EF4-FFF2-40B4-BE49-F238E27FC236}">
                <a16:creationId xmlns:a16="http://schemas.microsoft.com/office/drawing/2014/main" id="{FFD1EC44-16F1-4908-93D5-A776FB1A9075}"/>
              </a:ext>
            </a:extLst>
          </p:cNvPr>
          <p:cNvCxnSpPr>
            <a:cxnSpLocks/>
          </p:cNvCxnSpPr>
          <p:nvPr/>
        </p:nvCxnSpPr>
        <p:spPr>
          <a:xfrm>
            <a:off x="5479157" y="3419993"/>
            <a:ext cx="2371262" cy="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B13C35E9-8900-4A7F-94BB-7DCA06BF5FD9}"/>
              </a:ext>
            </a:extLst>
          </p:cNvPr>
          <p:cNvCxnSpPr>
            <a:cxnSpLocks/>
          </p:cNvCxnSpPr>
          <p:nvPr/>
        </p:nvCxnSpPr>
        <p:spPr>
          <a:xfrm>
            <a:off x="7135652" y="3024089"/>
            <a:ext cx="0" cy="395075"/>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FE21B3CA-1306-4732-B467-7DB14567E9C6}"/>
              </a:ext>
            </a:extLst>
          </p:cNvPr>
          <p:cNvCxnSpPr>
            <a:cxnSpLocks/>
          </p:cNvCxnSpPr>
          <p:nvPr/>
        </p:nvCxnSpPr>
        <p:spPr>
          <a:xfrm>
            <a:off x="5479157" y="3419993"/>
            <a:ext cx="0" cy="31877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A34B228-3CAE-4C51-AFA4-7E0288F59BE1}"/>
              </a:ext>
            </a:extLst>
          </p:cNvPr>
          <p:cNvSpPr txBox="1"/>
          <p:nvPr/>
        </p:nvSpPr>
        <p:spPr>
          <a:xfrm>
            <a:off x="4723297" y="1568773"/>
            <a:ext cx="864000" cy="155069"/>
          </a:xfrm>
          <a:prstGeom prst="rect">
            <a:avLst/>
          </a:prstGeom>
          <a:noFill/>
        </p:spPr>
        <p:txBody>
          <a:bodyPr wrap="square" lIns="0" tIns="0" rIns="0" bIns="0" rtlCol="0">
            <a:spAutoFit/>
          </a:bodyPr>
          <a:lstStyle/>
          <a:p>
            <a:r>
              <a:rPr lang="en-US" altLang="ko-KR" sz="1000" b="1" u="sng" kern="0" dirty="0">
                <a:solidFill>
                  <a:srgbClr val="000000"/>
                </a:solidFill>
                <a:latin typeface="Arial" panose="020B0604020202020204" pitchFamily="34" charset="0"/>
                <a:ea typeface="+mj-ea"/>
                <a:cs typeface="Arial" panose="020B0604020202020204" pitchFamily="34" charset="0"/>
              </a:rPr>
              <a:t>PCI </a:t>
            </a:r>
            <a:r>
              <a:rPr lang="ko-KR" altLang="en-US" sz="1000" b="1" u="sng" kern="0" dirty="0">
                <a:solidFill>
                  <a:srgbClr val="000000"/>
                </a:solidFill>
                <a:latin typeface="Arial" panose="020B0604020202020204" pitchFamily="34" charset="0"/>
                <a:ea typeface="+mj-ea"/>
                <a:cs typeface="Arial" panose="020B0604020202020204" pitchFamily="34" charset="0"/>
              </a:rPr>
              <a:t>주주현황</a:t>
            </a:r>
            <a:r>
              <a:rPr lang="en-US" altLang="ko-KR" sz="1000" b="1" u="sng" kern="0" baseline="30000" dirty="0">
                <a:solidFill>
                  <a:srgbClr val="000000"/>
                </a:solidFill>
                <a:latin typeface="Arial" panose="020B0604020202020204" pitchFamily="34" charset="0"/>
                <a:ea typeface="+mj-ea"/>
                <a:cs typeface="Arial" panose="020B0604020202020204" pitchFamily="34" charset="0"/>
              </a:rPr>
              <a:t>1</a:t>
            </a:r>
          </a:p>
        </p:txBody>
      </p:sp>
      <p:sp>
        <p:nvSpPr>
          <p:cNvPr id="134" name="TextBox 133">
            <a:extLst>
              <a:ext uri="{FF2B5EF4-FFF2-40B4-BE49-F238E27FC236}">
                <a16:creationId xmlns:a16="http://schemas.microsoft.com/office/drawing/2014/main" id="{304BF51C-BEF3-4857-B45D-CC22D2181BF3}"/>
              </a:ext>
            </a:extLst>
          </p:cNvPr>
          <p:cNvSpPr txBox="1"/>
          <p:nvPr/>
        </p:nvSpPr>
        <p:spPr>
          <a:xfrm>
            <a:off x="4723297" y="3031410"/>
            <a:ext cx="1241759" cy="153888"/>
          </a:xfrm>
          <a:prstGeom prst="rect">
            <a:avLst/>
          </a:prstGeom>
          <a:noFill/>
        </p:spPr>
        <p:txBody>
          <a:bodyPr wrap="square" lIns="0" tIns="0" rIns="0" bIns="0" rtlCol="0">
            <a:spAutoFit/>
          </a:bodyPr>
          <a:lstStyle/>
          <a:p>
            <a:r>
              <a:rPr lang="ko-KR" altLang="en-US" sz="1000" b="1" u="sng" kern="0" dirty="0">
                <a:solidFill>
                  <a:srgbClr val="000000"/>
                </a:solidFill>
                <a:latin typeface="Arial" panose="020B0604020202020204" pitchFamily="34" charset="0"/>
                <a:ea typeface="+mj-ea"/>
                <a:cs typeface="Arial" panose="020B0604020202020204" pitchFamily="34" charset="0"/>
              </a:rPr>
              <a:t>계열사 지분구조 </a:t>
            </a:r>
            <a:endParaRPr lang="en-US" altLang="ko-KR" sz="1000" b="1" u="sng" kern="0" dirty="0">
              <a:solidFill>
                <a:srgbClr val="000000"/>
              </a:solidFill>
              <a:latin typeface="Arial" panose="020B0604020202020204" pitchFamily="34" charset="0"/>
              <a:ea typeface="+mj-ea"/>
              <a:cs typeface="Arial" panose="020B0604020202020204" pitchFamily="34" charset="0"/>
            </a:endParaRPr>
          </a:p>
        </p:txBody>
      </p:sp>
      <p:sp>
        <p:nvSpPr>
          <p:cNvPr id="135" name="모서리가 둥근 직사각형 97">
            <a:extLst>
              <a:ext uri="{FF2B5EF4-FFF2-40B4-BE49-F238E27FC236}">
                <a16:creationId xmlns:a16="http://schemas.microsoft.com/office/drawing/2014/main" id="{6297FEE8-E9B9-4260-8DF9-A974DFDD3F66}"/>
              </a:ext>
            </a:extLst>
          </p:cNvPr>
          <p:cNvSpPr/>
          <p:nvPr/>
        </p:nvSpPr>
        <p:spPr>
          <a:xfrm>
            <a:off x="5093869" y="1804732"/>
            <a:ext cx="900000" cy="324000"/>
          </a:xfrm>
          <a:prstGeom prst="roundRect">
            <a:avLst>
              <a:gd name="adj" fmla="val 0"/>
            </a:avLst>
          </a:prstGeom>
          <a:solidFill>
            <a:srgbClr val="BC20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err="1">
                <a:solidFill>
                  <a:schemeClr val="bg1"/>
                </a:solidFill>
                <a:latin typeface="Arial" panose="020B0604020202020204" pitchFamily="34" charset="0"/>
                <a:ea typeface="+mj-ea"/>
                <a:cs typeface="Arial" panose="020B0604020202020204" pitchFamily="34" charset="0"/>
              </a:rPr>
              <a:t>유암코</a:t>
            </a:r>
            <a:r>
              <a:rPr lang="en-US" altLang="ko-KR" sz="800" b="1" dirty="0">
                <a:solidFill>
                  <a:schemeClr val="bg1"/>
                </a:solidFill>
                <a:latin typeface="Arial" panose="020B0604020202020204" pitchFamily="34" charset="0"/>
                <a:ea typeface="+mj-ea"/>
                <a:cs typeface="Arial" panose="020B0604020202020204" pitchFamily="34" charset="0"/>
              </a:rPr>
              <a:t>PEF</a:t>
            </a:r>
            <a:endParaRPr lang="ko-KR" altLang="en-US" sz="800" b="1" baseline="30000" dirty="0">
              <a:solidFill>
                <a:schemeClr val="bg1"/>
              </a:solidFill>
              <a:latin typeface="Arial" panose="020B0604020202020204" pitchFamily="34" charset="0"/>
              <a:ea typeface="+mj-ea"/>
              <a:cs typeface="Arial" panose="020B0604020202020204" pitchFamily="34" charset="0"/>
            </a:endParaRPr>
          </a:p>
        </p:txBody>
      </p:sp>
      <p:sp>
        <p:nvSpPr>
          <p:cNvPr id="136" name="모서리가 둥근 직사각형 97">
            <a:extLst>
              <a:ext uri="{FF2B5EF4-FFF2-40B4-BE49-F238E27FC236}">
                <a16:creationId xmlns:a16="http://schemas.microsoft.com/office/drawing/2014/main" id="{D12DC619-95BD-40A5-8552-7C0C17B5ACA5}"/>
              </a:ext>
            </a:extLst>
          </p:cNvPr>
          <p:cNvSpPr/>
          <p:nvPr/>
        </p:nvSpPr>
        <p:spPr>
          <a:xfrm>
            <a:off x="6699423" y="1804732"/>
            <a:ext cx="900000" cy="324000"/>
          </a:xfrm>
          <a:prstGeom prst="roundRect">
            <a:avLst>
              <a:gd name="adj" fmla="val 0"/>
            </a:avLst>
          </a:prstGeom>
          <a:solidFill>
            <a:srgbClr val="6D2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err="1">
                <a:solidFill>
                  <a:schemeClr val="bg1"/>
                </a:solidFill>
                <a:latin typeface="Arial" panose="020B0604020202020204" pitchFamily="34" charset="0"/>
                <a:ea typeface="+mj-ea"/>
                <a:cs typeface="Arial" panose="020B0604020202020204" pitchFamily="34" charset="0"/>
              </a:rPr>
              <a:t>감성코퍼레이션</a:t>
            </a:r>
            <a:endParaRPr lang="ko-KR" altLang="en-US" sz="800" b="1" dirty="0">
              <a:solidFill>
                <a:schemeClr val="bg1"/>
              </a:solidFill>
              <a:latin typeface="Arial" panose="020B0604020202020204" pitchFamily="34" charset="0"/>
              <a:ea typeface="+mj-ea"/>
              <a:cs typeface="Arial" panose="020B0604020202020204" pitchFamily="34" charset="0"/>
            </a:endParaRPr>
          </a:p>
        </p:txBody>
      </p:sp>
      <p:sp>
        <p:nvSpPr>
          <p:cNvPr id="138" name="모서리가 둥근 직사각형 97">
            <a:extLst>
              <a:ext uri="{FF2B5EF4-FFF2-40B4-BE49-F238E27FC236}">
                <a16:creationId xmlns:a16="http://schemas.microsoft.com/office/drawing/2014/main" id="{6253C0EF-51AB-4FB3-A367-4C858277AC63}"/>
              </a:ext>
            </a:extLst>
          </p:cNvPr>
          <p:cNvSpPr/>
          <p:nvPr/>
        </p:nvSpPr>
        <p:spPr>
          <a:xfrm>
            <a:off x="8304977" y="1804732"/>
            <a:ext cx="900000" cy="324000"/>
          </a:xfrm>
          <a:prstGeom prst="roundRect">
            <a:avLst>
              <a:gd name="adj" fmla="val 0"/>
            </a:avLst>
          </a:prstGeom>
          <a:solidFill>
            <a:srgbClr val="6D2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a:solidFill>
                  <a:schemeClr val="bg1"/>
                </a:solidFill>
                <a:latin typeface="Arial" panose="020B0604020202020204" pitchFamily="34" charset="0"/>
                <a:ea typeface="+mj-ea"/>
                <a:cs typeface="Arial" panose="020B0604020202020204" pitchFamily="34" charset="0"/>
              </a:rPr>
              <a:t>기타</a:t>
            </a:r>
          </a:p>
        </p:txBody>
      </p:sp>
      <p:sp>
        <p:nvSpPr>
          <p:cNvPr id="139" name="직사각형 119">
            <a:extLst>
              <a:ext uri="{FF2B5EF4-FFF2-40B4-BE49-F238E27FC236}">
                <a16:creationId xmlns:a16="http://schemas.microsoft.com/office/drawing/2014/main" id="{2AA96523-7DE5-42D7-9514-D6C579D061F5}"/>
              </a:ext>
            </a:extLst>
          </p:cNvPr>
          <p:cNvSpPr/>
          <p:nvPr/>
        </p:nvSpPr>
        <p:spPr bwMode="auto">
          <a:xfrm>
            <a:off x="7334695" y="1199390"/>
            <a:ext cx="20985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800" dirty="0">
                <a:solidFill>
                  <a:prstClr val="black"/>
                </a:solidFill>
                <a:latin typeface="Arial" panose="020B0604020202020204" pitchFamily="34" charset="0"/>
                <a:ea typeface="+mj-ea"/>
                <a:cs typeface="Arial" panose="020B0604020202020204" pitchFamily="34" charset="0"/>
              </a:rPr>
              <a:t>(2022</a:t>
            </a:r>
            <a:r>
              <a:rPr lang="ko-KR" altLang="en-US" sz="800" dirty="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3</a:t>
            </a:r>
            <a:r>
              <a:rPr lang="ko-KR" altLang="en-US" sz="800" dirty="0">
                <a:solidFill>
                  <a:prstClr val="black"/>
                </a:solidFill>
                <a:latin typeface="Arial" panose="020B0604020202020204" pitchFamily="34" charset="0"/>
                <a:ea typeface="+mj-ea"/>
                <a:cs typeface="Arial" panose="020B0604020202020204" pitchFamily="34" charset="0"/>
              </a:rPr>
              <a:t>월말 기준</a:t>
            </a:r>
            <a:r>
              <a:rPr lang="en-US" altLang="ko-KR" sz="800" dirty="0">
                <a:solidFill>
                  <a:prstClr val="black"/>
                </a:solidFill>
                <a:latin typeface="Arial" panose="020B0604020202020204" pitchFamily="34" charset="0"/>
                <a:ea typeface="+mj-ea"/>
                <a:cs typeface="Arial" panose="020B0604020202020204" pitchFamily="34" charset="0"/>
              </a:rPr>
              <a:t>)</a:t>
            </a:r>
          </a:p>
        </p:txBody>
      </p:sp>
      <p:graphicFrame>
        <p:nvGraphicFramePr>
          <p:cNvPr id="5" name="표 4">
            <a:extLst>
              <a:ext uri="{FF2B5EF4-FFF2-40B4-BE49-F238E27FC236}">
                <a16:creationId xmlns:a16="http://schemas.microsoft.com/office/drawing/2014/main" id="{ABDE81D0-5B88-455F-9F09-27FC7D4768E9}"/>
              </a:ext>
            </a:extLst>
          </p:cNvPr>
          <p:cNvGraphicFramePr>
            <a:graphicFrameLocks noGrp="1"/>
          </p:cNvGraphicFramePr>
          <p:nvPr/>
        </p:nvGraphicFramePr>
        <p:xfrm>
          <a:off x="4723297" y="4913047"/>
          <a:ext cx="4689180" cy="366928"/>
        </p:xfrm>
        <a:graphic>
          <a:graphicData uri="http://schemas.openxmlformats.org/drawingml/2006/table">
            <a:tbl>
              <a:tblPr/>
              <a:tblGrid>
                <a:gridCol w="776551">
                  <a:extLst>
                    <a:ext uri="{9D8B030D-6E8A-4147-A177-3AD203B41FA5}">
                      <a16:colId xmlns:a16="http://schemas.microsoft.com/office/drawing/2014/main" val="3757354586"/>
                    </a:ext>
                  </a:extLst>
                </a:gridCol>
                <a:gridCol w="558947">
                  <a:extLst>
                    <a:ext uri="{9D8B030D-6E8A-4147-A177-3AD203B41FA5}">
                      <a16:colId xmlns:a16="http://schemas.microsoft.com/office/drawing/2014/main" val="71985726"/>
                    </a:ext>
                  </a:extLst>
                </a:gridCol>
                <a:gridCol w="558947">
                  <a:extLst>
                    <a:ext uri="{9D8B030D-6E8A-4147-A177-3AD203B41FA5}">
                      <a16:colId xmlns:a16="http://schemas.microsoft.com/office/drawing/2014/main" val="293819518"/>
                    </a:ext>
                  </a:extLst>
                </a:gridCol>
                <a:gridCol w="558947">
                  <a:extLst>
                    <a:ext uri="{9D8B030D-6E8A-4147-A177-3AD203B41FA5}">
                      <a16:colId xmlns:a16="http://schemas.microsoft.com/office/drawing/2014/main" val="3541876026"/>
                    </a:ext>
                  </a:extLst>
                </a:gridCol>
                <a:gridCol w="558947">
                  <a:extLst>
                    <a:ext uri="{9D8B030D-6E8A-4147-A177-3AD203B41FA5}">
                      <a16:colId xmlns:a16="http://schemas.microsoft.com/office/drawing/2014/main" val="3180251844"/>
                    </a:ext>
                  </a:extLst>
                </a:gridCol>
                <a:gridCol w="558947">
                  <a:extLst>
                    <a:ext uri="{9D8B030D-6E8A-4147-A177-3AD203B41FA5}">
                      <a16:colId xmlns:a16="http://schemas.microsoft.com/office/drawing/2014/main" val="3737475061"/>
                    </a:ext>
                  </a:extLst>
                </a:gridCol>
                <a:gridCol w="558947">
                  <a:extLst>
                    <a:ext uri="{9D8B030D-6E8A-4147-A177-3AD203B41FA5}">
                      <a16:colId xmlns:a16="http://schemas.microsoft.com/office/drawing/2014/main" val="646376160"/>
                    </a:ext>
                  </a:extLst>
                </a:gridCol>
                <a:gridCol w="558947">
                  <a:extLst>
                    <a:ext uri="{9D8B030D-6E8A-4147-A177-3AD203B41FA5}">
                      <a16:colId xmlns:a16="http://schemas.microsoft.com/office/drawing/2014/main" val="689103624"/>
                    </a:ext>
                  </a:extLst>
                </a:gridCol>
              </a:tblGrid>
              <a:tr h="186928">
                <a:tc>
                  <a:txBody>
                    <a:bodyPr/>
                    <a:lstStyle/>
                    <a:p>
                      <a:pPr algn="ctr" fontAlgn="ctr"/>
                      <a:r>
                        <a:rPr lang="ko-KR" altLang="en-US" sz="8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Dec-17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Jun-22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3931956378"/>
                  </a:ext>
                </a:extLst>
              </a:tr>
              <a:tr h="180000">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유암코</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지분율</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a:t>
                      </a:r>
                    </a:p>
                  </a:txBody>
                  <a:tcPr marL="36000" marR="360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51.5%</a:t>
                      </a:r>
                    </a:p>
                  </a:txBody>
                  <a:tcPr marL="36000" marR="360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60.4%</a:t>
                      </a:r>
                    </a:p>
                  </a:txBody>
                  <a:tcPr marL="36000" marR="360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67.7%</a:t>
                      </a:r>
                    </a:p>
                  </a:txBody>
                  <a:tcPr marL="36000" marR="360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62.1%</a:t>
                      </a:r>
                    </a:p>
                  </a:txBody>
                  <a:tcPr marL="36000" marR="360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58.2%</a:t>
                      </a:r>
                    </a:p>
                  </a:txBody>
                  <a:tcPr marL="36000" marR="360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53.4%</a:t>
                      </a:r>
                    </a:p>
                  </a:txBody>
                  <a:tcPr marL="36000" marR="360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9178153"/>
                  </a:ext>
                </a:extLst>
              </a:tr>
            </a:tbl>
          </a:graphicData>
        </a:graphic>
      </p:graphicFrame>
      <p:sp>
        <p:nvSpPr>
          <p:cNvPr id="10" name="직사각형 9">
            <a:extLst>
              <a:ext uri="{FF2B5EF4-FFF2-40B4-BE49-F238E27FC236}">
                <a16:creationId xmlns:a16="http://schemas.microsoft.com/office/drawing/2014/main" id="{15B090ED-7DC3-4830-9604-A33C65772E25}"/>
              </a:ext>
            </a:extLst>
          </p:cNvPr>
          <p:cNvSpPr/>
          <p:nvPr/>
        </p:nvSpPr>
        <p:spPr>
          <a:xfrm>
            <a:off x="4723297" y="5304102"/>
            <a:ext cx="4689181" cy="668296"/>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spcBef>
                <a:spcPts val="600"/>
              </a:spcBef>
              <a:buFont typeface="Arial" panose="020B0604020202020204" pitchFamily="34" charset="0"/>
              <a:buChar char="•"/>
            </a:pPr>
            <a:r>
              <a:rPr lang="ko-KR" altLang="en-US" sz="800" dirty="0" err="1">
                <a:solidFill>
                  <a:schemeClr val="tx1"/>
                </a:solidFill>
                <a:latin typeface="Arial" panose="020B0604020202020204" pitchFamily="34" charset="0"/>
                <a:cs typeface="Arial" panose="020B0604020202020204" pitchFamily="34" charset="0"/>
              </a:rPr>
              <a:t>유암코는</a:t>
            </a:r>
            <a:r>
              <a:rPr lang="ko-KR" altLang="en-US" sz="800" dirty="0">
                <a:solidFill>
                  <a:schemeClr val="tx1"/>
                </a:solidFill>
                <a:latin typeface="Arial" panose="020B0604020202020204" pitchFamily="34" charset="0"/>
                <a:cs typeface="Arial" panose="020B0604020202020204" pitchFamily="34" charset="0"/>
              </a:rPr>
              <a:t> </a:t>
            </a:r>
            <a:r>
              <a:rPr lang="en-US" altLang="ko-KR" sz="800" dirty="0">
                <a:solidFill>
                  <a:schemeClr val="tx1"/>
                </a:solidFill>
                <a:latin typeface="Arial" panose="020B0604020202020204" pitchFamily="34" charset="0"/>
                <a:cs typeface="Arial" panose="020B0604020202020204" pitchFamily="34" charset="0"/>
              </a:rPr>
              <a:t>2017</a:t>
            </a:r>
            <a:r>
              <a:rPr lang="ko-KR" altLang="en-US" sz="800" dirty="0">
                <a:solidFill>
                  <a:schemeClr val="tx1"/>
                </a:solidFill>
                <a:latin typeface="Arial" panose="020B0604020202020204" pitchFamily="34" charset="0"/>
                <a:cs typeface="Arial" panose="020B0604020202020204" pitchFamily="34" charset="0"/>
              </a:rPr>
              <a:t>년 최대주주가 된 이후 </a:t>
            </a:r>
            <a:r>
              <a:rPr lang="en-US" altLang="ko-KR" sz="800" dirty="0">
                <a:solidFill>
                  <a:schemeClr val="tx1"/>
                </a:solidFill>
                <a:latin typeface="Arial" panose="020B0604020202020204" pitchFamily="34" charset="0"/>
                <a:cs typeface="Arial" panose="020B0604020202020204" pitchFamily="34" charset="0"/>
              </a:rPr>
              <a:t>2018~2019</a:t>
            </a:r>
            <a:r>
              <a:rPr lang="ko-KR" altLang="en-US" sz="800" dirty="0">
                <a:solidFill>
                  <a:schemeClr val="tx1"/>
                </a:solidFill>
                <a:latin typeface="Arial" panose="020B0604020202020204" pitchFamily="34" charset="0"/>
                <a:cs typeface="Arial" panose="020B0604020202020204" pitchFamily="34" charset="0"/>
              </a:rPr>
              <a:t>년간 제</a:t>
            </a:r>
            <a:r>
              <a:rPr lang="en-US" altLang="ko-KR" sz="800" dirty="0">
                <a:solidFill>
                  <a:schemeClr val="tx1"/>
                </a:solidFill>
                <a:latin typeface="Arial" panose="020B0604020202020204" pitchFamily="34" charset="0"/>
                <a:cs typeface="Arial" panose="020B0604020202020204" pitchFamily="34" charset="0"/>
              </a:rPr>
              <a:t>3</a:t>
            </a:r>
            <a:r>
              <a:rPr lang="ko-KR" altLang="en-US" sz="800" dirty="0" err="1">
                <a:solidFill>
                  <a:schemeClr val="tx1"/>
                </a:solidFill>
                <a:latin typeface="Arial" panose="020B0604020202020204" pitchFamily="34" charset="0"/>
                <a:cs typeface="Arial" panose="020B0604020202020204" pitchFamily="34" charset="0"/>
              </a:rPr>
              <a:t>자배정</a:t>
            </a:r>
            <a:r>
              <a:rPr lang="ko-KR" altLang="en-US" sz="800" dirty="0">
                <a:solidFill>
                  <a:schemeClr val="tx1"/>
                </a:solidFill>
                <a:latin typeface="Arial" panose="020B0604020202020204" pitchFamily="34" charset="0"/>
                <a:cs typeface="Arial" panose="020B0604020202020204" pitchFamily="34" charset="0"/>
              </a:rPr>
              <a:t> 유상증자</a:t>
            </a:r>
            <a:r>
              <a:rPr lang="en-US" altLang="ko-KR" sz="800" dirty="0">
                <a:solidFill>
                  <a:schemeClr val="tx1"/>
                </a:solidFill>
                <a:latin typeface="Arial" panose="020B0604020202020204" pitchFamily="34" charset="0"/>
                <a:cs typeface="Arial" panose="020B0604020202020204" pitchFamily="34" charset="0"/>
              </a:rPr>
              <a:t>, 2020</a:t>
            </a:r>
            <a:r>
              <a:rPr lang="ko-KR" altLang="en-US" sz="800" dirty="0">
                <a:solidFill>
                  <a:schemeClr val="tx1"/>
                </a:solidFill>
                <a:latin typeface="Arial" panose="020B0604020202020204" pitchFamily="34" charset="0"/>
                <a:cs typeface="Arial" panose="020B0604020202020204" pitchFamily="34" charset="0"/>
              </a:rPr>
              <a:t>년에는 </a:t>
            </a:r>
            <a:r>
              <a:rPr lang="en-US" altLang="ko-KR" sz="800" dirty="0">
                <a:solidFill>
                  <a:schemeClr val="tx1"/>
                </a:solidFill>
                <a:latin typeface="Arial" panose="020B0604020202020204" pitchFamily="34" charset="0"/>
                <a:cs typeface="Arial" panose="020B0604020202020204" pitchFamily="34" charset="0"/>
              </a:rPr>
              <a:t>109</a:t>
            </a:r>
            <a:r>
              <a:rPr lang="ko-KR" altLang="en-US" sz="800" dirty="0">
                <a:solidFill>
                  <a:schemeClr val="tx1"/>
                </a:solidFill>
                <a:latin typeface="Arial" panose="020B0604020202020204" pitchFamily="34" charset="0"/>
                <a:cs typeface="Arial" panose="020B0604020202020204" pitchFamily="34" charset="0"/>
              </a:rPr>
              <a:t>회 </a:t>
            </a:r>
            <a:r>
              <a:rPr lang="en-US" altLang="ko-KR" sz="800" dirty="0">
                <a:solidFill>
                  <a:schemeClr val="tx1"/>
                </a:solidFill>
                <a:latin typeface="Arial" panose="020B0604020202020204" pitchFamily="34" charset="0"/>
                <a:cs typeface="Arial" panose="020B0604020202020204" pitchFamily="34" charset="0"/>
              </a:rPr>
              <a:t>CB </a:t>
            </a:r>
            <a:r>
              <a:rPr lang="ko-KR" altLang="en-US" sz="800" dirty="0">
                <a:solidFill>
                  <a:schemeClr val="tx1"/>
                </a:solidFill>
                <a:latin typeface="Arial" panose="020B0604020202020204" pitchFamily="34" charset="0"/>
                <a:cs typeface="Arial" panose="020B0604020202020204" pitchFamily="34" charset="0"/>
              </a:rPr>
              <a:t>전환권행사를 실시하여 </a:t>
            </a:r>
            <a:r>
              <a:rPr lang="en-US" altLang="ko-KR" sz="800" dirty="0">
                <a:solidFill>
                  <a:schemeClr val="tx1"/>
                </a:solidFill>
                <a:latin typeface="Arial" panose="020B0604020202020204" pitchFamily="34" charset="0"/>
                <a:cs typeface="Arial" panose="020B0604020202020204" pitchFamily="34" charset="0"/>
              </a:rPr>
              <a:t>2020</a:t>
            </a:r>
            <a:r>
              <a:rPr lang="ko-KR" altLang="en-US" sz="800" dirty="0">
                <a:solidFill>
                  <a:schemeClr val="tx1"/>
                </a:solidFill>
                <a:latin typeface="Arial" panose="020B0604020202020204" pitchFamily="34" charset="0"/>
                <a:cs typeface="Arial" panose="020B0604020202020204" pitchFamily="34" charset="0"/>
              </a:rPr>
              <a:t>년말 기준 </a:t>
            </a:r>
            <a:r>
              <a:rPr lang="en-US" altLang="ko-KR" sz="800" dirty="0">
                <a:solidFill>
                  <a:schemeClr val="tx1"/>
                </a:solidFill>
                <a:latin typeface="Arial" panose="020B0604020202020204" pitchFamily="34" charset="0"/>
                <a:cs typeface="Arial" panose="020B0604020202020204" pitchFamily="34" charset="0"/>
              </a:rPr>
              <a:t>67.7%</a:t>
            </a:r>
            <a:r>
              <a:rPr lang="ko-KR" altLang="en-US" sz="800" dirty="0">
                <a:solidFill>
                  <a:schemeClr val="tx1"/>
                </a:solidFill>
                <a:latin typeface="Arial" panose="020B0604020202020204" pitchFamily="34" charset="0"/>
                <a:cs typeface="Arial" panose="020B0604020202020204" pitchFamily="34" charset="0"/>
              </a:rPr>
              <a:t>까지 지분율을 확보함</a:t>
            </a:r>
            <a:endParaRPr lang="en-US" altLang="ko-KR" sz="800" dirty="0">
              <a:solidFill>
                <a:schemeClr val="tx1"/>
              </a:solidFill>
              <a:latin typeface="Arial" panose="020B0604020202020204" pitchFamily="34" charset="0"/>
              <a:cs typeface="Arial" panose="020B0604020202020204" pitchFamily="34" charset="0"/>
            </a:endParaRPr>
          </a:p>
          <a:p>
            <a:pPr marL="171450" indent="-171450">
              <a:spcBef>
                <a:spcPts val="600"/>
              </a:spcBef>
              <a:buFont typeface="Arial" panose="020B0604020202020204" pitchFamily="34" charset="0"/>
              <a:buChar char="•"/>
            </a:pPr>
            <a:r>
              <a:rPr lang="en-US" altLang="ko-KR" sz="800" dirty="0">
                <a:solidFill>
                  <a:schemeClr val="tx1"/>
                </a:solidFill>
                <a:latin typeface="Arial" panose="020B0604020202020204" pitchFamily="34" charset="0"/>
                <a:cs typeface="Arial" panose="020B0604020202020204" pitchFamily="34" charset="0"/>
              </a:rPr>
              <a:t>2021</a:t>
            </a:r>
            <a:r>
              <a:rPr lang="ko-KR" altLang="en-US" sz="800" dirty="0">
                <a:solidFill>
                  <a:schemeClr val="tx1"/>
                </a:solidFill>
                <a:latin typeface="Arial" panose="020B0604020202020204" pitchFamily="34" charset="0"/>
                <a:cs typeface="Arial" panose="020B0604020202020204" pitchFamily="34" charset="0"/>
              </a:rPr>
              <a:t>년 이후 </a:t>
            </a:r>
            <a:r>
              <a:rPr lang="ko-KR" altLang="en-US" sz="800" dirty="0" err="1">
                <a:solidFill>
                  <a:schemeClr val="tx1"/>
                </a:solidFill>
                <a:latin typeface="Arial" panose="020B0604020202020204" pitchFamily="34" charset="0"/>
                <a:cs typeface="Arial" panose="020B0604020202020204" pitchFamily="34" charset="0"/>
              </a:rPr>
              <a:t>유암코의</a:t>
            </a:r>
            <a:r>
              <a:rPr lang="ko-KR" altLang="en-US" sz="800" dirty="0">
                <a:solidFill>
                  <a:schemeClr val="tx1"/>
                </a:solidFill>
                <a:latin typeface="Arial" panose="020B0604020202020204" pitchFamily="34" charset="0"/>
                <a:cs typeface="Arial" panose="020B0604020202020204" pitchFamily="34" charset="0"/>
              </a:rPr>
              <a:t> 추가 지분 취득은 없었으며</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기타 사채권자들이</a:t>
            </a:r>
            <a:r>
              <a:rPr lang="en-US" altLang="ko-KR" sz="800" dirty="0">
                <a:solidFill>
                  <a:schemeClr val="tx1"/>
                </a:solidFill>
                <a:latin typeface="Arial" panose="020B0604020202020204" pitchFamily="34" charset="0"/>
                <a:cs typeface="Arial" panose="020B0604020202020204" pitchFamily="34" charset="0"/>
              </a:rPr>
              <a:t> 109</a:t>
            </a:r>
            <a:r>
              <a:rPr lang="ko-KR" altLang="en-US" sz="800" dirty="0">
                <a:solidFill>
                  <a:schemeClr val="tx1"/>
                </a:solidFill>
                <a:latin typeface="Arial" panose="020B0604020202020204" pitchFamily="34" charset="0"/>
                <a:cs typeface="Arial" panose="020B0604020202020204" pitchFamily="34" charset="0"/>
              </a:rPr>
              <a:t>회</a:t>
            </a:r>
            <a:r>
              <a:rPr lang="en-US" altLang="ko-KR" sz="800" dirty="0">
                <a:solidFill>
                  <a:schemeClr val="tx1"/>
                </a:solidFill>
                <a:latin typeface="Arial" panose="020B0604020202020204" pitchFamily="34" charset="0"/>
                <a:cs typeface="Arial" panose="020B0604020202020204" pitchFamily="34" charset="0"/>
              </a:rPr>
              <a:t> </a:t>
            </a:r>
            <a:r>
              <a:rPr lang="ko-KR" altLang="en-US" sz="800" dirty="0">
                <a:solidFill>
                  <a:schemeClr val="tx1"/>
                </a:solidFill>
                <a:latin typeface="Arial" panose="020B0604020202020204" pitchFamily="34" charset="0"/>
                <a:cs typeface="Arial" panose="020B0604020202020204" pitchFamily="34" charset="0"/>
              </a:rPr>
              <a:t>및 </a:t>
            </a:r>
            <a:r>
              <a:rPr lang="en-US" altLang="ko-KR" sz="800" dirty="0">
                <a:solidFill>
                  <a:schemeClr val="tx1"/>
                </a:solidFill>
                <a:latin typeface="Arial" panose="020B0604020202020204" pitchFamily="34" charset="0"/>
                <a:cs typeface="Arial" panose="020B0604020202020204" pitchFamily="34" charset="0"/>
              </a:rPr>
              <a:t>110</a:t>
            </a:r>
            <a:r>
              <a:rPr lang="ko-KR" altLang="en-US" sz="800" dirty="0">
                <a:solidFill>
                  <a:schemeClr val="tx1"/>
                </a:solidFill>
                <a:latin typeface="Arial" panose="020B0604020202020204" pitchFamily="34" charset="0"/>
                <a:cs typeface="Arial" panose="020B0604020202020204" pitchFamily="34" charset="0"/>
              </a:rPr>
              <a:t>회 </a:t>
            </a:r>
            <a:r>
              <a:rPr lang="en-US" altLang="ko-KR" sz="800" dirty="0">
                <a:solidFill>
                  <a:schemeClr val="tx1"/>
                </a:solidFill>
                <a:latin typeface="Arial" panose="020B0604020202020204" pitchFamily="34" charset="0"/>
                <a:cs typeface="Arial" panose="020B0604020202020204" pitchFamily="34" charset="0"/>
              </a:rPr>
              <a:t>CB</a:t>
            </a:r>
            <a:r>
              <a:rPr lang="ko-KR" altLang="en-US" sz="800" dirty="0">
                <a:solidFill>
                  <a:schemeClr val="tx1"/>
                </a:solidFill>
                <a:latin typeface="Arial" panose="020B0604020202020204" pitchFamily="34" charset="0"/>
                <a:cs typeface="Arial" panose="020B0604020202020204" pitchFamily="34" charset="0"/>
              </a:rPr>
              <a:t> 전환권을 행사</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총 </a:t>
            </a:r>
            <a:r>
              <a:rPr lang="en-US" altLang="ko-KR" sz="800" dirty="0">
                <a:solidFill>
                  <a:schemeClr val="tx1"/>
                </a:solidFill>
                <a:latin typeface="Arial" panose="020B0604020202020204" pitchFamily="34" charset="0"/>
                <a:cs typeface="Arial" panose="020B0604020202020204" pitchFamily="34" charset="0"/>
              </a:rPr>
              <a:t>108</a:t>
            </a:r>
            <a:r>
              <a:rPr lang="ko-KR" altLang="en-US" sz="800" dirty="0">
                <a:solidFill>
                  <a:schemeClr val="tx1"/>
                </a:solidFill>
                <a:latin typeface="Arial" panose="020B0604020202020204" pitchFamily="34" charset="0"/>
                <a:cs typeface="Arial" panose="020B0604020202020204" pitchFamily="34" charset="0"/>
              </a:rPr>
              <a:t>억원 규모</a:t>
            </a:r>
            <a:r>
              <a:rPr lang="en-US" altLang="ko-KR" sz="800" dirty="0">
                <a:solidFill>
                  <a:schemeClr val="tx1"/>
                </a:solidFill>
                <a:latin typeface="Arial" panose="020B0604020202020204" pitchFamily="34" charset="0"/>
                <a:cs typeface="Arial" panose="020B0604020202020204" pitchFamily="34" charset="0"/>
              </a:rPr>
              <a:t>)</a:t>
            </a:r>
            <a:r>
              <a:rPr lang="ko-KR" altLang="en-US" sz="800" dirty="0">
                <a:solidFill>
                  <a:schemeClr val="tx1"/>
                </a:solidFill>
                <a:latin typeface="Arial" panose="020B0604020202020204" pitchFamily="34" charset="0"/>
                <a:cs typeface="Arial" panose="020B0604020202020204" pitchFamily="34" charset="0"/>
              </a:rPr>
              <a:t>하면서 </a:t>
            </a:r>
            <a:r>
              <a:rPr lang="ko-KR" altLang="en-US" sz="800" dirty="0" err="1">
                <a:solidFill>
                  <a:schemeClr val="tx1"/>
                </a:solidFill>
                <a:latin typeface="Arial" panose="020B0604020202020204" pitchFamily="34" charset="0"/>
                <a:cs typeface="Arial" panose="020B0604020202020204" pitchFamily="34" charset="0"/>
              </a:rPr>
              <a:t>유암코의</a:t>
            </a:r>
            <a:r>
              <a:rPr lang="ko-KR" altLang="en-US" sz="800" dirty="0">
                <a:solidFill>
                  <a:schemeClr val="tx1"/>
                </a:solidFill>
                <a:latin typeface="Arial" panose="020B0604020202020204" pitchFamily="34" charset="0"/>
                <a:cs typeface="Arial" panose="020B0604020202020204" pitchFamily="34" charset="0"/>
              </a:rPr>
              <a:t> 지분율은 </a:t>
            </a:r>
            <a:r>
              <a:rPr lang="en-US" altLang="ko-KR" sz="800" dirty="0">
                <a:solidFill>
                  <a:schemeClr val="tx1"/>
                </a:solidFill>
                <a:latin typeface="Arial" panose="020B0604020202020204" pitchFamily="34" charset="0"/>
                <a:cs typeface="Arial" panose="020B0604020202020204" pitchFamily="34" charset="0"/>
              </a:rPr>
              <a:t>2022</a:t>
            </a:r>
            <a:r>
              <a:rPr lang="ko-KR" altLang="en-US" sz="800" dirty="0">
                <a:solidFill>
                  <a:schemeClr val="tx1"/>
                </a:solidFill>
                <a:latin typeface="Arial" panose="020B0604020202020204" pitchFamily="34" charset="0"/>
                <a:cs typeface="Arial" panose="020B0604020202020204" pitchFamily="34" charset="0"/>
              </a:rPr>
              <a:t>년 </a:t>
            </a:r>
            <a:r>
              <a:rPr lang="en-US" altLang="ko-KR" sz="800" dirty="0">
                <a:solidFill>
                  <a:schemeClr val="tx1"/>
                </a:solidFill>
                <a:latin typeface="Arial" panose="020B0604020202020204" pitchFamily="34" charset="0"/>
                <a:cs typeface="Arial" panose="020B0604020202020204" pitchFamily="34" charset="0"/>
              </a:rPr>
              <a:t>6</a:t>
            </a:r>
            <a:r>
              <a:rPr lang="ko-KR" altLang="en-US" sz="800" dirty="0">
                <a:solidFill>
                  <a:schemeClr val="tx1"/>
                </a:solidFill>
                <a:latin typeface="Arial" panose="020B0604020202020204" pitchFamily="34" charset="0"/>
                <a:cs typeface="Arial" panose="020B0604020202020204" pitchFamily="34" charset="0"/>
              </a:rPr>
              <a:t>월말 현재 </a:t>
            </a:r>
            <a:r>
              <a:rPr lang="en-US" altLang="ko-KR" sz="800" dirty="0">
                <a:solidFill>
                  <a:schemeClr val="tx1"/>
                </a:solidFill>
                <a:latin typeface="Arial" panose="020B0604020202020204" pitchFamily="34" charset="0"/>
                <a:cs typeface="Arial" panose="020B0604020202020204" pitchFamily="34" charset="0"/>
              </a:rPr>
              <a:t>53.4%</a:t>
            </a:r>
            <a:r>
              <a:rPr lang="ko-KR" altLang="en-US" sz="800" dirty="0">
                <a:solidFill>
                  <a:schemeClr val="tx1"/>
                </a:solidFill>
                <a:latin typeface="Arial" panose="020B0604020202020204" pitchFamily="34" charset="0"/>
                <a:cs typeface="Arial" panose="020B0604020202020204" pitchFamily="34" charset="0"/>
              </a:rPr>
              <a:t>까지 하락함</a:t>
            </a:r>
          </a:p>
        </p:txBody>
      </p:sp>
      <p:grpSp>
        <p:nvGrpSpPr>
          <p:cNvPr id="122" name="그룹 121">
            <a:extLst>
              <a:ext uri="{FF2B5EF4-FFF2-40B4-BE49-F238E27FC236}">
                <a16:creationId xmlns:a16="http://schemas.microsoft.com/office/drawing/2014/main" id="{B25B6D6A-3970-457A-80C7-6340F29048BF}"/>
              </a:ext>
            </a:extLst>
          </p:cNvPr>
          <p:cNvGrpSpPr/>
          <p:nvPr/>
        </p:nvGrpSpPr>
        <p:grpSpPr>
          <a:xfrm>
            <a:off x="6703652" y="2726874"/>
            <a:ext cx="864000" cy="315501"/>
            <a:chOff x="5911267" y="3949353"/>
            <a:chExt cx="864000" cy="315501"/>
          </a:xfrm>
        </p:grpSpPr>
        <p:grpSp>
          <p:nvGrpSpPr>
            <p:cNvPr id="123" name="그룹 122">
              <a:extLst>
                <a:ext uri="{FF2B5EF4-FFF2-40B4-BE49-F238E27FC236}">
                  <a16:creationId xmlns:a16="http://schemas.microsoft.com/office/drawing/2014/main" id="{D8A43456-4BCD-4B6D-B557-B060F26CAE63}"/>
                </a:ext>
              </a:extLst>
            </p:cNvPr>
            <p:cNvGrpSpPr/>
            <p:nvPr/>
          </p:nvGrpSpPr>
          <p:grpSpPr>
            <a:xfrm>
              <a:off x="5911267" y="3949353"/>
              <a:ext cx="864000" cy="315501"/>
              <a:chOff x="2358753" y="2723801"/>
              <a:chExt cx="1440000" cy="468000"/>
            </a:xfrm>
          </p:grpSpPr>
          <p:sp>
            <p:nvSpPr>
              <p:cNvPr id="125" name="직사각형 124">
                <a:extLst>
                  <a:ext uri="{FF2B5EF4-FFF2-40B4-BE49-F238E27FC236}">
                    <a16:creationId xmlns:a16="http://schemas.microsoft.com/office/drawing/2014/main" id="{4F0948AF-A6D9-4F46-A723-74952D382745}"/>
                  </a:ext>
                </a:extLst>
              </p:cNvPr>
              <p:cNvSpPr/>
              <p:nvPr/>
            </p:nvSpPr>
            <p:spPr>
              <a:xfrm>
                <a:off x="2358753" y="2723801"/>
                <a:ext cx="720000" cy="468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800" dirty="0">
                  <a:solidFill>
                    <a:schemeClr val="bg1"/>
                  </a:solidFill>
                  <a:latin typeface="Arial" panose="020B0604020202020204" pitchFamily="34" charset="0"/>
                  <a:cs typeface="Arial" panose="020B0604020202020204" pitchFamily="34" charset="0"/>
                </a:endParaRPr>
              </a:p>
            </p:txBody>
          </p:sp>
          <p:sp>
            <p:nvSpPr>
              <p:cNvPr id="126" name="직사각형 125">
                <a:extLst>
                  <a:ext uri="{FF2B5EF4-FFF2-40B4-BE49-F238E27FC236}">
                    <a16:creationId xmlns:a16="http://schemas.microsoft.com/office/drawing/2014/main" id="{ABB4B8CD-9E7A-4618-88EA-F9563F13C1F3}"/>
                  </a:ext>
                </a:extLst>
              </p:cNvPr>
              <p:cNvSpPr/>
              <p:nvPr/>
            </p:nvSpPr>
            <p:spPr>
              <a:xfrm>
                <a:off x="3078753" y="2723801"/>
                <a:ext cx="720000" cy="468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800" dirty="0" err="1">
                  <a:solidFill>
                    <a:schemeClr val="bg1"/>
                  </a:solidFill>
                  <a:latin typeface="Arial" panose="020B0604020202020204" pitchFamily="34" charset="0"/>
                  <a:cs typeface="Arial" panose="020B0604020202020204" pitchFamily="34" charset="0"/>
                </a:endParaRPr>
              </a:p>
            </p:txBody>
          </p:sp>
        </p:grpSp>
        <p:sp>
          <p:nvSpPr>
            <p:cNvPr id="124" name="TextBox 123">
              <a:extLst>
                <a:ext uri="{FF2B5EF4-FFF2-40B4-BE49-F238E27FC236}">
                  <a16:creationId xmlns:a16="http://schemas.microsoft.com/office/drawing/2014/main" id="{2B516F6C-1B7C-40B4-A80A-B27AD68E3B41}"/>
                </a:ext>
              </a:extLst>
            </p:cNvPr>
            <p:cNvSpPr txBox="1"/>
            <p:nvPr/>
          </p:nvSpPr>
          <p:spPr>
            <a:xfrm>
              <a:off x="6061982" y="4004265"/>
              <a:ext cx="548640" cy="196590"/>
            </a:xfrm>
            <a:prstGeom prst="rect">
              <a:avLst/>
            </a:prstGeom>
            <a:noFill/>
          </p:spPr>
          <p:txBody>
            <a:bodyPr wrap="none" lIns="54610" tIns="54610" rIns="54610" bIns="54610" rtlCol="0" anchor="ctr">
              <a:noAutofit/>
            </a:bodyPr>
            <a:lstStyle/>
            <a:p>
              <a:pPr algn="ctr">
                <a:spcAft>
                  <a:spcPts val="600"/>
                </a:spcAft>
              </a:pPr>
              <a:r>
                <a:rPr lang="ko-KR" altLang="en-US" sz="800" b="1" dirty="0" err="1">
                  <a:solidFill>
                    <a:schemeClr val="bg1"/>
                  </a:solidFill>
                  <a:latin typeface="Arial" panose="020B0604020202020204" pitchFamily="34" charset="0"/>
                  <a:cs typeface="Arial" panose="020B0604020202020204" pitchFamily="34" charset="0"/>
                </a:rPr>
                <a:t>페이퍼코리아</a:t>
              </a:r>
              <a:r>
                <a:rPr lang="en-US" altLang="ko-KR" sz="800" b="1" baseline="30000" dirty="0">
                  <a:solidFill>
                    <a:schemeClr val="bg1"/>
                  </a:solidFill>
                  <a:latin typeface="Arial" panose="020B0604020202020204" pitchFamily="34" charset="0"/>
                  <a:cs typeface="Arial" panose="020B0604020202020204" pitchFamily="34" charset="0"/>
                </a:rPr>
                <a:t>2)</a:t>
              </a:r>
              <a:endParaRPr lang="ko-KR" altLang="en-US" sz="800" b="1" baseline="30000" dirty="0">
                <a:solidFill>
                  <a:schemeClr val="bg1"/>
                </a:solidFill>
                <a:latin typeface="Arial" panose="020B0604020202020204" pitchFamily="34" charset="0"/>
                <a:cs typeface="Arial" panose="020B0604020202020204" pitchFamily="34" charset="0"/>
              </a:endParaRPr>
            </a:p>
          </p:txBody>
        </p:sp>
      </p:grpSp>
      <p:cxnSp>
        <p:nvCxnSpPr>
          <p:cNvPr id="75" name="직선 연결선 74">
            <a:extLst>
              <a:ext uri="{FF2B5EF4-FFF2-40B4-BE49-F238E27FC236}">
                <a16:creationId xmlns:a16="http://schemas.microsoft.com/office/drawing/2014/main" id="{03CA9D8B-A51A-4B41-9F44-EF0F8FD6F64C}"/>
              </a:ext>
            </a:extLst>
          </p:cNvPr>
          <p:cNvCxnSpPr>
            <a:cxnSpLocks/>
            <a:endCxn id="136" idx="2"/>
          </p:cNvCxnSpPr>
          <p:nvPr/>
        </p:nvCxnSpPr>
        <p:spPr>
          <a:xfrm flipV="1">
            <a:off x="7149422" y="2128732"/>
            <a:ext cx="1" cy="256566"/>
          </a:xfrm>
          <a:prstGeom prst="line">
            <a:avLst/>
          </a:prstGeom>
          <a:ln>
            <a:solidFill>
              <a:srgbClr val="6D2077"/>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7139642-6881-4375-B56F-056D59A20C7D}"/>
              </a:ext>
            </a:extLst>
          </p:cNvPr>
          <p:cNvCxnSpPr>
            <a:cxnSpLocks/>
            <a:endCxn id="138" idx="2"/>
          </p:cNvCxnSpPr>
          <p:nvPr/>
        </p:nvCxnSpPr>
        <p:spPr>
          <a:xfrm flipV="1">
            <a:off x="8754977" y="2128732"/>
            <a:ext cx="0" cy="252661"/>
          </a:xfrm>
          <a:prstGeom prst="line">
            <a:avLst/>
          </a:prstGeom>
          <a:ln>
            <a:solidFill>
              <a:srgbClr val="6D207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887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90" name="차트 89">
                <a:extLst>
                  <a:ext uri="{FF2B5EF4-FFF2-40B4-BE49-F238E27FC236}">
                    <a16:creationId xmlns:a16="http://schemas.microsoft.com/office/drawing/2014/main" id="{6C48FA09-DAE0-4144-8CA7-91CA48862244}"/>
                  </a:ext>
                </a:extLst>
              </p:cNvPr>
              <p:cNvGraphicFramePr/>
              <p:nvPr/>
            </p:nvGraphicFramePr>
            <p:xfrm>
              <a:off x="6516293" y="3466800"/>
              <a:ext cx="2700000" cy="864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90" name="차트 89">
                <a:extLst>
                  <a:ext uri="{FF2B5EF4-FFF2-40B4-BE49-F238E27FC236}">
                    <a16:creationId xmlns:a16="http://schemas.microsoft.com/office/drawing/2014/main" id="{6C48FA09-DAE0-4144-8CA7-91CA48862244}"/>
                  </a:ext>
                </a:extLst>
              </p:cNvPr>
              <p:cNvPicPr>
                <a:picLocks noGrp="1" noRot="1" noChangeAspect="1" noMove="1" noResize="1" noEditPoints="1" noAdjustHandles="1" noChangeArrowheads="1" noChangeShapeType="1"/>
              </p:cNvPicPr>
              <p:nvPr/>
            </p:nvPicPr>
            <p:blipFill>
              <a:blip r:embed="rId4"/>
              <a:stretch>
                <a:fillRect/>
              </a:stretch>
            </p:blipFill>
            <p:spPr>
              <a:xfrm>
                <a:off x="6516293" y="3466800"/>
                <a:ext cx="2700000" cy="864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0" name="차트 49">
                <a:extLst>
                  <a:ext uri="{FF2B5EF4-FFF2-40B4-BE49-F238E27FC236}">
                    <a16:creationId xmlns:a16="http://schemas.microsoft.com/office/drawing/2014/main" id="{4E0633FB-1F73-41E8-914B-7DC96F3FF23C}"/>
                  </a:ext>
                </a:extLst>
              </p:cNvPr>
              <p:cNvGraphicFramePr/>
              <p:nvPr/>
            </p:nvGraphicFramePr>
            <p:xfrm>
              <a:off x="495464" y="1678781"/>
              <a:ext cx="8698048" cy="168854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50" name="차트 49">
                <a:extLst>
                  <a:ext uri="{FF2B5EF4-FFF2-40B4-BE49-F238E27FC236}">
                    <a16:creationId xmlns:a16="http://schemas.microsoft.com/office/drawing/2014/main" id="{4E0633FB-1F73-41E8-914B-7DC96F3FF23C}"/>
                  </a:ext>
                </a:extLst>
              </p:cNvPr>
              <p:cNvPicPr>
                <a:picLocks noGrp="1" noRot="1" noChangeAspect="1" noMove="1" noResize="1" noEditPoints="1" noAdjustHandles="1" noChangeArrowheads="1" noChangeShapeType="1"/>
              </p:cNvPicPr>
              <p:nvPr/>
            </p:nvPicPr>
            <p:blipFill>
              <a:blip r:embed="rId6"/>
              <a:stretch>
                <a:fillRect/>
              </a:stretch>
            </p:blipFill>
            <p:spPr>
              <a:xfrm>
                <a:off x="495464" y="1678781"/>
                <a:ext cx="8698048" cy="1688549"/>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(4/7)</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61" name="직사각형 60">
            <a:extLst>
              <a:ext uri="{FF2B5EF4-FFF2-40B4-BE49-F238E27FC236}">
                <a16:creationId xmlns:a16="http://schemas.microsoft.com/office/drawing/2014/main" id="{F1870B85-E53D-4C01-9A05-2FA0194713DE}"/>
              </a:ext>
            </a:extLst>
          </p:cNvPr>
          <p:cNvSpPr/>
          <p:nvPr/>
        </p:nvSpPr>
        <p:spPr>
          <a:xfrm>
            <a:off x="5881518" y="1805674"/>
            <a:ext cx="648019" cy="381717"/>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순서도: 연결자 61">
            <a:extLst>
              <a:ext uri="{FF2B5EF4-FFF2-40B4-BE49-F238E27FC236}">
                <a16:creationId xmlns:a16="http://schemas.microsoft.com/office/drawing/2014/main" id="{36337E3A-8FD8-471E-8BF6-CB12FB08AB1F}"/>
              </a:ext>
            </a:extLst>
          </p:cNvPr>
          <p:cNvSpPr/>
          <p:nvPr/>
        </p:nvSpPr>
        <p:spPr bwMode="auto">
          <a:xfrm>
            <a:off x="5824758" y="1731757"/>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3" name="차트 62">
                <a:extLst>
                  <a:ext uri="{FF2B5EF4-FFF2-40B4-BE49-F238E27FC236}">
                    <a16:creationId xmlns:a16="http://schemas.microsoft.com/office/drawing/2014/main" id="{C0B2E27E-0E78-47A0-8016-E7609B678D97}"/>
                  </a:ext>
                </a:extLst>
              </p:cNvPr>
              <p:cNvGraphicFramePr/>
              <p:nvPr/>
            </p:nvGraphicFramePr>
            <p:xfrm>
              <a:off x="594000" y="3466800"/>
              <a:ext cx="2700000" cy="864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63" name="차트 62">
                <a:extLst>
                  <a:ext uri="{FF2B5EF4-FFF2-40B4-BE49-F238E27FC236}">
                    <a16:creationId xmlns:a16="http://schemas.microsoft.com/office/drawing/2014/main" id="{C0B2E27E-0E78-47A0-8016-E7609B678D97}"/>
                  </a:ext>
                </a:extLst>
              </p:cNvPr>
              <p:cNvPicPr>
                <a:picLocks noGrp="1" noRot="1" noChangeAspect="1" noMove="1" noResize="1" noEditPoints="1" noAdjustHandles="1" noChangeArrowheads="1" noChangeShapeType="1"/>
              </p:cNvPicPr>
              <p:nvPr/>
            </p:nvPicPr>
            <p:blipFill>
              <a:blip r:embed="rId8"/>
              <a:stretch>
                <a:fillRect/>
              </a:stretch>
            </p:blipFill>
            <p:spPr>
              <a:xfrm>
                <a:off x="594000" y="3466800"/>
                <a:ext cx="2700000" cy="864000"/>
              </a:xfrm>
              <a:prstGeom prst="rect">
                <a:avLst/>
              </a:prstGeom>
            </p:spPr>
          </p:pic>
        </mc:Fallback>
      </mc:AlternateContent>
      <p:sp>
        <p:nvSpPr>
          <p:cNvPr id="64" name="직사각형 63">
            <a:extLst>
              <a:ext uri="{FF2B5EF4-FFF2-40B4-BE49-F238E27FC236}">
                <a16:creationId xmlns:a16="http://schemas.microsoft.com/office/drawing/2014/main" id="{3F6DEA8F-DD5D-4FF3-AE80-14EA0271D69B}"/>
              </a:ext>
            </a:extLst>
          </p:cNvPr>
          <p:cNvSpPr/>
          <p:nvPr/>
        </p:nvSpPr>
        <p:spPr>
          <a:xfrm>
            <a:off x="5142124" y="1930887"/>
            <a:ext cx="690443" cy="435614"/>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순서도: 연결자 64">
            <a:extLst>
              <a:ext uri="{FF2B5EF4-FFF2-40B4-BE49-F238E27FC236}">
                <a16:creationId xmlns:a16="http://schemas.microsoft.com/office/drawing/2014/main" id="{A1491DAC-6A22-4005-976F-FF8FD54A5CC8}"/>
              </a:ext>
            </a:extLst>
          </p:cNvPr>
          <p:cNvSpPr/>
          <p:nvPr/>
        </p:nvSpPr>
        <p:spPr bwMode="auto">
          <a:xfrm>
            <a:off x="5075000" y="185697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6" name="차트 65">
                <a:extLst>
                  <a:ext uri="{FF2B5EF4-FFF2-40B4-BE49-F238E27FC236}">
                    <a16:creationId xmlns:a16="http://schemas.microsoft.com/office/drawing/2014/main" id="{FD5BEDA1-5EC9-4849-B301-9F00EBC2B398}"/>
                  </a:ext>
                </a:extLst>
              </p:cNvPr>
              <p:cNvGraphicFramePr/>
              <p:nvPr/>
            </p:nvGraphicFramePr>
            <p:xfrm>
              <a:off x="3555146" y="3466800"/>
              <a:ext cx="2700000" cy="864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66" name="차트 65">
                <a:extLst>
                  <a:ext uri="{FF2B5EF4-FFF2-40B4-BE49-F238E27FC236}">
                    <a16:creationId xmlns:a16="http://schemas.microsoft.com/office/drawing/2014/main" id="{FD5BEDA1-5EC9-4849-B301-9F00EBC2B398}"/>
                  </a:ext>
                </a:extLst>
              </p:cNvPr>
              <p:cNvPicPr>
                <a:picLocks noGrp="1" noRot="1" noChangeAspect="1" noMove="1" noResize="1" noEditPoints="1" noAdjustHandles="1" noChangeArrowheads="1" noChangeShapeType="1"/>
              </p:cNvPicPr>
              <p:nvPr/>
            </p:nvPicPr>
            <p:blipFill>
              <a:blip r:embed="rId10"/>
              <a:stretch>
                <a:fillRect/>
              </a:stretch>
            </p:blipFill>
            <p:spPr>
              <a:xfrm>
                <a:off x="3555146" y="3466800"/>
                <a:ext cx="2700000" cy="864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5" name="차트 44">
                <a:extLst>
                  <a:ext uri="{FF2B5EF4-FFF2-40B4-BE49-F238E27FC236}">
                    <a16:creationId xmlns:a16="http://schemas.microsoft.com/office/drawing/2014/main" id="{C5487F55-50E9-47E3-AF08-5C6E8778F943}"/>
                  </a:ext>
                </a:extLst>
              </p:cNvPr>
              <p:cNvGraphicFramePr/>
              <p:nvPr/>
            </p:nvGraphicFramePr>
            <p:xfrm>
              <a:off x="1189168" y="4449635"/>
              <a:ext cx="1800000" cy="720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45" name="차트 44">
                <a:extLst>
                  <a:ext uri="{FF2B5EF4-FFF2-40B4-BE49-F238E27FC236}">
                    <a16:creationId xmlns:a16="http://schemas.microsoft.com/office/drawing/2014/main" id="{C5487F55-50E9-47E3-AF08-5C6E8778F943}"/>
                  </a:ext>
                </a:extLst>
              </p:cNvPr>
              <p:cNvPicPr>
                <a:picLocks noGrp="1" noRot="1" noChangeAspect="1" noMove="1" noResize="1" noEditPoints="1" noAdjustHandles="1" noChangeArrowheads="1" noChangeShapeType="1"/>
              </p:cNvPicPr>
              <p:nvPr/>
            </p:nvPicPr>
            <p:blipFill>
              <a:blip r:embed="rId12"/>
              <a:stretch>
                <a:fillRect/>
              </a:stretch>
            </p:blipFill>
            <p:spPr>
              <a:xfrm>
                <a:off x="1189168" y="4449635"/>
                <a:ext cx="1800000" cy="72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668E0AC6-4991-4FBB-8F68-A1BADA647487}"/>
                  </a:ext>
                </a:extLst>
              </p:cNvPr>
              <p:cNvGraphicFramePr/>
              <p:nvPr/>
            </p:nvGraphicFramePr>
            <p:xfrm>
              <a:off x="4033523" y="4447024"/>
              <a:ext cx="1800000" cy="72000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49" name="차트 48">
                <a:extLst>
                  <a:ext uri="{FF2B5EF4-FFF2-40B4-BE49-F238E27FC236}">
                    <a16:creationId xmlns:a16="http://schemas.microsoft.com/office/drawing/2014/main" id="{668E0AC6-4991-4FBB-8F68-A1BADA647487}"/>
                  </a:ext>
                </a:extLst>
              </p:cNvPr>
              <p:cNvPicPr>
                <a:picLocks noGrp="1" noRot="1" noChangeAspect="1" noMove="1" noResize="1" noEditPoints="1" noAdjustHandles="1" noChangeArrowheads="1" noChangeShapeType="1"/>
              </p:cNvPicPr>
              <p:nvPr/>
            </p:nvPicPr>
            <p:blipFill>
              <a:blip r:embed="rId14"/>
              <a:stretch>
                <a:fillRect/>
              </a:stretch>
            </p:blipFill>
            <p:spPr>
              <a:xfrm>
                <a:off x="4033523" y="4447024"/>
                <a:ext cx="1800000" cy="720000"/>
              </a:xfrm>
              <a:prstGeom prst="rect">
                <a:avLst/>
              </a:prstGeom>
            </p:spPr>
          </p:pic>
        </mc:Fallback>
      </mc:AlternateContent>
      <p:sp>
        <p:nvSpPr>
          <p:cNvPr id="51" name="직사각형 50">
            <a:extLst>
              <a:ext uri="{FF2B5EF4-FFF2-40B4-BE49-F238E27FC236}">
                <a16:creationId xmlns:a16="http://schemas.microsoft.com/office/drawing/2014/main" id="{08346D01-6AED-4A99-A73E-573B923A3777}"/>
              </a:ext>
            </a:extLst>
          </p:cNvPr>
          <p:cNvSpPr/>
          <p:nvPr/>
        </p:nvSpPr>
        <p:spPr>
          <a:xfrm>
            <a:off x="1233686" y="3696150"/>
            <a:ext cx="421356" cy="34407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52" name="순서도: 연결자 51">
            <a:extLst>
              <a:ext uri="{FF2B5EF4-FFF2-40B4-BE49-F238E27FC236}">
                <a16:creationId xmlns:a16="http://schemas.microsoft.com/office/drawing/2014/main" id="{31DD2C36-4083-42E5-917D-60B508AB9C85}"/>
              </a:ext>
            </a:extLst>
          </p:cNvPr>
          <p:cNvSpPr/>
          <p:nvPr/>
        </p:nvSpPr>
        <p:spPr bwMode="auto">
          <a:xfrm>
            <a:off x="1178860" y="360869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53" name="직사각형 52">
            <a:extLst>
              <a:ext uri="{FF2B5EF4-FFF2-40B4-BE49-F238E27FC236}">
                <a16:creationId xmlns:a16="http://schemas.microsoft.com/office/drawing/2014/main" id="{B7E02374-411B-4BE1-8997-AD2782ACE4FA}"/>
              </a:ext>
            </a:extLst>
          </p:cNvPr>
          <p:cNvSpPr/>
          <p:nvPr/>
        </p:nvSpPr>
        <p:spPr>
          <a:xfrm>
            <a:off x="4660147" y="3553941"/>
            <a:ext cx="498232" cy="48019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54" name="순서도: 연결자 53">
            <a:extLst>
              <a:ext uri="{FF2B5EF4-FFF2-40B4-BE49-F238E27FC236}">
                <a16:creationId xmlns:a16="http://schemas.microsoft.com/office/drawing/2014/main" id="{30B8442F-6E62-4896-8733-345F6FEDFA57}"/>
              </a:ext>
            </a:extLst>
          </p:cNvPr>
          <p:cNvSpPr/>
          <p:nvPr/>
        </p:nvSpPr>
        <p:spPr bwMode="auto">
          <a:xfrm>
            <a:off x="4582461" y="346648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9" name="차트 68">
                <a:extLst>
                  <a:ext uri="{FF2B5EF4-FFF2-40B4-BE49-F238E27FC236}">
                    <a16:creationId xmlns:a16="http://schemas.microsoft.com/office/drawing/2014/main" id="{FDD3334B-F0AF-4EE6-9BA6-5C7C7632D780}"/>
                  </a:ext>
                </a:extLst>
              </p:cNvPr>
              <p:cNvGraphicFramePr/>
              <p:nvPr/>
            </p:nvGraphicFramePr>
            <p:xfrm>
              <a:off x="7033029" y="4409324"/>
              <a:ext cx="1800000" cy="720000"/>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69" name="차트 68">
                <a:extLst>
                  <a:ext uri="{FF2B5EF4-FFF2-40B4-BE49-F238E27FC236}">
                    <a16:creationId xmlns:a16="http://schemas.microsoft.com/office/drawing/2014/main" id="{FDD3334B-F0AF-4EE6-9BA6-5C7C7632D780}"/>
                  </a:ext>
                </a:extLst>
              </p:cNvPr>
              <p:cNvPicPr>
                <a:picLocks noGrp="1" noRot="1" noChangeAspect="1" noMove="1" noResize="1" noEditPoints="1" noAdjustHandles="1" noChangeArrowheads="1" noChangeShapeType="1"/>
              </p:cNvPicPr>
              <p:nvPr/>
            </p:nvPicPr>
            <p:blipFill>
              <a:blip r:embed="rId16"/>
              <a:stretch>
                <a:fillRect/>
              </a:stretch>
            </p:blipFill>
            <p:spPr>
              <a:xfrm>
                <a:off x="7033029" y="4409324"/>
                <a:ext cx="1800000" cy="720000"/>
              </a:xfrm>
              <a:prstGeom prst="rect">
                <a:avLst/>
              </a:prstGeom>
            </p:spPr>
          </p:pic>
        </mc:Fallback>
      </mc:AlternateContent>
      <p:sp>
        <p:nvSpPr>
          <p:cNvPr id="70" name="직사각형 69">
            <a:extLst>
              <a:ext uri="{FF2B5EF4-FFF2-40B4-BE49-F238E27FC236}">
                <a16:creationId xmlns:a16="http://schemas.microsoft.com/office/drawing/2014/main" id="{FC4E80A7-07AD-4B98-989D-298CA4860136}"/>
              </a:ext>
            </a:extLst>
          </p:cNvPr>
          <p:cNvSpPr/>
          <p:nvPr/>
        </p:nvSpPr>
        <p:spPr>
          <a:xfrm>
            <a:off x="7811916" y="1805675"/>
            <a:ext cx="648019" cy="206848"/>
          </a:xfrm>
          <a:prstGeom prst="rect">
            <a:avLst/>
          </a:prstGeom>
          <a:noFill/>
          <a:ln w="19050">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순서도: 연결자 75">
            <a:extLst>
              <a:ext uri="{FF2B5EF4-FFF2-40B4-BE49-F238E27FC236}">
                <a16:creationId xmlns:a16="http://schemas.microsoft.com/office/drawing/2014/main" id="{2C155634-6423-48CD-A306-5231662D97BE}"/>
              </a:ext>
            </a:extLst>
          </p:cNvPr>
          <p:cNvSpPr/>
          <p:nvPr/>
        </p:nvSpPr>
        <p:spPr bwMode="auto">
          <a:xfrm>
            <a:off x="7755156" y="1696253"/>
            <a:ext cx="144000" cy="144000"/>
          </a:xfrm>
          <a:prstGeom prst="flowChartConnector">
            <a:avLst/>
          </a:prstGeom>
          <a:solidFill>
            <a:srgbClr val="483698"/>
          </a:solidFill>
          <a:ln w="9525" cap="flat" cmpd="sng" algn="ctr">
            <a:solidFill>
              <a:srgbClr val="6D207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F</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8" name="순서도: 연결자 77">
            <a:extLst>
              <a:ext uri="{FF2B5EF4-FFF2-40B4-BE49-F238E27FC236}">
                <a16:creationId xmlns:a16="http://schemas.microsoft.com/office/drawing/2014/main" id="{F2129BD8-5348-45E6-9E0A-118511F4DD8C}"/>
              </a:ext>
            </a:extLst>
          </p:cNvPr>
          <p:cNvSpPr/>
          <p:nvPr/>
        </p:nvSpPr>
        <p:spPr bwMode="auto">
          <a:xfrm>
            <a:off x="6455453" y="3358462"/>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F</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0" name="직사각형 79">
            <a:extLst>
              <a:ext uri="{FF2B5EF4-FFF2-40B4-BE49-F238E27FC236}">
                <a16:creationId xmlns:a16="http://schemas.microsoft.com/office/drawing/2014/main" id="{937A91D5-5F15-42B6-982A-0A0397AA75E2}"/>
              </a:ext>
            </a:extLst>
          </p:cNvPr>
          <p:cNvSpPr/>
          <p:nvPr/>
        </p:nvSpPr>
        <p:spPr>
          <a:xfrm>
            <a:off x="7618777" y="3615446"/>
            <a:ext cx="498232" cy="41868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82" name="직사각형 81">
            <a:extLst>
              <a:ext uri="{FF2B5EF4-FFF2-40B4-BE49-F238E27FC236}">
                <a16:creationId xmlns:a16="http://schemas.microsoft.com/office/drawing/2014/main" id="{236BBC04-3D68-4608-A004-841295186E4A}"/>
              </a:ext>
            </a:extLst>
          </p:cNvPr>
          <p:cNvSpPr/>
          <p:nvPr/>
        </p:nvSpPr>
        <p:spPr>
          <a:xfrm>
            <a:off x="1224580" y="4447024"/>
            <a:ext cx="1704887" cy="7539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83" name="순서도: 연결자 82">
            <a:extLst>
              <a:ext uri="{FF2B5EF4-FFF2-40B4-BE49-F238E27FC236}">
                <a16:creationId xmlns:a16="http://schemas.microsoft.com/office/drawing/2014/main" id="{A92359C1-02B4-4CE3-960A-5CA26FB626A4}"/>
              </a:ext>
            </a:extLst>
          </p:cNvPr>
          <p:cNvSpPr/>
          <p:nvPr/>
        </p:nvSpPr>
        <p:spPr bwMode="auto">
          <a:xfrm>
            <a:off x="1146894" y="435957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84" name="직사각형 83">
            <a:extLst>
              <a:ext uri="{FF2B5EF4-FFF2-40B4-BE49-F238E27FC236}">
                <a16:creationId xmlns:a16="http://schemas.microsoft.com/office/drawing/2014/main" id="{B769870A-541A-4AAD-BCA2-06A3C2625742}"/>
              </a:ext>
            </a:extLst>
          </p:cNvPr>
          <p:cNvSpPr/>
          <p:nvPr/>
        </p:nvSpPr>
        <p:spPr>
          <a:xfrm>
            <a:off x="4089962" y="4455040"/>
            <a:ext cx="1704887" cy="7539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85" name="순서도: 연결자 84">
            <a:extLst>
              <a:ext uri="{FF2B5EF4-FFF2-40B4-BE49-F238E27FC236}">
                <a16:creationId xmlns:a16="http://schemas.microsoft.com/office/drawing/2014/main" id="{8D1FF051-9D65-4629-8AB1-B8C1F43149DA}"/>
              </a:ext>
            </a:extLst>
          </p:cNvPr>
          <p:cNvSpPr/>
          <p:nvPr/>
        </p:nvSpPr>
        <p:spPr bwMode="auto">
          <a:xfrm>
            <a:off x="4012276" y="436758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86" name="직사각형 85">
            <a:extLst>
              <a:ext uri="{FF2B5EF4-FFF2-40B4-BE49-F238E27FC236}">
                <a16:creationId xmlns:a16="http://schemas.microsoft.com/office/drawing/2014/main" id="{4DC3215C-55B2-44C9-B18A-3C6D1E99165C}"/>
              </a:ext>
            </a:extLst>
          </p:cNvPr>
          <p:cNvSpPr/>
          <p:nvPr/>
        </p:nvSpPr>
        <p:spPr>
          <a:xfrm>
            <a:off x="7110705" y="4455040"/>
            <a:ext cx="1704887" cy="7539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87" name="순서도: 연결자 86">
            <a:extLst>
              <a:ext uri="{FF2B5EF4-FFF2-40B4-BE49-F238E27FC236}">
                <a16:creationId xmlns:a16="http://schemas.microsoft.com/office/drawing/2014/main" id="{CEB0FF72-B741-4AA9-AA7E-604C54E297ED}"/>
              </a:ext>
            </a:extLst>
          </p:cNvPr>
          <p:cNvSpPr/>
          <p:nvPr/>
        </p:nvSpPr>
        <p:spPr bwMode="auto">
          <a:xfrm>
            <a:off x="7033019" y="436758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40" name="직사각형 119">
            <a:extLst>
              <a:ext uri="{FF2B5EF4-FFF2-40B4-BE49-F238E27FC236}">
                <a16:creationId xmlns:a16="http://schemas.microsoft.com/office/drawing/2014/main" id="{46750006-580E-4A2A-8DB5-B8D71A267445}"/>
              </a:ext>
            </a:extLst>
          </p:cNvPr>
          <p:cNvSpPr/>
          <p:nvPr/>
        </p:nvSpPr>
        <p:spPr bwMode="auto">
          <a:xfrm>
            <a:off x="534815" y="3296145"/>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algn="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월말 기준 </a:t>
            </a:r>
            <a:r>
              <a:rPr lang="en-US" altLang="ko-KR" sz="700" dirty="0">
                <a:solidFill>
                  <a:prstClr val="black"/>
                </a:solidFill>
                <a:latin typeface="Arial" panose="020B0604020202020204" pitchFamily="34" charset="0"/>
                <a:ea typeface="+mj-ea"/>
                <a:cs typeface="Arial" panose="020B0604020202020204" pitchFamily="34" charset="0"/>
              </a:rPr>
              <a:t>LTM </a:t>
            </a:r>
            <a:r>
              <a:rPr lang="ko-KR" altLang="en-US" sz="700" dirty="0">
                <a:solidFill>
                  <a:prstClr val="black"/>
                </a:solidFill>
                <a:latin typeface="Arial" panose="020B0604020202020204" pitchFamily="34" charset="0"/>
                <a:ea typeface="+mj-ea"/>
                <a:cs typeface="Arial" panose="020B0604020202020204" pitchFamily="34" charset="0"/>
              </a:rPr>
              <a:t>실적임 </a:t>
            </a:r>
            <a:r>
              <a:rPr lang="en-US" altLang="ko-KR" sz="700" dirty="0">
                <a:solidFill>
                  <a:prstClr val="black"/>
                </a:solidFill>
                <a:latin typeface="Arial" panose="020B0604020202020204" pitchFamily="34" charset="0"/>
                <a:ea typeface="+mj-ea"/>
                <a:cs typeface="Arial" panose="020B0604020202020204" pitchFamily="34" charset="0"/>
              </a:rPr>
              <a:t>(2021</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4</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a:t>
            </a:r>
          </a:p>
        </p:txBody>
      </p:sp>
      <p:sp>
        <p:nvSpPr>
          <p:cNvPr id="43" name="TextBox 42">
            <a:extLst>
              <a:ext uri="{FF2B5EF4-FFF2-40B4-BE49-F238E27FC236}">
                <a16:creationId xmlns:a16="http://schemas.microsoft.com/office/drawing/2014/main" id="{FEBB1D2C-65C6-4426-BC73-27B91F01F092}"/>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군산공장</a:t>
            </a:r>
            <a:r>
              <a:rPr lang="en-US" altLang="ko-KR" sz="900" b="1" dirty="0">
                <a:solidFill>
                  <a:srgbClr val="000000"/>
                </a:solidFill>
                <a:latin typeface="Arial" panose="020B0604020202020204" pitchFamily="34" charset="0"/>
                <a:ea typeface="맑은 고딕"/>
                <a:cs typeface="Arial" panose="020B0604020202020204" pitchFamily="34" charset="0"/>
              </a:rPr>
              <a:t>_P,Q </a:t>
            </a:r>
            <a:r>
              <a:rPr lang="ko-KR" altLang="en-US" sz="900" b="1" dirty="0">
                <a:solidFill>
                  <a:srgbClr val="000000"/>
                </a:solidFill>
                <a:latin typeface="Arial" panose="020B0604020202020204" pitchFamily="34" charset="0"/>
                <a:ea typeface="맑은 고딕"/>
                <a:cs typeface="Arial" panose="020B0604020202020204" pitchFamily="34" charset="0"/>
              </a:rPr>
              <a:t>분석</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81" name="순서도: 연결자 80">
            <a:extLst>
              <a:ext uri="{FF2B5EF4-FFF2-40B4-BE49-F238E27FC236}">
                <a16:creationId xmlns:a16="http://schemas.microsoft.com/office/drawing/2014/main" id="{13FB02FE-4BF3-41BB-A83B-3E6CE9B958F8}"/>
              </a:ext>
            </a:extLst>
          </p:cNvPr>
          <p:cNvSpPr/>
          <p:nvPr/>
        </p:nvSpPr>
        <p:spPr bwMode="auto">
          <a:xfrm>
            <a:off x="7541091" y="3527993"/>
            <a:ext cx="144000" cy="134523"/>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58" name="순서도: 연결자 57">
            <a:extLst>
              <a:ext uri="{FF2B5EF4-FFF2-40B4-BE49-F238E27FC236}">
                <a16:creationId xmlns:a16="http://schemas.microsoft.com/office/drawing/2014/main" id="{B871AA9A-AF44-4A1A-A56C-04323A1F0AA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p>
        </p:txBody>
      </p:sp>
      <p:sp>
        <p:nvSpPr>
          <p:cNvPr id="59" name="순서도: 연결자 58">
            <a:extLst>
              <a:ext uri="{FF2B5EF4-FFF2-40B4-BE49-F238E27FC236}">
                <a16:creationId xmlns:a16="http://schemas.microsoft.com/office/drawing/2014/main" id="{302B1E64-F490-4F23-B366-B0D9736F7EB3}"/>
              </a:ext>
            </a:extLst>
          </p:cNvPr>
          <p:cNvSpPr/>
          <p:nvPr/>
        </p:nvSpPr>
        <p:spPr bwMode="auto">
          <a:xfrm>
            <a:off x="3482589" y="338623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DC0FC73-7A88-4E5C-9CA7-D8C644E0CC87}"/>
              </a:ext>
            </a:extLst>
          </p:cNvPr>
          <p:cNvSpPr txBox="1"/>
          <p:nvPr/>
        </p:nvSpPr>
        <p:spPr>
          <a:xfrm>
            <a:off x="688279" y="5225603"/>
            <a:ext cx="8660737" cy="1317248"/>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군산공장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2022</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매</a:t>
            </a:r>
            <a:r>
              <a:rPr lang="ko-KR" altLang="en-US" sz="900" b="1" u="sng" dirty="0">
                <a:solidFill>
                  <a:srgbClr val="000000"/>
                </a:solidFill>
                <a:latin typeface="Arial" panose="020B0604020202020204" pitchFamily="34" charset="0"/>
                <a:cs typeface="Arial" panose="020B0604020202020204" pitchFamily="34" charset="0"/>
              </a:rPr>
              <a:t>출</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내수 및 수출 매출이</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모두 증가하여 전년대비 매출이 약 </a:t>
            </a:r>
            <a:r>
              <a:rPr lang="en-US" altLang="ko-KR" sz="900" dirty="0">
                <a:solidFill>
                  <a:srgbClr val="000000"/>
                </a:solidFill>
                <a:latin typeface="Arial" panose="020B0604020202020204" pitchFamily="34" charset="0"/>
                <a:cs typeface="Arial" panose="020B0604020202020204" pitchFamily="34" charset="0"/>
              </a:rPr>
              <a:t>361</a:t>
            </a:r>
            <a:r>
              <a:rPr lang="ko-KR" altLang="en-US" sz="900" dirty="0">
                <a:solidFill>
                  <a:srgbClr val="000000"/>
                </a:solidFill>
                <a:latin typeface="Arial" panose="020B0604020202020204" pitchFamily="34" charset="0"/>
                <a:cs typeface="Arial" panose="020B0604020202020204" pitchFamily="34" charset="0"/>
              </a:rPr>
              <a:t>억원 증가하였음 </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전년대비 약 </a:t>
            </a:r>
            <a:r>
              <a:rPr lang="en-US" altLang="ko-KR" sz="900" dirty="0">
                <a:solidFill>
                  <a:srgbClr val="000000"/>
                </a:solidFill>
                <a:latin typeface="Arial" panose="020B0604020202020204" pitchFamily="34" charset="0"/>
                <a:cs typeface="Arial" panose="020B0604020202020204" pitchFamily="34" charset="0"/>
              </a:rPr>
              <a:t>45.3% </a:t>
            </a:r>
            <a:r>
              <a:rPr lang="ko-KR" altLang="en-US" sz="900" dirty="0">
                <a:solidFill>
                  <a:srgbClr val="000000"/>
                </a:solidFill>
                <a:latin typeface="Arial" panose="020B0604020202020204" pitchFamily="34" charset="0"/>
                <a:cs typeface="Arial" panose="020B0604020202020204" pitchFamily="34" charset="0"/>
              </a:rPr>
              <a:t>증가</a:t>
            </a:r>
            <a:r>
              <a:rPr lang="en-US" altLang="ko-KR" sz="900" dirty="0">
                <a:solidFill>
                  <a:srgbClr val="000000"/>
                </a:solidFill>
                <a:latin typeface="Arial" panose="020B0604020202020204" pitchFamily="34" charset="0"/>
                <a:cs typeface="Arial" panose="020B0604020202020204" pitchFamily="34" charset="0"/>
              </a:rPr>
              <a:t>)</a:t>
            </a: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내수매출 증가분 중 일반지 매출 증가분 비중이 가장 크며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이는 국내 포장재 시장 점유율 상승에 따른 일반지 판가상승 및 판매량의 증가로 인한 것임</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수출 증가분 </a:t>
            </a:r>
            <a:r>
              <a:rPr lang="en-US" altLang="ko-KR" sz="900" dirty="0">
                <a:solidFill>
                  <a:srgbClr val="000000"/>
                </a:solidFill>
                <a:latin typeface="Arial" panose="020B0604020202020204" pitchFamily="34" charset="0"/>
                <a:cs typeface="Arial" panose="020B0604020202020204" pitchFamily="34" charset="0"/>
              </a:rPr>
              <a:t>151</a:t>
            </a:r>
            <a:r>
              <a:rPr lang="ko-KR" altLang="en-US" sz="900" dirty="0">
                <a:solidFill>
                  <a:srgbClr val="000000"/>
                </a:solidFill>
                <a:latin typeface="Arial" panose="020B0604020202020204" pitchFamily="34" charset="0"/>
                <a:cs typeface="Arial" panose="020B0604020202020204" pitchFamily="34" charset="0"/>
              </a:rPr>
              <a:t>억원은 그린지 매출 증가분 </a:t>
            </a:r>
            <a:r>
              <a:rPr lang="en-US" altLang="ko-KR" sz="900" dirty="0">
                <a:solidFill>
                  <a:srgbClr val="000000"/>
                </a:solidFill>
                <a:latin typeface="Arial" panose="020B0604020202020204" pitchFamily="34" charset="0"/>
                <a:cs typeface="Arial" panose="020B0604020202020204" pitchFamily="34" charset="0"/>
              </a:rPr>
              <a:t>191</a:t>
            </a:r>
            <a:r>
              <a:rPr lang="ko-KR" altLang="en-US" sz="900" dirty="0">
                <a:solidFill>
                  <a:srgbClr val="000000"/>
                </a:solidFill>
                <a:latin typeface="Arial" panose="020B0604020202020204" pitchFamily="34" charset="0"/>
                <a:cs typeface="Arial" panose="020B0604020202020204" pitchFamily="34" charset="0"/>
              </a:rPr>
              <a:t>억원이 차지하는 비중이 가장 크며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그린지 수요 증가 추세는 </a:t>
            </a:r>
            <a:r>
              <a:rPr lang="en-US" altLang="ko-KR" sz="900" dirty="0">
                <a:solidFill>
                  <a:srgbClr val="000000"/>
                </a:solidFill>
                <a:latin typeface="Arial" panose="020B0604020202020204" pitchFamily="34" charset="0"/>
                <a:cs typeface="Arial" panose="020B0604020202020204" pitchFamily="34" charset="0"/>
              </a:rPr>
              <a:t>2022</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LTM</a:t>
            </a:r>
            <a:r>
              <a:rPr lang="ko-KR" altLang="en-US" sz="900" dirty="0">
                <a:solidFill>
                  <a:srgbClr val="000000"/>
                </a:solidFill>
                <a:latin typeface="Arial" panose="020B0604020202020204" pitchFamily="34" charset="0"/>
                <a:cs typeface="Arial" panose="020B0604020202020204" pitchFamily="34" charset="0"/>
              </a:rPr>
              <a:t>에서도 계속되어 판매량과 판매가격이 모두 증가하였음</a:t>
            </a:r>
            <a:endParaRPr lang="en-US" altLang="ko-KR" sz="900" dirty="0">
              <a:solidFill>
                <a:srgbClr val="000000"/>
              </a:solidFill>
              <a:latin typeface="Arial" panose="020B0604020202020204" pitchFamily="34" charset="0"/>
              <a:cs typeface="Arial" panose="020B0604020202020204" pitchFamily="34" charset="0"/>
            </a:endParaRPr>
          </a:p>
          <a:p>
            <a:pPr marL="100013">
              <a:lnSpc>
                <a:spcPts val="1200"/>
              </a:lnSpc>
              <a:spcBef>
                <a:spcPts val="300"/>
              </a:spcBef>
              <a:buClr>
                <a:srgbClr val="00338D"/>
              </a:buCl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 name="순서도: 연결자 43">
            <a:extLst>
              <a:ext uri="{FF2B5EF4-FFF2-40B4-BE49-F238E27FC236}">
                <a16:creationId xmlns:a16="http://schemas.microsoft.com/office/drawing/2014/main" id="{8FC48E32-7110-43F4-A8D1-765F25B4F273}"/>
              </a:ext>
            </a:extLst>
          </p:cNvPr>
          <p:cNvSpPr/>
          <p:nvPr/>
        </p:nvSpPr>
        <p:spPr bwMode="auto">
          <a:xfrm>
            <a:off x="787468" y="571134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6" name="순서도: 연결자 45">
            <a:extLst>
              <a:ext uri="{FF2B5EF4-FFF2-40B4-BE49-F238E27FC236}">
                <a16:creationId xmlns:a16="http://schemas.microsoft.com/office/drawing/2014/main" id="{4FD9691A-1002-487F-8EDD-20CB54D5AD40}"/>
              </a:ext>
            </a:extLst>
          </p:cNvPr>
          <p:cNvSpPr/>
          <p:nvPr/>
        </p:nvSpPr>
        <p:spPr bwMode="auto">
          <a:xfrm>
            <a:off x="627804" y="590540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7" name="순서도: 연결자 46">
            <a:extLst>
              <a:ext uri="{FF2B5EF4-FFF2-40B4-BE49-F238E27FC236}">
                <a16:creationId xmlns:a16="http://schemas.microsoft.com/office/drawing/2014/main" id="{941AD3D9-2168-4483-8360-573B341C417C}"/>
              </a:ext>
            </a:extLst>
          </p:cNvPr>
          <p:cNvSpPr/>
          <p:nvPr/>
        </p:nvSpPr>
        <p:spPr bwMode="auto">
          <a:xfrm>
            <a:off x="779001" y="590373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F</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6" name="순서도: 연결자 55">
            <a:extLst>
              <a:ext uri="{FF2B5EF4-FFF2-40B4-BE49-F238E27FC236}">
                <a16:creationId xmlns:a16="http://schemas.microsoft.com/office/drawing/2014/main" id="{FECF8150-07E2-4B17-989D-35D87F1916FB}"/>
              </a:ext>
            </a:extLst>
          </p:cNvPr>
          <p:cNvSpPr/>
          <p:nvPr/>
        </p:nvSpPr>
        <p:spPr bwMode="auto">
          <a:xfrm>
            <a:off x="639344" y="552187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7" name="순서도: 연결자 56">
            <a:extLst>
              <a:ext uri="{FF2B5EF4-FFF2-40B4-BE49-F238E27FC236}">
                <a16:creationId xmlns:a16="http://schemas.microsoft.com/office/drawing/2014/main" id="{49036552-B50F-4EC4-BDA1-1FBBA772A170}"/>
              </a:ext>
            </a:extLst>
          </p:cNvPr>
          <p:cNvSpPr/>
          <p:nvPr/>
        </p:nvSpPr>
        <p:spPr bwMode="auto">
          <a:xfrm>
            <a:off x="785473" y="5524789"/>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8" name="Title 1">
            <a:extLst>
              <a:ext uri="{FF2B5EF4-FFF2-40B4-BE49-F238E27FC236}">
                <a16:creationId xmlns:a16="http://schemas.microsoft.com/office/drawing/2014/main" id="{EE251744-0C3A-4E48-AF0F-BE49244E8BB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군산공장 매출의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경우</a:t>
            </a:r>
            <a:r>
              <a:rPr lang="en-US" altLang="ko-KR" sz="1000" b="1" dirty="0">
                <a:solidFill>
                  <a:srgbClr val="002997"/>
                </a:solidFill>
                <a:latin typeface="Arial" panose="020B0604020202020204" pitchFamily="34" charset="0"/>
                <a:ea typeface="+mj-ea"/>
                <a:cs typeface="Arial" panose="020B0604020202020204" pitchFamily="34" charset="0"/>
              </a:rPr>
              <a:t> 2018</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778</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1,160</a:t>
            </a:r>
            <a:r>
              <a:rPr lang="ko-KR" altLang="en-US" sz="1000" b="1" dirty="0">
                <a:solidFill>
                  <a:srgbClr val="002997"/>
                </a:solidFill>
                <a:latin typeface="Arial" panose="020B0604020202020204" pitchFamily="34" charset="0"/>
                <a:ea typeface="+mj-ea"/>
                <a:cs typeface="Arial" panose="020B0604020202020204" pitchFamily="34" charset="0"/>
              </a:rPr>
              <a:t>억원으로 증가하였으며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이는 내수매출 회복 및 수출매출 증가에 기인하고 있음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일반지 매출 증가가 내수 매출 회복을 견인하였으며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338D"/>
                </a:solidFill>
                <a:latin typeface="Arial" panose="020B0604020202020204" pitchFamily="34" charset="0"/>
                <a:ea typeface="+mj-ea"/>
                <a:cs typeface="Arial" panose="020B0604020202020204" pitchFamily="34" charset="0"/>
              </a:rPr>
              <a:t>수출 매출의 증가의 경우</a:t>
            </a:r>
            <a:r>
              <a:rPr lang="en-US" altLang="ko-KR" sz="1000" b="1" dirty="0">
                <a:solidFill>
                  <a:srgbClr val="00338D"/>
                </a:solidFill>
                <a:latin typeface="Arial" panose="020B0604020202020204" pitchFamily="34" charset="0"/>
                <a:ea typeface="+mj-ea"/>
                <a:cs typeface="Arial" panose="020B0604020202020204" pitchFamily="34" charset="0"/>
              </a:rPr>
              <a:t>,</a:t>
            </a:r>
            <a:r>
              <a:rPr lang="ko-KR" altLang="en-US" sz="1000" b="1" dirty="0">
                <a:solidFill>
                  <a:srgbClr val="00338D"/>
                </a:solidFill>
                <a:latin typeface="Arial" panose="020B0604020202020204" pitchFamily="34" charset="0"/>
                <a:ea typeface="+mj-ea"/>
                <a:cs typeface="Arial" panose="020B0604020202020204" pitchFamily="34" charset="0"/>
              </a:rPr>
              <a:t> 그린지 매출이 </a:t>
            </a:r>
            <a:r>
              <a:rPr lang="en-US" altLang="ko-KR" sz="1000" b="1" dirty="0">
                <a:solidFill>
                  <a:srgbClr val="00338D"/>
                </a:solidFill>
                <a:latin typeface="Arial" panose="020B0604020202020204" pitchFamily="34" charset="0"/>
                <a:ea typeface="+mj-ea"/>
                <a:cs typeface="Arial" panose="020B0604020202020204" pitchFamily="34" charset="0"/>
              </a:rPr>
              <a:t>2020</a:t>
            </a:r>
            <a:r>
              <a:rPr lang="ko-KR" altLang="en-US" sz="1000" b="1" dirty="0">
                <a:solidFill>
                  <a:srgbClr val="00338D"/>
                </a:solidFill>
                <a:latin typeface="Arial" panose="020B0604020202020204" pitchFamily="34" charset="0"/>
                <a:ea typeface="+mj-ea"/>
                <a:cs typeface="Arial" panose="020B0604020202020204" pitchFamily="34" charset="0"/>
              </a:rPr>
              <a:t>년부터 지속적으로 증가한 것이 주요하였음</a:t>
            </a:r>
            <a:endParaRPr lang="en-US" altLang="ko-KR" sz="1000" b="1" dirty="0">
              <a:solidFill>
                <a:srgbClr val="00338D"/>
              </a:solidFill>
              <a:latin typeface="Arial" panose="020B0604020202020204" pitchFamily="34" charset="0"/>
              <a:ea typeface="+mj-ea"/>
              <a:cs typeface="Arial" panose="020B0604020202020204" pitchFamily="34" charset="0"/>
            </a:endParaRPr>
          </a:p>
        </p:txBody>
      </p:sp>
      <p:sp>
        <p:nvSpPr>
          <p:cNvPr id="55" name="TextBox 54">
            <a:extLst>
              <a:ext uri="{FF2B5EF4-FFF2-40B4-BE49-F238E27FC236}">
                <a16:creationId xmlns:a16="http://schemas.microsoft.com/office/drawing/2014/main" id="{6302A1AB-016C-4D68-A1A3-13D9FA1456C0}"/>
              </a:ext>
            </a:extLst>
          </p:cNvPr>
          <p:cNvSpPr txBox="1"/>
          <p:nvPr/>
        </p:nvSpPr>
        <p:spPr>
          <a:xfrm>
            <a:off x="5067300" y="1543627"/>
            <a:ext cx="4180985" cy="246221"/>
          </a:xfrm>
          <a:prstGeom prst="rect">
            <a:avLst/>
          </a:prstGeom>
          <a:noFill/>
        </p:spPr>
        <p:txBody>
          <a:bodyPr wrap="square" lIns="0" tIns="0" rIns="0" bIns="0">
            <a:spAutoFit/>
          </a:bodyPr>
          <a:lstStyle/>
          <a:p>
            <a:pPr algn="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단위 </a:t>
            </a:r>
            <a:r>
              <a:rPr lang="en-US" altLang="ko-KR" sz="800" dirty="0">
                <a:latin typeface="Arial" panose="020B0604020202020204" pitchFamily="34" charset="0"/>
                <a:cs typeface="Arial" panose="020B0604020202020204" pitchFamily="34" charset="0"/>
              </a:rPr>
              <a:t>: KRW m)</a:t>
            </a:r>
          </a:p>
          <a:p>
            <a:pPr algn="r"/>
            <a:r>
              <a:rPr lang="en-US" altLang="ko-KR" sz="800" dirty="0">
                <a:solidFill>
                  <a:prstClr val="black"/>
                </a:solidFill>
                <a:latin typeface="Arial" panose="020B0604020202020204" pitchFamily="34" charset="0"/>
                <a:cs typeface="Arial" panose="020B0604020202020204" pitchFamily="34" charset="0"/>
              </a:rPr>
              <a:t>(Source: VDR 6.3.1)</a:t>
            </a:r>
          </a:p>
        </p:txBody>
      </p:sp>
    </p:spTree>
    <p:extLst>
      <p:ext uri="{BB962C8B-B14F-4D97-AF65-F5344CB8AC3E}">
        <p14:creationId xmlns:p14="http://schemas.microsoft.com/office/powerpoint/2010/main" val="1216066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DAF63247-3934-4DEC-BF02-8022DC56EF1B}"/>
                  </a:ext>
                </a:extLst>
              </p:cNvPr>
              <p:cNvGraphicFramePr/>
              <p:nvPr/>
            </p:nvGraphicFramePr>
            <p:xfrm>
              <a:off x="594000" y="3466800"/>
              <a:ext cx="2664000" cy="900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9" name="차트 48">
                <a:extLst>
                  <a:ext uri="{FF2B5EF4-FFF2-40B4-BE49-F238E27FC236}">
                    <a16:creationId xmlns:a16="http://schemas.microsoft.com/office/drawing/2014/main" id="{DAF63247-3934-4DEC-BF02-8022DC56EF1B}"/>
                  </a:ext>
                </a:extLst>
              </p:cNvPr>
              <p:cNvPicPr>
                <a:picLocks noGrp="1" noRot="1" noChangeAspect="1" noMove="1" noResize="1" noEditPoints="1" noAdjustHandles="1" noChangeArrowheads="1" noChangeShapeType="1"/>
              </p:cNvPicPr>
              <p:nvPr/>
            </p:nvPicPr>
            <p:blipFill>
              <a:blip r:embed="rId4"/>
              <a:stretch>
                <a:fillRect/>
              </a:stretch>
            </p:blipFill>
            <p:spPr>
              <a:xfrm>
                <a:off x="594000" y="3466800"/>
                <a:ext cx="2664000" cy="90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4" name="차트 53">
                <a:extLst>
                  <a:ext uri="{FF2B5EF4-FFF2-40B4-BE49-F238E27FC236}">
                    <a16:creationId xmlns:a16="http://schemas.microsoft.com/office/drawing/2014/main" id="{CD99267A-EDF1-4D32-9A4B-726E450418AD}"/>
                  </a:ext>
                </a:extLst>
              </p:cNvPr>
              <p:cNvGraphicFramePr/>
              <p:nvPr/>
            </p:nvGraphicFramePr>
            <p:xfrm>
              <a:off x="593999" y="4402800"/>
              <a:ext cx="2664000" cy="900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54" name="차트 53">
                <a:extLst>
                  <a:ext uri="{FF2B5EF4-FFF2-40B4-BE49-F238E27FC236}">
                    <a16:creationId xmlns:a16="http://schemas.microsoft.com/office/drawing/2014/main" id="{CD99267A-EDF1-4D32-9A4B-726E450418AD}"/>
                  </a:ext>
                </a:extLst>
              </p:cNvPr>
              <p:cNvPicPr>
                <a:picLocks noGrp="1" noRot="1" noChangeAspect="1" noMove="1" noResize="1" noEditPoints="1" noAdjustHandles="1" noChangeArrowheads="1" noChangeShapeType="1"/>
              </p:cNvPicPr>
              <p:nvPr/>
            </p:nvPicPr>
            <p:blipFill>
              <a:blip r:embed="rId6"/>
              <a:stretch>
                <a:fillRect/>
              </a:stretch>
            </p:blipFill>
            <p:spPr>
              <a:xfrm>
                <a:off x="593999" y="4402800"/>
                <a:ext cx="2664000" cy="90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1" name="차트 50">
                <a:extLst>
                  <a:ext uri="{FF2B5EF4-FFF2-40B4-BE49-F238E27FC236}">
                    <a16:creationId xmlns:a16="http://schemas.microsoft.com/office/drawing/2014/main" id="{02AFF799-4F49-4A00-A095-0D764BE9FCA3}"/>
                  </a:ext>
                </a:extLst>
              </p:cNvPr>
              <p:cNvGraphicFramePr/>
              <p:nvPr/>
            </p:nvGraphicFramePr>
            <p:xfrm>
              <a:off x="3555000" y="3466800"/>
              <a:ext cx="2664000" cy="900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51" name="차트 50">
                <a:extLst>
                  <a:ext uri="{FF2B5EF4-FFF2-40B4-BE49-F238E27FC236}">
                    <a16:creationId xmlns:a16="http://schemas.microsoft.com/office/drawing/2014/main" id="{02AFF799-4F49-4A00-A095-0D764BE9FCA3}"/>
                  </a:ext>
                </a:extLst>
              </p:cNvPr>
              <p:cNvPicPr>
                <a:picLocks noGrp="1" noRot="1" noChangeAspect="1" noMove="1" noResize="1" noEditPoints="1" noAdjustHandles="1" noChangeArrowheads="1" noChangeShapeType="1"/>
              </p:cNvPicPr>
              <p:nvPr/>
            </p:nvPicPr>
            <p:blipFill>
              <a:blip r:embed="rId8"/>
              <a:stretch>
                <a:fillRect/>
              </a:stretch>
            </p:blipFill>
            <p:spPr>
              <a:xfrm>
                <a:off x="3555000" y="3466800"/>
                <a:ext cx="2664000" cy="90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0" name="차트 59">
                <a:extLst>
                  <a:ext uri="{FF2B5EF4-FFF2-40B4-BE49-F238E27FC236}">
                    <a16:creationId xmlns:a16="http://schemas.microsoft.com/office/drawing/2014/main" id="{22C4A19E-E5A1-4053-8852-D5AE59729A91}"/>
                  </a:ext>
                </a:extLst>
              </p:cNvPr>
              <p:cNvGraphicFramePr/>
              <p:nvPr/>
            </p:nvGraphicFramePr>
            <p:xfrm>
              <a:off x="3548609" y="4400374"/>
              <a:ext cx="2664000" cy="900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60" name="차트 59">
                <a:extLst>
                  <a:ext uri="{FF2B5EF4-FFF2-40B4-BE49-F238E27FC236}">
                    <a16:creationId xmlns:a16="http://schemas.microsoft.com/office/drawing/2014/main" id="{22C4A19E-E5A1-4053-8852-D5AE59729A91}"/>
                  </a:ext>
                </a:extLst>
              </p:cNvPr>
              <p:cNvPicPr>
                <a:picLocks noGrp="1" noRot="1" noChangeAspect="1" noMove="1" noResize="1" noEditPoints="1" noAdjustHandles="1" noChangeArrowheads="1" noChangeShapeType="1"/>
              </p:cNvPicPr>
              <p:nvPr/>
            </p:nvPicPr>
            <p:blipFill>
              <a:blip r:embed="rId10"/>
              <a:stretch>
                <a:fillRect/>
              </a:stretch>
            </p:blipFill>
            <p:spPr>
              <a:xfrm>
                <a:off x="3548609" y="4400374"/>
                <a:ext cx="2664000" cy="90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0" name="차트 39">
                <a:extLst>
                  <a:ext uri="{FF2B5EF4-FFF2-40B4-BE49-F238E27FC236}">
                    <a16:creationId xmlns:a16="http://schemas.microsoft.com/office/drawing/2014/main" id="{536AB769-FD62-47B7-BB8C-C6118DF00628}"/>
                  </a:ext>
                </a:extLst>
              </p:cNvPr>
              <p:cNvGraphicFramePr/>
              <p:nvPr/>
            </p:nvGraphicFramePr>
            <p:xfrm>
              <a:off x="495464" y="1715115"/>
              <a:ext cx="8625985" cy="1651623"/>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40" name="차트 39">
                <a:extLst>
                  <a:ext uri="{FF2B5EF4-FFF2-40B4-BE49-F238E27FC236}">
                    <a16:creationId xmlns:a16="http://schemas.microsoft.com/office/drawing/2014/main" id="{536AB769-FD62-47B7-BB8C-C6118DF00628}"/>
                  </a:ext>
                </a:extLst>
              </p:cNvPr>
              <p:cNvPicPr>
                <a:picLocks noGrp="1" noRot="1" noChangeAspect="1" noMove="1" noResize="1" noEditPoints="1" noAdjustHandles="1" noChangeArrowheads="1" noChangeShapeType="1"/>
              </p:cNvPicPr>
              <p:nvPr/>
            </p:nvPicPr>
            <p:blipFill>
              <a:blip r:embed="rId12"/>
              <a:stretch>
                <a:fillRect/>
              </a:stretch>
            </p:blipFill>
            <p:spPr>
              <a:xfrm>
                <a:off x="495464" y="1715115"/>
                <a:ext cx="8625985" cy="1651623"/>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(5/7)</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청주공장 매출의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경우</a:t>
            </a:r>
            <a:r>
              <a:rPr lang="en-US" altLang="ko-KR" sz="1000" b="1" dirty="0">
                <a:solidFill>
                  <a:srgbClr val="002997"/>
                </a:solidFill>
                <a:latin typeface="Arial" panose="020B0604020202020204" pitchFamily="34" charset="0"/>
                <a:ea typeface="+mj-ea"/>
                <a:cs typeface="Arial" panose="020B0604020202020204" pitchFamily="34" charset="0"/>
              </a:rPr>
              <a:t> 2018</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1,166</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1,150</a:t>
            </a:r>
            <a:r>
              <a:rPr lang="ko-KR" altLang="en-US" sz="1000" b="1" dirty="0">
                <a:solidFill>
                  <a:srgbClr val="002997"/>
                </a:solidFill>
                <a:latin typeface="Arial" panose="020B0604020202020204" pitchFamily="34" charset="0"/>
                <a:ea typeface="+mj-ea"/>
                <a:cs typeface="Arial" panose="020B0604020202020204" pitchFamily="34" charset="0"/>
              </a:rPr>
              <a:t>억원으로 감소하였으며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이는 신문용지 등 내수 매출  감소 추세가 지속됨에 기인함</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회사는 내수 신문용지의 매출감소로 인하여 골판지 등 기타 상품의 생산 및 신문용지 수출 등 제품 및 매출처 다각화를 시도하고 있음</a:t>
            </a:r>
            <a:endParaRPr lang="en-US" altLang="ko-KR" sz="1000" b="1" dirty="0">
              <a:solidFill>
                <a:srgbClr val="00338D"/>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청주공장</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111" name="순서도: 연결자 110">
            <a:extLst>
              <a:ext uri="{FF2B5EF4-FFF2-40B4-BE49-F238E27FC236}">
                <a16:creationId xmlns:a16="http://schemas.microsoft.com/office/drawing/2014/main" id="{642C310C-6618-4890-9186-D25CF5558C5F}"/>
              </a:ext>
            </a:extLst>
          </p:cNvPr>
          <p:cNvSpPr/>
          <p:nvPr/>
        </p:nvSpPr>
        <p:spPr bwMode="auto">
          <a:xfrm>
            <a:off x="6412330" y="3342151"/>
            <a:ext cx="144000" cy="144000"/>
          </a:xfrm>
          <a:prstGeom prst="flowChartConnector">
            <a:avLst/>
          </a:prstGeom>
          <a:solidFill>
            <a:srgbClr val="5D2985"/>
          </a:solidFill>
          <a:ln w="9525" cap="flat" cmpd="sng" algn="ctr">
            <a:solidFill>
              <a:srgbClr val="5F288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0900"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5" name="순서도: 연결자 124">
            <a:extLst>
              <a:ext uri="{FF2B5EF4-FFF2-40B4-BE49-F238E27FC236}">
                <a16:creationId xmlns:a16="http://schemas.microsoft.com/office/drawing/2014/main" id="{78AAA3CD-1F18-4703-A5E2-56EC7CE60278}"/>
              </a:ext>
            </a:extLst>
          </p:cNvPr>
          <p:cNvSpPr/>
          <p:nvPr/>
        </p:nvSpPr>
        <p:spPr bwMode="auto">
          <a:xfrm>
            <a:off x="535250" y="4352674"/>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3485441" y="3367330"/>
            <a:ext cx="144000" cy="144000"/>
          </a:xfrm>
          <a:prstGeom prst="flowChartConnector">
            <a:avLst/>
          </a:prstGeom>
          <a:solidFill>
            <a:srgbClr val="5D2985"/>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30" name="순서도: 연결자 129">
            <a:extLst>
              <a:ext uri="{FF2B5EF4-FFF2-40B4-BE49-F238E27FC236}">
                <a16:creationId xmlns:a16="http://schemas.microsoft.com/office/drawing/2014/main" id="{B5DB01EE-BE11-44C4-9E59-6807A977B15E}"/>
              </a:ext>
            </a:extLst>
          </p:cNvPr>
          <p:cNvSpPr/>
          <p:nvPr/>
        </p:nvSpPr>
        <p:spPr bwMode="auto">
          <a:xfrm>
            <a:off x="3484243" y="4333852"/>
            <a:ext cx="144000" cy="144000"/>
          </a:xfrm>
          <a:prstGeom prst="flowChartConnector">
            <a:avLst/>
          </a:prstGeom>
          <a:solidFill>
            <a:srgbClr val="5D2985"/>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F9D9640-50EB-457C-9FC1-EDA8F09C9151}"/>
              </a:ext>
            </a:extLst>
          </p:cNvPr>
          <p:cNvSpPr txBox="1"/>
          <p:nvPr/>
        </p:nvSpPr>
        <p:spPr>
          <a:xfrm>
            <a:off x="5067300" y="1543627"/>
            <a:ext cx="4180985" cy="246221"/>
          </a:xfrm>
          <a:prstGeom prst="rect">
            <a:avLst/>
          </a:prstGeom>
          <a:noFill/>
        </p:spPr>
        <p:txBody>
          <a:bodyPr wrap="square" lIns="0" tIns="0" rIns="0" bIns="0">
            <a:spAutoFit/>
          </a:bodyPr>
          <a:lstStyle/>
          <a:p>
            <a:pPr algn="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단위 </a:t>
            </a:r>
            <a:r>
              <a:rPr lang="en-US" altLang="ko-KR" sz="800" dirty="0">
                <a:latin typeface="Arial" panose="020B0604020202020204" pitchFamily="34" charset="0"/>
                <a:cs typeface="Arial" panose="020B0604020202020204" pitchFamily="34" charset="0"/>
              </a:rPr>
              <a:t>: KRW m)</a:t>
            </a:r>
          </a:p>
          <a:p>
            <a:pPr algn="r"/>
            <a:r>
              <a:rPr lang="en-US" altLang="ko-KR" sz="800" dirty="0">
                <a:solidFill>
                  <a:prstClr val="black"/>
                </a:solidFill>
                <a:latin typeface="Arial" panose="020B0604020202020204" pitchFamily="34" charset="0"/>
                <a:cs typeface="Arial" panose="020B0604020202020204" pitchFamily="34" charset="0"/>
              </a:rPr>
              <a:t>(Source: VDR 6.3.1)</a:t>
            </a:r>
          </a:p>
        </p:txBody>
      </p:sp>
      <p:sp>
        <p:nvSpPr>
          <p:cNvPr id="46" name="직사각형 45">
            <a:extLst>
              <a:ext uri="{FF2B5EF4-FFF2-40B4-BE49-F238E27FC236}">
                <a16:creationId xmlns:a16="http://schemas.microsoft.com/office/drawing/2014/main" id="{CFED44FE-19AB-4D49-827B-87F66E69F312}"/>
              </a:ext>
            </a:extLst>
          </p:cNvPr>
          <p:cNvSpPr/>
          <p:nvPr/>
        </p:nvSpPr>
        <p:spPr>
          <a:xfrm>
            <a:off x="1281677" y="1929952"/>
            <a:ext cx="602833" cy="46744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7" name="순서도: 연결자 46">
            <a:extLst>
              <a:ext uri="{FF2B5EF4-FFF2-40B4-BE49-F238E27FC236}">
                <a16:creationId xmlns:a16="http://schemas.microsoft.com/office/drawing/2014/main" id="{AEA6D892-0E8E-4C04-BD99-E71B041F8496}"/>
              </a:ext>
            </a:extLst>
          </p:cNvPr>
          <p:cNvSpPr/>
          <p:nvPr/>
        </p:nvSpPr>
        <p:spPr bwMode="auto">
          <a:xfrm>
            <a:off x="1199313" y="1856035"/>
            <a:ext cx="144000" cy="138499"/>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55" name="직사각형 54">
            <a:extLst>
              <a:ext uri="{FF2B5EF4-FFF2-40B4-BE49-F238E27FC236}">
                <a16:creationId xmlns:a16="http://schemas.microsoft.com/office/drawing/2014/main" id="{DA2D7BC6-C25E-4744-A10F-5892D817A561}"/>
              </a:ext>
            </a:extLst>
          </p:cNvPr>
          <p:cNvSpPr/>
          <p:nvPr/>
        </p:nvSpPr>
        <p:spPr>
          <a:xfrm>
            <a:off x="1983522" y="1937056"/>
            <a:ext cx="550347" cy="346676"/>
          </a:xfrm>
          <a:prstGeom prst="rect">
            <a:avLst/>
          </a:prstGeom>
          <a:noFill/>
          <a:ln w="19050">
            <a:solidFill>
              <a:srgbClr val="5D29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56" name="순서도: 연결자 55">
            <a:extLst>
              <a:ext uri="{FF2B5EF4-FFF2-40B4-BE49-F238E27FC236}">
                <a16:creationId xmlns:a16="http://schemas.microsoft.com/office/drawing/2014/main" id="{BE364C8F-A015-466C-8539-EA6CB2ABFDC5}"/>
              </a:ext>
            </a:extLst>
          </p:cNvPr>
          <p:cNvSpPr/>
          <p:nvPr/>
        </p:nvSpPr>
        <p:spPr bwMode="auto">
          <a:xfrm>
            <a:off x="1901158" y="1863139"/>
            <a:ext cx="144000" cy="144000"/>
          </a:xfrm>
          <a:prstGeom prst="flowChartConnector">
            <a:avLst/>
          </a:prstGeom>
          <a:solidFill>
            <a:srgbClr val="5D2985"/>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8" name="직사각형 57">
            <a:extLst>
              <a:ext uri="{FF2B5EF4-FFF2-40B4-BE49-F238E27FC236}">
                <a16:creationId xmlns:a16="http://schemas.microsoft.com/office/drawing/2014/main" id="{407F66FC-8AA5-4AF4-B8C7-0FA8D71F4ED9}"/>
              </a:ext>
            </a:extLst>
          </p:cNvPr>
          <p:cNvSpPr/>
          <p:nvPr/>
        </p:nvSpPr>
        <p:spPr>
          <a:xfrm>
            <a:off x="3205966" y="2022154"/>
            <a:ext cx="648019" cy="381717"/>
          </a:xfrm>
          <a:prstGeom prst="rect">
            <a:avLst/>
          </a:prstGeom>
          <a:noFill/>
          <a:ln w="19050">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59" name="순서도: 연결자 58">
            <a:extLst>
              <a:ext uri="{FF2B5EF4-FFF2-40B4-BE49-F238E27FC236}">
                <a16:creationId xmlns:a16="http://schemas.microsoft.com/office/drawing/2014/main" id="{C5E40CF6-DC8C-4EF2-99C8-943852F726B7}"/>
              </a:ext>
            </a:extLst>
          </p:cNvPr>
          <p:cNvSpPr/>
          <p:nvPr/>
        </p:nvSpPr>
        <p:spPr bwMode="auto">
          <a:xfrm>
            <a:off x="3149206" y="1948237"/>
            <a:ext cx="144000" cy="144000"/>
          </a:xfrm>
          <a:prstGeom prst="flowChartConnector">
            <a:avLst/>
          </a:prstGeom>
          <a:solidFill>
            <a:srgbClr val="5D2985"/>
          </a:solidFill>
          <a:ln w="9525" cap="flat" cmpd="sng" algn="ctr">
            <a:solidFill>
              <a:srgbClr val="6D207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1" name="직사각형 60">
            <a:extLst>
              <a:ext uri="{FF2B5EF4-FFF2-40B4-BE49-F238E27FC236}">
                <a16:creationId xmlns:a16="http://schemas.microsoft.com/office/drawing/2014/main" id="{F1870B85-E53D-4C01-9A05-2FA0194713DE}"/>
              </a:ext>
            </a:extLst>
          </p:cNvPr>
          <p:cNvSpPr/>
          <p:nvPr/>
        </p:nvSpPr>
        <p:spPr>
          <a:xfrm>
            <a:off x="5785088" y="1837444"/>
            <a:ext cx="648019" cy="381717"/>
          </a:xfrm>
          <a:prstGeom prst="rect">
            <a:avLst/>
          </a:prstGeom>
          <a:noFill/>
          <a:ln w="19050">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62" name="순서도: 연결자 61">
            <a:extLst>
              <a:ext uri="{FF2B5EF4-FFF2-40B4-BE49-F238E27FC236}">
                <a16:creationId xmlns:a16="http://schemas.microsoft.com/office/drawing/2014/main" id="{36337E3A-8FD8-471E-8BF6-CB12FB08AB1F}"/>
              </a:ext>
            </a:extLst>
          </p:cNvPr>
          <p:cNvSpPr/>
          <p:nvPr/>
        </p:nvSpPr>
        <p:spPr bwMode="auto">
          <a:xfrm>
            <a:off x="5728328" y="1763527"/>
            <a:ext cx="144000" cy="144000"/>
          </a:xfrm>
          <a:prstGeom prst="flowChartConnector">
            <a:avLst/>
          </a:prstGeom>
          <a:solidFill>
            <a:srgbClr val="5D2985"/>
          </a:solidFill>
          <a:ln w="9525" cap="flat" cmpd="sng" algn="ctr">
            <a:solidFill>
              <a:srgbClr val="6D207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4" name="직사각형 63">
            <a:extLst>
              <a:ext uri="{FF2B5EF4-FFF2-40B4-BE49-F238E27FC236}">
                <a16:creationId xmlns:a16="http://schemas.microsoft.com/office/drawing/2014/main" id="{3F6DEA8F-DD5D-4FF3-AE80-14EA0271D69B}"/>
              </a:ext>
            </a:extLst>
          </p:cNvPr>
          <p:cNvSpPr/>
          <p:nvPr/>
        </p:nvSpPr>
        <p:spPr>
          <a:xfrm>
            <a:off x="3897379" y="1920712"/>
            <a:ext cx="567593" cy="435614"/>
          </a:xfrm>
          <a:prstGeom prst="rect">
            <a:avLst/>
          </a:prstGeom>
          <a:noFill/>
          <a:ln w="19050">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65" name="순서도: 연결자 64">
            <a:extLst>
              <a:ext uri="{FF2B5EF4-FFF2-40B4-BE49-F238E27FC236}">
                <a16:creationId xmlns:a16="http://schemas.microsoft.com/office/drawing/2014/main" id="{A1491DAC-6A22-4005-976F-FF8FD54A5CC8}"/>
              </a:ext>
            </a:extLst>
          </p:cNvPr>
          <p:cNvSpPr/>
          <p:nvPr/>
        </p:nvSpPr>
        <p:spPr bwMode="auto">
          <a:xfrm>
            <a:off x="3816671" y="1846795"/>
            <a:ext cx="144000" cy="144000"/>
          </a:xfrm>
          <a:prstGeom prst="flowChartConnector">
            <a:avLst/>
          </a:prstGeom>
          <a:solidFill>
            <a:srgbClr val="483698"/>
          </a:solidFill>
          <a:ln w="9525" cap="flat" cmpd="sng" algn="ctr">
            <a:solidFill>
              <a:srgbClr val="6D207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53" name="차트 52">
                <a:extLst>
                  <a:ext uri="{FF2B5EF4-FFF2-40B4-BE49-F238E27FC236}">
                    <a16:creationId xmlns:a16="http://schemas.microsoft.com/office/drawing/2014/main" id="{52D8F36B-A508-41A1-AC46-68F60DB262FD}"/>
                  </a:ext>
                </a:extLst>
              </p:cNvPr>
              <p:cNvGraphicFramePr/>
              <p:nvPr/>
            </p:nvGraphicFramePr>
            <p:xfrm>
              <a:off x="6516000" y="3466800"/>
              <a:ext cx="2664000" cy="90000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53" name="차트 52">
                <a:extLst>
                  <a:ext uri="{FF2B5EF4-FFF2-40B4-BE49-F238E27FC236}">
                    <a16:creationId xmlns:a16="http://schemas.microsoft.com/office/drawing/2014/main" id="{52D8F36B-A508-41A1-AC46-68F60DB262FD}"/>
                  </a:ext>
                </a:extLst>
              </p:cNvPr>
              <p:cNvPicPr>
                <a:picLocks noGrp="1" noRot="1" noChangeAspect="1" noMove="1" noResize="1" noEditPoints="1" noAdjustHandles="1" noChangeArrowheads="1" noChangeShapeType="1"/>
              </p:cNvPicPr>
              <p:nvPr/>
            </p:nvPicPr>
            <p:blipFill>
              <a:blip r:embed="rId14"/>
              <a:stretch>
                <a:fillRect/>
              </a:stretch>
            </p:blipFill>
            <p:spPr>
              <a:xfrm>
                <a:off x="6516000" y="3466800"/>
                <a:ext cx="2664000" cy="900000"/>
              </a:xfrm>
              <a:prstGeom prst="rect">
                <a:avLst/>
              </a:prstGeom>
            </p:spPr>
          </p:pic>
        </mc:Fallback>
      </mc:AlternateContent>
      <p:sp>
        <p:nvSpPr>
          <p:cNvPr id="41" name="직사각형 119">
            <a:extLst>
              <a:ext uri="{FF2B5EF4-FFF2-40B4-BE49-F238E27FC236}">
                <a16:creationId xmlns:a16="http://schemas.microsoft.com/office/drawing/2014/main" id="{6ED5AE67-55C5-4FA7-9BAB-6EB304457D9E}"/>
              </a:ext>
            </a:extLst>
          </p:cNvPr>
          <p:cNvSpPr/>
          <p:nvPr/>
        </p:nvSpPr>
        <p:spPr bwMode="auto">
          <a:xfrm>
            <a:off x="534815" y="3296145"/>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algn="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월말 기준 </a:t>
            </a:r>
            <a:r>
              <a:rPr lang="en-US" altLang="ko-KR" sz="700" dirty="0">
                <a:solidFill>
                  <a:prstClr val="black"/>
                </a:solidFill>
                <a:latin typeface="Arial" panose="020B0604020202020204" pitchFamily="34" charset="0"/>
                <a:ea typeface="+mj-ea"/>
                <a:cs typeface="Arial" panose="020B0604020202020204" pitchFamily="34" charset="0"/>
              </a:rPr>
              <a:t>LTM </a:t>
            </a:r>
            <a:r>
              <a:rPr lang="ko-KR" altLang="en-US" sz="700" dirty="0">
                <a:solidFill>
                  <a:prstClr val="black"/>
                </a:solidFill>
                <a:latin typeface="Arial" panose="020B0604020202020204" pitchFamily="34" charset="0"/>
                <a:ea typeface="+mj-ea"/>
                <a:cs typeface="Arial" panose="020B0604020202020204" pitchFamily="34" charset="0"/>
              </a:rPr>
              <a:t>실적임 </a:t>
            </a:r>
            <a:r>
              <a:rPr lang="en-US" altLang="ko-KR" sz="700" dirty="0">
                <a:solidFill>
                  <a:prstClr val="black"/>
                </a:solidFill>
                <a:latin typeface="Arial" panose="020B0604020202020204" pitchFamily="34" charset="0"/>
                <a:ea typeface="+mj-ea"/>
                <a:cs typeface="Arial" panose="020B0604020202020204" pitchFamily="34" charset="0"/>
              </a:rPr>
              <a:t>(2021</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4</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a:t>
            </a:r>
          </a:p>
        </p:txBody>
      </p:sp>
      <p:sp>
        <p:nvSpPr>
          <p:cNvPr id="43" name="TextBox 42">
            <a:extLst>
              <a:ext uri="{FF2B5EF4-FFF2-40B4-BE49-F238E27FC236}">
                <a16:creationId xmlns:a16="http://schemas.microsoft.com/office/drawing/2014/main" id="{A9F43E9E-26AF-42C2-8F24-505DF2C1E795}"/>
              </a:ext>
            </a:extLst>
          </p:cNvPr>
          <p:cNvSpPr txBox="1"/>
          <p:nvPr/>
        </p:nvSpPr>
        <p:spPr>
          <a:xfrm>
            <a:off x="688279" y="5225603"/>
            <a:ext cx="8660737" cy="1317248"/>
          </a:xfrm>
          <a:prstGeom prst="rect">
            <a:avLst/>
          </a:prstGeom>
          <a:noFill/>
          <a:ln>
            <a:noFill/>
          </a:ln>
        </p:spPr>
        <p:txBody>
          <a:bodyPr wrap="square" lIns="36000" tIns="108000" rIns="36000" bIns="36000" rtlCol="0">
            <a:noAutofit/>
          </a:bodyPr>
          <a:lstStyle/>
          <a:p>
            <a:pPr marL="171450" indent="-171450">
              <a:lnSpc>
                <a:spcPct val="90000"/>
              </a:lnSpc>
              <a:spcBef>
                <a:spcPts val="600"/>
              </a:spcBef>
              <a:buClr>
                <a:srgbClr val="00338D"/>
              </a:buClr>
              <a:buFont typeface="Wingdings" panose="05000000000000000000" pitchFamily="2" charset="2"/>
              <a:buChar char="§"/>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청주</a:t>
            </a:r>
            <a:r>
              <a:rPr kumimoji="0" lang="ko-KR" altLang="en-US"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공장 매</a:t>
            </a:r>
            <a:r>
              <a:rPr lang="ko-KR" altLang="en-US" sz="800" b="1" u="sng" dirty="0">
                <a:solidFill>
                  <a:srgbClr val="000000"/>
                </a:solidFill>
                <a:latin typeface="Arial" panose="020B0604020202020204" pitchFamily="34" charset="0"/>
                <a:cs typeface="Arial" panose="020B0604020202020204" pitchFamily="34" charset="0"/>
              </a:rPr>
              <a:t>출</a:t>
            </a:r>
            <a:endParaRPr kumimoji="0" lang="en-US" altLang="ko-KR"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indent="-171450">
              <a:lnSpc>
                <a:spcPct val="90000"/>
              </a:lnSpc>
              <a:spcBef>
                <a:spcPts val="300"/>
              </a:spcBef>
              <a:buClr>
                <a:srgbClr val="00338D"/>
              </a:buClr>
              <a:buFont typeface="Wingdings" panose="05000000000000000000" pitchFamily="2" charset="2"/>
              <a:buChar char="ü"/>
              <a:tabLst>
                <a:tab pos="4935538" algn="l"/>
              </a:tabLst>
              <a:defRPr/>
            </a:pPr>
            <a:r>
              <a:rPr lang="ko-KR" altLang="en-US" sz="800" dirty="0">
                <a:solidFill>
                  <a:srgbClr val="000000"/>
                </a:solidFill>
                <a:latin typeface="Arial" panose="020B0604020202020204" pitchFamily="34" charset="0"/>
                <a:cs typeface="Arial" panose="020B0604020202020204" pitchFamily="34" charset="0"/>
              </a:rPr>
              <a:t>종이신문 구독률 감소로 신문용지 시장규모 축소되어</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2019</a:t>
            </a:r>
            <a:r>
              <a:rPr lang="ko-KR" altLang="en-US" sz="800" dirty="0">
                <a:solidFill>
                  <a:srgbClr val="000000"/>
                </a:solidFill>
                <a:latin typeface="Arial" panose="020B0604020202020204" pitchFamily="34" charset="0"/>
                <a:cs typeface="Arial" panose="020B0604020202020204" pitchFamily="34" charset="0"/>
              </a:rPr>
              <a:t>년 신문용지의 내수매출 약 </a:t>
            </a:r>
            <a:r>
              <a:rPr lang="en-US" altLang="ko-KR" sz="800" dirty="0">
                <a:solidFill>
                  <a:srgbClr val="000000"/>
                </a:solidFill>
                <a:latin typeface="Arial" panose="020B0604020202020204" pitchFamily="34" charset="0"/>
                <a:cs typeface="Arial" panose="020B0604020202020204" pitchFamily="34" charset="0"/>
              </a:rPr>
              <a:t>107</a:t>
            </a:r>
            <a:r>
              <a:rPr lang="ko-KR" altLang="en-US" sz="800" dirty="0">
                <a:solidFill>
                  <a:srgbClr val="000000"/>
                </a:solidFill>
                <a:latin typeface="Arial" panose="020B0604020202020204" pitchFamily="34" charset="0"/>
                <a:cs typeface="Arial" panose="020B0604020202020204" pitchFamily="34" charset="0"/>
              </a:rPr>
              <a:t>억원 감소 및 수출매출 약 </a:t>
            </a:r>
            <a:r>
              <a:rPr lang="en-US" altLang="ko-KR" sz="800" dirty="0">
                <a:solidFill>
                  <a:srgbClr val="000000"/>
                </a:solidFill>
                <a:latin typeface="Arial" panose="020B0604020202020204" pitchFamily="34" charset="0"/>
                <a:cs typeface="Arial" panose="020B0604020202020204" pitchFamily="34" charset="0"/>
              </a:rPr>
              <a:t>71</a:t>
            </a:r>
            <a:r>
              <a:rPr lang="ko-KR" altLang="en-US" sz="800" dirty="0">
                <a:solidFill>
                  <a:srgbClr val="000000"/>
                </a:solidFill>
                <a:latin typeface="Arial" panose="020B0604020202020204" pitchFamily="34" charset="0"/>
                <a:cs typeface="Arial" panose="020B0604020202020204" pitchFamily="34" charset="0"/>
              </a:rPr>
              <a:t>억원이 감소하여</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골판지 및 기타 매출이 소폭 증가하였음에도 불구하고 전년대비 매출이 하락함</a:t>
            </a:r>
            <a:endParaRPr lang="en-US" altLang="ko-KR" sz="800" dirty="0">
              <a:solidFill>
                <a:srgbClr val="000000"/>
              </a:solidFill>
              <a:latin typeface="Arial" panose="020B0604020202020204" pitchFamily="34" charset="0"/>
              <a:cs typeface="Arial" panose="020B0604020202020204" pitchFamily="34" charset="0"/>
            </a:endParaRPr>
          </a:p>
          <a:p>
            <a:pPr marL="271463" indent="-171450">
              <a:lnSpc>
                <a:spcPct val="90000"/>
              </a:lnSpc>
              <a:spcBef>
                <a:spcPts val="300"/>
              </a:spcBef>
              <a:buClr>
                <a:srgbClr val="00338D"/>
              </a:buClr>
              <a:buFont typeface="Arial" panose="020B0604020202020204" pitchFamily="34" charset="0"/>
              <a:buChar char="•"/>
              <a:tabLst>
                <a:tab pos="4935538" algn="l"/>
              </a:tabLst>
              <a:defRPr/>
            </a:pPr>
            <a:r>
              <a:rPr lang="en-US" altLang="ko-KR" sz="800" dirty="0">
                <a:solidFill>
                  <a:srgbClr val="000000"/>
                </a:solidFill>
                <a:latin typeface="Arial" panose="020B0604020202020204" pitchFamily="34" charset="0"/>
                <a:cs typeface="Arial" panose="020B0604020202020204" pitchFamily="34" charset="0"/>
              </a:rPr>
              <a:t>2018</a:t>
            </a:r>
            <a:r>
              <a:rPr lang="ko-KR" altLang="en-US" sz="800" dirty="0">
                <a:solidFill>
                  <a:srgbClr val="000000"/>
                </a:solidFill>
                <a:latin typeface="Arial" panose="020B0604020202020204" pitchFamily="34" charset="0"/>
                <a:cs typeface="Arial" panose="020B0604020202020204" pitchFamily="34" charset="0"/>
              </a:rPr>
              <a:t>년 기준 청주공장 매출의 </a:t>
            </a:r>
            <a:r>
              <a:rPr lang="en-US" altLang="ko-KR" sz="800" dirty="0">
                <a:solidFill>
                  <a:srgbClr val="000000"/>
                </a:solidFill>
                <a:latin typeface="Arial" panose="020B0604020202020204" pitchFamily="34" charset="0"/>
                <a:cs typeface="Arial" panose="020B0604020202020204" pitchFamily="34" charset="0"/>
              </a:rPr>
              <a:t>73.8%</a:t>
            </a:r>
            <a:r>
              <a:rPr lang="ko-KR" altLang="en-US" sz="800" dirty="0">
                <a:solidFill>
                  <a:srgbClr val="000000"/>
                </a:solidFill>
                <a:latin typeface="Arial" panose="020B0604020202020204" pitchFamily="34" charset="0"/>
                <a:cs typeface="Arial" panose="020B0604020202020204" pitchFamily="34" charset="0"/>
              </a:rPr>
              <a:t>를 신문용지 매출이 차지하였으나</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이후로 신문용지 감산 및 골판지 및 기타상품 생산 비중을 늘리는 중에 있음</a:t>
            </a:r>
            <a:endParaRPr lang="en-US" altLang="ko-KR" sz="800" dirty="0">
              <a:solidFill>
                <a:srgbClr val="000000"/>
              </a:solidFill>
              <a:latin typeface="Arial" panose="020B0604020202020204" pitchFamily="34" charset="0"/>
              <a:cs typeface="Arial" panose="020B0604020202020204" pitchFamily="34" charset="0"/>
            </a:endParaRPr>
          </a:p>
          <a:p>
            <a:pPr marL="271463" lvl="0" indent="-171450">
              <a:lnSpc>
                <a:spcPct val="90000"/>
              </a:lnSpc>
              <a:spcBef>
                <a:spcPts val="300"/>
              </a:spcBef>
              <a:buClr>
                <a:srgbClr val="00338D"/>
              </a:buClr>
              <a:buFont typeface="Wingdings" panose="05000000000000000000" pitchFamily="2" charset="2"/>
              <a:buChar char="ü"/>
              <a:tabLst>
                <a:tab pos="4935538" algn="l"/>
              </a:tabLst>
              <a:defRPr/>
            </a:pPr>
            <a:r>
              <a:rPr lang="en-US" altLang="ko-KR" sz="800" dirty="0">
                <a:solidFill>
                  <a:srgbClr val="000000"/>
                </a:solidFill>
                <a:latin typeface="Arial" panose="020B0604020202020204" pitchFamily="34" charset="0"/>
                <a:cs typeface="Arial" panose="020B0604020202020204" pitchFamily="34" charset="0"/>
              </a:rPr>
              <a:t>2020</a:t>
            </a:r>
            <a:r>
              <a:rPr lang="ko-KR" altLang="en-US" sz="800" dirty="0">
                <a:solidFill>
                  <a:srgbClr val="000000"/>
                </a:solidFill>
                <a:latin typeface="Arial" panose="020B0604020202020204" pitchFamily="34" charset="0"/>
                <a:cs typeface="Arial" panose="020B0604020202020204" pitchFamily="34" charset="0"/>
              </a:rPr>
              <a:t>년 신문용지의 내수매출 </a:t>
            </a:r>
            <a:r>
              <a:rPr lang="en-US" altLang="ko-KR" sz="800" dirty="0">
                <a:solidFill>
                  <a:srgbClr val="000000"/>
                </a:solidFill>
                <a:latin typeface="Arial" panose="020B0604020202020204" pitchFamily="34" charset="0"/>
                <a:cs typeface="Arial" panose="020B0604020202020204" pitchFamily="34" charset="0"/>
              </a:rPr>
              <a:t>102</a:t>
            </a:r>
            <a:r>
              <a:rPr lang="ko-KR" altLang="en-US" sz="800" dirty="0">
                <a:solidFill>
                  <a:srgbClr val="000000"/>
                </a:solidFill>
                <a:latin typeface="Arial" panose="020B0604020202020204" pitchFamily="34" charset="0"/>
                <a:cs typeface="Arial" panose="020B0604020202020204" pitchFamily="34" charset="0"/>
              </a:rPr>
              <a:t>억 감소 및 수출매출 </a:t>
            </a:r>
            <a:r>
              <a:rPr lang="en-US" altLang="ko-KR" sz="800" dirty="0">
                <a:solidFill>
                  <a:srgbClr val="000000"/>
                </a:solidFill>
                <a:latin typeface="Arial" panose="020B0604020202020204" pitchFamily="34" charset="0"/>
                <a:cs typeface="Arial" panose="020B0604020202020204" pitchFamily="34" charset="0"/>
              </a:rPr>
              <a:t>227</a:t>
            </a:r>
            <a:r>
              <a:rPr lang="ko-KR" altLang="en-US" sz="800" dirty="0">
                <a:solidFill>
                  <a:srgbClr val="000000"/>
                </a:solidFill>
                <a:latin typeface="Arial" panose="020B0604020202020204" pitchFamily="34" charset="0"/>
                <a:cs typeface="Arial" panose="020B0604020202020204" pitchFamily="34" charset="0"/>
              </a:rPr>
              <a:t>억원 감소로 신문용지 매출 감소 추세는 심화되었으나 골판지 해외수출 매출이 약 </a:t>
            </a:r>
            <a:r>
              <a:rPr lang="en-US" altLang="ko-KR" sz="800" dirty="0">
                <a:solidFill>
                  <a:srgbClr val="000000"/>
                </a:solidFill>
                <a:latin typeface="Arial" panose="020B0604020202020204" pitchFamily="34" charset="0"/>
                <a:cs typeface="Arial" panose="020B0604020202020204" pitchFamily="34" charset="0"/>
              </a:rPr>
              <a:t>268</a:t>
            </a:r>
            <a:r>
              <a:rPr lang="ko-KR" altLang="en-US" sz="800" dirty="0">
                <a:solidFill>
                  <a:srgbClr val="000000"/>
                </a:solidFill>
                <a:latin typeface="Arial" panose="020B0604020202020204" pitchFamily="34" charset="0"/>
                <a:cs typeface="Arial" panose="020B0604020202020204" pitchFamily="34" charset="0"/>
              </a:rPr>
              <a:t>억원 증가하여 총매출은 전년대비 약 </a:t>
            </a:r>
            <a:r>
              <a:rPr lang="en-US" altLang="ko-KR" sz="800" dirty="0">
                <a:solidFill>
                  <a:srgbClr val="000000"/>
                </a:solidFill>
                <a:latin typeface="Arial" panose="020B0604020202020204" pitchFamily="34" charset="0"/>
                <a:cs typeface="Arial" panose="020B0604020202020204" pitchFamily="34" charset="0"/>
              </a:rPr>
              <a:t>38</a:t>
            </a:r>
            <a:r>
              <a:rPr lang="ko-KR" altLang="en-US" sz="800" dirty="0">
                <a:solidFill>
                  <a:srgbClr val="000000"/>
                </a:solidFill>
                <a:latin typeface="Arial" panose="020B0604020202020204" pitchFamily="34" charset="0"/>
                <a:cs typeface="Arial" panose="020B0604020202020204" pitchFamily="34" charset="0"/>
              </a:rPr>
              <a:t>억원 감소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900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신문용지 수출 약 </a:t>
            </a:r>
            <a:r>
              <a:rPr lang="en-US" altLang="ko-KR" sz="800" dirty="0">
                <a:solidFill>
                  <a:srgbClr val="000000"/>
                </a:solidFill>
                <a:latin typeface="Arial" panose="020B0604020202020204" pitchFamily="34" charset="0"/>
                <a:cs typeface="Arial" panose="020B0604020202020204" pitchFamily="34" charset="0"/>
              </a:rPr>
              <a:t>82</a:t>
            </a:r>
            <a:r>
              <a:rPr lang="ko-KR" altLang="en-US" sz="800" dirty="0">
                <a:solidFill>
                  <a:srgbClr val="000000"/>
                </a:solidFill>
                <a:latin typeface="Arial" panose="020B0604020202020204" pitchFamily="34" charset="0"/>
                <a:cs typeface="Arial" panose="020B0604020202020204" pitchFamily="34" charset="0"/>
              </a:rPr>
              <a:t>억원 증가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골판지 수출 약 </a:t>
            </a:r>
            <a:r>
              <a:rPr lang="en-US" altLang="ko-KR" sz="800" dirty="0">
                <a:solidFill>
                  <a:srgbClr val="000000"/>
                </a:solidFill>
                <a:latin typeface="Arial" panose="020B0604020202020204" pitchFamily="34" charset="0"/>
                <a:cs typeface="Arial" panose="020B0604020202020204" pitchFamily="34" charset="0"/>
              </a:rPr>
              <a:t>32</a:t>
            </a:r>
            <a:r>
              <a:rPr lang="ko-KR" altLang="en-US" sz="800" dirty="0">
                <a:solidFill>
                  <a:srgbClr val="000000"/>
                </a:solidFill>
                <a:latin typeface="Arial" panose="020B0604020202020204" pitchFamily="34" charset="0"/>
                <a:cs typeface="Arial" panose="020B0604020202020204" pitchFamily="34" charset="0"/>
              </a:rPr>
              <a:t>억원 증가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기타 수출 약 </a:t>
            </a:r>
            <a:r>
              <a:rPr lang="en-US" altLang="ko-KR" sz="800" dirty="0">
                <a:solidFill>
                  <a:srgbClr val="000000"/>
                </a:solidFill>
                <a:latin typeface="Arial" panose="020B0604020202020204" pitchFamily="34" charset="0"/>
                <a:cs typeface="Arial" panose="020B0604020202020204" pitchFamily="34" charset="0"/>
              </a:rPr>
              <a:t>39</a:t>
            </a:r>
            <a:r>
              <a:rPr lang="ko-KR" altLang="en-US" sz="800" dirty="0">
                <a:solidFill>
                  <a:srgbClr val="000000"/>
                </a:solidFill>
                <a:latin typeface="Arial" panose="020B0604020202020204" pitchFamily="34" charset="0"/>
                <a:cs typeface="Arial" panose="020B0604020202020204" pitchFamily="34" charset="0"/>
              </a:rPr>
              <a:t>억원 증가로 전년대비 매출액 약 </a:t>
            </a:r>
            <a:r>
              <a:rPr lang="en-US" altLang="ko-KR" sz="800" dirty="0">
                <a:solidFill>
                  <a:srgbClr val="000000"/>
                </a:solidFill>
                <a:latin typeface="Arial" panose="020B0604020202020204" pitchFamily="34" charset="0"/>
                <a:cs typeface="Arial" panose="020B0604020202020204" pitchFamily="34" charset="0"/>
              </a:rPr>
              <a:t>136</a:t>
            </a:r>
            <a:r>
              <a:rPr lang="ko-KR" altLang="en-US" sz="800" dirty="0">
                <a:solidFill>
                  <a:srgbClr val="000000"/>
                </a:solidFill>
                <a:latin typeface="Arial" panose="020B0604020202020204" pitchFamily="34" charset="0"/>
                <a:cs typeface="Arial" panose="020B0604020202020204" pitchFamily="34" charset="0"/>
              </a:rPr>
              <a:t>억원 증가</a:t>
            </a:r>
            <a:endParaRPr lang="en-US" altLang="ko-KR" sz="800" dirty="0">
              <a:solidFill>
                <a:srgbClr val="000000"/>
              </a:solidFill>
              <a:latin typeface="Arial" panose="020B0604020202020204" pitchFamily="34" charset="0"/>
              <a:cs typeface="Arial" panose="020B0604020202020204" pitchFamily="34" charset="0"/>
            </a:endParaRPr>
          </a:p>
          <a:p>
            <a:pPr marL="100013">
              <a:lnSpc>
                <a:spcPct val="90000"/>
              </a:lnSpc>
              <a:spcBef>
                <a:spcPts val="300"/>
              </a:spcBef>
              <a:buClr>
                <a:srgbClr val="00338D"/>
              </a:buClr>
              <a:tabLst>
                <a:tab pos="4935538" algn="l"/>
              </a:tabLst>
              <a:defRPr/>
            </a:pP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1" name="순서도: 연결자 70">
            <a:extLst>
              <a:ext uri="{FF2B5EF4-FFF2-40B4-BE49-F238E27FC236}">
                <a16:creationId xmlns:a16="http://schemas.microsoft.com/office/drawing/2014/main" id="{EE01F45B-F689-423F-AF7D-ACAFF58FD611}"/>
              </a:ext>
            </a:extLst>
          </p:cNvPr>
          <p:cNvSpPr/>
          <p:nvPr/>
        </p:nvSpPr>
        <p:spPr bwMode="auto">
          <a:xfrm>
            <a:off x="615679" y="54608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72" name="순서도: 연결자 71">
            <a:extLst>
              <a:ext uri="{FF2B5EF4-FFF2-40B4-BE49-F238E27FC236}">
                <a16:creationId xmlns:a16="http://schemas.microsoft.com/office/drawing/2014/main" id="{FBF54D8A-1D0A-4728-A73B-547803C45672}"/>
              </a:ext>
            </a:extLst>
          </p:cNvPr>
          <p:cNvSpPr/>
          <p:nvPr/>
        </p:nvSpPr>
        <p:spPr bwMode="auto">
          <a:xfrm>
            <a:off x="771070" y="54608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3" name="순서도: 연결자 72">
            <a:extLst>
              <a:ext uri="{FF2B5EF4-FFF2-40B4-BE49-F238E27FC236}">
                <a16:creationId xmlns:a16="http://schemas.microsoft.com/office/drawing/2014/main" id="{7959D781-BB53-4284-97D3-3F19EE0B028A}"/>
              </a:ext>
            </a:extLst>
          </p:cNvPr>
          <p:cNvSpPr/>
          <p:nvPr/>
        </p:nvSpPr>
        <p:spPr bwMode="auto">
          <a:xfrm>
            <a:off x="615678" y="5857851"/>
            <a:ext cx="144000" cy="144000"/>
          </a:xfrm>
          <a:prstGeom prst="flowChartConnector">
            <a:avLst/>
          </a:prstGeom>
          <a:solidFill>
            <a:srgbClr val="5D2985"/>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4" name="순서도: 연결자 73">
            <a:extLst>
              <a:ext uri="{FF2B5EF4-FFF2-40B4-BE49-F238E27FC236}">
                <a16:creationId xmlns:a16="http://schemas.microsoft.com/office/drawing/2014/main" id="{1E647BBC-2DE5-4E84-8EBB-BC55AC39508D}"/>
              </a:ext>
            </a:extLst>
          </p:cNvPr>
          <p:cNvSpPr/>
          <p:nvPr/>
        </p:nvSpPr>
        <p:spPr bwMode="auto">
          <a:xfrm>
            <a:off x="771069" y="5857851"/>
            <a:ext cx="144000" cy="144000"/>
          </a:xfrm>
          <a:prstGeom prst="flowChartConnector">
            <a:avLst/>
          </a:prstGeom>
          <a:solidFill>
            <a:srgbClr val="5D2985"/>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5" name="순서도: 연결자 74">
            <a:extLst>
              <a:ext uri="{FF2B5EF4-FFF2-40B4-BE49-F238E27FC236}">
                <a16:creationId xmlns:a16="http://schemas.microsoft.com/office/drawing/2014/main" id="{383ED6C7-C705-4738-B2BC-DB5329B955DB}"/>
              </a:ext>
            </a:extLst>
          </p:cNvPr>
          <p:cNvSpPr/>
          <p:nvPr/>
        </p:nvSpPr>
        <p:spPr bwMode="auto">
          <a:xfrm>
            <a:off x="771069" y="6106252"/>
            <a:ext cx="144000" cy="144000"/>
          </a:xfrm>
          <a:prstGeom prst="flowChartConnector">
            <a:avLst/>
          </a:prstGeom>
          <a:solidFill>
            <a:srgbClr val="5D2985"/>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9006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38" name="차트 37">
                <a:extLst>
                  <a:ext uri="{FF2B5EF4-FFF2-40B4-BE49-F238E27FC236}">
                    <a16:creationId xmlns:a16="http://schemas.microsoft.com/office/drawing/2014/main" id="{01517C8F-B598-4A4B-9C92-A5CBB1D972E1}"/>
                  </a:ext>
                </a:extLst>
              </p:cNvPr>
              <p:cNvGraphicFramePr/>
              <p:nvPr/>
            </p:nvGraphicFramePr>
            <p:xfrm>
              <a:off x="594000" y="3466800"/>
              <a:ext cx="2664000" cy="900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8" name="차트 37">
                <a:extLst>
                  <a:ext uri="{FF2B5EF4-FFF2-40B4-BE49-F238E27FC236}">
                    <a16:creationId xmlns:a16="http://schemas.microsoft.com/office/drawing/2014/main" id="{01517C8F-B598-4A4B-9C92-A5CBB1D972E1}"/>
                  </a:ext>
                </a:extLst>
              </p:cNvPr>
              <p:cNvPicPr>
                <a:picLocks noGrp="1" noRot="1" noChangeAspect="1" noMove="1" noResize="1" noEditPoints="1" noAdjustHandles="1" noChangeArrowheads="1" noChangeShapeType="1"/>
              </p:cNvPicPr>
              <p:nvPr/>
            </p:nvPicPr>
            <p:blipFill>
              <a:blip r:embed="rId4"/>
              <a:stretch>
                <a:fillRect/>
              </a:stretch>
            </p:blipFill>
            <p:spPr>
              <a:xfrm>
                <a:off x="594000" y="3466800"/>
                <a:ext cx="2664000" cy="90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6" name="차트 45">
                <a:extLst>
                  <a:ext uri="{FF2B5EF4-FFF2-40B4-BE49-F238E27FC236}">
                    <a16:creationId xmlns:a16="http://schemas.microsoft.com/office/drawing/2014/main" id="{5BE523F6-D5A6-4A8F-9D20-93A3B39B2F9C}"/>
                  </a:ext>
                </a:extLst>
              </p:cNvPr>
              <p:cNvGraphicFramePr/>
              <p:nvPr/>
            </p:nvGraphicFramePr>
            <p:xfrm>
              <a:off x="3554237" y="3449315"/>
              <a:ext cx="2664000" cy="900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6" name="차트 45">
                <a:extLst>
                  <a:ext uri="{FF2B5EF4-FFF2-40B4-BE49-F238E27FC236}">
                    <a16:creationId xmlns:a16="http://schemas.microsoft.com/office/drawing/2014/main" id="{5BE523F6-D5A6-4A8F-9D20-93A3B39B2F9C}"/>
                  </a:ext>
                </a:extLst>
              </p:cNvPr>
              <p:cNvPicPr>
                <a:picLocks noGrp="1" noRot="1" noChangeAspect="1" noMove="1" noResize="1" noEditPoints="1" noAdjustHandles="1" noChangeArrowheads="1" noChangeShapeType="1"/>
              </p:cNvPicPr>
              <p:nvPr/>
            </p:nvPicPr>
            <p:blipFill>
              <a:blip r:embed="rId6"/>
              <a:stretch>
                <a:fillRect/>
              </a:stretch>
            </p:blipFill>
            <p:spPr>
              <a:xfrm>
                <a:off x="3554237" y="3449315"/>
                <a:ext cx="2664000" cy="900000"/>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(6/7)</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청주공장 매출의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경우</a:t>
            </a:r>
            <a:r>
              <a:rPr lang="en-US" altLang="ko-KR" sz="1000" b="1" dirty="0">
                <a:solidFill>
                  <a:srgbClr val="002997"/>
                </a:solidFill>
                <a:latin typeface="Arial" panose="020B0604020202020204" pitchFamily="34" charset="0"/>
                <a:ea typeface="+mj-ea"/>
                <a:cs typeface="Arial" panose="020B0604020202020204" pitchFamily="34" charset="0"/>
              </a:rPr>
              <a:t> 2018</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1,166</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1,150</a:t>
            </a:r>
            <a:r>
              <a:rPr lang="ko-KR" altLang="en-US" sz="1000" b="1" dirty="0">
                <a:solidFill>
                  <a:srgbClr val="002997"/>
                </a:solidFill>
                <a:latin typeface="Arial" panose="020B0604020202020204" pitchFamily="34" charset="0"/>
                <a:ea typeface="+mj-ea"/>
                <a:cs typeface="Arial" panose="020B0604020202020204" pitchFamily="34" charset="0"/>
              </a:rPr>
              <a:t>억원으로 감소하였으며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이는 신문용지 등 내수 매출  감소 추세가 지속됨에 기인함</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회사는 내수 신문용지의 매출감소로 인하여 골판지 등 기타 상품의 생산 및 신문용지 수출 등 제품 및 매출처 다각화를 시도하고 있음</a:t>
            </a:r>
            <a:endParaRPr lang="en-US" altLang="ko-KR" sz="1000" b="1" dirty="0">
              <a:solidFill>
                <a:srgbClr val="00338D"/>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청주공장</a:t>
            </a:r>
            <a:r>
              <a:rPr lang="en-US" altLang="ko-KR" sz="900" b="1" dirty="0">
                <a:solidFill>
                  <a:srgbClr val="000000"/>
                </a:solidFill>
                <a:latin typeface="Arial" panose="020B0604020202020204" pitchFamily="34" charset="0"/>
                <a:ea typeface="맑은 고딕"/>
                <a:cs typeface="Arial" panose="020B0604020202020204" pitchFamily="34" charset="0"/>
              </a:rPr>
              <a:t>_P,Q </a:t>
            </a:r>
            <a:r>
              <a:rPr lang="ko-KR" altLang="en-US" sz="900" b="1" dirty="0">
                <a:solidFill>
                  <a:srgbClr val="000000"/>
                </a:solidFill>
                <a:latin typeface="Arial" panose="020B0604020202020204" pitchFamily="34" charset="0"/>
                <a:ea typeface="맑은 고딕"/>
                <a:cs typeface="Arial" panose="020B0604020202020204" pitchFamily="34" charset="0"/>
              </a:rPr>
              <a:t>분석</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42" name="TextBox 41">
            <a:extLst>
              <a:ext uri="{FF2B5EF4-FFF2-40B4-BE49-F238E27FC236}">
                <a16:creationId xmlns:a16="http://schemas.microsoft.com/office/drawing/2014/main" id="{BF9D9640-50EB-457C-9FC1-EDA8F09C9151}"/>
              </a:ext>
            </a:extLst>
          </p:cNvPr>
          <p:cNvSpPr txBox="1"/>
          <p:nvPr/>
        </p:nvSpPr>
        <p:spPr>
          <a:xfrm>
            <a:off x="5067300" y="1543627"/>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VDR 6.3.1)</a:t>
            </a:r>
          </a:p>
        </p:txBody>
      </p:sp>
      <mc:AlternateContent xmlns:mc="http://schemas.openxmlformats.org/markup-compatibility/2006" xmlns:cx1="http://schemas.microsoft.com/office/drawing/2015/9/8/chartex">
        <mc:Choice Requires="cx1">
          <p:graphicFrame>
            <p:nvGraphicFramePr>
              <p:cNvPr id="41" name="차트 40">
                <a:extLst>
                  <a:ext uri="{FF2B5EF4-FFF2-40B4-BE49-F238E27FC236}">
                    <a16:creationId xmlns:a16="http://schemas.microsoft.com/office/drawing/2014/main" id="{3A288B6E-F9DF-4C79-940B-B6DB458737B7}"/>
                  </a:ext>
                </a:extLst>
              </p:cNvPr>
              <p:cNvGraphicFramePr/>
              <p:nvPr/>
            </p:nvGraphicFramePr>
            <p:xfrm>
              <a:off x="597333" y="4422973"/>
              <a:ext cx="1800000" cy="789646"/>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41" name="차트 40">
                <a:extLst>
                  <a:ext uri="{FF2B5EF4-FFF2-40B4-BE49-F238E27FC236}">
                    <a16:creationId xmlns:a16="http://schemas.microsoft.com/office/drawing/2014/main" id="{3A288B6E-F9DF-4C79-940B-B6DB458737B7}"/>
                  </a:ext>
                </a:extLst>
              </p:cNvPr>
              <p:cNvPicPr>
                <a:picLocks noGrp="1" noRot="1" noChangeAspect="1" noMove="1" noResize="1" noEditPoints="1" noAdjustHandles="1" noChangeArrowheads="1" noChangeShapeType="1"/>
              </p:cNvPicPr>
              <p:nvPr/>
            </p:nvPicPr>
            <p:blipFill>
              <a:blip r:embed="rId10"/>
              <a:stretch>
                <a:fillRect/>
              </a:stretch>
            </p:blipFill>
            <p:spPr>
              <a:xfrm>
                <a:off x="597333" y="4422973"/>
                <a:ext cx="1800000" cy="78964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3" name="차트 42">
                <a:extLst>
                  <a:ext uri="{FF2B5EF4-FFF2-40B4-BE49-F238E27FC236}">
                    <a16:creationId xmlns:a16="http://schemas.microsoft.com/office/drawing/2014/main" id="{25C739CF-29C9-4D5F-BE8E-29B353C96018}"/>
                  </a:ext>
                </a:extLst>
              </p:cNvPr>
              <p:cNvGraphicFramePr/>
              <p:nvPr/>
            </p:nvGraphicFramePr>
            <p:xfrm>
              <a:off x="3579623" y="4422973"/>
              <a:ext cx="1800000" cy="789646"/>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43" name="차트 42">
                <a:extLst>
                  <a:ext uri="{FF2B5EF4-FFF2-40B4-BE49-F238E27FC236}">
                    <a16:creationId xmlns:a16="http://schemas.microsoft.com/office/drawing/2014/main" id="{25C739CF-29C9-4D5F-BE8E-29B353C96018}"/>
                  </a:ext>
                </a:extLst>
              </p:cNvPr>
              <p:cNvPicPr>
                <a:picLocks noGrp="1" noRot="1" noChangeAspect="1" noMove="1" noResize="1" noEditPoints="1" noAdjustHandles="1" noChangeArrowheads="1" noChangeShapeType="1"/>
              </p:cNvPicPr>
              <p:nvPr/>
            </p:nvPicPr>
            <p:blipFill>
              <a:blip r:embed="rId12"/>
              <a:stretch>
                <a:fillRect/>
              </a:stretch>
            </p:blipFill>
            <p:spPr>
              <a:xfrm>
                <a:off x="3579623" y="4422973"/>
                <a:ext cx="1800000" cy="789646"/>
              </a:xfrm>
              <a:prstGeom prst="rect">
                <a:avLst/>
              </a:prstGeom>
            </p:spPr>
          </p:pic>
        </mc:Fallback>
      </mc:AlternateContent>
      <p:sp>
        <p:nvSpPr>
          <p:cNvPr id="44" name="직사각형 43">
            <a:extLst>
              <a:ext uri="{FF2B5EF4-FFF2-40B4-BE49-F238E27FC236}">
                <a16:creationId xmlns:a16="http://schemas.microsoft.com/office/drawing/2014/main" id="{22940480-7D67-4294-82A5-E625833C0AA1}"/>
              </a:ext>
            </a:extLst>
          </p:cNvPr>
          <p:cNvSpPr/>
          <p:nvPr/>
        </p:nvSpPr>
        <p:spPr>
          <a:xfrm>
            <a:off x="770049" y="3513109"/>
            <a:ext cx="686243" cy="51924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45" name="순서도: 연결자 44">
            <a:extLst>
              <a:ext uri="{FF2B5EF4-FFF2-40B4-BE49-F238E27FC236}">
                <a16:creationId xmlns:a16="http://schemas.microsoft.com/office/drawing/2014/main" id="{F8360D70-0438-46AF-90DE-FE38D0DABF86}"/>
              </a:ext>
            </a:extLst>
          </p:cNvPr>
          <p:cNvSpPr/>
          <p:nvPr/>
        </p:nvSpPr>
        <p:spPr bwMode="auto">
          <a:xfrm>
            <a:off x="683759" y="34581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48" name="직사각형 47">
            <a:extLst>
              <a:ext uri="{FF2B5EF4-FFF2-40B4-BE49-F238E27FC236}">
                <a16:creationId xmlns:a16="http://schemas.microsoft.com/office/drawing/2014/main" id="{072EBB09-A98C-4E8F-A3F2-F4B4B5B9DAD4}"/>
              </a:ext>
            </a:extLst>
          </p:cNvPr>
          <p:cNvSpPr/>
          <p:nvPr/>
        </p:nvSpPr>
        <p:spPr>
          <a:xfrm>
            <a:off x="3736518" y="3492730"/>
            <a:ext cx="609399" cy="53962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50" name="순서도: 연결자 49">
            <a:extLst>
              <a:ext uri="{FF2B5EF4-FFF2-40B4-BE49-F238E27FC236}">
                <a16:creationId xmlns:a16="http://schemas.microsoft.com/office/drawing/2014/main" id="{E1B38C6D-ED7D-4692-9115-A08053305EAB}"/>
              </a:ext>
            </a:extLst>
          </p:cNvPr>
          <p:cNvSpPr/>
          <p:nvPr/>
        </p:nvSpPr>
        <p:spPr bwMode="auto">
          <a:xfrm>
            <a:off x="3658833" y="34052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57" name="순서도: 연결자 56">
            <a:extLst>
              <a:ext uri="{FF2B5EF4-FFF2-40B4-BE49-F238E27FC236}">
                <a16:creationId xmlns:a16="http://schemas.microsoft.com/office/drawing/2014/main" id="{47825DCF-73A0-4B88-8B81-55E6E02218EE}"/>
              </a:ext>
            </a:extLst>
          </p:cNvPr>
          <p:cNvSpPr/>
          <p:nvPr/>
        </p:nvSpPr>
        <p:spPr bwMode="auto">
          <a:xfrm>
            <a:off x="527052" y="437682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66" name="순서도: 연결자 65">
            <a:extLst>
              <a:ext uri="{FF2B5EF4-FFF2-40B4-BE49-F238E27FC236}">
                <a16:creationId xmlns:a16="http://schemas.microsoft.com/office/drawing/2014/main" id="{69299D70-0C13-41EB-9416-D8F751B4ABDC}"/>
              </a:ext>
            </a:extLst>
          </p:cNvPr>
          <p:cNvSpPr/>
          <p:nvPr/>
        </p:nvSpPr>
        <p:spPr bwMode="auto">
          <a:xfrm>
            <a:off x="3513200" y="436758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70" name="차트 69">
                <a:extLst>
                  <a:ext uri="{FF2B5EF4-FFF2-40B4-BE49-F238E27FC236}">
                    <a16:creationId xmlns:a16="http://schemas.microsoft.com/office/drawing/2014/main" id="{F91AF2D5-A1C5-41EA-850B-7C3378767056}"/>
                  </a:ext>
                </a:extLst>
              </p:cNvPr>
              <p:cNvGraphicFramePr/>
              <p:nvPr/>
            </p:nvGraphicFramePr>
            <p:xfrm>
              <a:off x="6516000" y="3466800"/>
              <a:ext cx="2664000" cy="90000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70" name="차트 69">
                <a:extLst>
                  <a:ext uri="{FF2B5EF4-FFF2-40B4-BE49-F238E27FC236}">
                    <a16:creationId xmlns:a16="http://schemas.microsoft.com/office/drawing/2014/main" id="{F91AF2D5-A1C5-41EA-850B-7C3378767056}"/>
                  </a:ext>
                </a:extLst>
              </p:cNvPr>
              <p:cNvPicPr>
                <a:picLocks noGrp="1" noRot="1" noChangeAspect="1" noMove="1" noResize="1" noEditPoints="1" noAdjustHandles="1" noChangeArrowheads="1" noChangeShapeType="1"/>
              </p:cNvPicPr>
              <p:nvPr/>
            </p:nvPicPr>
            <p:blipFill>
              <a:blip r:embed="rId14"/>
              <a:stretch>
                <a:fillRect/>
              </a:stretch>
            </p:blipFill>
            <p:spPr>
              <a:xfrm>
                <a:off x="6516000" y="3466800"/>
                <a:ext cx="2664000" cy="90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7" name="차트 76">
                <a:extLst>
                  <a:ext uri="{FF2B5EF4-FFF2-40B4-BE49-F238E27FC236}">
                    <a16:creationId xmlns:a16="http://schemas.microsoft.com/office/drawing/2014/main" id="{56CB2502-7BEB-4468-9386-A053174983B9}"/>
                  </a:ext>
                </a:extLst>
              </p:cNvPr>
              <p:cNvGraphicFramePr/>
              <p:nvPr/>
            </p:nvGraphicFramePr>
            <p:xfrm>
              <a:off x="6523800" y="4422973"/>
              <a:ext cx="1800000" cy="789646"/>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77" name="차트 76">
                <a:extLst>
                  <a:ext uri="{FF2B5EF4-FFF2-40B4-BE49-F238E27FC236}">
                    <a16:creationId xmlns:a16="http://schemas.microsoft.com/office/drawing/2014/main" id="{56CB2502-7BEB-4468-9386-A053174983B9}"/>
                  </a:ext>
                </a:extLst>
              </p:cNvPr>
              <p:cNvPicPr>
                <a:picLocks noGrp="1" noRot="1" noChangeAspect="1" noMove="1" noResize="1" noEditPoints="1" noAdjustHandles="1" noChangeArrowheads="1" noChangeShapeType="1"/>
              </p:cNvPicPr>
              <p:nvPr/>
            </p:nvPicPr>
            <p:blipFill>
              <a:blip r:embed="rId16"/>
              <a:stretch>
                <a:fillRect/>
              </a:stretch>
            </p:blipFill>
            <p:spPr>
              <a:xfrm>
                <a:off x="6523800" y="4422973"/>
                <a:ext cx="1800000" cy="789646"/>
              </a:xfrm>
              <a:prstGeom prst="rect">
                <a:avLst/>
              </a:prstGeom>
            </p:spPr>
          </p:pic>
        </mc:Fallback>
      </mc:AlternateContent>
      <p:sp>
        <p:nvSpPr>
          <p:cNvPr id="79" name="직사각형 78">
            <a:extLst>
              <a:ext uri="{FF2B5EF4-FFF2-40B4-BE49-F238E27FC236}">
                <a16:creationId xmlns:a16="http://schemas.microsoft.com/office/drawing/2014/main" id="{29F9C01F-334D-40DA-96E3-2C8161E3AC44}"/>
              </a:ext>
            </a:extLst>
          </p:cNvPr>
          <p:cNvSpPr/>
          <p:nvPr/>
        </p:nvSpPr>
        <p:spPr>
          <a:xfrm>
            <a:off x="6704113" y="3521292"/>
            <a:ext cx="609399" cy="5110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80" name="순서도: 연결자 79">
            <a:extLst>
              <a:ext uri="{FF2B5EF4-FFF2-40B4-BE49-F238E27FC236}">
                <a16:creationId xmlns:a16="http://schemas.microsoft.com/office/drawing/2014/main" id="{033A4758-0C3F-46B0-B4A5-74BE9751155A}"/>
              </a:ext>
            </a:extLst>
          </p:cNvPr>
          <p:cNvSpPr/>
          <p:nvPr/>
        </p:nvSpPr>
        <p:spPr bwMode="auto">
          <a:xfrm>
            <a:off x="6626428" y="343384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82" name="순서도: 연결자 81">
            <a:extLst>
              <a:ext uri="{FF2B5EF4-FFF2-40B4-BE49-F238E27FC236}">
                <a16:creationId xmlns:a16="http://schemas.microsoft.com/office/drawing/2014/main" id="{97664C81-BF0B-405F-B0FD-A9408598084D}"/>
              </a:ext>
            </a:extLst>
          </p:cNvPr>
          <p:cNvSpPr/>
          <p:nvPr/>
        </p:nvSpPr>
        <p:spPr bwMode="auto">
          <a:xfrm>
            <a:off x="6453664" y="438752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51" name="직사각형 119">
            <a:extLst>
              <a:ext uri="{FF2B5EF4-FFF2-40B4-BE49-F238E27FC236}">
                <a16:creationId xmlns:a16="http://schemas.microsoft.com/office/drawing/2014/main" id="{D5ACCA93-033B-454E-ABF9-062102314B2D}"/>
              </a:ext>
            </a:extLst>
          </p:cNvPr>
          <p:cNvSpPr/>
          <p:nvPr/>
        </p:nvSpPr>
        <p:spPr bwMode="auto">
          <a:xfrm>
            <a:off x="534815" y="3296145"/>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algn="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월말 기준 </a:t>
            </a:r>
            <a:r>
              <a:rPr lang="en-US" altLang="ko-KR" sz="700" dirty="0">
                <a:solidFill>
                  <a:prstClr val="black"/>
                </a:solidFill>
                <a:latin typeface="Arial" panose="020B0604020202020204" pitchFamily="34" charset="0"/>
                <a:ea typeface="+mj-ea"/>
                <a:cs typeface="Arial" panose="020B0604020202020204" pitchFamily="34" charset="0"/>
              </a:rPr>
              <a:t>LTM </a:t>
            </a:r>
            <a:r>
              <a:rPr lang="ko-KR" altLang="en-US" sz="700" dirty="0">
                <a:solidFill>
                  <a:prstClr val="black"/>
                </a:solidFill>
                <a:latin typeface="Arial" panose="020B0604020202020204" pitchFamily="34" charset="0"/>
                <a:ea typeface="+mj-ea"/>
                <a:cs typeface="Arial" panose="020B0604020202020204" pitchFamily="34" charset="0"/>
              </a:rPr>
              <a:t>실적임 </a:t>
            </a:r>
            <a:r>
              <a:rPr lang="en-US" altLang="ko-KR" sz="700" dirty="0">
                <a:solidFill>
                  <a:prstClr val="black"/>
                </a:solidFill>
                <a:latin typeface="Arial" panose="020B0604020202020204" pitchFamily="34" charset="0"/>
                <a:ea typeface="+mj-ea"/>
                <a:cs typeface="Arial" panose="020B0604020202020204" pitchFamily="34" charset="0"/>
              </a:rPr>
              <a:t>(2021</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4</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a:t>
            </a:r>
          </a:p>
        </p:txBody>
      </p:sp>
      <p:sp>
        <p:nvSpPr>
          <p:cNvPr id="53" name="직사각형 52">
            <a:extLst>
              <a:ext uri="{FF2B5EF4-FFF2-40B4-BE49-F238E27FC236}">
                <a16:creationId xmlns:a16="http://schemas.microsoft.com/office/drawing/2014/main" id="{76A628FC-83EB-4D1F-BCFA-AFC982139DFA}"/>
              </a:ext>
            </a:extLst>
          </p:cNvPr>
          <p:cNvSpPr/>
          <p:nvPr/>
        </p:nvSpPr>
        <p:spPr>
          <a:xfrm>
            <a:off x="1281677" y="1929952"/>
            <a:ext cx="602833" cy="46744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순서도: 연결자 59">
            <a:extLst>
              <a:ext uri="{FF2B5EF4-FFF2-40B4-BE49-F238E27FC236}">
                <a16:creationId xmlns:a16="http://schemas.microsoft.com/office/drawing/2014/main" id="{7E3C3D0A-D9FC-4DE3-9DEA-E709FD2EC1F3}"/>
              </a:ext>
            </a:extLst>
          </p:cNvPr>
          <p:cNvSpPr/>
          <p:nvPr/>
        </p:nvSpPr>
        <p:spPr bwMode="auto">
          <a:xfrm>
            <a:off x="1199313" y="1856035"/>
            <a:ext cx="144000" cy="138499"/>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61" name="직사각형 60">
            <a:extLst>
              <a:ext uri="{FF2B5EF4-FFF2-40B4-BE49-F238E27FC236}">
                <a16:creationId xmlns:a16="http://schemas.microsoft.com/office/drawing/2014/main" id="{77F761E7-86A1-4A1E-B632-064799E25B8B}"/>
              </a:ext>
            </a:extLst>
          </p:cNvPr>
          <p:cNvSpPr/>
          <p:nvPr/>
        </p:nvSpPr>
        <p:spPr>
          <a:xfrm>
            <a:off x="1983522" y="1937056"/>
            <a:ext cx="550347" cy="346676"/>
          </a:xfrm>
          <a:prstGeom prst="rect">
            <a:avLst/>
          </a:prstGeom>
          <a:noFill/>
          <a:ln w="19050">
            <a:solidFill>
              <a:srgbClr val="5D29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순서도: 연결자 61">
            <a:extLst>
              <a:ext uri="{FF2B5EF4-FFF2-40B4-BE49-F238E27FC236}">
                <a16:creationId xmlns:a16="http://schemas.microsoft.com/office/drawing/2014/main" id="{E44A4B06-9830-48E7-97D5-9181835C0613}"/>
              </a:ext>
            </a:extLst>
          </p:cNvPr>
          <p:cNvSpPr/>
          <p:nvPr/>
        </p:nvSpPr>
        <p:spPr bwMode="auto">
          <a:xfrm>
            <a:off x="1901158" y="1863139"/>
            <a:ext cx="144000" cy="144000"/>
          </a:xfrm>
          <a:prstGeom prst="flowChartConnector">
            <a:avLst/>
          </a:prstGeom>
          <a:solidFill>
            <a:srgbClr val="5D2985"/>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4" name="직사각형 63">
            <a:extLst>
              <a:ext uri="{FF2B5EF4-FFF2-40B4-BE49-F238E27FC236}">
                <a16:creationId xmlns:a16="http://schemas.microsoft.com/office/drawing/2014/main" id="{8F00687B-8232-4E18-8FEC-2B8324BEFCD0}"/>
              </a:ext>
            </a:extLst>
          </p:cNvPr>
          <p:cNvSpPr/>
          <p:nvPr/>
        </p:nvSpPr>
        <p:spPr>
          <a:xfrm>
            <a:off x="3205966" y="2022154"/>
            <a:ext cx="648019" cy="381717"/>
          </a:xfrm>
          <a:prstGeom prst="rect">
            <a:avLst/>
          </a:prstGeom>
          <a:noFill/>
          <a:ln w="19050">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순서도: 연결자 64">
            <a:extLst>
              <a:ext uri="{FF2B5EF4-FFF2-40B4-BE49-F238E27FC236}">
                <a16:creationId xmlns:a16="http://schemas.microsoft.com/office/drawing/2014/main" id="{21BEF05C-9EB1-440F-B322-487EE8E45425}"/>
              </a:ext>
            </a:extLst>
          </p:cNvPr>
          <p:cNvSpPr/>
          <p:nvPr/>
        </p:nvSpPr>
        <p:spPr bwMode="auto">
          <a:xfrm>
            <a:off x="3149206" y="1948237"/>
            <a:ext cx="144000" cy="144000"/>
          </a:xfrm>
          <a:prstGeom prst="flowChartConnector">
            <a:avLst/>
          </a:prstGeom>
          <a:solidFill>
            <a:srgbClr val="5D2985"/>
          </a:solidFill>
          <a:ln w="9525" cap="flat" cmpd="sng" algn="ctr">
            <a:solidFill>
              <a:srgbClr val="6D207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8" name="순서도: 연결자 67">
            <a:extLst>
              <a:ext uri="{FF2B5EF4-FFF2-40B4-BE49-F238E27FC236}">
                <a16:creationId xmlns:a16="http://schemas.microsoft.com/office/drawing/2014/main" id="{30023AC4-5850-4101-A4DF-1AE1712CF6C7}"/>
              </a:ext>
            </a:extLst>
          </p:cNvPr>
          <p:cNvSpPr/>
          <p:nvPr/>
        </p:nvSpPr>
        <p:spPr bwMode="auto">
          <a:xfrm>
            <a:off x="3485441" y="3367330"/>
            <a:ext cx="144000" cy="144000"/>
          </a:xfrm>
          <a:prstGeom prst="flowChartConnector">
            <a:avLst/>
          </a:prstGeom>
          <a:solidFill>
            <a:srgbClr val="5D2985"/>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E7ABE0B2-14A4-49E2-AB7B-B7F6840F85C8}"/>
              </a:ext>
            </a:extLst>
          </p:cNvPr>
          <p:cNvSpPr txBox="1"/>
          <p:nvPr/>
        </p:nvSpPr>
        <p:spPr>
          <a:xfrm>
            <a:off x="688279" y="5225603"/>
            <a:ext cx="8660737" cy="1317248"/>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b="1" u="sng" dirty="0">
                <a:solidFill>
                  <a:srgbClr val="000000"/>
                </a:solidFill>
                <a:latin typeface="Arial" panose="020B0604020202020204" pitchFamily="34" charset="0"/>
                <a:cs typeface="Arial" panose="020B0604020202020204" pitchFamily="34" charset="0"/>
              </a:rPr>
              <a:t>청주</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공장 매</a:t>
            </a:r>
            <a:r>
              <a:rPr lang="ko-KR" altLang="en-US" sz="900" b="1" u="sng" dirty="0">
                <a:solidFill>
                  <a:srgbClr val="000000"/>
                </a:solidFill>
                <a:latin typeface="Arial" panose="020B0604020202020204" pitchFamily="34" charset="0"/>
                <a:cs typeface="Arial" panose="020B0604020202020204" pitchFamily="34" charset="0"/>
              </a:rPr>
              <a:t>출</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청주공장 내수 매출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중 신문용지 매출 약 </a:t>
            </a:r>
            <a:r>
              <a:rPr lang="en-US" altLang="ko-KR" sz="900" dirty="0">
                <a:solidFill>
                  <a:srgbClr val="000000"/>
                </a:solidFill>
                <a:latin typeface="Arial" panose="020B0604020202020204" pitchFamily="34" charset="0"/>
                <a:cs typeface="Arial" panose="020B0604020202020204" pitchFamily="34" charset="0"/>
              </a:rPr>
              <a:t>107</a:t>
            </a:r>
            <a:r>
              <a:rPr lang="ko-KR" altLang="en-US" sz="900" dirty="0">
                <a:solidFill>
                  <a:srgbClr val="000000"/>
                </a:solidFill>
                <a:latin typeface="Arial" panose="020B0604020202020204" pitchFamily="34" charset="0"/>
                <a:cs typeface="Arial" panose="020B0604020202020204" pitchFamily="34" charset="0"/>
              </a:rPr>
              <a:t>억원 감소는 대부분 판매량 감소에 기인함</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청주공장 수출 중 신문용지 수출 약 </a:t>
            </a:r>
            <a:r>
              <a:rPr lang="en-US" altLang="ko-KR" sz="900" dirty="0">
                <a:solidFill>
                  <a:srgbClr val="000000"/>
                </a:solidFill>
                <a:latin typeface="Arial" panose="020B0604020202020204" pitchFamily="34" charset="0"/>
                <a:cs typeface="Arial" panose="020B0604020202020204" pitchFamily="34" charset="0"/>
              </a:rPr>
              <a:t>71</a:t>
            </a:r>
            <a:r>
              <a:rPr lang="ko-KR" altLang="en-US" sz="900" dirty="0">
                <a:solidFill>
                  <a:srgbClr val="000000"/>
                </a:solidFill>
                <a:latin typeface="Arial" panose="020B0604020202020204" pitchFamily="34" charset="0"/>
                <a:cs typeface="Arial" panose="020B0604020202020204" pitchFamily="34" charset="0"/>
              </a:rPr>
              <a:t>억원 감소는 판매량 감소효과 약 </a:t>
            </a:r>
            <a:r>
              <a:rPr lang="en-US" altLang="ko-KR" sz="900" dirty="0">
                <a:solidFill>
                  <a:srgbClr val="000000"/>
                </a:solidFill>
                <a:latin typeface="Arial" panose="020B0604020202020204" pitchFamily="34" charset="0"/>
                <a:cs typeface="Arial" panose="020B0604020202020204" pitchFamily="34" charset="0"/>
              </a:rPr>
              <a:t>37</a:t>
            </a:r>
            <a:r>
              <a:rPr lang="ko-KR" altLang="en-US" sz="900" dirty="0">
                <a:solidFill>
                  <a:srgbClr val="000000"/>
                </a:solidFill>
                <a:latin typeface="Arial" panose="020B0604020202020204" pitchFamily="34" charset="0"/>
                <a:cs typeface="Arial" panose="020B0604020202020204" pitchFamily="34" charset="0"/>
              </a:rPr>
              <a:t>억원 및 판가 하락효과 약 </a:t>
            </a:r>
            <a:r>
              <a:rPr lang="en-US" altLang="ko-KR" sz="900" dirty="0">
                <a:solidFill>
                  <a:srgbClr val="000000"/>
                </a:solidFill>
                <a:latin typeface="Arial" panose="020B0604020202020204" pitchFamily="34" charset="0"/>
                <a:cs typeface="Arial" panose="020B0604020202020204" pitchFamily="34" charset="0"/>
              </a:rPr>
              <a:t>33</a:t>
            </a:r>
            <a:r>
              <a:rPr lang="ko-KR" altLang="en-US" sz="900" dirty="0">
                <a:solidFill>
                  <a:srgbClr val="000000"/>
                </a:solidFill>
                <a:latin typeface="Arial" panose="020B0604020202020204" pitchFamily="34" charset="0"/>
                <a:cs typeface="Arial" panose="020B0604020202020204" pitchFamily="34" charset="0"/>
              </a:rPr>
              <a:t>억원으로 인한 것임</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청주공장은 골판지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골간지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및 기타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함침지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해외 판매를 신규로 시작하여</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수출액 약 </a:t>
            </a:r>
            <a:r>
              <a:rPr lang="en-US" altLang="ko-KR" sz="900" dirty="0">
                <a:solidFill>
                  <a:srgbClr val="000000"/>
                </a:solidFill>
                <a:latin typeface="Arial" panose="020B0604020202020204" pitchFamily="34" charset="0"/>
                <a:cs typeface="Arial" panose="020B0604020202020204" pitchFamily="34" charset="0"/>
              </a:rPr>
              <a:t>60</a:t>
            </a:r>
            <a:r>
              <a:rPr lang="ko-KR" altLang="en-US" sz="900" dirty="0">
                <a:solidFill>
                  <a:srgbClr val="000000"/>
                </a:solidFill>
                <a:latin typeface="Arial" panose="020B0604020202020204" pitchFamily="34" charset="0"/>
                <a:cs typeface="Arial" panose="020B0604020202020204" pitchFamily="34" charset="0"/>
              </a:rPr>
              <a:t>억원 증가 효과를 보았음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lang="en-US" altLang="ko-KR" sz="900" dirty="0">
                <a:solidFill>
                  <a:srgbClr val="000000"/>
                </a:solidFill>
                <a:latin typeface="Arial" panose="020B0604020202020204" pitchFamily="34" charset="0"/>
                <a:cs typeface="Arial" panose="020B0604020202020204" pitchFamily="34" charset="0"/>
              </a:rPr>
              <a:t>20</a:t>
            </a:r>
            <a:r>
              <a:rPr lang="ko-KR" altLang="en-US" sz="900" dirty="0">
                <a:solidFill>
                  <a:srgbClr val="000000"/>
                </a:solidFill>
                <a:latin typeface="Arial" panose="020B0604020202020204" pitchFamily="34" charset="0"/>
                <a:cs typeface="Arial" panose="020B0604020202020204" pitchFamily="34" charset="0"/>
              </a:rPr>
              <a:t>년 신문용지 내수 매출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중 신문용지 매출 약 </a:t>
            </a:r>
            <a:r>
              <a:rPr lang="en-US" altLang="ko-KR" sz="900" dirty="0">
                <a:solidFill>
                  <a:srgbClr val="000000"/>
                </a:solidFill>
                <a:latin typeface="Arial" panose="020B0604020202020204" pitchFamily="34" charset="0"/>
                <a:cs typeface="Arial" panose="020B0604020202020204" pitchFamily="34" charset="0"/>
              </a:rPr>
              <a:t>102</a:t>
            </a:r>
            <a:r>
              <a:rPr lang="ko-KR" altLang="en-US" sz="900" dirty="0">
                <a:solidFill>
                  <a:srgbClr val="000000"/>
                </a:solidFill>
                <a:latin typeface="Arial" panose="020B0604020202020204" pitchFamily="34" charset="0"/>
                <a:cs typeface="Arial" panose="020B0604020202020204" pitchFamily="34" charset="0"/>
              </a:rPr>
              <a:t>억원 감소는 대부분 판매량 감소로 인한 효과임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00013">
              <a:lnSpc>
                <a:spcPts val="1200"/>
              </a:lnSpc>
              <a:spcBef>
                <a:spcPts val="300"/>
              </a:spcBef>
              <a:buClr>
                <a:srgbClr val="00338D"/>
              </a:buCl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9" name="순서도: 연결자 68">
            <a:extLst>
              <a:ext uri="{FF2B5EF4-FFF2-40B4-BE49-F238E27FC236}">
                <a16:creationId xmlns:a16="http://schemas.microsoft.com/office/drawing/2014/main" id="{6DCC1AEC-B63D-42B7-B1CA-673B16AC7042}"/>
              </a:ext>
            </a:extLst>
          </p:cNvPr>
          <p:cNvSpPr/>
          <p:nvPr/>
        </p:nvSpPr>
        <p:spPr bwMode="auto">
          <a:xfrm>
            <a:off x="6471540" y="3367330"/>
            <a:ext cx="144000" cy="144000"/>
          </a:xfrm>
          <a:prstGeom prst="flowChartConnector">
            <a:avLst/>
          </a:prstGeom>
          <a:solidFill>
            <a:srgbClr val="5D2985"/>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29802"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mc:AlternateContent xmlns:mc="http://schemas.openxmlformats.org/markup-compatibility/2006" xmlns:cx1="http://schemas.microsoft.com/office/drawing/2015/9/8/chartex">
        <mc:Choice Requires="cx1">
          <p:graphicFrame>
            <p:nvGraphicFramePr>
              <p:cNvPr id="37" name="차트 36">
                <a:extLst>
                  <a:ext uri="{FF2B5EF4-FFF2-40B4-BE49-F238E27FC236}">
                    <a16:creationId xmlns:a16="http://schemas.microsoft.com/office/drawing/2014/main" id="{366A2562-45A7-4373-B9CA-985B7F638B12}"/>
                  </a:ext>
                </a:extLst>
              </p:cNvPr>
              <p:cNvGraphicFramePr/>
              <p:nvPr/>
            </p:nvGraphicFramePr>
            <p:xfrm>
              <a:off x="495464" y="1715115"/>
              <a:ext cx="8625985" cy="1651623"/>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37" name="차트 36">
                <a:extLst>
                  <a:ext uri="{FF2B5EF4-FFF2-40B4-BE49-F238E27FC236}">
                    <a16:creationId xmlns:a16="http://schemas.microsoft.com/office/drawing/2014/main" id="{366A2562-45A7-4373-B9CA-985B7F638B12}"/>
                  </a:ext>
                </a:extLst>
              </p:cNvPr>
              <p:cNvPicPr>
                <a:picLocks noGrp="1" noRot="1" noChangeAspect="1" noMove="1" noResize="1" noEditPoints="1" noAdjustHandles="1" noChangeArrowheads="1" noChangeShapeType="1"/>
              </p:cNvPicPr>
              <p:nvPr/>
            </p:nvPicPr>
            <p:blipFill>
              <a:blip r:embed="rId18"/>
              <a:stretch>
                <a:fillRect/>
              </a:stretch>
            </p:blipFill>
            <p:spPr>
              <a:xfrm>
                <a:off x="495464" y="1715115"/>
                <a:ext cx="8625985" cy="1651623"/>
              </a:xfrm>
              <a:prstGeom prst="rect">
                <a:avLst/>
              </a:prstGeom>
            </p:spPr>
          </p:pic>
        </mc:Fallback>
      </mc:AlternateContent>
      <p:sp>
        <p:nvSpPr>
          <p:cNvPr id="35" name="순서도: 연결자 34">
            <a:extLst>
              <a:ext uri="{FF2B5EF4-FFF2-40B4-BE49-F238E27FC236}">
                <a16:creationId xmlns:a16="http://schemas.microsoft.com/office/drawing/2014/main" id="{E6F4B517-ECE3-4A54-83B3-EA76F6DD6F86}"/>
              </a:ext>
            </a:extLst>
          </p:cNvPr>
          <p:cNvSpPr/>
          <p:nvPr/>
        </p:nvSpPr>
        <p:spPr bwMode="auto">
          <a:xfrm>
            <a:off x="572904" y="5519424"/>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36" name="순서도: 연결자 35">
            <a:extLst>
              <a:ext uri="{FF2B5EF4-FFF2-40B4-BE49-F238E27FC236}">
                <a16:creationId xmlns:a16="http://schemas.microsoft.com/office/drawing/2014/main" id="{97B2BC06-9B9B-4C01-9C17-1F76545FDCCF}"/>
              </a:ext>
            </a:extLst>
          </p:cNvPr>
          <p:cNvSpPr/>
          <p:nvPr/>
        </p:nvSpPr>
        <p:spPr bwMode="auto">
          <a:xfrm>
            <a:off x="572904" y="5695670"/>
            <a:ext cx="144000" cy="144000"/>
          </a:xfrm>
          <a:prstGeom prst="flowChartConnector">
            <a:avLst/>
          </a:prstGeom>
          <a:solidFill>
            <a:srgbClr val="5D2985"/>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0" name="순서도: 연결자 39">
            <a:extLst>
              <a:ext uri="{FF2B5EF4-FFF2-40B4-BE49-F238E27FC236}">
                <a16:creationId xmlns:a16="http://schemas.microsoft.com/office/drawing/2014/main" id="{AD338016-AC4B-4457-B983-0E92D56A4F2A}"/>
              </a:ext>
            </a:extLst>
          </p:cNvPr>
          <p:cNvSpPr/>
          <p:nvPr/>
        </p:nvSpPr>
        <p:spPr bwMode="auto">
          <a:xfrm>
            <a:off x="764120" y="552829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47" name="순서도: 연결자 46">
            <a:extLst>
              <a:ext uri="{FF2B5EF4-FFF2-40B4-BE49-F238E27FC236}">
                <a16:creationId xmlns:a16="http://schemas.microsoft.com/office/drawing/2014/main" id="{B83653C1-3745-4381-98D1-D9F4984E3B03}"/>
              </a:ext>
            </a:extLst>
          </p:cNvPr>
          <p:cNvSpPr/>
          <p:nvPr/>
        </p:nvSpPr>
        <p:spPr bwMode="auto">
          <a:xfrm>
            <a:off x="764119" y="570609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49" name="순서도: 연결자 48">
            <a:extLst>
              <a:ext uri="{FF2B5EF4-FFF2-40B4-BE49-F238E27FC236}">
                <a16:creationId xmlns:a16="http://schemas.microsoft.com/office/drawing/2014/main" id="{07728AD7-78BF-41CF-B1BD-67D51C20CEF5}"/>
              </a:ext>
            </a:extLst>
          </p:cNvPr>
          <p:cNvSpPr/>
          <p:nvPr/>
        </p:nvSpPr>
        <p:spPr bwMode="auto">
          <a:xfrm>
            <a:off x="767639" y="5890404"/>
            <a:ext cx="144000" cy="144000"/>
          </a:xfrm>
          <a:prstGeom prst="flowChartConnector">
            <a:avLst/>
          </a:prstGeom>
          <a:solidFill>
            <a:srgbClr val="5D2985"/>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2" name="순서도: 연결자 51">
            <a:extLst>
              <a:ext uri="{FF2B5EF4-FFF2-40B4-BE49-F238E27FC236}">
                <a16:creationId xmlns:a16="http://schemas.microsoft.com/office/drawing/2014/main" id="{5A98FF85-9AFD-44BC-BABC-D7613F490400}"/>
              </a:ext>
            </a:extLst>
          </p:cNvPr>
          <p:cNvSpPr/>
          <p:nvPr/>
        </p:nvSpPr>
        <p:spPr bwMode="auto">
          <a:xfrm>
            <a:off x="581368" y="6085140"/>
            <a:ext cx="144000" cy="144000"/>
          </a:xfrm>
          <a:prstGeom prst="flowChartConnector">
            <a:avLst/>
          </a:prstGeom>
          <a:solidFill>
            <a:srgbClr val="5D2985"/>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4" name="순서도: 연결자 53">
            <a:extLst>
              <a:ext uri="{FF2B5EF4-FFF2-40B4-BE49-F238E27FC236}">
                <a16:creationId xmlns:a16="http://schemas.microsoft.com/office/drawing/2014/main" id="{DCB7D2AD-FF4A-43CE-B4B1-67F2D5031F89}"/>
              </a:ext>
            </a:extLst>
          </p:cNvPr>
          <p:cNvSpPr/>
          <p:nvPr/>
        </p:nvSpPr>
        <p:spPr bwMode="auto">
          <a:xfrm>
            <a:off x="772583" y="609556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Tree>
    <p:extLst>
      <p:ext uri="{BB962C8B-B14F-4D97-AF65-F5344CB8AC3E}">
        <p14:creationId xmlns:p14="http://schemas.microsoft.com/office/powerpoint/2010/main" val="3475005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(7/7)</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청주공장</a:t>
            </a:r>
            <a:r>
              <a:rPr lang="en-US" altLang="ko-KR" sz="900" b="1" dirty="0">
                <a:solidFill>
                  <a:srgbClr val="000000"/>
                </a:solidFill>
                <a:latin typeface="Arial" panose="020B0604020202020204" pitchFamily="34" charset="0"/>
                <a:ea typeface="맑은 고딕"/>
                <a:cs typeface="Arial" panose="020B0604020202020204" pitchFamily="34" charset="0"/>
              </a:rPr>
              <a:t>_P,Q</a:t>
            </a:r>
            <a:r>
              <a:rPr lang="ko-KR" altLang="en-US" sz="900" b="1" dirty="0">
                <a:solidFill>
                  <a:srgbClr val="000000"/>
                </a:solidFill>
                <a:latin typeface="Arial" panose="020B0604020202020204" pitchFamily="34" charset="0"/>
                <a:ea typeface="맑은 고딕"/>
                <a:cs typeface="Arial" panose="020B0604020202020204" pitchFamily="34" charset="0"/>
              </a:rPr>
              <a:t> 분석</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111" name="순서도: 연결자 110">
            <a:extLst>
              <a:ext uri="{FF2B5EF4-FFF2-40B4-BE49-F238E27FC236}">
                <a16:creationId xmlns:a16="http://schemas.microsoft.com/office/drawing/2014/main" id="{642C310C-6618-4890-9186-D25CF5558C5F}"/>
              </a:ext>
            </a:extLst>
          </p:cNvPr>
          <p:cNvSpPr/>
          <p:nvPr/>
        </p:nvSpPr>
        <p:spPr bwMode="auto">
          <a:xfrm>
            <a:off x="3482232" y="3358627"/>
            <a:ext cx="144000" cy="144000"/>
          </a:xfrm>
          <a:prstGeom prst="flowChartConnector">
            <a:avLst/>
          </a:prstGeom>
          <a:solidFill>
            <a:srgbClr val="5D2985"/>
          </a:solidFill>
          <a:ln w="9525" cap="flat" cmpd="sng" algn="ctr">
            <a:solidFill>
              <a:srgbClr val="5F288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F9D9640-50EB-457C-9FC1-EDA8F09C9151}"/>
              </a:ext>
            </a:extLst>
          </p:cNvPr>
          <p:cNvSpPr txBox="1"/>
          <p:nvPr/>
        </p:nvSpPr>
        <p:spPr>
          <a:xfrm>
            <a:off x="5067300" y="1543627"/>
            <a:ext cx="4180985" cy="246221"/>
          </a:xfrm>
          <a:prstGeom prst="rect">
            <a:avLst/>
          </a:prstGeom>
          <a:noFill/>
        </p:spPr>
        <p:txBody>
          <a:bodyPr wrap="square" lIns="0" tIns="0" rIns="0" bIns="0">
            <a:spAutoFit/>
          </a:bodyPr>
          <a:lstStyle/>
          <a:p>
            <a:pPr algn="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단위 </a:t>
            </a:r>
            <a:r>
              <a:rPr lang="en-US" altLang="ko-KR" sz="800" dirty="0">
                <a:latin typeface="Arial" panose="020B0604020202020204" pitchFamily="34" charset="0"/>
                <a:cs typeface="Arial" panose="020B0604020202020204" pitchFamily="34" charset="0"/>
              </a:rPr>
              <a:t>: KRW m)</a:t>
            </a:r>
          </a:p>
          <a:p>
            <a:pPr algn="r"/>
            <a:r>
              <a:rPr lang="en-US" altLang="ko-KR" sz="800" dirty="0">
                <a:solidFill>
                  <a:prstClr val="black"/>
                </a:solidFill>
                <a:latin typeface="Arial" panose="020B0604020202020204" pitchFamily="34" charset="0"/>
                <a:cs typeface="Arial" panose="020B0604020202020204" pitchFamily="34" charset="0"/>
              </a:rPr>
              <a:t>(Source: VDR 6.3.1)</a:t>
            </a:r>
          </a:p>
        </p:txBody>
      </p:sp>
      <mc:AlternateContent xmlns:mc="http://schemas.openxmlformats.org/markup-compatibility/2006" xmlns:cx1="http://schemas.microsoft.com/office/drawing/2015/9/8/chartex">
        <mc:Choice Requires="cx1">
          <p:graphicFrame>
            <p:nvGraphicFramePr>
              <p:cNvPr id="53" name="차트 52">
                <a:extLst>
                  <a:ext uri="{FF2B5EF4-FFF2-40B4-BE49-F238E27FC236}">
                    <a16:creationId xmlns:a16="http://schemas.microsoft.com/office/drawing/2014/main" id="{52D8F36B-A508-41A1-AC46-68F60DB262FD}"/>
                  </a:ext>
                </a:extLst>
              </p:cNvPr>
              <p:cNvGraphicFramePr/>
              <p:nvPr/>
            </p:nvGraphicFramePr>
            <p:xfrm>
              <a:off x="3556800" y="3452400"/>
              <a:ext cx="2664000" cy="900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3" name="차트 52">
                <a:extLst>
                  <a:ext uri="{FF2B5EF4-FFF2-40B4-BE49-F238E27FC236}">
                    <a16:creationId xmlns:a16="http://schemas.microsoft.com/office/drawing/2014/main" id="{52D8F36B-A508-41A1-AC46-68F60DB262FD}"/>
                  </a:ext>
                </a:extLst>
              </p:cNvPr>
              <p:cNvPicPr>
                <a:picLocks noGrp="1" noRot="1" noChangeAspect="1" noMove="1" noResize="1" noEditPoints="1" noAdjustHandles="1" noChangeArrowheads="1" noChangeShapeType="1"/>
              </p:cNvPicPr>
              <p:nvPr/>
            </p:nvPicPr>
            <p:blipFill>
              <a:blip r:embed="rId6"/>
              <a:stretch>
                <a:fillRect/>
              </a:stretch>
            </p:blipFill>
            <p:spPr>
              <a:xfrm>
                <a:off x="3556800" y="3452400"/>
                <a:ext cx="2664000" cy="90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0" name="차트 59">
                <a:extLst>
                  <a:ext uri="{FF2B5EF4-FFF2-40B4-BE49-F238E27FC236}">
                    <a16:creationId xmlns:a16="http://schemas.microsoft.com/office/drawing/2014/main" id="{22C4A19E-E5A1-4053-8852-D5AE59729A91}"/>
                  </a:ext>
                </a:extLst>
              </p:cNvPr>
              <p:cNvGraphicFramePr/>
              <p:nvPr/>
            </p:nvGraphicFramePr>
            <p:xfrm>
              <a:off x="594000" y="3466800"/>
              <a:ext cx="2664000" cy="900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60" name="차트 59">
                <a:extLst>
                  <a:ext uri="{FF2B5EF4-FFF2-40B4-BE49-F238E27FC236}">
                    <a16:creationId xmlns:a16="http://schemas.microsoft.com/office/drawing/2014/main" id="{22C4A19E-E5A1-4053-8852-D5AE59729A91}"/>
                  </a:ext>
                </a:extLst>
              </p:cNvPr>
              <p:cNvPicPr>
                <a:picLocks noGrp="1" noRot="1" noChangeAspect="1" noMove="1" noResize="1" noEditPoints="1" noAdjustHandles="1" noChangeArrowheads="1" noChangeShapeType="1"/>
              </p:cNvPicPr>
              <p:nvPr/>
            </p:nvPicPr>
            <p:blipFill>
              <a:blip r:embed="rId8"/>
              <a:stretch>
                <a:fillRect/>
              </a:stretch>
            </p:blipFill>
            <p:spPr>
              <a:xfrm>
                <a:off x="594000" y="3466800"/>
                <a:ext cx="2664000" cy="90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1" name="차트 40">
                <a:extLst>
                  <a:ext uri="{FF2B5EF4-FFF2-40B4-BE49-F238E27FC236}">
                    <a16:creationId xmlns:a16="http://schemas.microsoft.com/office/drawing/2014/main" id="{798C22DA-50B8-4770-B444-5302A89179CE}"/>
                  </a:ext>
                </a:extLst>
              </p:cNvPr>
              <p:cNvGraphicFramePr/>
              <p:nvPr/>
            </p:nvGraphicFramePr>
            <p:xfrm>
              <a:off x="597599" y="4424400"/>
              <a:ext cx="1800000" cy="7884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41" name="차트 40">
                <a:extLst>
                  <a:ext uri="{FF2B5EF4-FFF2-40B4-BE49-F238E27FC236}">
                    <a16:creationId xmlns:a16="http://schemas.microsoft.com/office/drawing/2014/main" id="{798C22DA-50B8-4770-B444-5302A89179CE}"/>
                  </a:ext>
                </a:extLst>
              </p:cNvPr>
              <p:cNvPicPr>
                <a:picLocks noGrp="1" noRot="1" noChangeAspect="1" noMove="1" noResize="1" noEditPoints="1" noAdjustHandles="1" noChangeArrowheads="1" noChangeShapeType="1"/>
              </p:cNvPicPr>
              <p:nvPr/>
            </p:nvPicPr>
            <p:blipFill>
              <a:blip r:embed="rId10"/>
              <a:stretch>
                <a:fillRect/>
              </a:stretch>
            </p:blipFill>
            <p:spPr>
              <a:xfrm>
                <a:off x="597599" y="4424400"/>
                <a:ext cx="1800000" cy="788400"/>
              </a:xfrm>
              <a:prstGeom prst="rect">
                <a:avLst/>
              </a:prstGeom>
            </p:spPr>
          </p:pic>
        </mc:Fallback>
      </mc:AlternateContent>
      <p:sp>
        <p:nvSpPr>
          <p:cNvPr id="43" name="직사각형 42">
            <a:extLst>
              <a:ext uri="{FF2B5EF4-FFF2-40B4-BE49-F238E27FC236}">
                <a16:creationId xmlns:a16="http://schemas.microsoft.com/office/drawing/2014/main" id="{8BCB27AA-5CE9-43B4-B812-B17EB9CF55FD}"/>
              </a:ext>
            </a:extLst>
          </p:cNvPr>
          <p:cNvSpPr/>
          <p:nvPr/>
        </p:nvSpPr>
        <p:spPr>
          <a:xfrm>
            <a:off x="770829" y="3679207"/>
            <a:ext cx="682833" cy="3914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44" name="순서도: 연결자 43">
            <a:extLst>
              <a:ext uri="{FF2B5EF4-FFF2-40B4-BE49-F238E27FC236}">
                <a16:creationId xmlns:a16="http://schemas.microsoft.com/office/drawing/2014/main" id="{1583D391-C3A6-4210-89E2-2F0988023755}"/>
              </a:ext>
            </a:extLst>
          </p:cNvPr>
          <p:cNvSpPr/>
          <p:nvPr/>
        </p:nvSpPr>
        <p:spPr bwMode="auto">
          <a:xfrm>
            <a:off x="693143" y="359175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8" name="순서도: 연결자 47">
            <a:extLst>
              <a:ext uri="{FF2B5EF4-FFF2-40B4-BE49-F238E27FC236}">
                <a16:creationId xmlns:a16="http://schemas.microsoft.com/office/drawing/2014/main" id="{39A61893-A278-4165-8B1B-20CCF841627C}"/>
              </a:ext>
            </a:extLst>
          </p:cNvPr>
          <p:cNvSpPr/>
          <p:nvPr/>
        </p:nvSpPr>
        <p:spPr bwMode="auto">
          <a:xfrm>
            <a:off x="526257" y="435938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2" name="직사각형 51">
            <a:extLst>
              <a:ext uri="{FF2B5EF4-FFF2-40B4-BE49-F238E27FC236}">
                <a16:creationId xmlns:a16="http://schemas.microsoft.com/office/drawing/2014/main" id="{0C93F5DA-3C22-45F9-A29C-1B39B003BF1D}"/>
              </a:ext>
            </a:extLst>
          </p:cNvPr>
          <p:cNvSpPr/>
          <p:nvPr/>
        </p:nvSpPr>
        <p:spPr>
          <a:xfrm>
            <a:off x="3731939" y="3741612"/>
            <a:ext cx="663744" cy="32899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57" name="순서도: 연결자 56">
            <a:extLst>
              <a:ext uri="{FF2B5EF4-FFF2-40B4-BE49-F238E27FC236}">
                <a16:creationId xmlns:a16="http://schemas.microsoft.com/office/drawing/2014/main" id="{9397FD2E-E1DC-406D-9213-F672101D7662}"/>
              </a:ext>
            </a:extLst>
          </p:cNvPr>
          <p:cNvSpPr/>
          <p:nvPr/>
        </p:nvSpPr>
        <p:spPr bwMode="auto">
          <a:xfrm>
            <a:off x="3654253" y="365415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6" name="순서도: 연결자 65">
            <a:extLst>
              <a:ext uri="{FF2B5EF4-FFF2-40B4-BE49-F238E27FC236}">
                <a16:creationId xmlns:a16="http://schemas.microsoft.com/office/drawing/2014/main" id="{1064B380-0F65-40F2-BFF9-510E552041A6}"/>
              </a:ext>
            </a:extLst>
          </p:cNvPr>
          <p:cNvSpPr/>
          <p:nvPr/>
        </p:nvSpPr>
        <p:spPr bwMode="auto">
          <a:xfrm>
            <a:off x="3484800" y="43298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7" name="차트 66">
                <a:extLst>
                  <a:ext uri="{FF2B5EF4-FFF2-40B4-BE49-F238E27FC236}">
                    <a16:creationId xmlns:a16="http://schemas.microsoft.com/office/drawing/2014/main" id="{39678A76-F86C-4619-978E-A833E0F05F1C}"/>
                  </a:ext>
                </a:extLst>
              </p:cNvPr>
              <p:cNvGraphicFramePr/>
              <p:nvPr/>
            </p:nvGraphicFramePr>
            <p:xfrm>
              <a:off x="3578400" y="4424400"/>
              <a:ext cx="1800000" cy="7884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67" name="차트 66">
                <a:extLst>
                  <a:ext uri="{FF2B5EF4-FFF2-40B4-BE49-F238E27FC236}">
                    <a16:creationId xmlns:a16="http://schemas.microsoft.com/office/drawing/2014/main" id="{39678A76-F86C-4619-978E-A833E0F05F1C}"/>
                  </a:ext>
                </a:extLst>
              </p:cNvPr>
              <p:cNvPicPr>
                <a:picLocks noGrp="1" noRot="1" noChangeAspect="1" noMove="1" noResize="1" noEditPoints="1" noAdjustHandles="1" noChangeArrowheads="1" noChangeShapeType="1"/>
              </p:cNvPicPr>
              <p:nvPr/>
            </p:nvPicPr>
            <p:blipFill>
              <a:blip r:embed="rId12"/>
              <a:stretch>
                <a:fillRect/>
              </a:stretch>
            </p:blipFill>
            <p:spPr>
              <a:xfrm>
                <a:off x="3578400" y="4424400"/>
                <a:ext cx="1800000" cy="788400"/>
              </a:xfrm>
              <a:prstGeom prst="rect">
                <a:avLst/>
              </a:prstGeom>
            </p:spPr>
          </p:pic>
        </mc:Fallback>
      </mc:AlternateContent>
      <p:sp>
        <p:nvSpPr>
          <p:cNvPr id="30" name="직사각형 119">
            <a:extLst>
              <a:ext uri="{FF2B5EF4-FFF2-40B4-BE49-F238E27FC236}">
                <a16:creationId xmlns:a16="http://schemas.microsoft.com/office/drawing/2014/main" id="{4E48A176-1050-4CA4-91A9-4E0FA906F089}"/>
              </a:ext>
            </a:extLst>
          </p:cNvPr>
          <p:cNvSpPr/>
          <p:nvPr/>
        </p:nvSpPr>
        <p:spPr bwMode="auto">
          <a:xfrm>
            <a:off x="534815" y="3296145"/>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algn="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월말 기준 </a:t>
            </a:r>
            <a:r>
              <a:rPr lang="en-US" altLang="ko-KR" sz="700" dirty="0">
                <a:solidFill>
                  <a:prstClr val="black"/>
                </a:solidFill>
                <a:latin typeface="Arial" panose="020B0604020202020204" pitchFamily="34" charset="0"/>
                <a:ea typeface="+mj-ea"/>
                <a:cs typeface="Arial" panose="020B0604020202020204" pitchFamily="34" charset="0"/>
              </a:rPr>
              <a:t>LTM </a:t>
            </a:r>
            <a:r>
              <a:rPr lang="ko-KR" altLang="en-US" sz="700" dirty="0">
                <a:solidFill>
                  <a:prstClr val="black"/>
                </a:solidFill>
                <a:latin typeface="Arial" panose="020B0604020202020204" pitchFamily="34" charset="0"/>
                <a:ea typeface="+mj-ea"/>
                <a:cs typeface="Arial" panose="020B0604020202020204" pitchFamily="34" charset="0"/>
              </a:rPr>
              <a:t>실적임 </a:t>
            </a:r>
            <a:r>
              <a:rPr lang="en-US" altLang="ko-KR" sz="700" dirty="0">
                <a:solidFill>
                  <a:prstClr val="black"/>
                </a:solidFill>
                <a:latin typeface="Arial" panose="020B0604020202020204" pitchFamily="34" charset="0"/>
                <a:ea typeface="+mj-ea"/>
                <a:cs typeface="Arial" panose="020B0604020202020204" pitchFamily="34" charset="0"/>
              </a:rPr>
              <a:t>(2021</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4</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a:t>
            </a:r>
          </a:p>
        </p:txBody>
      </p:sp>
      <p:sp>
        <p:nvSpPr>
          <p:cNvPr id="130" name="순서도: 연결자 129">
            <a:extLst>
              <a:ext uri="{FF2B5EF4-FFF2-40B4-BE49-F238E27FC236}">
                <a16:creationId xmlns:a16="http://schemas.microsoft.com/office/drawing/2014/main" id="{B5DB01EE-BE11-44C4-9E59-6807A977B15E}"/>
              </a:ext>
            </a:extLst>
          </p:cNvPr>
          <p:cNvSpPr/>
          <p:nvPr/>
        </p:nvSpPr>
        <p:spPr bwMode="auto">
          <a:xfrm>
            <a:off x="534815" y="3384210"/>
            <a:ext cx="144000" cy="144000"/>
          </a:xfrm>
          <a:prstGeom prst="flowChartConnector">
            <a:avLst/>
          </a:prstGeom>
          <a:solidFill>
            <a:srgbClr val="5D2985"/>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6" name="직사각형 35">
            <a:extLst>
              <a:ext uri="{FF2B5EF4-FFF2-40B4-BE49-F238E27FC236}">
                <a16:creationId xmlns:a16="http://schemas.microsoft.com/office/drawing/2014/main" id="{287ADBEA-4AF8-4DC2-9A3A-D7996F3B1F5B}"/>
              </a:ext>
            </a:extLst>
          </p:cNvPr>
          <p:cNvSpPr/>
          <p:nvPr/>
        </p:nvSpPr>
        <p:spPr>
          <a:xfrm>
            <a:off x="5785088" y="1837444"/>
            <a:ext cx="648019" cy="381717"/>
          </a:xfrm>
          <a:prstGeom prst="rect">
            <a:avLst/>
          </a:prstGeom>
          <a:noFill/>
          <a:ln w="19050">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7" name="순서도: 연결자 36">
            <a:extLst>
              <a:ext uri="{FF2B5EF4-FFF2-40B4-BE49-F238E27FC236}">
                <a16:creationId xmlns:a16="http://schemas.microsoft.com/office/drawing/2014/main" id="{B2697B73-053B-4A80-A157-E1165CB434CC}"/>
              </a:ext>
            </a:extLst>
          </p:cNvPr>
          <p:cNvSpPr/>
          <p:nvPr/>
        </p:nvSpPr>
        <p:spPr bwMode="auto">
          <a:xfrm>
            <a:off x="5728328" y="1763527"/>
            <a:ext cx="144000" cy="144000"/>
          </a:xfrm>
          <a:prstGeom prst="flowChartConnector">
            <a:avLst/>
          </a:prstGeom>
          <a:solidFill>
            <a:srgbClr val="5D2985"/>
          </a:solidFill>
          <a:ln w="9525" cap="flat" cmpd="sng" algn="ctr">
            <a:solidFill>
              <a:srgbClr val="6D207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8" name="직사각형 37">
            <a:extLst>
              <a:ext uri="{FF2B5EF4-FFF2-40B4-BE49-F238E27FC236}">
                <a16:creationId xmlns:a16="http://schemas.microsoft.com/office/drawing/2014/main" id="{F29E8A64-4386-4FAD-B109-910AD2BE7B18}"/>
              </a:ext>
            </a:extLst>
          </p:cNvPr>
          <p:cNvSpPr/>
          <p:nvPr/>
        </p:nvSpPr>
        <p:spPr>
          <a:xfrm>
            <a:off x="3897379" y="1920712"/>
            <a:ext cx="567593" cy="435614"/>
          </a:xfrm>
          <a:prstGeom prst="rect">
            <a:avLst/>
          </a:prstGeom>
          <a:noFill/>
          <a:ln w="19050">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9" name="순서도: 연결자 38">
            <a:extLst>
              <a:ext uri="{FF2B5EF4-FFF2-40B4-BE49-F238E27FC236}">
                <a16:creationId xmlns:a16="http://schemas.microsoft.com/office/drawing/2014/main" id="{0BFC8753-9EC8-499F-A20D-D2BE088D3185}"/>
              </a:ext>
            </a:extLst>
          </p:cNvPr>
          <p:cNvSpPr/>
          <p:nvPr/>
        </p:nvSpPr>
        <p:spPr bwMode="auto">
          <a:xfrm>
            <a:off x="3816671" y="1846795"/>
            <a:ext cx="144000" cy="144000"/>
          </a:xfrm>
          <a:prstGeom prst="flowChartConnector">
            <a:avLst/>
          </a:prstGeom>
          <a:solidFill>
            <a:srgbClr val="483698"/>
          </a:solidFill>
          <a:ln w="9525" cap="flat" cmpd="sng" algn="ctr">
            <a:solidFill>
              <a:srgbClr val="6D207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43B570E7-839C-4A0B-89E4-D2381E177CAD}"/>
              </a:ext>
            </a:extLst>
          </p:cNvPr>
          <p:cNvSpPr txBox="1"/>
          <p:nvPr/>
        </p:nvSpPr>
        <p:spPr>
          <a:xfrm>
            <a:off x="688279" y="5225603"/>
            <a:ext cx="8660737" cy="1317248"/>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b="1" u="sng" dirty="0">
                <a:solidFill>
                  <a:srgbClr val="000000"/>
                </a:solidFill>
                <a:latin typeface="Arial" panose="020B0604020202020204" pitchFamily="34" charset="0"/>
                <a:cs typeface="Arial" panose="020B0604020202020204" pitchFamily="34" charset="0"/>
              </a:rPr>
              <a:t>청주</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공장 매</a:t>
            </a:r>
            <a:r>
              <a:rPr lang="ko-KR" altLang="en-US" sz="900" b="1" u="sng" dirty="0">
                <a:solidFill>
                  <a:srgbClr val="000000"/>
                </a:solidFill>
                <a:latin typeface="Arial" panose="020B0604020202020204" pitchFamily="34" charset="0"/>
                <a:cs typeface="Arial" panose="020B0604020202020204" pitchFamily="34" charset="0"/>
              </a:rPr>
              <a:t>출</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신문용지 수출 약 </a:t>
            </a:r>
            <a:r>
              <a:rPr lang="en-US" altLang="ko-KR" sz="900" dirty="0">
                <a:solidFill>
                  <a:srgbClr val="000000"/>
                </a:solidFill>
                <a:latin typeface="Arial" panose="020B0604020202020204" pitchFamily="34" charset="0"/>
                <a:cs typeface="Arial" panose="020B0604020202020204" pitchFamily="34" charset="0"/>
              </a:rPr>
              <a:t>227</a:t>
            </a:r>
            <a:r>
              <a:rPr lang="ko-KR" altLang="en-US" sz="900" dirty="0">
                <a:solidFill>
                  <a:srgbClr val="000000"/>
                </a:solidFill>
                <a:latin typeface="Arial" panose="020B0604020202020204" pitchFamily="34" charset="0"/>
                <a:cs typeface="Arial" panose="020B0604020202020204" pitchFamily="34" charset="0"/>
              </a:rPr>
              <a:t>억원 감소에도 기존 내수로만 판매하던 골판지의 수출 매출 </a:t>
            </a:r>
            <a:r>
              <a:rPr lang="en-US" altLang="ko-KR" sz="900" dirty="0">
                <a:solidFill>
                  <a:srgbClr val="000000"/>
                </a:solidFill>
                <a:latin typeface="Arial" panose="020B0604020202020204" pitchFamily="34" charset="0"/>
                <a:cs typeface="Arial" panose="020B0604020202020204" pitchFamily="34" charset="0"/>
              </a:rPr>
              <a:t>238</a:t>
            </a:r>
            <a:r>
              <a:rPr lang="ko-KR" altLang="en-US" sz="900" dirty="0">
                <a:solidFill>
                  <a:srgbClr val="000000"/>
                </a:solidFill>
                <a:latin typeface="Arial" panose="020B0604020202020204" pitchFamily="34" charset="0"/>
                <a:cs typeface="Arial" panose="020B0604020202020204" pitchFamily="34" charset="0"/>
              </a:rPr>
              <a:t>억원 증가와 기타 매출 소폭 증가로 전년대비 수출 약 </a:t>
            </a:r>
            <a:r>
              <a:rPr lang="en-US" altLang="ko-KR" sz="900" dirty="0">
                <a:solidFill>
                  <a:srgbClr val="000000"/>
                </a:solidFill>
                <a:latin typeface="Arial" panose="020B0604020202020204" pitchFamily="34" charset="0"/>
                <a:cs typeface="Arial" panose="020B0604020202020204" pitchFamily="34" charset="0"/>
              </a:rPr>
              <a:t>49</a:t>
            </a:r>
            <a:r>
              <a:rPr lang="ko-KR" altLang="en-US" sz="900" dirty="0">
                <a:solidFill>
                  <a:srgbClr val="000000"/>
                </a:solidFill>
                <a:latin typeface="Arial" panose="020B0604020202020204" pitchFamily="34" charset="0"/>
                <a:cs typeface="Arial" panose="020B0604020202020204" pitchFamily="34" charset="0"/>
              </a:rPr>
              <a:t>억원 증가함</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신문용지 수출액 감소 중 판가 변화로 인한 매출액 변동은 약 </a:t>
            </a:r>
            <a:r>
              <a:rPr lang="en-US" altLang="ko-KR" sz="900" dirty="0">
                <a:solidFill>
                  <a:srgbClr val="000000"/>
                </a:solidFill>
                <a:latin typeface="Arial" panose="020B0604020202020204" pitchFamily="34" charset="0"/>
                <a:cs typeface="Arial" panose="020B0604020202020204" pitchFamily="34" charset="0"/>
              </a:rPr>
              <a:t>32</a:t>
            </a:r>
            <a:r>
              <a:rPr lang="ko-KR" altLang="en-US" sz="900" dirty="0">
                <a:solidFill>
                  <a:srgbClr val="000000"/>
                </a:solidFill>
                <a:latin typeface="Arial" panose="020B0604020202020204" pitchFamily="34" charset="0"/>
                <a:cs typeface="Arial" panose="020B0604020202020204" pitchFamily="34" charset="0"/>
              </a:rPr>
              <a:t>억원 수준이며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판매량 감소로 인한 매출액 변동은 약 </a:t>
            </a:r>
            <a:r>
              <a:rPr lang="en-US" altLang="ko-KR" sz="900" dirty="0">
                <a:solidFill>
                  <a:srgbClr val="000000"/>
                </a:solidFill>
                <a:latin typeface="Arial" panose="020B0604020202020204" pitchFamily="34" charset="0"/>
                <a:cs typeface="Arial" panose="020B0604020202020204" pitchFamily="34" charset="0"/>
              </a:rPr>
              <a:t>195</a:t>
            </a:r>
            <a:r>
              <a:rPr lang="ko-KR" altLang="en-US" sz="900" dirty="0">
                <a:solidFill>
                  <a:srgbClr val="000000"/>
                </a:solidFill>
                <a:latin typeface="Arial" panose="020B0604020202020204" pitchFamily="34" charset="0"/>
                <a:cs typeface="Arial" panose="020B0604020202020204" pitchFamily="34" charset="0"/>
              </a:rPr>
              <a:t>억원임</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신문용지 수출 약 </a:t>
            </a:r>
            <a:r>
              <a:rPr lang="en-US" altLang="ko-KR" sz="900" dirty="0">
                <a:solidFill>
                  <a:srgbClr val="000000"/>
                </a:solidFill>
                <a:latin typeface="Arial" panose="020B0604020202020204" pitchFamily="34" charset="0"/>
                <a:cs typeface="Arial" panose="020B0604020202020204" pitchFamily="34" charset="0"/>
              </a:rPr>
              <a:t>82</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골판지 매출 약 </a:t>
            </a:r>
            <a:r>
              <a:rPr lang="en-US" altLang="ko-KR" sz="900" dirty="0">
                <a:solidFill>
                  <a:srgbClr val="000000"/>
                </a:solidFill>
                <a:latin typeface="Arial" panose="020B0604020202020204" pitchFamily="34" charset="0"/>
                <a:cs typeface="Arial" panose="020B0604020202020204" pitchFamily="34" charset="0"/>
              </a:rPr>
              <a:t>32</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기타 매출 약 </a:t>
            </a:r>
            <a:r>
              <a:rPr lang="en-US" altLang="ko-KR" sz="900" dirty="0">
                <a:solidFill>
                  <a:srgbClr val="000000"/>
                </a:solidFill>
                <a:latin typeface="Arial" panose="020B0604020202020204" pitchFamily="34" charset="0"/>
                <a:cs typeface="Arial" panose="020B0604020202020204" pitchFamily="34" charset="0"/>
              </a:rPr>
              <a:t>39</a:t>
            </a:r>
            <a:r>
              <a:rPr lang="ko-KR" altLang="en-US" sz="900" dirty="0">
                <a:solidFill>
                  <a:srgbClr val="000000"/>
                </a:solidFill>
                <a:latin typeface="Arial" panose="020B0604020202020204" pitchFamily="34" charset="0"/>
                <a:cs typeface="Arial" panose="020B0604020202020204" pitchFamily="34" charset="0"/>
              </a:rPr>
              <a:t>억원 증가로 전년대비 수출 약 </a:t>
            </a:r>
            <a:r>
              <a:rPr lang="en-US" altLang="ko-KR" sz="900" dirty="0">
                <a:solidFill>
                  <a:srgbClr val="000000"/>
                </a:solidFill>
                <a:latin typeface="Arial" panose="020B0604020202020204" pitchFamily="34" charset="0"/>
                <a:cs typeface="Arial" panose="020B0604020202020204" pitchFamily="34" charset="0"/>
              </a:rPr>
              <a:t>153</a:t>
            </a:r>
            <a:r>
              <a:rPr lang="ko-KR" altLang="en-US" sz="900" dirty="0">
                <a:solidFill>
                  <a:srgbClr val="000000"/>
                </a:solidFill>
                <a:latin typeface="Arial" panose="020B0604020202020204" pitchFamily="34" charset="0"/>
                <a:cs typeface="Arial" panose="020B0604020202020204" pitchFamily="34" charset="0"/>
              </a:rPr>
              <a:t>억원 증가함</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신문용지 수출액 증가 중 판가 변화로 인한 매출액 변동은 미미한 수준이며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매출액 증가는 대부분 판매량이 증가한 효과임</a:t>
            </a:r>
            <a:endParaRPr lang="en-US" altLang="ko-KR" sz="900" dirty="0">
              <a:solidFill>
                <a:srgbClr val="000000"/>
              </a:solidFill>
              <a:latin typeface="Arial" panose="020B0604020202020204" pitchFamily="34" charset="0"/>
              <a:cs typeface="Arial" panose="020B0604020202020204" pitchFamily="34" charset="0"/>
            </a:endParaRPr>
          </a:p>
          <a:p>
            <a:pPr marL="100013">
              <a:lnSpc>
                <a:spcPts val="1200"/>
              </a:lnSpc>
              <a:spcBef>
                <a:spcPts val="300"/>
              </a:spcBef>
              <a:buClr>
                <a:srgbClr val="00338D"/>
              </a:buCl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29" name="차트 28">
                <a:extLst>
                  <a:ext uri="{FF2B5EF4-FFF2-40B4-BE49-F238E27FC236}">
                    <a16:creationId xmlns:a16="http://schemas.microsoft.com/office/drawing/2014/main" id="{19F29F6F-CEB5-4716-A6F1-C151B5E3F723}"/>
                  </a:ext>
                </a:extLst>
              </p:cNvPr>
              <p:cNvGraphicFramePr/>
              <p:nvPr>
                <p:extLst>
                  <p:ext uri="{D42A27DB-BD31-4B8C-83A1-F6EECF244321}">
                    <p14:modId xmlns:p14="http://schemas.microsoft.com/office/powerpoint/2010/main" val="1500072208"/>
                  </p:ext>
                </p:extLst>
              </p:nvPr>
            </p:nvGraphicFramePr>
            <p:xfrm>
              <a:off x="495464" y="1715115"/>
              <a:ext cx="8625985" cy="1651623"/>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29" name="차트 28">
                <a:extLst>
                  <a:ext uri="{FF2B5EF4-FFF2-40B4-BE49-F238E27FC236}">
                    <a16:creationId xmlns:a16="http://schemas.microsoft.com/office/drawing/2014/main" id="{19F29F6F-CEB5-4716-A6F1-C151B5E3F723}"/>
                  </a:ext>
                </a:extLst>
              </p:cNvPr>
              <p:cNvPicPr>
                <a:picLocks noGrp="1" noRot="1" noChangeAspect="1" noMove="1" noResize="1" noEditPoints="1" noAdjustHandles="1" noChangeArrowheads="1" noChangeShapeType="1"/>
              </p:cNvPicPr>
              <p:nvPr/>
            </p:nvPicPr>
            <p:blipFill>
              <a:blip r:embed="rId14"/>
              <a:stretch>
                <a:fillRect/>
              </a:stretch>
            </p:blipFill>
            <p:spPr>
              <a:xfrm>
                <a:off x="495464" y="1715115"/>
                <a:ext cx="8625985" cy="1651623"/>
              </a:xfrm>
              <a:prstGeom prst="rect">
                <a:avLst/>
              </a:prstGeom>
            </p:spPr>
          </p:pic>
        </mc:Fallback>
      </mc:AlternateContent>
      <p:sp>
        <p:nvSpPr>
          <p:cNvPr id="26" name="Title 1">
            <a:extLst>
              <a:ext uri="{FF2B5EF4-FFF2-40B4-BE49-F238E27FC236}">
                <a16:creationId xmlns:a16="http://schemas.microsoft.com/office/drawing/2014/main" id="{05E2F33E-BA57-4B23-9610-D1A8E8CDC9EA}"/>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청주공장 매출의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경우</a:t>
            </a:r>
            <a:r>
              <a:rPr lang="en-US" altLang="ko-KR" sz="1000" b="1" dirty="0">
                <a:solidFill>
                  <a:srgbClr val="002997"/>
                </a:solidFill>
                <a:latin typeface="Arial" panose="020B0604020202020204" pitchFamily="34" charset="0"/>
                <a:ea typeface="+mj-ea"/>
                <a:cs typeface="Arial" panose="020B0604020202020204" pitchFamily="34" charset="0"/>
              </a:rPr>
              <a:t> 2018</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1,166</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1,150</a:t>
            </a:r>
            <a:r>
              <a:rPr lang="ko-KR" altLang="en-US" sz="1000" b="1" dirty="0">
                <a:solidFill>
                  <a:srgbClr val="002997"/>
                </a:solidFill>
                <a:latin typeface="Arial" panose="020B0604020202020204" pitchFamily="34" charset="0"/>
                <a:ea typeface="+mj-ea"/>
                <a:cs typeface="Arial" panose="020B0604020202020204" pitchFamily="34" charset="0"/>
              </a:rPr>
              <a:t>억원으로 감소하였으며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이는 신문용지 등 내수 매출  감소 추세가 지속됨에 기인함</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회사는 내수 신문용지의 매출감소로 인하여 골판지 등 기타 상품의 생산 및 신문용지 수출 등 제품 및 매출처 다각화를 시도하고 있음</a:t>
            </a:r>
            <a:endParaRPr lang="en-US" altLang="ko-KR" sz="1000" b="1" dirty="0">
              <a:solidFill>
                <a:srgbClr val="00338D"/>
              </a:solidFill>
              <a:latin typeface="Arial" panose="020B0604020202020204" pitchFamily="34" charset="0"/>
              <a:ea typeface="+mj-ea"/>
              <a:cs typeface="Arial" panose="020B0604020202020204" pitchFamily="34" charset="0"/>
            </a:endParaRPr>
          </a:p>
        </p:txBody>
      </p:sp>
      <p:sp>
        <p:nvSpPr>
          <p:cNvPr id="28" name="순서도: 연결자 27">
            <a:extLst>
              <a:ext uri="{FF2B5EF4-FFF2-40B4-BE49-F238E27FC236}">
                <a16:creationId xmlns:a16="http://schemas.microsoft.com/office/drawing/2014/main" id="{7B1FA393-A2EA-4322-9DCF-CC5A2C9C216F}"/>
              </a:ext>
            </a:extLst>
          </p:cNvPr>
          <p:cNvSpPr/>
          <p:nvPr/>
        </p:nvSpPr>
        <p:spPr bwMode="auto">
          <a:xfrm>
            <a:off x="773972" y="5518658"/>
            <a:ext cx="144000" cy="144000"/>
          </a:xfrm>
          <a:prstGeom prst="flowChartConnector">
            <a:avLst/>
          </a:prstGeom>
          <a:solidFill>
            <a:srgbClr val="5D2985"/>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3" name="순서도: 연결자 32">
            <a:extLst>
              <a:ext uri="{FF2B5EF4-FFF2-40B4-BE49-F238E27FC236}">
                <a16:creationId xmlns:a16="http://schemas.microsoft.com/office/drawing/2014/main" id="{78D64E87-AB14-4BFF-8D17-F6DC97E1388C}"/>
              </a:ext>
            </a:extLst>
          </p:cNvPr>
          <p:cNvSpPr/>
          <p:nvPr/>
        </p:nvSpPr>
        <p:spPr bwMode="auto">
          <a:xfrm>
            <a:off x="773610" y="5900996"/>
            <a:ext cx="144000" cy="144000"/>
          </a:xfrm>
          <a:prstGeom prst="flowChartConnector">
            <a:avLst/>
          </a:prstGeom>
          <a:solidFill>
            <a:srgbClr val="5D2985"/>
          </a:solidFill>
          <a:ln w="9525" cap="flat" cmpd="sng" algn="ctr">
            <a:solidFill>
              <a:srgbClr val="5F288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4" name="순서도: 연결자 33">
            <a:extLst>
              <a:ext uri="{FF2B5EF4-FFF2-40B4-BE49-F238E27FC236}">
                <a16:creationId xmlns:a16="http://schemas.microsoft.com/office/drawing/2014/main" id="{12298569-65A2-4C9C-A145-869D9CEEDDFE}"/>
              </a:ext>
            </a:extLst>
          </p:cNvPr>
          <p:cNvSpPr/>
          <p:nvPr/>
        </p:nvSpPr>
        <p:spPr bwMode="auto">
          <a:xfrm>
            <a:off x="776753" y="571794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5" name="순서도: 연결자 34">
            <a:extLst>
              <a:ext uri="{FF2B5EF4-FFF2-40B4-BE49-F238E27FC236}">
                <a16:creationId xmlns:a16="http://schemas.microsoft.com/office/drawing/2014/main" id="{E5401381-E985-4DC8-B885-5EB20B60D725}"/>
              </a:ext>
            </a:extLst>
          </p:cNvPr>
          <p:cNvSpPr/>
          <p:nvPr/>
        </p:nvSpPr>
        <p:spPr bwMode="auto">
          <a:xfrm>
            <a:off x="773610" y="610010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3198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회사는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년부터 국내 포장재 시장에서의 높은 점유율과 그린지 및 일반지 수요 증가에 기반한 가격협상력으로 제지부문 판매가격을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상하반기 각각 </a:t>
            </a:r>
            <a:r>
              <a:rPr lang="en-US" altLang="ko-KR" sz="1000" b="1" dirty="0">
                <a:solidFill>
                  <a:srgbClr val="002997"/>
                </a:solidFill>
                <a:latin typeface="Arial" panose="020B0604020202020204" pitchFamily="34" charset="0"/>
                <a:ea typeface="+mj-ea"/>
                <a:cs typeface="Arial" panose="020B0604020202020204" pitchFamily="34" charset="0"/>
              </a:rPr>
              <a:t>1</a:t>
            </a:r>
            <a:r>
              <a:rPr lang="ko-KR" altLang="en-US" sz="1000" b="1" dirty="0">
                <a:solidFill>
                  <a:srgbClr val="002997"/>
                </a:solidFill>
                <a:latin typeface="Arial" panose="020B0604020202020204" pitchFamily="34" charset="0"/>
                <a:ea typeface="+mj-ea"/>
                <a:cs typeface="Arial" panose="020B0604020202020204" pitchFamily="34" charset="0"/>
              </a:rPr>
              <a:t>차례씩 총 </a:t>
            </a:r>
            <a:r>
              <a:rPr lang="en-US" altLang="ko-KR" sz="1000" b="1" dirty="0">
                <a:solidFill>
                  <a:srgbClr val="002997"/>
                </a:solidFill>
                <a:latin typeface="Arial" panose="020B0604020202020204" pitchFamily="34" charset="0"/>
                <a:ea typeface="+mj-ea"/>
                <a:cs typeface="Arial" panose="020B0604020202020204" pitchFamily="34" charset="0"/>
              </a:rPr>
              <a:t>2</a:t>
            </a:r>
            <a:r>
              <a:rPr lang="ko-KR" altLang="en-US" sz="1000" b="1" dirty="0">
                <a:solidFill>
                  <a:srgbClr val="002997"/>
                </a:solidFill>
                <a:latin typeface="Arial" panose="020B0604020202020204" pitchFamily="34" charset="0"/>
                <a:ea typeface="+mj-ea"/>
                <a:cs typeface="Arial" panose="020B0604020202020204" pitchFamily="34" charset="0"/>
              </a:rPr>
              <a:t>차례 인상함</a:t>
            </a:r>
            <a:r>
              <a:rPr lang="en-US" altLang="ko-KR" sz="1000" b="1" dirty="0">
                <a:solidFill>
                  <a:srgbClr val="002997"/>
                </a:solidFill>
                <a:latin typeface="Arial" panose="020B0604020202020204" pitchFamily="34" charset="0"/>
                <a:ea typeface="+mj-ea"/>
                <a:cs typeface="Arial" panose="020B0604020202020204" pitchFamily="34" charset="0"/>
              </a:rPr>
              <a:t>. 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4~5</a:t>
            </a:r>
            <a:r>
              <a:rPr lang="ko-KR" altLang="en-US" sz="1000" b="1" dirty="0">
                <a:solidFill>
                  <a:srgbClr val="002997"/>
                </a:solidFill>
                <a:latin typeface="Arial" panose="020B0604020202020204" pitchFamily="34" charset="0"/>
                <a:ea typeface="+mj-ea"/>
                <a:cs typeface="Arial" panose="020B0604020202020204" pitchFamily="34" charset="0"/>
              </a:rPr>
              <a:t>월에도 제지부문 판가 인상으로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년도의 가격상승 추세가 이어지고 있음</a:t>
            </a:r>
            <a:endParaRPr lang="en-US" altLang="ko-KR" sz="1000" b="1" dirty="0">
              <a:solidFill>
                <a:srgbClr val="002997"/>
              </a:solidFill>
              <a:latin typeface="Arial" panose="020B0604020202020204" pitchFamily="34" charset="0"/>
              <a:ea typeface="+mj-ea"/>
              <a:cs typeface="Arial" panose="020B0604020202020204" pitchFamily="34" charset="0"/>
            </a:endParaRPr>
          </a:p>
          <a:p>
            <a:pPr marL="0" lvl="4" algn="just"/>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22" name="표 21">
            <a:extLst>
              <a:ext uri="{FF2B5EF4-FFF2-40B4-BE49-F238E27FC236}">
                <a16:creationId xmlns:a16="http://schemas.microsoft.com/office/drawing/2014/main" id="{9BC39854-AF3C-4BEB-9A4D-FE4E533F2B84}"/>
              </a:ext>
            </a:extLst>
          </p:cNvPr>
          <p:cNvGraphicFramePr>
            <a:graphicFrameLocks noGrp="1"/>
          </p:cNvGraphicFramePr>
          <p:nvPr>
            <p:extLst>
              <p:ext uri="{D42A27DB-BD31-4B8C-83A1-F6EECF244321}">
                <p14:modId xmlns:p14="http://schemas.microsoft.com/office/powerpoint/2010/main" val="801371898"/>
              </p:ext>
            </p:extLst>
          </p:nvPr>
        </p:nvGraphicFramePr>
        <p:xfrm>
          <a:off x="495463" y="1576668"/>
          <a:ext cx="5922273" cy="3051607"/>
        </p:xfrm>
        <a:graphic>
          <a:graphicData uri="http://schemas.openxmlformats.org/drawingml/2006/table">
            <a:tbl>
              <a:tblPr/>
              <a:tblGrid>
                <a:gridCol w="673809">
                  <a:extLst>
                    <a:ext uri="{9D8B030D-6E8A-4147-A177-3AD203B41FA5}">
                      <a16:colId xmlns:a16="http://schemas.microsoft.com/office/drawing/2014/main" val="3770862057"/>
                    </a:ext>
                  </a:extLst>
                </a:gridCol>
                <a:gridCol w="381243">
                  <a:extLst>
                    <a:ext uri="{9D8B030D-6E8A-4147-A177-3AD203B41FA5}">
                      <a16:colId xmlns:a16="http://schemas.microsoft.com/office/drawing/2014/main" val="3030793552"/>
                    </a:ext>
                  </a:extLst>
                </a:gridCol>
                <a:gridCol w="481800">
                  <a:extLst>
                    <a:ext uri="{9D8B030D-6E8A-4147-A177-3AD203B41FA5}">
                      <a16:colId xmlns:a16="http://schemas.microsoft.com/office/drawing/2014/main" val="1060251915"/>
                    </a:ext>
                  </a:extLst>
                </a:gridCol>
                <a:gridCol w="487269">
                  <a:extLst>
                    <a:ext uri="{9D8B030D-6E8A-4147-A177-3AD203B41FA5}">
                      <a16:colId xmlns:a16="http://schemas.microsoft.com/office/drawing/2014/main" val="183071833"/>
                    </a:ext>
                  </a:extLst>
                </a:gridCol>
                <a:gridCol w="487269">
                  <a:extLst>
                    <a:ext uri="{9D8B030D-6E8A-4147-A177-3AD203B41FA5}">
                      <a16:colId xmlns:a16="http://schemas.microsoft.com/office/drawing/2014/main" val="3797214719"/>
                    </a:ext>
                  </a:extLst>
                </a:gridCol>
                <a:gridCol w="487269">
                  <a:extLst>
                    <a:ext uri="{9D8B030D-6E8A-4147-A177-3AD203B41FA5}">
                      <a16:colId xmlns:a16="http://schemas.microsoft.com/office/drawing/2014/main" val="1205812575"/>
                    </a:ext>
                  </a:extLst>
                </a:gridCol>
                <a:gridCol w="487269">
                  <a:extLst>
                    <a:ext uri="{9D8B030D-6E8A-4147-A177-3AD203B41FA5}">
                      <a16:colId xmlns:a16="http://schemas.microsoft.com/office/drawing/2014/main" val="2803563375"/>
                    </a:ext>
                  </a:extLst>
                </a:gridCol>
                <a:gridCol w="487269">
                  <a:extLst>
                    <a:ext uri="{9D8B030D-6E8A-4147-A177-3AD203B41FA5}">
                      <a16:colId xmlns:a16="http://schemas.microsoft.com/office/drawing/2014/main" val="4221785257"/>
                    </a:ext>
                  </a:extLst>
                </a:gridCol>
                <a:gridCol w="487269">
                  <a:extLst>
                    <a:ext uri="{9D8B030D-6E8A-4147-A177-3AD203B41FA5}">
                      <a16:colId xmlns:a16="http://schemas.microsoft.com/office/drawing/2014/main" val="2200410801"/>
                    </a:ext>
                  </a:extLst>
                </a:gridCol>
                <a:gridCol w="487269">
                  <a:extLst>
                    <a:ext uri="{9D8B030D-6E8A-4147-A177-3AD203B41FA5}">
                      <a16:colId xmlns:a16="http://schemas.microsoft.com/office/drawing/2014/main" val="3221469957"/>
                    </a:ext>
                  </a:extLst>
                </a:gridCol>
                <a:gridCol w="487269">
                  <a:extLst>
                    <a:ext uri="{9D8B030D-6E8A-4147-A177-3AD203B41FA5}">
                      <a16:colId xmlns:a16="http://schemas.microsoft.com/office/drawing/2014/main" val="799967163"/>
                    </a:ext>
                  </a:extLst>
                </a:gridCol>
                <a:gridCol w="487269">
                  <a:extLst>
                    <a:ext uri="{9D8B030D-6E8A-4147-A177-3AD203B41FA5}">
                      <a16:colId xmlns:a16="http://schemas.microsoft.com/office/drawing/2014/main" val="1636321642"/>
                    </a:ext>
                  </a:extLst>
                </a:gridCol>
              </a:tblGrid>
              <a:tr h="119521">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/kg)</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mpd="sng">
                      <a:noFill/>
                      <a:prstDash val="solid"/>
                    </a:lnB>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mpd="sng">
                      <a:noFill/>
                      <a:prstDash val="solid"/>
                    </a:lnB>
                    <a:solidFill>
                      <a:srgbClr val="00338D"/>
                    </a:solidFill>
                  </a:tcPr>
                </a:tc>
                <a:tc gridSpan="9">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Average Selling Price (ASP)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rtl="0" fontAlgn="ct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876319089"/>
                  </a:ext>
                </a:extLst>
              </a:tr>
              <a:tr h="119521">
                <a:tc>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Product</a:t>
                      </a:r>
                    </a:p>
                  </a:txBody>
                  <a:tcPr marL="36000" marR="36000" marT="0" marB="0" anchor="ctr">
                    <a:lnL w="6350" cap="flat" cmpd="sng" algn="ctr">
                      <a:solidFill>
                        <a:srgbClr val="00338D"/>
                      </a:solidFill>
                      <a:prstDash val="solid"/>
                      <a:round/>
                      <a:headEnd type="none" w="med" len="med"/>
                      <a:tailEnd type="none" w="med" len="med"/>
                    </a:lnL>
                    <a:lnR w="12700" cmpd="sng">
                      <a:noFill/>
                      <a:prstDash val="solid"/>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w="12700" cmpd="sng">
                      <a:noFill/>
                      <a:prstDash val="solid"/>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21.1Q</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22.1Q</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4m22</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5m22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61648478"/>
                  </a:ext>
                </a:extLst>
              </a:tr>
              <a:tr h="119521">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군산공장</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12700" cmpd="sng">
                      <a:noFill/>
                      <a:prstDash val="solid"/>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12700" cmpd="sng">
                      <a:noFill/>
                      <a:prstDash val="soli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77328396"/>
                  </a:ext>
                </a:extLst>
              </a:tr>
              <a:tr h="119521">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내수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10381294"/>
                  </a:ext>
                </a:extLst>
              </a:tr>
              <a:tr h="119521">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골판지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589</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133613015"/>
                  </a:ext>
                </a:extLst>
              </a:tr>
              <a:tr h="119521">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일반지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956</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982</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35162500"/>
                  </a:ext>
                </a:extLst>
              </a:tr>
              <a:tr h="119521">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그린지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811</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816</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05264184"/>
                  </a:ext>
                </a:extLst>
              </a:tr>
              <a:tr h="119521">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861</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69391234"/>
                  </a:ext>
                </a:extLst>
              </a:tr>
              <a:tr h="119521">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수출</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19515474"/>
                  </a:ext>
                </a:extLst>
              </a:tr>
              <a:tr h="119521">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골판지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598</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634</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013134222"/>
                  </a:ext>
                </a:extLst>
              </a:tr>
              <a:tr h="119521">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일반지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696</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748</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652</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810</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326685454"/>
                  </a:ext>
                </a:extLst>
              </a:tr>
              <a:tr h="119521">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그린지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673</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547</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697</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710</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762</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1364328865"/>
                  </a:ext>
                </a:extLst>
              </a:tr>
              <a:tr h="119521">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684</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552</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483</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636</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615</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628</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665</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721</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73127460"/>
                  </a:ext>
                </a:extLst>
              </a:tr>
              <a:tr h="119521">
                <a:tc gridSpan="2">
                  <a:txBody>
                    <a:bodyPr/>
                    <a:lstStyle/>
                    <a:p>
                      <a:pPr algn="l"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YoY </a:t>
                      </a:r>
                      <a:r>
                        <a:rPr lang="en-US" altLang="ko-KR" sz="800" b="1" i="1" u="none" strike="noStrike" dirty="0">
                          <a:solidFill>
                            <a:srgbClr val="000000"/>
                          </a:solidFill>
                          <a:effectLst/>
                          <a:latin typeface="Arial" panose="020B0604020202020204" pitchFamily="34" charset="0"/>
                          <a:ea typeface="+mn-ea"/>
                          <a:cs typeface="Arial" panose="020B0604020202020204" pitchFamily="34" charset="0"/>
                        </a:rPr>
                        <a:t>growth%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rtl="0" fontAlgn="ctr"/>
                      <a:endParaRPr lang="en-US" altLang="ko-KR" sz="900" b="1" i="1" u="none" strike="noStrike" dirty="0">
                        <a:solidFill>
                          <a:srgbClr val="000000"/>
                        </a:solidFill>
                        <a:effectLst/>
                        <a:latin typeface="+mn-ea"/>
                        <a:ea typeface="+mn-ea"/>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65443913"/>
                  </a:ext>
                </a:extLst>
              </a:tr>
              <a:tr h="119521">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군산공장</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16324776"/>
                  </a:ext>
                </a:extLst>
              </a:tr>
              <a:tr h="125527">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내수</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85913621"/>
                  </a:ext>
                </a:extLst>
              </a:tr>
              <a:tr h="119521">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골판지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31.5%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0.2%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892048750"/>
                  </a:ext>
                </a:extLst>
              </a:tr>
              <a:tr h="119521">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일반지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089505277"/>
                  </a:ext>
                </a:extLst>
              </a:tr>
              <a:tr h="119521">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그린지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0.6%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415749235"/>
                  </a:ext>
                </a:extLst>
              </a:tr>
              <a:tr h="119521">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0.2%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17547220"/>
                  </a:ext>
                </a:extLst>
              </a:tr>
              <a:tr h="119521">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수출</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28035026"/>
                  </a:ext>
                </a:extLst>
              </a:tr>
              <a:tr h="119521">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골판지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57.8%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8940943"/>
                  </a:ext>
                </a:extLst>
              </a:tr>
              <a:tr h="119521">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일반지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215384923"/>
                  </a:ext>
                </a:extLst>
              </a:tr>
              <a:tr h="119521">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그린지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0.9% </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 </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 </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 </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7.4% </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12944505"/>
                  </a:ext>
                </a:extLst>
              </a:tr>
              <a:tr h="119521">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 </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 </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48815564"/>
                  </a:ext>
                </a:extLst>
              </a:tr>
            </a:tbl>
          </a:graphicData>
        </a:graphic>
      </p:graphicFrame>
      <p:sp>
        <p:nvSpPr>
          <p:cNvPr id="23" name="직사각형 22">
            <a:extLst>
              <a:ext uri="{FF2B5EF4-FFF2-40B4-BE49-F238E27FC236}">
                <a16:creationId xmlns:a16="http://schemas.microsoft.com/office/drawing/2014/main" id="{5DF3F687-D133-4183-94FD-FB047CF1A1F1}"/>
              </a:ext>
            </a:extLst>
          </p:cNvPr>
          <p:cNvSpPr/>
          <p:nvPr/>
        </p:nvSpPr>
        <p:spPr>
          <a:xfrm>
            <a:off x="5618134" y="3523020"/>
            <a:ext cx="799602" cy="11072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9D6684F-2E1B-4FDF-BD76-663184E03DBC}"/>
              </a:ext>
            </a:extLst>
          </p:cNvPr>
          <p:cNvSpPr txBox="1"/>
          <p:nvPr/>
        </p:nvSpPr>
        <p:spPr>
          <a:xfrm>
            <a:off x="6680252" y="1402347"/>
            <a:ext cx="2517577" cy="4117919"/>
          </a:xfrm>
          <a:prstGeom prst="rect">
            <a:avLst/>
          </a:prstGeom>
          <a:noFill/>
          <a:ln>
            <a:noFill/>
          </a:ln>
        </p:spPr>
        <p:txBody>
          <a:bodyPr wrap="square" lIns="36000" tIns="0" rIns="36000" bIns="0" rtlCol="0">
            <a:noAutofit/>
          </a:bodyPr>
          <a:lstStyle/>
          <a:p>
            <a:pPr latinLnBrk="1">
              <a:lnSpc>
                <a:spcPts val="1200"/>
              </a:lnSpc>
              <a:buClr>
                <a:srgbClr val="00338D"/>
              </a:buClr>
              <a:defRPr/>
            </a:pP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en-US" altLang="ko-KR" sz="900" dirty="0">
                <a:latin typeface="+mn-ea"/>
                <a:cs typeface="Arial" panose="020B0604020202020204" pitchFamily="34" charset="0"/>
              </a:rPr>
              <a:t>2020</a:t>
            </a:r>
            <a:r>
              <a:rPr lang="ko-KR" altLang="en-US" sz="900" dirty="0">
                <a:latin typeface="+mn-ea"/>
                <a:cs typeface="Arial" panose="020B0604020202020204" pitchFamily="34" charset="0"/>
              </a:rPr>
              <a:t>년도에는 제지공급업체 간 경쟁 심화로 시장상황이 악화되었으며</a:t>
            </a:r>
            <a:r>
              <a:rPr lang="en-US" altLang="ko-KR" sz="900" dirty="0">
                <a:latin typeface="+mn-ea"/>
                <a:cs typeface="Arial" panose="020B0604020202020204" pitchFamily="34" charset="0"/>
              </a:rPr>
              <a:t>, </a:t>
            </a:r>
            <a:r>
              <a:rPr lang="ko-KR" altLang="en-US" sz="900" dirty="0">
                <a:latin typeface="+mn-ea"/>
                <a:cs typeface="Arial" panose="020B0604020202020204" pitchFamily="34" charset="0"/>
              </a:rPr>
              <a:t>회사의 경영진은 이에 대한 대응책으로 전 제품군의 </a:t>
            </a:r>
            <a:r>
              <a:rPr lang="en-US" altLang="ko-KR" sz="900" dirty="0">
                <a:latin typeface="+mn-ea"/>
                <a:cs typeface="Arial" panose="020B0604020202020204" pitchFamily="34" charset="0"/>
              </a:rPr>
              <a:t>ASP</a:t>
            </a:r>
            <a:r>
              <a:rPr lang="ko-KR" altLang="en-US" sz="900" dirty="0">
                <a:latin typeface="+mn-ea"/>
                <a:cs typeface="Arial" panose="020B0604020202020204" pitchFamily="34" charset="0"/>
              </a:rPr>
              <a:t>를 낮추는 전략을 시행함에</a:t>
            </a:r>
            <a:r>
              <a:rPr lang="en-US" altLang="ko-KR" sz="900" dirty="0">
                <a:latin typeface="+mn-ea"/>
                <a:cs typeface="Arial" panose="020B0604020202020204" pitchFamily="34" charset="0"/>
              </a:rPr>
              <a:t> </a:t>
            </a:r>
            <a:r>
              <a:rPr lang="ko-KR" altLang="en-US" sz="900" dirty="0">
                <a:latin typeface="+mn-ea"/>
                <a:cs typeface="Arial" panose="020B0604020202020204" pitchFamily="34" charset="0"/>
              </a:rPr>
              <a:t>따라 전반적으로 하락</a:t>
            </a: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en-US" altLang="ko-KR" sz="900" dirty="0">
                <a:latin typeface="+mn-ea"/>
                <a:cs typeface="Arial" panose="020B0604020202020204" pitchFamily="34" charset="0"/>
              </a:rPr>
              <a:t>2021</a:t>
            </a:r>
            <a:r>
              <a:rPr lang="ko-KR" altLang="en-US" sz="900" dirty="0">
                <a:latin typeface="+mn-ea"/>
                <a:cs typeface="Arial" panose="020B0604020202020204" pitchFamily="34" charset="0"/>
              </a:rPr>
              <a:t>년의 각 제품별 </a:t>
            </a:r>
            <a:r>
              <a:rPr lang="en-US" altLang="ko-KR" sz="900" dirty="0">
                <a:latin typeface="+mn-ea"/>
                <a:cs typeface="Arial" panose="020B0604020202020204" pitchFamily="34" charset="0"/>
              </a:rPr>
              <a:t>ASP</a:t>
            </a:r>
            <a:r>
              <a:rPr lang="ko-KR" altLang="en-US" sz="900" dirty="0">
                <a:latin typeface="+mn-ea"/>
                <a:cs typeface="Arial" panose="020B0604020202020204" pitchFamily="34" charset="0"/>
              </a:rPr>
              <a:t>는 </a:t>
            </a:r>
            <a:r>
              <a:rPr lang="en-US" altLang="ko-KR" sz="900" dirty="0">
                <a:latin typeface="+mn-ea"/>
                <a:cs typeface="Arial" panose="020B0604020202020204" pitchFamily="34" charset="0"/>
              </a:rPr>
              <a:t>2020</a:t>
            </a:r>
            <a:r>
              <a:rPr lang="ko-KR" altLang="en-US" sz="900" dirty="0">
                <a:latin typeface="+mn-ea"/>
                <a:cs typeface="Arial" panose="020B0604020202020204" pitchFamily="34" charset="0"/>
              </a:rPr>
              <a:t>년 대비 크게 상승하였음</a:t>
            </a:r>
            <a:r>
              <a:rPr lang="en-US" altLang="ko-KR" sz="900" dirty="0">
                <a:latin typeface="+mn-ea"/>
                <a:cs typeface="Arial" panose="020B0604020202020204" pitchFamily="34" charset="0"/>
              </a:rPr>
              <a:t>. </a:t>
            </a:r>
            <a:r>
              <a:rPr lang="ko-KR" altLang="en-US" sz="900" dirty="0">
                <a:latin typeface="+mn-ea"/>
                <a:cs typeface="Arial" panose="020B0604020202020204" pitchFamily="34" charset="0"/>
              </a:rPr>
              <a:t>이는 국내 포장재시장 점유율에 기반한 높은 가격협상력과 세계적인 </a:t>
            </a:r>
            <a:r>
              <a:rPr lang="en-US" altLang="ko-KR" sz="900" dirty="0">
                <a:latin typeface="+mn-ea"/>
                <a:cs typeface="Arial" panose="020B0604020202020204" pitchFamily="34" charset="0"/>
              </a:rPr>
              <a:t>ESG</a:t>
            </a:r>
            <a:r>
              <a:rPr lang="ko-KR" altLang="en-US" sz="900" dirty="0">
                <a:latin typeface="+mn-ea"/>
                <a:cs typeface="Arial" panose="020B0604020202020204" pitchFamily="34" charset="0"/>
              </a:rPr>
              <a:t>기조로 인한 플라스틱 대체재로서의 종이 수요 증가 </a:t>
            </a:r>
            <a:r>
              <a:rPr lang="ko-KR" altLang="en-US" sz="900" kern="0" dirty="0">
                <a:latin typeface="+mn-ea"/>
                <a:cs typeface="Arial" panose="020B0604020202020204" pitchFamily="34" charset="0"/>
              </a:rPr>
              <a:t>등에 기인함</a:t>
            </a:r>
            <a:r>
              <a:rPr lang="en-US" altLang="ko-KR" sz="900" kern="0" dirty="0">
                <a:latin typeface="+mn-ea"/>
                <a:cs typeface="Arial" panose="020B0604020202020204" pitchFamily="34" charset="0"/>
              </a:rPr>
              <a:t>. </a:t>
            </a:r>
            <a:r>
              <a:rPr lang="ko-KR" altLang="en-US" sz="900" dirty="0">
                <a:latin typeface="+mn-ea"/>
                <a:cs typeface="Arial" panose="020B0604020202020204" pitchFamily="34" charset="0"/>
              </a:rPr>
              <a:t>내수 골판지와 일반지의 </a:t>
            </a:r>
            <a:r>
              <a:rPr lang="en-US" altLang="ko-KR" sz="900" dirty="0">
                <a:latin typeface="+mn-ea"/>
                <a:cs typeface="Arial" panose="020B0604020202020204" pitchFamily="34" charset="0"/>
              </a:rPr>
              <a:t>ASP</a:t>
            </a:r>
            <a:r>
              <a:rPr lang="ko-KR" altLang="en-US" sz="900" dirty="0">
                <a:latin typeface="+mn-ea"/>
                <a:cs typeface="Arial" panose="020B0604020202020204" pitchFamily="34" charset="0"/>
              </a:rPr>
              <a:t>는 각각 </a:t>
            </a:r>
            <a:r>
              <a:rPr lang="en-US" altLang="ko-KR" sz="900" dirty="0">
                <a:latin typeface="+mn-ea"/>
                <a:cs typeface="Arial" panose="020B0604020202020204" pitchFamily="34" charset="0"/>
              </a:rPr>
              <a:t>12.9%, 12.8% </a:t>
            </a:r>
            <a:r>
              <a:rPr lang="ko-KR" altLang="en-US" sz="900" dirty="0">
                <a:latin typeface="+mn-ea"/>
                <a:cs typeface="Arial" panose="020B0604020202020204" pitchFamily="34" charset="0"/>
              </a:rPr>
              <a:t>상승하였으며</a:t>
            </a:r>
            <a:r>
              <a:rPr lang="en-US" altLang="ko-KR" sz="900" dirty="0">
                <a:latin typeface="+mn-ea"/>
                <a:cs typeface="Arial" panose="020B0604020202020204" pitchFamily="34" charset="0"/>
              </a:rPr>
              <a:t>, </a:t>
            </a:r>
            <a:r>
              <a:rPr lang="ko-KR" altLang="en-US" sz="900" dirty="0">
                <a:latin typeface="+mn-ea"/>
                <a:cs typeface="Arial" panose="020B0604020202020204" pitchFamily="34" charset="0"/>
              </a:rPr>
              <a:t>수출 골판지와 그린지의 </a:t>
            </a:r>
            <a:r>
              <a:rPr lang="en-US" altLang="ko-KR" sz="900" dirty="0">
                <a:latin typeface="+mn-ea"/>
                <a:cs typeface="Arial" panose="020B0604020202020204" pitchFamily="34" charset="0"/>
              </a:rPr>
              <a:t>ASP</a:t>
            </a:r>
            <a:r>
              <a:rPr lang="ko-KR" altLang="en-US" sz="900" dirty="0">
                <a:latin typeface="+mn-ea"/>
                <a:cs typeface="Arial" panose="020B0604020202020204" pitchFamily="34" charset="0"/>
              </a:rPr>
              <a:t>는 각각 </a:t>
            </a:r>
            <a:r>
              <a:rPr lang="en-US" altLang="ko-KR" sz="900" dirty="0">
                <a:latin typeface="+mn-ea"/>
                <a:cs typeface="Arial" panose="020B0604020202020204" pitchFamily="34" charset="0"/>
              </a:rPr>
              <a:t>33.8%, 24.3% </a:t>
            </a:r>
            <a:r>
              <a:rPr lang="ko-KR" altLang="en-US" sz="900" dirty="0">
                <a:latin typeface="+mn-ea"/>
                <a:cs typeface="Arial" panose="020B0604020202020204" pitchFamily="34" charset="0"/>
              </a:rPr>
              <a:t>상승함</a:t>
            </a:r>
            <a:endParaRPr lang="en-US" altLang="ko-KR" sz="900" dirty="0">
              <a:latin typeface="+mn-ea"/>
              <a:cs typeface="Arial" panose="020B0604020202020204" pitchFamily="34" charset="0"/>
            </a:endParaRPr>
          </a:p>
          <a:p>
            <a:pPr latinLnBrk="1">
              <a:lnSpc>
                <a:spcPts val="1200"/>
              </a:lnSpc>
              <a:buClr>
                <a:srgbClr val="00338D"/>
              </a:buClr>
              <a:defRPr/>
            </a:pP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en-US" altLang="ko-KR" sz="900" dirty="0">
                <a:latin typeface="+mn-ea"/>
                <a:cs typeface="Arial" panose="020B0604020202020204" pitchFamily="34" charset="0"/>
              </a:rPr>
              <a:t>2021</a:t>
            </a:r>
            <a:r>
              <a:rPr lang="ko-KR" altLang="en-US" sz="900" dirty="0">
                <a:latin typeface="+mn-ea"/>
                <a:cs typeface="Arial" panose="020B0604020202020204" pitchFamily="34" charset="0"/>
              </a:rPr>
              <a:t>년의 가격상승에 따라</a:t>
            </a:r>
            <a:r>
              <a:rPr lang="en-US" altLang="ko-KR" sz="900" dirty="0">
                <a:latin typeface="+mn-ea"/>
                <a:cs typeface="Arial" panose="020B0604020202020204" pitchFamily="34" charset="0"/>
              </a:rPr>
              <a:t>, 2022</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1</a:t>
            </a:r>
            <a:r>
              <a:rPr lang="ko-KR" altLang="en-US" sz="900" dirty="0">
                <a:latin typeface="+mn-ea"/>
                <a:cs typeface="Arial" panose="020B0604020202020204" pitchFamily="34" charset="0"/>
              </a:rPr>
              <a:t>분기에는 지종별 내수 </a:t>
            </a:r>
            <a:r>
              <a:rPr lang="en-US" altLang="ko-KR" sz="900" dirty="0">
                <a:latin typeface="+mn-ea"/>
                <a:cs typeface="Arial" panose="020B0604020202020204" pitchFamily="34" charset="0"/>
              </a:rPr>
              <a:t>ASP</a:t>
            </a:r>
            <a:r>
              <a:rPr lang="ko-KR" altLang="en-US" sz="900" dirty="0">
                <a:latin typeface="+mn-ea"/>
                <a:cs typeface="Arial" panose="020B0604020202020204" pitchFamily="34" charset="0"/>
              </a:rPr>
              <a:t>가 전동기 대비</a:t>
            </a:r>
            <a:r>
              <a:rPr lang="en-US" altLang="ko-KR" sz="900" dirty="0">
                <a:latin typeface="+mn-ea"/>
                <a:cs typeface="Arial" panose="020B0604020202020204" pitchFamily="34" charset="0"/>
              </a:rPr>
              <a:t> 14.5%~31.5%, </a:t>
            </a:r>
            <a:r>
              <a:rPr lang="ko-KR" altLang="en-US" sz="900" dirty="0">
                <a:latin typeface="+mn-ea"/>
                <a:cs typeface="Arial" panose="020B0604020202020204" pitchFamily="34" charset="0"/>
              </a:rPr>
              <a:t>수출 </a:t>
            </a:r>
            <a:r>
              <a:rPr lang="en-US" altLang="ko-KR" sz="900" dirty="0">
                <a:latin typeface="+mn-ea"/>
                <a:cs typeface="Arial" panose="020B0604020202020204" pitchFamily="34" charset="0"/>
              </a:rPr>
              <a:t>6.0%~57.8%</a:t>
            </a:r>
            <a:r>
              <a:rPr lang="ko-KR" altLang="en-US" sz="900" dirty="0">
                <a:latin typeface="+mn-ea"/>
                <a:cs typeface="Arial" panose="020B0604020202020204" pitchFamily="34" charset="0"/>
              </a:rPr>
              <a:t>까지 증가</a:t>
            </a: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en-US" altLang="ko-KR" sz="900" dirty="0">
                <a:latin typeface="+mn-ea"/>
                <a:cs typeface="Arial" panose="020B0604020202020204" pitchFamily="34" charset="0"/>
              </a:rPr>
              <a:t>2022</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4~5</a:t>
            </a:r>
            <a:r>
              <a:rPr lang="ko-KR" altLang="en-US" sz="900" dirty="0">
                <a:latin typeface="+mn-ea"/>
                <a:cs typeface="Arial" panose="020B0604020202020204" pitchFamily="34" charset="0"/>
              </a:rPr>
              <a:t>월에도 원재료비 상승 등을 반영하기 위해 전반적인 판가 인상이 있었음</a:t>
            </a:r>
            <a:endParaRPr lang="en-US" altLang="ko-KR" sz="900" dirty="0">
              <a:latin typeface="+mn-ea"/>
              <a:cs typeface="Arial" panose="020B0604020202020204" pitchFamily="34" charset="0"/>
            </a:endParaRPr>
          </a:p>
          <a:p>
            <a:pPr latinLnBrk="1">
              <a:lnSpc>
                <a:spcPts val="1200"/>
              </a:lnSpc>
              <a:buClr>
                <a:srgbClr val="00338D"/>
              </a:buClr>
              <a:defRPr/>
            </a:pPr>
            <a:endParaRPr lang="en-US" altLang="ko-KR" sz="900" dirty="0">
              <a:latin typeface="+mn-ea"/>
              <a:cs typeface="Arial" panose="020B0604020202020204" pitchFamily="34" charset="0"/>
            </a:endParaRPr>
          </a:p>
          <a:p>
            <a:pPr latinLnBrk="1">
              <a:lnSpc>
                <a:spcPts val="1200"/>
              </a:lnSpc>
              <a:buClr>
                <a:srgbClr val="00338D"/>
              </a:buClr>
              <a:defRPr/>
            </a:pPr>
            <a:endParaRPr lang="en-US" altLang="ko-KR" sz="900" dirty="0">
              <a:latin typeface="+mn-ea"/>
              <a:cs typeface="Arial" panose="020B0604020202020204" pitchFamily="34" charset="0"/>
            </a:endParaRPr>
          </a:p>
          <a:p>
            <a:pPr latinLnBrk="1">
              <a:lnSpc>
                <a:spcPts val="1200"/>
              </a:lnSpc>
              <a:buClr>
                <a:srgbClr val="00338D"/>
              </a:buClr>
              <a:defRPr/>
            </a:pPr>
            <a:endParaRPr lang="en-US" altLang="ko-KR" sz="900" dirty="0">
              <a:latin typeface="+mn-ea"/>
              <a:cs typeface="Arial" panose="020B0604020202020204" pitchFamily="34" charset="0"/>
            </a:endParaRPr>
          </a:p>
        </p:txBody>
      </p:sp>
      <p:sp>
        <p:nvSpPr>
          <p:cNvPr id="25" name="순서도: 연결자 24">
            <a:extLst>
              <a:ext uri="{FF2B5EF4-FFF2-40B4-BE49-F238E27FC236}">
                <a16:creationId xmlns:a16="http://schemas.microsoft.com/office/drawing/2014/main" id="{077A92D3-46A7-47F6-98BA-320D97B66116}"/>
              </a:ext>
            </a:extLst>
          </p:cNvPr>
          <p:cNvSpPr/>
          <p:nvPr/>
        </p:nvSpPr>
        <p:spPr bwMode="auto">
          <a:xfrm>
            <a:off x="6670059" y="1551682"/>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6" name="순서도: 연결자 25">
            <a:extLst>
              <a:ext uri="{FF2B5EF4-FFF2-40B4-BE49-F238E27FC236}">
                <a16:creationId xmlns:a16="http://schemas.microsoft.com/office/drawing/2014/main" id="{AB43F381-0D34-44CA-91FC-6703F0C03F1D}"/>
              </a:ext>
            </a:extLst>
          </p:cNvPr>
          <p:cNvSpPr/>
          <p:nvPr/>
        </p:nvSpPr>
        <p:spPr bwMode="auto">
          <a:xfrm>
            <a:off x="6670059" y="2323000"/>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8" name="순서도: 연결자 27">
            <a:extLst>
              <a:ext uri="{FF2B5EF4-FFF2-40B4-BE49-F238E27FC236}">
                <a16:creationId xmlns:a16="http://schemas.microsoft.com/office/drawing/2014/main" id="{71E827C2-F535-4534-B3B9-C866F5553585}"/>
              </a:ext>
            </a:extLst>
          </p:cNvPr>
          <p:cNvSpPr/>
          <p:nvPr/>
        </p:nvSpPr>
        <p:spPr bwMode="auto">
          <a:xfrm>
            <a:off x="6670059" y="3699395"/>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59134C84-F11D-4B28-9D4C-D176DB50B312}"/>
              </a:ext>
            </a:extLst>
          </p:cNvPr>
          <p:cNvSpPr txBox="1"/>
          <p:nvPr/>
        </p:nvSpPr>
        <p:spPr>
          <a:xfrm>
            <a:off x="497664" y="4758584"/>
            <a:ext cx="1729872" cy="107721"/>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Source: VDR 6.3.1</a:t>
            </a:r>
          </a:p>
        </p:txBody>
      </p:sp>
      <p:sp>
        <p:nvSpPr>
          <p:cNvPr id="30" name="직사각형 29">
            <a:extLst>
              <a:ext uri="{FF2B5EF4-FFF2-40B4-BE49-F238E27FC236}">
                <a16:creationId xmlns:a16="http://schemas.microsoft.com/office/drawing/2014/main" id="{B61B8662-132F-447B-9B03-077B475575DC}"/>
              </a:ext>
            </a:extLst>
          </p:cNvPr>
          <p:cNvSpPr/>
          <p:nvPr/>
        </p:nvSpPr>
        <p:spPr>
          <a:xfrm>
            <a:off x="4109384" y="3523020"/>
            <a:ext cx="1353959" cy="11072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6" name="순서도: 연결자 35">
            <a:extLst>
              <a:ext uri="{FF2B5EF4-FFF2-40B4-BE49-F238E27FC236}">
                <a16:creationId xmlns:a16="http://schemas.microsoft.com/office/drawing/2014/main" id="{76807735-0549-476C-B6C6-9573399FC5BC}"/>
              </a:ext>
            </a:extLst>
          </p:cNvPr>
          <p:cNvSpPr/>
          <p:nvPr/>
        </p:nvSpPr>
        <p:spPr bwMode="auto">
          <a:xfrm>
            <a:off x="4042589" y="3441492"/>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7" name="직사각형 36">
            <a:extLst>
              <a:ext uri="{FF2B5EF4-FFF2-40B4-BE49-F238E27FC236}">
                <a16:creationId xmlns:a16="http://schemas.microsoft.com/office/drawing/2014/main" id="{03529BB3-817D-4F81-9509-A544B2396A78}"/>
              </a:ext>
            </a:extLst>
          </p:cNvPr>
          <p:cNvSpPr/>
          <p:nvPr/>
        </p:nvSpPr>
        <p:spPr>
          <a:xfrm>
            <a:off x="3099394" y="3523020"/>
            <a:ext cx="409433" cy="11072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8" name="순서도: 연결자 37">
            <a:extLst>
              <a:ext uri="{FF2B5EF4-FFF2-40B4-BE49-F238E27FC236}">
                <a16:creationId xmlns:a16="http://schemas.microsoft.com/office/drawing/2014/main" id="{B012BC91-DEFC-4CBE-B73A-4D0C796F4B9B}"/>
              </a:ext>
            </a:extLst>
          </p:cNvPr>
          <p:cNvSpPr/>
          <p:nvPr/>
        </p:nvSpPr>
        <p:spPr bwMode="auto">
          <a:xfrm>
            <a:off x="3027895" y="3457968"/>
            <a:ext cx="142995" cy="144356"/>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9" name="직사각형 38">
            <a:extLst>
              <a:ext uri="{FF2B5EF4-FFF2-40B4-BE49-F238E27FC236}">
                <a16:creationId xmlns:a16="http://schemas.microsoft.com/office/drawing/2014/main" id="{0015FAEE-AE60-41BA-972F-F964364C3619}"/>
              </a:ext>
            </a:extLst>
          </p:cNvPr>
          <p:cNvSpPr/>
          <p:nvPr/>
        </p:nvSpPr>
        <p:spPr>
          <a:xfrm>
            <a:off x="3630314" y="3523020"/>
            <a:ext cx="379922" cy="11072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1" name="순서도: 연결자 40">
            <a:extLst>
              <a:ext uri="{FF2B5EF4-FFF2-40B4-BE49-F238E27FC236}">
                <a16:creationId xmlns:a16="http://schemas.microsoft.com/office/drawing/2014/main" id="{DB40BC41-1874-4F6B-A2B3-434D042C713B}"/>
              </a:ext>
            </a:extLst>
          </p:cNvPr>
          <p:cNvSpPr/>
          <p:nvPr/>
        </p:nvSpPr>
        <p:spPr bwMode="auto">
          <a:xfrm>
            <a:off x="3558813" y="3457968"/>
            <a:ext cx="142995" cy="144356"/>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2" name="순서도: 연결자 41">
            <a:extLst>
              <a:ext uri="{FF2B5EF4-FFF2-40B4-BE49-F238E27FC236}">
                <a16:creationId xmlns:a16="http://schemas.microsoft.com/office/drawing/2014/main" id="{794104DE-1B6F-488C-A1E0-4CA192003DA5}"/>
              </a:ext>
            </a:extLst>
          </p:cNvPr>
          <p:cNvSpPr/>
          <p:nvPr/>
        </p:nvSpPr>
        <p:spPr bwMode="auto">
          <a:xfrm>
            <a:off x="6684531" y="4304261"/>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4</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3" name="순서도: 연결자 42">
            <a:extLst>
              <a:ext uri="{FF2B5EF4-FFF2-40B4-BE49-F238E27FC236}">
                <a16:creationId xmlns:a16="http://schemas.microsoft.com/office/drawing/2014/main" id="{86D91846-B8FF-455A-928F-54EF6446E6D3}"/>
              </a:ext>
            </a:extLst>
          </p:cNvPr>
          <p:cNvSpPr/>
          <p:nvPr/>
        </p:nvSpPr>
        <p:spPr bwMode="auto">
          <a:xfrm>
            <a:off x="5548766" y="3461277"/>
            <a:ext cx="142995" cy="144356"/>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4</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7" name="제목 2">
            <a:extLst>
              <a:ext uri="{FF2B5EF4-FFF2-40B4-BE49-F238E27FC236}">
                <a16:creationId xmlns:a16="http://schemas.microsoft.com/office/drawing/2014/main" id="{42B382D8-5F1A-448D-97FD-D1775AD364C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Latest ASP (1/2)</a:t>
            </a:r>
          </a:p>
        </p:txBody>
      </p:sp>
      <p:graphicFrame>
        <p:nvGraphicFramePr>
          <p:cNvPr id="32" name="차트 31">
            <a:extLst>
              <a:ext uri="{FF2B5EF4-FFF2-40B4-BE49-F238E27FC236}">
                <a16:creationId xmlns:a16="http://schemas.microsoft.com/office/drawing/2014/main" id="{968E2637-94BE-47A5-A0AF-80A94D64CEBD}"/>
              </a:ext>
            </a:extLst>
          </p:cNvPr>
          <p:cNvGraphicFramePr>
            <a:graphicFrameLocks/>
          </p:cNvGraphicFramePr>
          <p:nvPr>
            <p:extLst>
              <p:ext uri="{D42A27DB-BD31-4B8C-83A1-F6EECF244321}">
                <p14:modId xmlns:p14="http://schemas.microsoft.com/office/powerpoint/2010/main" val="1914005397"/>
              </p:ext>
            </p:extLst>
          </p:nvPr>
        </p:nvGraphicFramePr>
        <p:xfrm>
          <a:off x="406696" y="4764836"/>
          <a:ext cx="6541543" cy="17774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2711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cs typeface="Arial" panose="020B0604020202020204" pitchFamily="34" charset="0"/>
              </a:rPr>
              <a:t>회사는 </a:t>
            </a:r>
            <a:r>
              <a:rPr lang="en-US" altLang="ko-KR" sz="1000" b="1" dirty="0">
                <a:solidFill>
                  <a:srgbClr val="002997"/>
                </a:solidFill>
                <a:latin typeface="Arial" panose="020B0604020202020204" pitchFamily="34" charset="0"/>
                <a:cs typeface="Arial" panose="020B0604020202020204" pitchFamily="34" charset="0"/>
              </a:rPr>
              <a:t>2021</a:t>
            </a:r>
            <a:r>
              <a:rPr lang="ko-KR" altLang="en-US" sz="1000" b="1" dirty="0">
                <a:solidFill>
                  <a:srgbClr val="002997"/>
                </a:solidFill>
                <a:latin typeface="Arial" panose="020B0604020202020204" pitchFamily="34" charset="0"/>
                <a:cs typeface="Arial" panose="020B0604020202020204" pitchFamily="34" charset="0"/>
              </a:rPr>
              <a:t>년부터 국내 포장재 시장에서의 높은 점유율과 그린지 및 일반지 수요 증가에 기반한 가격협상력으로 제지부문 판매가격을 </a:t>
            </a:r>
            <a:r>
              <a:rPr lang="en-US" altLang="ko-KR" sz="1000" b="1" dirty="0">
                <a:solidFill>
                  <a:srgbClr val="002997"/>
                </a:solidFill>
                <a:latin typeface="Arial" panose="020B0604020202020204" pitchFamily="34" charset="0"/>
                <a:cs typeface="Arial" panose="020B0604020202020204" pitchFamily="34" charset="0"/>
              </a:rPr>
              <a:t>2021</a:t>
            </a:r>
            <a:r>
              <a:rPr lang="ko-KR" altLang="en-US" sz="1000" b="1" dirty="0">
                <a:solidFill>
                  <a:srgbClr val="002997"/>
                </a:solidFill>
                <a:latin typeface="Arial" panose="020B0604020202020204" pitchFamily="34" charset="0"/>
                <a:cs typeface="Arial" panose="020B0604020202020204" pitchFamily="34" charset="0"/>
              </a:rPr>
              <a:t>년 상하반기 각각 </a:t>
            </a:r>
            <a:r>
              <a:rPr lang="en-US" altLang="ko-KR" sz="1000" b="1" dirty="0">
                <a:solidFill>
                  <a:srgbClr val="002997"/>
                </a:solidFill>
                <a:latin typeface="Arial" panose="020B0604020202020204" pitchFamily="34" charset="0"/>
                <a:cs typeface="Arial" panose="020B0604020202020204" pitchFamily="34" charset="0"/>
              </a:rPr>
              <a:t>1</a:t>
            </a:r>
            <a:r>
              <a:rPr lang="ko-KR" altLang="en-US" sz="1000" b="1" dirty="0">
                <a:solidFill>
                  <a:srgbClr val="002997"/>
                </a:solidFill>
                <a:latin typeface="Arial" panose="020B0604020202020204" pitchFamily="34" charset="0"/>
                <a:cs typeface="Arial" panose="020B0604020202020204" pitchFamily="34" charset="0"/>
              </a:rPr>
              <a:t>차례씩 총 </a:t>
            </a:r>
            <a:r>
              <a:rPr lang="en-US" altLang="ko-KR" sz="1000" b="1" dirty="0">
                <a:solidFill>
                  <a:srgbClr val="002997"/>
                </a:solidFill>
                <a:latin typeface="Arial" panose="020B0604020202020204" pitchFamily="34" charset="0"/>
                <a:cs typeface="Arial" panose="020B0604020202020204" pitchFamily="34" charset="0"/>
              </a:rPr>
              <a:t>2</a:t>
            </a:r>
            <a:r>
              <a:rPr lang="ko-KR" altLang="en-US" sz="1000" b="1" dirty="0">
                <a:solidFill>
                  <a:srgbClr val="002997"/>
                </a:solidFill>
                <a:latin typeface="Arial" panose="020B0604020202020204" pitchFamily="34" charset="0"/>
                <a:cs typeface="Arial" panose="020B0604020202020204" pitchFamily="34" charset="0"/>
              </a:rPr>
              <a:t>차례 인상함</a:t>
            </a:r>
            <a:r>
              <a:rPr lang="en-US" altLang="ko-KR" sz="1000" b="1" dirty="0">
                <a:solidFill>
                  <a:srgbClr val="002997"/>
                </a:solidFill>
                <a:latin typeface="Arial" panose="020B0604020202020204" pitchFamily="34" charset="0"/>
                <a:cs typeface="Arial" panose="020B0604020202020204" pitchFamily="34" charset="0"/>
              </a:rPr>
              <a:t>. 2022</a:t>
            </a:r>
            <a:r>
              <a:rPr lang="ko-KR" altLang="en-US" sz="1000" b="1" dirty="0">
                <a:solidFill>
                  <a:srgbClr val="002997"/>
                </a:solidFill>
                <a:latin typeface="Arial" panose="020B0604020202020204" pitchFamily="34" charset="0"/>
                <a:cs typeface="Arial" panose="020B0604020202020204" pitchFamily="34" charset="0"/>
              </a:rPr>
              <a:t>년 </a:t>
            </a:r>
            <a:r>
              <a:rPr lang="en-US" altLang="ko-KR" sz="1000" b="1" dirty="0">
                <a:solidFill>
                  <a:srgbClr val="002997"/>
                </a:solidFill>
                <a:latin typeface="Arial" panose="020B0604020202020204" pitchFamily="34" charset="0"/>
                <a:cs typeface="Arial" panose="020B0604020202020204" pitchFamily="34" charset="0"/>
              </a:rPr>
              <a:t>4~5</a:t>
            </a:r>
            <a:r>
              <a:rPr lang="ko-KR" altLang="en-US" sz="1000" b="1" dirty="0">
                <a:solidFill>
                  <a:srgbClr val="002997"/>
                </a:solidFill>
                <a:latin typeface="Arial" panose="020B0604020202020204" pitchFamily="34" charset="0"/>
                <a:cs typeface="Arial" panose="020B0604020202020204" pitchFamily="34" charset="0"/>
              </a:rPr>
              <a:t>월에도 제지부문 판가 인상으로 </a:t>
            </a:r>
            <a:r>
              <a:rPr lang="en-US" altLang="ko-KR" sz="1000" b="1" dirty="0">
                <a:solidFill>
                  <a:srgbClr val="002997"/>
                </a:solidFill>
                <a:latin typeface="Arial" panose="020B0604020202020204" pitchFamily="34" charset="0"/>
                <a:cs typeface="Arial" panose="020B0604020202020204" pitchFamily="34" charset="0"/>
              </a:rPr>
              <a:t>2021</a:t>
            </a:r>
            <a:r>
              <a:rPr lang="ko-KR" altLang="en-US" sz="1000" b="1" dirty="0">
                <a:solidFill>
                  <a:srgbClr val="002997"/>
                </a:solidFill>
                <a:latin typeface="Arial" panose="020B0604020202020204" pitchFamily="34" charset="0"/>
                <a:cs typeface="Arial" panose="020B0604020202020204" pitchFamily="34" charset="0"/>
              </a:rPr>
              <a:t>년도의 가격상승 추세가 이어지고 있음</a:t>
            </a:r>
            <a:endParaRPr lang="en-US" altLang="ko-KR" sz="1000" b="1" dirty="0">
              <a:solidFill>
                <a:srgbClr val="002997"/>
              </a:solidFill>
              <a:latin typeface="Arial" panose="020B0604020202020204" pitchFamily="34" charset="0"/>
              <a:cs typeface="Arial" panose="020B0604020202020204" pitchFamily="34" charset="0"/>
            </a:endParaRPr>
          </a:p>
          <a:p>
            <a:pPr marL="0" lvl="4" algn="just"/>
            <a:endParaRPr lang="en-US" altLang="ko-KR" sz="1000" b="1" dirty="0">
              <a:solidFill>
                <a:srgbClr val="00299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59134C84-F11D-4B28-9D4C-D176DB50B312}"/>
              </a:ext>
            </a:extLst>
          </p:cNvPr>
          <p:cNvSpPr txBox="1"/>
          <p:nvPr/>
        </p:nvSpPr>
        <p:spPr>
          <a:xfrm>
            <a:off x="497664" y="4630795"/>
            <a:ext cx="1729872" cy="107721"/>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Source: VDR 6.3.1</a:t>
            </a:r>
          </a:p>
        </p:txBody>
      </p:sp>
      <p:graphicFrame>
        <p:nvGraphicFramePr>
          <p:cNvPr id="31" name="표 30">
            <a:extLst>
              <a:ext uri="{FF2B5EF4-FFF2-40B4-BE49-F238E27FC236}">
                <a16:creationId xmlns:a16="http://schemas.microsoft.com/office/drawing/2014/main" id="{C97514B4-B1D1-4358-9638-C578C3024645}"/>
              </a:ext>
            </a:extLst>
          </p:cNvPr>
          <p:cNvGraphicFramePr>
            <a:graphicFrameLocks noGrp="1"/>
          </p:cNvGraphicFramePr>
          <p:nvPr>
            <p:extLst>
              <p:ext uri="{D42A27DB-BD31-4B8C-83A1-F6EECF244321}">
                <p14:modId xmlns:p14="http://schemas.microsoft.com/office/powerpoint/2010/main" val="2459089266"/>
              </p:ext>
            </p:extLst>
          </p:nvPr>
        </p:nvGraphicFramePr>
        <p:xfrm>
          <a:off x="494568" y="1576668"/>
          <a:ext cx="5905480" cy="3054127"/>
        </p:xfrm>
        <a:graphic>
          <a:graphicData uri="http://schemas.openxmlformats.org/drawingml/2006/table">
            <a:tbl>
              <a:tblPr/>
              <a:tblGrid>
                <a:gridCol w="561913">
                  <a:extLst>
                    <a:ext uri="{9D8B030D-6E8A-4147-A177-3AD203B41FA5}">
                      <a16:colId xmlns:a16="http://schemas.microsoft.com/office/drawing/2014/main" val="3770862057"/>
                    </a:ext>
                  </a:extLst>
                </a:gridCol>
                <a:gridCol w="333472">
                  <a:extLst>
                    <a:ext uri="{9D8B030D-6E8A-4147-A177-3AD203B41FA5}">
                      <a16:colId xmlns:a16="http://schemas.microsoft.com/office/drawing/2014/main" val="3624511043"/>
                    </a:ext>
                  </a:extLst>
                </a:gridCol>
                <a:gridCol w="530525">
                  <a:extLst>
                    <a:ext uri="{9D8B030D-6E8A-4147-A177-3AD203B41FA5}">
                      <a16:colId xmlns:a16="http://schemas.microsoft.com/office/drawing/2014/main" val="1060251915"/>
                    </a:ext>
                  </a:extLst>
                </a:gridCol>
                <a:gridCol w="497730">
                  <a:extLst>
                    <a:ext uri="{9D8B030D-6E8A-4147-A177-3AD203B41FA5}">
                      <a16:colId xmlns:a16="http://schemas.microsoft.com/office/drawing/2014/main" val="183071833"/>
                    </a:ext>
                  </a:extLst>
                </a:gridCol>
                <a:gridCol w="497730">
                  <a:extLst>
                    <a:ext uri="{9D8B030D-6E8A-4147-A177-3AD203B41FA5}">
                      <a16:colId xmlns:a16="http://schemas.microsoft.com/office/drawing/2014/main" val="3797214719"/>
                    </a:ext>
                  </a:extLst>
                </a:gridCol>
                <a:gridCol w="497730">
                  <a:extLst>
                    <a:ext uri="{9D8B030D-6E8A-4147-A177-3AD203B41FA5}">
                      <a16:colId xmlns:a16="http://schemas.microsoft.com/office/drawing/2014/main" val="1205812575"/>
                    </a:ext>
                  </a:extLst>
                </a:gridCol>
                <a:gridCol w="497730">
                  <a:extLst>
                    <a:ext uri="{9D8B030D-6E8A-4147-A177-3AD203B41FA5}">
                      <a16:colId xmlns:a16="http://schemas.microsoft.com/office/drawing/2014/main" val="2803563375"/>
                    </a:ext>
                  </a:extLst>
                </a:gridCol>
                <a:gridCol w="497730">
                  <a:extLst>
                    <a:ext uri="{9D8B030D-6E8A-4147-A177-3AD203B41FA5}">
                      <a16:colId xmlns:a16="http://schemas.microsoft.com/office/drawing/2014/main" val="4221785257"/>
                    </a:ext>
                  </a:extLst>
                </a:gridCol>
                <a:gridCol w="497730">
                  <a:extLst>
                    <a:ext uri="{9D8B030D-6E8A-4147-A177-3AD203B41FA5}">
                      <a16:colId xmlns:a16="http://schemas.microsoft.com/office/drawing/2014/main" val="2200410801"/>
                    </a:ext>
                  </a:extLst>
                </a:gridCol>
                <a:gridCol w="497730">
                  <a:extLst>
                    <a:ext uri="{9D8B030D-6E8A-4147-A177-3AD203B41FA5}">
                      <a16:colId xmlns:a16="http://schemas.microsoft.com/office/drawing/2014/main" val="3221469957"/>
                    </a:ext>
                  </a:extLst>
                </a:gridCol>
                <a:gridCol w="497730">
                  <a:extLst>
                    <a:ext uri="{9D8B030D-6E8A-4147-A177-3AD203B41FA5}">
                      <a16:colId xmlns:a16="http://schemas.microsoft.com/office/drawing/2014/main" val="2906279337"/>
                    </a:ext>
                  </a:extLst>
                </a:gridCol>
                <a:gridCol w="497730">
                  <a:extLst>
                    <a:ext uri="{9D8B030D-6E8A-4147-A177-3AD203B41FA5}">
                      <a16:colId xmlns:a16="http://schemas.microsoft.com/office/drawing/2014/main" val="1636321642"/>
                    </a:ext>
                  </a:extLst>
                </a:gridCol>
              </a:tblGrid>
              <a:tr h="140950">
                <a:tc gridSpan="2">
                  <a:txBody>
                    <a:bodyPr/>
                    <a:lstStyle/>
                    <a:p>
                      <a:pPr algn="l" rtl="0" fontAlgn="ctr"/>
                      <a:r>
                        <a:rPr lang="en-US" altLang="ko-KR" sz="800" b="1" i="0" u="none" strike="noStrike" dirty="0">
                          <a:solidFill>
                            <a:srgbClr val="FFFFFF"/>
                          </a:solidFill>
                          <a:effectLst/>
                          <a:latin typeface="Arial" panose="020B0604020202020204" pitchFamily="34" charset="0"/>
                          <a:ea typeface="+mn-ea"/>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mn-ea"/>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mn-ea"/>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mn-ea"/>
                          <a:cs typeface="Arial" panose="020B0604020202020204" pitchFamily="34" charset="0"/>
                        </a:rPr>
                        <a:t>원</a:t>
                      </a:r>
                      <a:r>
                        <a:rPr lang="en-US" altLang="ko-KR" sz="800" b="1" i="0" u="none" strike="noStrike" dirty="0">
                          <a:solidFill>
                            <a:srgbClr val="FFFFFF"/>
                          </a:solidFill>
                          <a:effectLst/>
                          <a:latin typeface="Arial" panose="020B0604020202020204" pitchFamily="34" charset="0"/>
                          <a:ea typeface="+mn-ea"/>
                          <a:cs typeface="Arial" panose="020B0604020202020204" pitchFamily="34" charset="0"/>
                        </a:rPr>
                        <a:t>/kg)</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rtl="0" fontAlgn="ctr"/>
                      <a:endParaRPr lang="en-US" altLang="ko-KR" sz="80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12700" cmpd="sng">
                      <a:noFill/>
                      <a:prstDash val="solid"/>
                    </a:lnB>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mpd="sng">
                      <a:noFill/>
                      <a:prstDash val="solid"/>
                    </a:lnB>
                    <a:solidFill>
                      <a:srgbClr val="00338D"/>
                    </a:solidFill>
                  </a:tcPr>
                </a:tc>
                <a:tc gridSpan="9">
                  <a:txBody>
                    <a:bodyPr/>
                    <a:lstStyle/>
                    <a:p>
                      <a:pPr algn="ctr"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Average Selling Price (ASP)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rtl="0" fontAlgn="ct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876319089"/>
                  </a:ext>
                </a:extLst>
              </a:tr>
              <a:tr h="142245">
                <a:tc>
                  <a:txBody>
                    <a:bodyPr/>
                    <a:lstStyle/>
                    <a:p>
                      <a:pPr algn="l" rtl="0" fontAlgn="ctr"/>
                      <a:r>
                        <a:rPr lang="en-US" sz="800" b="1" i="0" u="none" strike="noStrike" dirty="0">
                          <a:solidFill>
                            <a:srgbClr val="FFFFFF"/>
                          </a:solidFill>
                          <a:effectLst/>
                          <a:latin typeface="Arial" panose="020B0604020202020204" pitchFamily="34" charset="0"/>
                          <a:ea typeface="+mn-ea"/>
                          <a:cs typeface="Arial" panose="020B0604020202020204" pitchFamily="34" charset="0"/>
                        </a:rPr>
                        <a:t>Product</a:t>
                      </a:r>
                    </a:p>
                  </a:txBody>
                  <a:tcPr marL="36000" marR="36000" marT="0" marB="0" anchor="ctr">
                    <a:lnL w="6350" cap="flat" cmpd="sng" algn="ctr">
                      <a:solidFill>
                        <a:srgbClr val="00338D"/>
                      </a:solidFill>
                      <a:prstDash val="solid"/>
                      <a:round/>
                      <a:headEnd type="none" w="med" len="med"/>
                      <a:tailEnd type="none" w="med" len="med"/>
                    </a:lnL>
                    <a:lnR w="12700" cmpd="sng">
                      <a:noFill/>
                      <a:prstDash val="solid"/>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mn-ea"/>
                          <a:cs typeface="Arial" panose="020B0604020202020204" pitchFamily="34" charset="0"/>
                        </a:rPr>
                        <a:t>　</a:t>
                      </a:r>
                      <a:endParaRPr lang="en-US" sz="80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mn-ea"/>
                          <a:cs typeface="Arial" panose="020B0604020202020204" pitchFamily="34" charset="0"/>
                        </a:rPr>
                        <a:t>FY18</a:t>
                      </a:r>
                    </a:p>
                  </a:txBody>
                  <a:tcPr marL="36000" marR="36000" marT="0" marB="0" anchor="ctr">
                    <a:lnL w="12700" cmpd="sng">
                      <a:noFill/>
                      <a:prstDash val="solid"/>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mn-ea"/>
                          <a:cs typeface="Arial" panose="020B0604020202020204" pitchFamily="34" charset="0"/>
                        </a:rPr>
                        <a:t>FY19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mn-ea"/>
                          <a:cs typeface="Arial" panose="020B0604020202020204" pitchFamily="34" charset="0"/>
                        </a:rPr>
                        <a:t>FY20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mn-ea"/>
                          <a:cs typeface="Arial" panose="020B0604020202020204" pitchFamily="34" charset="0"/>
                        </a:rPr>
                        <a:t>FY21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mn-ea"/>
                          <a:cs typeface="Arial" panose="020B0604020202020204" pitchFamily="34" charset="0"/>
                        </a:rPr>
                        <a:t>LTM22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mn-ea"/>
                          <a:cs typeface="Arial" panose="020B0604020202020204" pitchFamily="34" charset="0"/>
                        </a:rPr>
                        <a:t>21.1Q</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mn-ea"/>
                          <a:cs typeface="Arial" panose="020B0604020202020204" pitchFamily="34" charset="0"/>
                        </a:rPr>
                        <a:t>22.1Q</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mn-ea"/>
                          <a:cs typeface="Arial" panose="020B0604020202020204" pitchFamily="34" charset="0"/>
                        </a:rPr>
                        <a:t>4m22</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dirty="0">
                          <a:solidFill>
                            <a:srgbClr val="FFFFFF"/>
                          </a:solidFill>
                          <a:effectLst/>
                          <a:latin typeface="Arial" panose="020B0604020202020204" pitchFamily="34" charset="0"/>
                          <a:ea typeface="+mn-ea"/>
                          <a:cs typeface="Arial" panose="020B0604020202020204" pitchFamily="34" charset="0"/>
                        </a:rPr>
                        <a:t>5m22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61648478"/>
                  </a:ext>
                </a:extLst>
              </a:tr>
              <a:tr h="142245">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청주공장</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12700" cmpd="sng">
                      <a:noFill/>
                      <a:prstDash val="solid"/>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12700" cmpd="sng">
                      <a:noFill/>
                      <a:prstDash val="soli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77328396"/>
                  </a:ext>
                </a:extLst>
              </a:tr>
              <a:tr h="142245">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내수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10381294"/>
                  </a:ext>
                </a:extLst>
              </a:tr>
              <a:tr h="167515">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1050" b="0" i="0" u="none" strike="noStrike" dirty="0">
                          <a:solidFill>
                            <a:srgbClr val="000000"/>
                          </a:solidFill>
                          <a:effectLst/>
                          <a:latin typeface="Arial" panose="020B0604020202020204" pitchFamily="34" charset="0"/>
                          <a:ea typeface="+mn-ea"/>
                          <a:cs typeface="Arial" panose="020B0604020202020204" pitchFamily="34" charset="0"/>
                        </a:rPr>
                        <a:t>　</a:t>
                      </a: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신문용지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722</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133613015"/>
                  </a:ext>
                </a:extLst>
              </a:tr>
              <a:tr h="142245">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골판지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447</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35162500"/>
                  </a:ext>
                </a:extLst>
              </a:tr>
              <a:tr h="142245">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815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787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799</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869</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69391234"/>
                  </a:ext>
                </a:extLst>
              </a:tr>
              <a:tr h="142245">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수출</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19515474"/>
                  </a:ext>
                </a:extLst>
              </a:tr>
              <a:tr h="142245">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신문용지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811</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013134222"/>
                  </a:ext>
                </a:extLst>
              </a:tr>
              <a:tr h="142245">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골판지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621</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528</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693</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732</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326685454"/>
                  </a:ext>
                </a:extLst>
              </a:tr>
              <a:tr h="142245">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567</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511</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610</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651</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504</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675</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683</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73127460"/>
                  </a:ext>
                </a:extLst>
              </a:tr>
              <a:tr h="142245">
                <a:tc gridSpan="2">
                  <a:txBody>
                    <a:bodyPr/>
                    <a:lstStyle/>
                    <a:p>
                      <a:pPr algn="l"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YoY </a:t>
                      </a:r>
                      <a:r>
                        <a:rPr lang="en-US" altLang="ko-KR" sz="800" b="1" i="1" u="none" strike="noStrike" dirty="0">
                          <a:solidFill>
                            <a:srgbClr val="000000"/>
                          </a:solidFill>
                          <a:effectLst/>
                          <a:latin typeface="Arial" panose="020B0604020202020204" pitchFamily="34" charset="0"/>
                          <a:ea typeface="+mn-ea"/>
                          <a:cs typeface="Arial" panose="020B0604020202020204" pitchFamily="34" charset="0"/>
                        </a:rPr>
                        <a:t>growth%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65443913"/>
                  </a:ext>
                </a:extLst>
              </a:tr>
              <a:tr h="142245">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청주공장</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16324776"/>
                  </a:ext>
                </a:extLst>
              </a:tr>
              <a:tr h="159982">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내수</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85913621"/>
                  </a:ext>
                </a:extLst>
              </a:tr>
              <a:tr h="167515">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1050" b="0" i="0" u="none" strike="noStrike" dirty="0">
                          <a:solidFill>
                            <a:srgbClr val="000000"/>
                          </a:solidFill>
                          <a:effectLst/>
                          <a:latin typeface="Arial" panose="020B0604020202020204" pitchFamily="34" charset="0"/>
                          <a:ea typeface="+mn-ea"/>
                          <a:cs typeface="Arial" panose="020B0604020202020204" pitchFamily="34" charset="0"/>
                        </a:rPr>
                        <a:t>　</a:t>
                      </a: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신문용지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0.1%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0.3%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6.6%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0.1%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892048750"/>
                  </a:ext>
                </a:extLst>
              </a:tr>
              <a:tr h="142245">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골판지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(8.3%)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9.6%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13.5%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endParaRPr lang="ko-KR" altLang="en-US" sz="800" b="0" i="1"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089505277"/>
                  </a:ext>
                </a:extLst>
              </a:tr>
              <a:tr h="142245">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36.5%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(5.4%)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7.6%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25.0%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17547220"/>
                  </a:ext>
                </a:extLst>
              </a:tr>
              <a:tr h="142245">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수출</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1" i="1"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28035026"/>
                  </a:ext>
                </a:extLst>
              </a:tr>
              <a:tr h="142245">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신문용지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(13.1%)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(15.6%)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46.6%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3.1%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2.6%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8940943"/>
                  </a:ext>
                </a:extLst>
              </a:tr>
              <a:tr h="142245">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골판지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31.2%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7.7%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31.1%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5.6% </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215384923"/>
                  </a:ext>
                </a:extLst>
              </a:tr>
              <a:tr h="142245">
                <a:tc>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(26.7%)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19.4%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6.8%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33.8% </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17.7%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48815564"/>
                  </a:ext>
                </a:extLst>
              </a:tr>
            </a:tbl>
          </a:graphicData>
        </a:graphic>
      </p:graphicFrame>
      <p:sp>
        <p:nvSpPr>
          <p:cNvPr id="32" name="직사각형 31">
            <a:extLst>
              <a:ext uri="{FF2B5EF4-FFF2-40B4-BE49-F238E27FC236}">
                <a16:creationId xmlns:a16="http://schemas.microsoft.com/office/drawing/2014/main" id="{54F17B04-8AAA-40A7-8A6E-598E14E41ED3}"/>
              </a:ext>
            </a:extLst>
          </p:cNvPr>
          <p:cNvSpPr/>
          <p:nvPr/>
        </p:nvSpPr>
        <p:spPr>
          <a:xfrm>
            <a:off x="3517701" y="3783630"/>
            <a:ext cx="908748" cy="13950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3" name="직사각형 32">
            <a:extLst>
              <a:ext uri="{FF2B5EF4-FFF2-40B4-BE49-F238E27FC236}">
                <a16:creationId xmlns:a16="http://schemas.microsoft.com/office/drawing/2014/main" id="{CBB6FC4A-DA65-4E07-9D2E-8194FEC3D1B4}"/>
              </a:ext>
            </a:extLst>
          </p:cNvPr>
          <p:cNvSpPr/>
          <p:nvPr/>
        </p:nvSpPr>
        <p:spPr>
          <a:xfrm>
            <a:off x="3062972" y="3617744"/>
            <a:ext cx="3337076" cy="16102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4" name="순서도: 연결자 33">
            <a:extLst>
              <a:ext uri="{FF2B5EF4-FFF2-40B4-BE49-F238E27FC236}">
                <a16:creationId xmlns:a16="http://schemas.microsoft.com/office/drawing/2014/main" id="{26781AD7-3901-4F84-9816-8158B98FFA0B}"/>
              </a:ext>
            </a:extLst>
          </p:cNvPr>
          <p:cNvSpPr/>
          <p:nvPr/>
        </p:nvSpPr>
        <p:spPr bwMode="auto">
          <a:xfrm>
            <a:off x="2991473" y="3552693"/>
            <a:ext cx="142995" cy="144356"/>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5" name="순서도: 연결자 34">
            <a:extLst>
              <a:ext uri="{FF2B5EF4-FFF2-40B4-BE49-F238E27FC236}">
                <a16:creationId xmlns:a16="http://schemas.microsoft.com/office/drawing/2014/main" id="{270696D3-3BF7-4110-BCE7-013D925E9476}"/>
              </a:ext>
            </a:extLst>
          </p:cNvPr>
          <p:cNvSpPr/>
          <p:nvPr/>
        </p:nvSpPr>
        <p:spPr bwMode="auto">
          <a:xfrm>
            <a:off x="3446202" y="3718579"/>
            <a:ext cx="142995" cy="144356"/>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0" name="직사각형 39">
            <a:extLst>
              <a:ext uri="{FF2B5EF4-FFF2-40B4-BE49-F238E27FC236}">
                <a16:creationId xmlns:a16="http://schemas.microsoft.com/office/drawing/2014/main" id="{611E9794-045A-42B6-ADCF-2E2168823F9C}"/>
              </a:ext>
            </a:extLst>
          </p:cNvPr>
          <p:cNvSpPr/>
          <p:nvPr/>
        </p:nvSpPr>
        <p:spPr>
          <a:xfrm>
            <a:off x="3517700" y="4356029"/>
            <a:ext cx="2872409" cy="12286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5" name="순서도: 연결자 44">
            <a:extLst>
              <a:ext uri="{FF2B5EF4-FFF2-40B4-BE49-F238E27FC236}">
                <a16:creationId xmlns:a16="http://schemas.microsoft.com/office/drawing/2014/main" id="{9BCB9C80-1187-43CF-A265-ED34DED9E89E}"/>
              </a:ext>
            </a:extLst>
          </p:cNvPr>
          <p:cNvSpPr/>
          <p:nvPr/>
        </p:nvSpPr>
        <p:spPr bwMode="auto">
          <a:xfrm>
            <a:off x="3446202" y="4290978"/>
            <a:ext cx="142995" cy="144356"/>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6" name="직사각형 45">
            <a:extLst>
              <a:ext uri="{FF2B5EF4-FFF2-40B4-BE49-F238E27FC236}">
                <a16:creationId xmlns:a16="http://schemas.microsoft.com/office/drawing/2014/main" id="{80295086-AB0D-4BE6-8725-C7208447538E}"/>
              </a:ext>
            </a:extLst>
          </p:cNvPr>
          <p:cNvSpPr/>
          <p:nvPr/>
        </p:nvSpPr>
        <p:spPr>
          <a:xfrm>
            <a:off x="3522870" y="4491495"/>
            <a:ext cx="2874262" cy="12286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7" name="순서도: 연결자 46">
            <a:extLst>
              <a:ext uri="{FF2B5EF4-FFF2-40B4-BE49-F238E27FC236}">
                <a16:creationId xmlns:a16="http://schemas.microsoft.com/office/drawing/2014/main" id="{8B25E056-9C03-4621-BC8D-98CD89CE46AE}"/>
              </a:ext>
            </a:extLst>
          </p:cNvPr>
          <p:cNvSpPr/>
          <p:nvPr/>
        </p:nvSpPr>
        <p:spPr bwMode="auto">
          <a:xfrm>
            <a:off x="3451371" y="4426444"/>
            <a:ext cx="142995" cy="144356"/>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8" name="직사각형 47">
            <a:extLst>
              <a:ext uri="{FF2B5EF4-FFF2-40B4-BE49-F238E27FC236}">
                <a16:creationId xmlns:a16="http://schemas.microsoft.com/office/drawing/2014/main" id="{E45958EB-2608-48C9-9774-AFFF3EAF4DBC}"/>
              </a:ext>
            </a:extLst>
          </p:cNvPr>
          <p:cNvSpPr/>
          <p:nvPr/>
        </p:nvSpPr>
        <p:spPr>
          <a:xfrm>
            <a:off x="3525785" y="3923310"/>
            <a:ext cx="2874263" cy="12286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9" name="순서도: 연결자 48">
            <a:extLst>
              <a:ext uri="{FF2B5EF4-FFF2-40B4-BE49-F238E27FC236}">
                <a16:creationId xmlns:a16="http://schemas.microsoft.com/office/drawing/2014/main" id="{0F5CE268-F75A-4FB3-8DD9-A1B104605627}"/>
              </a:ext>
            </a:extLst>
          </p:cNvPr>
          <p:cNvSpPr/>
          <p:nvPr/>
        </p:nvSpPr>
        <p:spPr bwMode="auto">
          <a:xfrm>
            <a:off x="3454287" y="3858259"/>
            <a:ext cx="142995" cy="144356"/>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50C3F197-666A-4479-A008-E90DF69CADF5}"/>
              </a:ext>
            </a:extLst>
          </p:cNvPr>
          <p:cNvSpPr txBox="1"/>
          <p:nvPr/>
        </p:nvSpPr>
        <p:spPr>
          <a:xfrm>
            <a:off x="6681600" y="1402348"/>
            <a:ext cx="2516400" cy="4118400"/>
          </a:xfrm>
          <a:prstGeom prst="rect">
            <a:avLst/>
          </a:prstGeom>
          <a:noFill/>
          <a:ln>
            <a:noFill/>
          </a:ln>
        </p:spPr>
        <p:txBody>
          <a:bodyPr wrap="square" lIns="36000" tIns="0" rIns="36000" bIns="0" rtlCol="0">
            <a:noAutofit/>
          </a:bodyPr>
          <a:lstStyle/>
          <a:p>
            <a:pPr latinLnBrk="1">
              <a:lnSpc>
                <a:spcPts val="1200"/>
              </a:lnSpc>
              <a:buClr>
                <a:srgbClr val="00338D"/>
              </a:buClr>
              <a:defRPr/>
            </a:pPr>
            <a:endParaRPr lang="en-US" altLang="ko-KR" sz="900" dirty="0">
              <a:latin typeface="Arial" panose="020B0604020202020204" pitchFamily="34" charset="0"/>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ko-KR" altLang="en-US" sz="900" dirty="0">
                <a:latin typeface="Arial" panose="020B0604020202020204" pitchFamily="34" charset="0"/>
                <a:cs typeface="Arial" panose="020B0604020202020204" pitchFamily="34" charset="0"/>
              </a:rPr>
              <a:t>신문용지는 정기 구독률 하락으로 인한 신문용지 수요 감소에 기인하여 매년 가격상승률이 저조함</a:t>
            </a:r>
            <a:endParaRPr lang="en-US" altLang="ko-KR" sz="900" dirty="0">
              <a:latin typeface="Arial" panose="020B0604020202020204" pitchFamily="34" charset="0"/>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endParaRPr lang="en-US" altLang="ko-KR" sz="900" dirty="0">
              <a:latin typeface="Arial" panose="020B0604020202020204" pitchFamily="34" charset="0"/>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ko-KR" altLang="en-US" sz="900" dirty="0">
                <a:latin typeface="Arial" panose="020B0604020202020204" pitchFamily="34" charset="0"/>
                <a:cs typeface="Arial" panose="020B0604020202020204" pitchFamily="34" charset="0"/>
              </a:rPr>
              <a:t>골판지의 경우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세계적인 </a:t>
            </a:r>
            <a:r>
              <a:rPr lang="en-US" altLang="ko-KR" sz="900" dirty="0">
                <a:latin typeface="Arial" panose="020B0604020202020204" pitchFamily="34" charset="0"/>
                <a:cs typeface="Arial" panose="020B0604020202020204" pitchFamily="34" charset="0"/>
              </a:rPr>
              <a:t>ESG</a:t>
            </a:r>
            <a:r>
              <a:rPr lang="ko-KR" altLang="en-US" sz="900" dirty="0">
                <a:latin typeface="Arial" panose="020B0604020202020204" pitchFamily="34" charset="0"/>
                <a:cs typeface="Arial" panose="020B0604020202020204" pitchFamily="34" charset="0"/>
              </a:rPr>
              <a:t>기조로 플라스틱 대체재로서의 국제적 수요 증가로 인하여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년부터 수출 가격이 내수 가격보다 유의미하게 높아짐</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이에 따라 내수 판매보다 해외 수출 비중이 증가하게 되었음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수출 골판지 </a:t>
            </a:r>
            <a:r>
              <a:rPr lang="en-US" altLang="ko-KR" sz="900" dirty="0">
                <a:latin typeface="Arial" panose="020B0604020202020204" pitchFamily="34" charset="0"/>
                <a:cs typeface="Arial" panose="020B0604020202020204" pitchFamily="34" charset="0"/>
              </a:rPr>
              <a:t>ASP</a:t>
            </a:r>
            <a:r>
              <a:rPr lang="ko-KR" altLang="en-US" sz="900" dirty="0">
                <a:latin typeface="Arial" panose="020B0604020202020204" pitchFamily="34" charset="0"/>
                <a:cs typeface="Arial" panose="020B0604020202020204" pitchFamily="34" charset="0"/>
              </a:rPr>
              <a:t>는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31.2%, 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분기에 전동기 대비 </a:t>
            </a:r>
            <a:r>
              <a:rPr lang="en-US" altLang="ko-KR" sz="900" dirty="0">
                <a:latin typeface="Arial" panose="020B0604020202020204" pitchFamily="34" charset="0"/>
                <a:cs typeface="Arial" panose="020B0604020202020204" pitchFamily="34" charset="0"/>
              </a:rPr>
              <a:t>31.1% </a:t>
            </a:r>
            <a:r>
              <a:rPr lang="ko-KR" altLang="en-US" sz="900" dirty="0">
                <a:latin typeface="Arial" panose="020B0604020202020204" pitchFamily="34" charset="0"/>
                <a:cs typeface="Arial" panose="020B0604020202020204" pitchFamily="34" charset="0"/>
              </a:rPr>
              <a:t>상승하였으며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5</a:t>
            </a:r>
            <a:r>
              <a:rPr lang="ko-KR" altLang="en-US" sz="900" dirty="0">
                <a:latin typeface="Arial" panose="020B0604020202020204" pitchFamily="34" charset="0"/>
                <a:cs typeface="Arial" panose="020B0604020202020204" pitchFamily="34" charset="0"/>
              </a:rPr>
              <a:t>월에도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분기 대비 </a:t>
            </a:r>
            <a:r>
              <a:rPr lang="en-US" altLang="ko-KR" sz="900" dirty="0">
                <a:latin typeface="Arial" panose="020B0604020202020204" pitchFamily="34" charset="0"/>
                <a:cs typeface="Arial" panose="020B0604020202020204" pitchFamily="34" charset="0"/>
              </a:rPr>
              <a:t>8.3% </a:t>
            </a:r>
            <a:r>
              <a:rPr lang="ko-KR" altLang="en-US" sz="900" dirty="0">
                <a:latin typeface="Arial" panose="020B0604020202020204" pitchFamily="34" charset="0"/>
                <a:cs typeface="Arial" panose="020B0604020202020204" pitchFamily="34" charset="0"/>
              </a:rPr>
              <a:t>상승하며 꾸준한 </a:t>
            </a:r>
            <a:r>
              <a:rPr lang="en-US" altLang="ko-KR" sz="900" dirty="0">
                <a:latin typeface="Arial" panose="020B0604020202020204" pitchFamily="34" charset="0"/>
                <a:cs typeface="Arial" panose="020B0604020202020204" pitchFamily="34" charset="0"/>
              </a:rPr>
              <a:t>ASP </a:t>
            </a:r>
            <a:r>
              <a:rPr lang="ko-KR" altLang="en-US" sz="900" dirty="0">
                <a:latin typeface="Arial" panose="020B0604020202020204" pitchFamily="34" charset="0"/>
                <a:cs typeface="Arial" panose="020B0604020202020204" pitchFamily="34" charset="0"/>
              </a:rPr>
              <a:t>증가 추세가 확인됨</a:t>
            </a:r>
            <a:endParaRPr lang="en-US" altLang="ko-KR" sz="900" dirty="0">
              <a:latin typeface="Arial" panose="020B0604020202020204" pitchFamily="34" charset="0"/>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endParaRPr lang="en-US" altLang="ko-KR" sz="900" dirty="0">
              <a:latin typeface="Arial" panose="020B0604020202020204" pitchFamily="34" charset="0"/>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ko-KR" altLang="en-US" sz="900" dirty="0">
                <a:latin typeface="Arial" panose="020B0604020202020204" pitchFamily="34" charset="0"/>
                <a:cs typeface="Arial" panose="020B0604020202020204" pitchFamily="34" charset="0"/>
              </a:rPr>
              <a:t>기타제품은 내수 </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고백색</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수출 </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거푸집함침지 제품이며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신문용지나 골판지에 비해 </a:t>
            </a:r>
            <a:r>
              <a:rPr lang="en-US" altLang="ko-KR" sz="900" dirty="0">
                <a:latin typeface="Arial" panose="020B0604020202020204" pitchFamily="34" charset="0"/>
                <a:cs typeface="Arial" panose="020B0604020202020204" pitchFamily="34" charset="0"/>
              </a:rPr>
              <a:t>ASP</a:t>
            </a:r>
            <a:r>
              <a:rPr lang="ko-KR" altLang="en-US" sz="900" dirty="0">
                <a:latin typeface="Arial" panose="020B0604020202020204" pitchFamily="34" charset="0"/>
                <a:cs typeface="Arial" panose="020B0604020202020204" pitchFamily="34" charset="0"/>
              </a:rPr>
              <a:t>가 높음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내수 기타제품 가격은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분기에 전동기 대비 </a:t>
            </a:r>
            <a:r>
              <a:rPr lang="en-US" altLang="ko-KR" sz="900" dirty="0">
                <a:latin typeface="Arial" panose="020B0604020202020204" pitchFamily="34" charset="0"/>
                <a:cs typeface="Arial" panose="020B0604020202020204" pitchFamily="34" charset="0"/>
              </a:rPr>
              <a:t>25.0% </a:t>
            </a:r>
            <a:r>
              <a:rPr lang="ko-KR" altLang="en-US" sz="900" dirty="0">
                <a:latin typeface="Arial" panose="020B0604020202020204" pitchFamily="34" charset="0"/>
                <a:cs typeface="Arial" panose="020B0604020202020204" pitchFamily="34" charset="0"/>
              </a:rPr>
              <a:t>상승하였으며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4</a:t>
            </a:r>
            <a:r>
              <a:rPr lang="ko-KR" altLang="en-US" sz="900" dirty="0">
                <a:latin typeface="Arial" panose="020B0604020202020204" pitchFamily="34" charset="0"/>
                <a:cs typeface="Arial" panose="020B0604020202020204" pitchFamily="34" charset="0"/>
              </a:rPr>
              <a:t>월에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분기 대비 </a:t>
            </a:r>
            <a:r>
              <a:rPr lang="en-US" altLang="ko-KR" sz="900" dirty="0">
                <a:latin typeface="Arial" panose="020B0604020202020204" pitchFamily="34" charset="0"/>
                <a:cs typeface="Arial" panose="020B0604020202020204" pitchFamily="34" charset="0"/>
              </a:rPr>
              <a:t>8.8% </a:t>
            </a:r>
            <a:r>
              <a:rPr lang="ko-KR" altLang="en-US" sz="900" dirty="0">
                <a:latin typeface="Arial" panose="020B0604020202020204" pitchFamily="34" charset="0"/>
                <a:cs typeface="Arial" panose="020B0604020202020204" pitchFamily="34" charset="0"/>
              </a:rPr>
              <a:t>상승</a:t>
            </a:r>
            <a:r>
              <a:rPr lang="en-US" altLang="ko-KR" sz="900" dirty="0">
                <a:latin typeface="Arial" panose="020B0604020202020204" pitchFamily="34" charset="0"/>
                <a:cs typeface="Arial" panose="020B0604020202020204" pitchFamily="34" charset="0"/>
              </a:rPr>
              <a:t>, 5</a:t>
            </a:r>
            <a:r>
              <a:rPr lang="ko-KR" altLang="en-US" sz="900" dirty="0">
                <a:latin typeface="Arial" panose="020B0604020202020204" pitchFamily="34" charset="0"/>
                <a:cs typeface="Arial" panose="020B0604020202020204" pitchFamily="34" charset="0"/>
              </a:rPr>
              <a:t>월에 </a:t>
            </a:r>
            <a:r>
              <a:rPr lang="en-US" altLang="ko-KR" sz="900" dirty="0">
                <a:latin typeface="Arial" panose="020B0604020202020204" pitchFamily="34" charset="0"/>
                <a:cs typeface="Arial" panose="020B0604020202020204" pitchFamily="34" charset="0"/>
              </a:rPr>
              <a:t>4</a:t>
            </a:r>
            <a:r>
              <a:rPr lang="ko-KR" altLang="en-US" sz="900" dirty="0">
                <a:latin typeface="Arial" panose="020B0604020202020204" pitchFamily="34" charset="0"/>
                <a:cs typeface="Arial" panose="020B0604020202020204" pitchFamily="34" charset="0"/>
              </a:rPr>
              <a:t>월 대비 </a:t>
            </a:r>
            <a:r>
              <a:rPr lang="en-US" altLang="ko-KR" sz="900" dirty="0">
                <a:latin typeface="Arial" panose="020B0604020202020204" pitchFamily="34" charset="0"/>
                <a:cs typeface="Arial" panose="020B0604020202020204" pitchFamily="34" charset="0"/>
              </a:rPr>
              <a:t>1.7% </a:t>
            </a:r>
            <a:r>
              <a:rPr lang="ko-KR" altLang="en-US" sz="900" dirty="0">
                <a:latin typeface="Arial" panose="020B0604020202020204" pitchFamily="34" charset="0"/>
                <a:cs typeface="Arial" panose="020B0604020202020204" pitchFamily="34" charset="0"/>
              </a:rPr>
              <a:t>상승하였음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수출 기타제품 가격은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분기에 전동기 대비 </a:t>
            </a:r>
            <a:r>
              <a:rPr lang="en-US" altLang="ko-KR" sz="900" dirty="0">
                <a:latin typeface="Arial" panose="020B0604020202020204" pitchFamily="34" charset="0"/>
                <a:cs typeface="Arial" panose="020B0604020202020204" pitchFamily="34" charset="0"/>
              </a:rPr>
              <a:t>33.8% </a:t>
            </a:r>
            <a:r>
              <a:rPr lang="ko-KR" altLang="en-US" sz="900" dirty="0">
                <a:latin typeface="Arial" panose="020B0604020202020204" pitchFamily="34" charset="0"/>
                <a:cs typeface="Arial" panose="020B0604020202020204" pitchFamily="34" charset="0"/>
              </a:rPr>
              <a:t>상승하였으며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4</a:t>
            </a:r>
            <a:r>
              <a:rPr lang="ko-KR" altLang="en-US" sz="900" dirty="0">
                <a:latin typeface="Arial" panose="020B0604020202020204" pitchFamily="34" charset="0"/>
                <a:cs typeface="Arial" panose="020B0604020202020204" pitchFamily="34" charset="0"/>
              </a:rPr>
              <a:t>월에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분기 대비 </a:t>
            </a:r>
            <a:r>
              <a:rPr lang="en-US" altLang="ko-KR" sz="900" dirty="0">
                <a:latin typeface="Arial" panose="020B0604020202020204" pitchFamily="34" charset="0"/>
                <a:cs typeface="Arial" panose="020B0604020202020204" pitchFamily="34" charset="0"/>
              </a:rPr>
              <a:t>1.2%, 5</a:t>
            </a:r>
            <a:r>
              <a:rPr lang="ko-KR" altLang="en-US" sz="900" dirty="0">
                <a:latin typeface="Arial" panose="020B0604020202020204" pitchFamily="34" charset="0"/>
                <a:cs typeface="Arial" panose="020B0604020202020204" pitchFamily="34" charset="0"/>
              </a:rPr>
              <a:t>월에 </a:t>
            </a:r>
            <a:r>
              <a:rPr lang="en-US" altLang="ko-KR" sz="900" dirty="0">
                <a:latin typeface="Arial" panose="020B0604020202020204" pitchFamily="34" charset="0"/>
                <a:cs typeface="Arial" panose="020B0604020202020204" pitchFamily="34" charset="0"/>
              </a:rPr>
              <a:t>4</a:t>
            </a:r>
            <a:r>
              <a:rPr lang="ko-KR" altLang="en-US" sz="900" dirty="0">
                <a:latin typeface="Arial" panose="020B0604020202020204" pitchFamily="34" charset="0"/>
                <a:cs typeface="Arial" panose="020B0604020202020204" pitchFamily="34" charset="0"/>
              </a:rPr>
              <a:t>월 대비 </a:t>
            </a:r>
            <a:r>
              <a:rPr lang="en-US" altLang="ko-KR" sz="900" dirty="0">
                <a:latin typeface="Arial" panose="020B0604020202020204" pitchFamily="34" charset="0"/>
                <a:cs typeface="Arial" panose="020B0604020202020204" pitchFamily="34" charset="0"/>
              </a:rPr>
              <a:t>17.7% </a:t>
            </a:r>
            <a:r>
              <a:rPr lang="ko-KR" altLang="en-US" sz="900" dirty="0">
                <a:latin typeface="Arial" panose="020B0604020202020204" pitchFamily="34" charset="0"/>
                <a:cs typeface="Arial" panose="020B0604020202020204" pitchFamily="34" charset="0"/>
              </a:rPr>
              <a:t>상승하였음</a:t>
            </a: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defRPr/>
            </a:pPr>
            <a:endParaRPr lang="en-US" altLang="ko-KR" sz="900" dirty="0">
              <a:latin typeface="Arial" panose="020B0604020202020204" pitchFamily="34" charset="0"/>
              <a:cs typeface="Arial" panose="020B0604020202020204" pitchFamily="34" charset="0"/>
            </a:endParaRPr>
          </a:p>
        </p:txBody>
      </p:sp>
      <p:sp>
        <p:nvSpPr>
          <p:cNvPr id="51" name="순서도: 연결자 50">
            <a:extLst>
              <a:ext uri="{FF2B5EF4-FFF2-40B4-BE49-F238E27FC236}">
                <a16:creationId xmlns:a16="http://schemas.microsoft.com/office/drawing/2014/main" id="{23FD71A3-B664-449F-B825-C0A58A3EA2A8}"/>
              </a:ext>
            </a:extLst>
          </p:cNvPr>
          <p:cNvSpPr/>
          <p:nvPr/>
        </p:nvSpPr>
        <p:spPr bwMode="auto">
          <a:xfrm>
            <a:off x="6677679" y="1559302"/>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2" name="순서도: 연결자 51">
            <a:extLst>
              <a:ext uri="{FF2B5EF4-FFF2-40B4-BE49-F238E27FC236}">
                <a16:creationId xmlns:a16="http://schemas.microsoft.com/office/drawing/2014/main" id="{17817503-9D11-486A-AE75-77B07FE7AE58}"/>
              </a:ext>
            </a:extLst>
          </p:cNvPr>
          <p:cNvSpPr/>
          <p:nvPr/>
        </p:nvSpPr>
        <p:spPr bwMode="auto">
          <a:xfrm>
            <a:off x="6677679" y="2164591"/>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3" name="순서도: 연결자 52">
            <a:extLst>
              <a:ext uri="{FF2B5EF4-FFF2-40B4-BE49-F238E27FC236}">
                <a16:creationId xmlns:a16="http://schemas.microsoft.com/office/drawing/2014/main" id="{7C701A64-B264-4E78-B74F-0AB177212474}"/>
              </a:ext>
            </a:extLst>
          </p:cNvPr>
          <p:cNvSpPr/>
          <p:nvPr/>
        </p:nvSpPr>
        <p:spPr bwMode="auto">
          <a:xfrm>
            <a:off x="6677679" y="3684918"/>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3" name="제목 2">
            <a:extLst>
              <a:ext uri="{FF2B5EF4-FFF2-40B4-BE49-F238E27FC236}">
                <a16:creationId xmlns:a16="http://schemas.microsoft.com/office/drawing/2014/main" id="{A3A21423-7F88-4164-8C6B-14CD7FA9BF4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Latest ASP (2/2)</a:t>
            </a:r>
          </a:p>
        </p:txBody>
      </p:sp>
      <p:graphicFrame>
        <p:nvGraphicFramePr>
          <p:cNvPr id="25" name="차트 24">
            <a:extLst>
              <a:ext uri="{FF2B5EF4-FFF2-40B4-BE49-F238E27FC236}">
                <a16:creationId xmlns:a16="http://schemas.microsoft.com/office/drawing/2014/main" id="{486585EB-2943-4A67-ADD4-E0DC51373C3E}"/>
              </a:ext>
            </a:extLst>
          </p:cNvPr>
          <p:cNvGraphicFramePr>
            <a:graphicFrameLocks/>
          </p:cNvGraphicFramePr>
          <p:nvPr>
            <p:extLst>
              <p:ext uri="{D42A27DB-BD31-4B8C-83A1-F6EECF244321}">
                <p14:modId xmlns:p14="http://schemas.microsoft.com/office/powerpoint/2010/main" val="4211384423"/>
              </p:ext>
            </p:extLst>
          </p:nvPr>
        </p:nvGraphicFramePr>
        <p:xfrm>
          <a:off x="475895" y="4695846"/>
          <a:ext cx="6315838" cy="16260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23370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ASP-APP Spread (1/5)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2018~2022.1Q</a:t>
            </a:r>
            <a:r>
              <a:rPr lang="ko-KR" altLang="en-US" sz="1000" b="1" dirty="0">
                <a:solidFill>
                  <a:srgbClr val="002997"/>
                </a:solidFill>
                <a:latin typeface="Arial" panose="020B0604020202020204" pitchFamily="34" charset="0"/>
                <a:ea typeface="+mj-ea"/>
                <a:cs typeface="Arial" panose="020B0604020202020204" pitchFamily="34" charset="0"/>
              </a:rPr>
              <a:t>까지의 제지부문 주요 제품별 </a:t>
            </a:r>
            <a:r>
              <a:rPr lang="en-US" altLang="ko-KR" sz="1000" b="1" dirty="0">
                <a:solidFill>
                  <a:srgbClr val="002997"/>
                </a:solidFill>
                <a:latin typeface="Arial" panose="020B0604020202020204" pitchFamily="34" charset="0"/>
                <a:ea typeface="+mj-ea"/>
                <a:cs typeface="Arial" panose="020B0604020202020204" pitchFamily="34" charset="0"/>
              </a:rPr>
              <a:t>ASP-APP Spread</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kg</a:t>
            </a:r>
            <a:r>
              <a:rPr lang="ko-KR" altLang="en-US" sz="1000" b="1" dirty="0">
                <a:solidFill>
                  <a:srgbClr val="002997"/>
                </a:solidFill>
                <a:latin typeface="Arial" panose="020B0604020202020204" pitchFamily="34" charset="0"/>
                <a:ea typeface="+mj-ea"/>
                <a:cs typeface="Arial" panose="020B0604020202020204" pitchFamily="34" charset="0"/>
              </a:rPr>
              <a:t>당 </a:t>
            </a:r>
            <a:r>
              <a:rPr lang="en-US" altLang="ko-KR" sz="1000" b="1" dirty="0">
                <a:solidFill>
                  <a:srgbClr val="002997"/>
                </a:solidFill>
                <a:latin typeface="Arial" panose="020B0604020202020204" pitchFamily="34" charset="0"/>
                <a:ea typeface="+mj-ea"/>
                <a:cs typeface="Arial" panose="020B0604020202020204" pitchFamily="34" charset="0"/>
              </a:rPr>
              <a:t>200</a:t>
            </a:r>
            <a:r>
              <a:rPr lang="ko-KR" altLang="en-US" sz="1000" b="1" dirty="0">
                <a:solidFill>
                  <a:srgbClr val="002997"/>
                </a:solidFill>
                <a:latin typeface="Arial" panose="020B0604020202020204" pitchFamily="34" charset="0"/>
                <a:ea typeface="+mj-ea"/>
                <a:cs typeface="Arial" panose="020B0604020202020204" pitchFamily="34" charset="0"/>
              </a:rPr>
              <a:t>원 초반</a:t>
            </a:r>
            <a:r>
              <a:rPr lang="en-US" altLang="ko-KR" sz="1000" b="1" dirty="0">
                <a:solidFill>
                  <a:srgbClr val="002997"/>
                </a:solidFill>
                <a:latin typeface="Arial" panose="020B0604020202020204" pitchFamily="34" charset="0"/>
                <a:ea typeface="+mj-ea"/>
                <a:cs typeface="Arial" panose="020B0604020202020204" pitchFamily="34" charset="0"/>
              </a:rPr>
              <a:t>~500</a:t>
            </a:r>
            <a:r>
              <a:rPr lang="ko-KR" altLang="en-US" sz="1000" b="1" dirty="0">
                <a:solidFill>
                  <a:srgbClr val="002997"/>
                </a:solidFill>
                <a:latin typeface="Arial" panose="020B0604020202020204" pitchFamily="34" charset="0"/>
                <a:ea typeface="+mj-ea"/>
                <a:cs typeface="Arial" panose="020B0604020202020204" pitchFamily="34" charset="0"/>
              </a:rPr>
              <a:t>원 초반의 범위에서 변동하였으며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해당 </a:t>
            </a:r>
            <a:r>
              <a:rPr lang="ko-KR" altLang="en-US" sz="1000" b="1" dirty="0" err="1">
                <a:solidFill>
                  <a:srgbClr val="002997"/>
                </a:solidFill>
                <a:latin typeface="Arial" panose="020B0604020202020204" pitchFamily="34" charset="0"/>
                <a:ea typeface="+mj-ea"/>
                <a:cs typeface="Arial" panose="020B0604020202020204" pitchFamily="34" charset="0"/>
              </a:rPr>
              <a:t>지종에</a:t>
            </a:r>
            <a:r>
              <a:rPr lang="ko-KR" altLang="en-US" sz="1000" b="1" dirty="0">
                <a:solidFill>
                  <a:srgbClr val="002997"/>
                </a:solidFill>
                <a:latin typeface="Arial" panose="020B0604020202020204" pitchFamily="34" charset="0"/>
                <a:ea typeface="+mj-ea"/>
                <a:cs typeface="Arial" panose="020B0604020202020204" pitchFamily="34" charset="0"/>
              </a:rPr>
              <a:t> 대한 시장점유율</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판가 산정방식의 차이 등으로 인해 각 </a:t>
            </a:r>
            <a:r>
              <a:rPr lang="ko-KR" altLang="en-US" sz="1000" b="1" dirty="0" err="1">
                <a:solidFill>
                  <a:srgbClr val="002997"/>
                </a:solidFill>
                <a:latin typeface="Arial" panose="020B0604020202020204" pitchFamily="34" charset="0"/>
                <a:ea typeface="+mj-ea"/>
                <a:cs typeface="Arial" panose="020B0604020202020204" pitchFamily="34" charset="0"/>
              </a:rPr>
              <a:t>지종별</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Spread</a:t>
            </a:r>
            <a:r>
              <a:rPr lang="ko-KR" altLang="en-US" sz="1000" b="1" dirty="0">
                <a:solidFill>
                  <a:srgbClr val="002997"/>
                </a:solidFill>
                <a:latin typeface="Arial" panose="020B0604020202020204" pitchFamily="34" charset="0"/>
                <a:ea typeface="+mj-ea"/>
                <a:cs typeface="Arial" panose="020B0604020202020204" pitchFamily="34" charset="0"/>
              </a:rPr>
              <a:t>가 안정적 또는 변동성이 심하게 나타남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59DBED92-4EB4-4C57-BF88-DEAA32654263}"/>
              </a:ext>
            </a:extLst>
          </p:cNvPr>
          <p:cNvSpPr txBox="1"/>
          <p:nvPr/>
        </p:nvSpPr>
        <p:spPr>
          <a:xfrm>
            <a:off x="521159" y="1379095"/>
            <a:ext cx="4431841" cy="138499"/>
          </a:xfrm>
          <a:prstGeom prst="rect">
            <a:avLst/>
          </a:prstGeom>
          <a:noFill/>
        </p:spPr>
        <p:txBody>
          <a:bodyPr wrap="square" lIns="0" tIns="0" rIns="0" bIns="0">
            <a:spAutoFit/>
          </a:bodyPr>
          <a:lstStyle/>
          <a:p>
            <a:pPr marL="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t>
            </a:r>
            <a:r>
              <a:rPr lang="ko-KR" altLang="en-US" sz="900" b="1" dirty="0">
                <a:solidFill>
                  <a:srgbClr val="000000"/>
                </a:solidFill>
                <a:latin typeface="Arial" panose="020B0604020202020204" pitchFamily="34" charset="0"/>
                <a:ea typeface="맑은 고딕"/>
                <a:cs typeface="Arial" panose="020B0604020202020204" pitchFamily="34" charset="0"/>
              </a:rPr>
              <a:t>제지부문 주요 제품 </a:t>
            </a:r>
            <a:r>
              <a:rPr lang="en-US" altLang="ko-KR" sz="900" b="1" dirty="0">
                <a:solidFill>
                  <a:srgbClr val="000000"/>
                </a:solidFill>
                <a:latin typeface="Arial" panose="020B0604020202020204" pitchFamily="34" charset="0"/>
                <a:ea typeface="맑은 고딕"/>
                <a:cs typeface="Arial" panose="020B0604020202020204" pitchFamily="34" charset="0"/>
              </a:rPr>
              <a:t>ASP-APP</a:t>
            </a:r>
            <a:r>
              <a:rPr lang="en-US" altLang="ko-KR" sz="900" b="1" baseline="30000" dirty="0">
                <a:solidFill>
                  <a:srgbClr val="000000"/>
                </a:solidFill>
                <a:latin typeface="Arial" panose="020B0604020202020204" pitchFamily="34" charset="0"/>
                <a:ea typeface="맑은 고딕"/>
                <a:cs typeface="Arial" panose="020B0604020202020204" pitchFamily="34" charset="0"/>
              </a:rPr>
              <a:t>1</a:t>
            </a:r>
            <a:r>
              <a:rPr lang="en-US" altLang="ko-KR" sz="900" b="1" dirty="0">
                <a:solidFill>
                  <a:srgbClr val="000000"/>
                </a:solidFill>
                <a:latin typeface="Arial" panose="020B0604020202020204" pitchFamily="34" charset="0"/>
                <a:ea typeface="맑은 고딕"/>
                <a:cs typeface="Arial" panose="020B0604020202020204" pitchFamily="34" charset="0"/>
              </a:rPr>
              <a:t> Spread &gt;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graphicFrame>
        <p:nvGraphicFramePr>
          <p:cNvPr id="11" name="차트 10">
            <a:extLst>
              <a:ext uri="{FF2B5EF4-FFF2-40B4-BE49-F238E27FC236}">
                <a16:creationId xmlns:a16="http://schemas.microsoft.com/office/drawing/2014/main" id="{025C15DE-A05F-44AE-A3F3-EFAF8604F9A1}"/>
              </a:ext>
            </a:extLst>
          </p:cNvPr>
          <p:cNvGraphicFramePr>
            <a:graphicFrameLocks/>
          </p:cNvGraphicFramePr>
          <p:nvPr/>
        </p:nvGraphicFramePr>
        <p:xfrm>
          <a:off x="551048" y="1517594"/>
          <a:ext cx="9172800" cy="30348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E988B0ED-7C0B-429F-8113-7889E4911BC9}"/>
              </a:ext>
            </a:extLst>
          </p:cNvPr>
          <p:cNvSpPr txBox="1"/>
          <p:nvPr/>
        </p:nvSpPr>
        <p:spPr>
          <a:xfrm>
            <a:off x="601200" y="4396739"/>
            <a:ext cx="8703601" cy="1758527"/>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Overview</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제지부문의 주요 제품별 </a:t>
            </a:r>
            <a:r>
              <a:rPr lang="en-US" altLang="ko-KR" sz="900" dirty="0">
                <a:solidFill>
                  <a:srgbClr val="000000"/>
                </a:solidFill>
                <a:latin typeface="Arial" panose="020B0604020202020204" pitchFamily="34" charset="0"/>
                <a:cs typeface="Arial" panose="020B0604020202020204" pitchFamily="34" charset="0"/>
              </a:rPr>
              <a:t>ASP-APP Spread</a:t>
            </a:r>
            <a:r>
              <a:rPr lang="ko-KR" altLang="en-US" sz="900" dirty="0">
                <a:solidFill>
                  <a:srgbClr val="000000"/>
                </a:solidFill>
                <a:latin typeface="Arial" panose="020B0604020202020204" pitchFamily="34" charset="0"/>
                <a:cs typeface="Arial" panose="020B0604020202020204" pitchFamily="34" charset="0"/>
              </a:rPr>
              <a:t>는 전반적으로 </a:t>
            </a:r>
            <a:r>
              <a:rPr lang="en-US" altLang="ko-KR" sz="900" dirty="0">
                <a:solidFill>
                  <a:srgbClr val="000000"/>
                </a:solidFill>
                <a:latin typeface="Arial" panose="020B0604020202020204" pitchFamily="34" charset="0"/>
                <a:cs typeface="Arial" panose="020B0604020202020204" pitchFamily="34" charset="0"/>
              </a:rPr>
              <a:t>kg</a:t>
            </a:r>
            <a:r>
              <a:rPr lang="ko-KR" altLang="en-US" sz="900" dirty="0">
                <a:solidFill>
                  <a:srgbClr val="000000"/>
                </a:solidFill>
                <a:latin typeface="Arial" panose="020B0604020202020204" pitchFamily="34" charset="0"/>
                <a:cs typeface="Arial" panose="020B0604020202020204" pitchFamily="34" charset="0"/>
              </a:rPr>
              <a:t>당 </a:t>
            </a:r>
            <a:r>
              <a:rPr lang="en-US" altLang="ko-KR" sz="900" dirty="0">
                <a:solidFill>
                  <a:srgbClr val="000000"/>
                </a:solidFill>
                <a:latin typeface="Arial" panose="020B0604020202020204" pitchFamily="34" charset="0"/>
                <a:cs typeface="Arial" panose="020B0604020202020204" pitchFamily="34" charset="0"/>
              </a:rPr>
              <a:t>200</a:t>
            </a:r>
            <a:r>
              <a:rPr lang="ko-KR" altLang="en-US" sz="900" dirty="0">
                <a:solidFill>
                  <a:srgbClr val="000000"/>
                </a:solidFill>
                <a:latin typeface="Arial" panose="020B0604020202020204" pitchFamily="34" charset="0"/>
                <a:cs typeface="Arial" panose="020B0604020202020204" pitchFamily="34" charset="0"/>
              </a:rPr>
              <a:t>원 초반</a:t>
            </a:r>
            <a:r>
              <a:rPr lang="en-US" altLang="ko-KR" sz="900" dirty="0">
                <a:solidFill>
                  <a:srgbClr val="000000"/>
                </a:solidFill>
                <a:latin typeface="Arial" panose="020B0604020202020204" pitchFamily="34" charset="0"/>
                <a:cs typeface="Arial" panose="020B0604020202020204" pitchFamily="34" charset="0"/>
              </a:rPr>
              <a:t>~500</a:t>
            </a:r>
            <a:r>
              <a:rPr lang="ko-KR" altLang="en-US" sz="900" dirty="0">
                <a:solidFill>
                  <a:srgbClr val="000000"/>
                </a:solidFill>
                <a:latin typeface="Arial" panose="020B0604020202020204" pitchFamily="34" charset="0"/>
                <a:cs typeface="Arial" panose="020B0604020202020204" pitchFamily="34" charset="0"/>
              </a:rPr>
              <a:t>원 초반의 범위에서 변동함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국내매출 비중이 높은 </a:t>
            </a:r>
            <a:r>
              <a:rPr lang="ko-KR" altLang="en-US" sz="900" dirty="0" err="1">
                <a:solidFill>
                  <a:srgbClr val="000000"/>
                </a:solidFill>
                <a:latin typeface="Arial" panose="020B0604020202020204" pitchFamily="34" charset="0"/>
                <a:cs typeface="Arial" panose="020B0604020202020204" pitchFamily="34" charset="0"/>
              </a:rPr>
              <a:t>일반지</a:t>
            </a:r>
            <a:r>
              <a:rPr lang="ko-KR" altLang="en-US" sz="900" dirty="0">
                <a:solidFill>
                  <a:srgbClr val="000000"/>
                </a:solidFill>
                <a:latin typeface="Arial" panose="020B0604020202020204" pitchFamily="34" charset="0"/>
                <a:cs typeface="Arial" panose="020B0604020202020204" pitchFamily="34" charset="0"/>
              </a:rPr>
              <a:t> 및 그린지의 경우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회사의 국내 산업용지 시장 내에서의 높은 점유율 및 지위로 인하여 과거 대상기간 동안 원재료 원가 상승분을 판가에 비교적 잘 반영시킬 수 있었으며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이에 따라 타 </a:t>
            </a:r>
            <a:r>
              <a:rPr lang="ko-KR" altLang="en-US" sz="900" dirty="0" err="1">
                <a:solidFill>
                  <a:srgbClr val="000000"/>
                </a:solidFill>
                <a:latin typeface="Arial" panose="020B0604020202020204" pitchFamily="34" charset="0"/>
                <a:cs typeface="Arial" panose="020B0604020202020204" pitchFamily="34" charset="0"/>
              </a:rPr>
              <a:t>지종</a:t>
            </a:r>
            <a:r>
              <a:rPr lang="ko-KR" altLang="en-US" sz="900" dirty="0">
                <a:solidFill>
                  <a:srgbClr val="000000"/>
                </a:solidFill>
                <a:latin typeface="Arial" panose="020B0604020202020204" pitchFamily="34" charset="0"/>
                <a:cs typeface="Arial" panose="020B0604020202020204" pitchFamily="34" charset="0"/>
              </a:rPr>
              <a:t> 대비 안정적인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를 유지하였음    </a:t>
            </a:r>
            <a:r>
              <a:rPr lang="en-US" altLang="ko-KR" sz="900" dirty="0">
                <a:solidFill>
                  <a:srgbClr val="000000"/>
                </a:solidFill>
                <a:latin typeface="Arial" panose="020B0604020202020204" pitchFamily="34" charset="0"/>
                <a:cs typeface="Arial" panose="020B0604020202020204" pitchFamily="34" charset="0"/>
              </a:rPr>
              <a:t> </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신문</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내수</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의 경우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고객사인 주요 신문사의 가격 결정력이 더 우세하여 원가 상승분을 판가에 전가시키는 것이 더 제한적이며</a:t>
            </a:r>
            <a:r>
              <a:rPr lang="en-US" altLang="ko-KR" sz="900" dirty="0">
                <a:solidFill>
                  <a:srgbClr val="000000"/>
                </a:solidFill>
                <a:latin typeface="Arial" panose="020B0604020202020204" pitchFamily="34" charset="0"/>
                <a:cs typeface="Arial" panose="020B0604020202020204" pitchFamily="34" charset="0"/>
              </a:rPr>
              <a:t>, 2021</a:t>
            </a:r>
            <a:r>
              <a:rPr lang="ko-KR" altLang="en-US" sz="900" dirty="0">
                <a:solidFill>
                  <a:srgbClr val="000000"/>
                </a:solidFill>
                <a:latin typeface="Arial" panose="020B0604020202020204" pitchFamily="34" charset="0"/>
                <a:cs typeface="Arial" panose="020B0604020202020204" pitchFamily="34" charset="0"/>
              </a:rPr>
              <a:t>년 원재료 원가가 큰 폭으로 증가했음에도 불구하고 판가 상승은 이에 미치지 못하여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가 악화되었음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1</a:t>
            </a:r>
            <a:r>
              <a:rPr lang="ko-KR" altLang="en-US" sz="900" dirty="0">
                <a:solidFill>
                  <a:srgbClr val="000000"/>
                </a:solidFill>
                <a:latin typeface="Arial" panose="020B0604020202020204" pitchFamily="34" charset="0"/>
                <a:cs typeface="Arial" panose="020B0604020202020204" pitchFamily="34" charset="0"/>
              </a:rPr>
              <a:t>월 ▶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12</a:t>
            </a:r>
            <a:r>
              <a:rPr lang="ko-KR" altLang="en-US" sz="900" dirty="0">
                <a:solidFill>
                  <a:srgbClr val="000000"/>
                </a:solidFill>
                <a:latin typeface="Arial" panose="020B0604020202020204" pitchFamily="34" charset="0"/>
                <a:cs typeface="Arial" panose="020B0604020202020204" pitchFamily="34" charset="0"/>
              </a:rPr>
              <a:t>월 </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원재료비 </a:t>
            </a:r>
            <a:r>
              <a:rPr lang="en-US" altLang="ko-KR" sz="900" dirty="0">
                <a:solidFill>
                  <a:srgbClr val="000000"/>
                </a:solidFill>
                <a:latin typeface="Arial" panose="020B0604020202020204" pitchFamily="34" charset="0"/>
                <a:cs typeface="Arial" panose="020B0604020202020204" pitchFamily="34" charset="0"/>
              </a:rPr>
              <a:t>61% </a:t>
            </a:r>
            <a:r>
              <a:rPr lang="ko-KR" altLang="en-US" sz="900" dirty="0">
                <a:solidFill>
                  <a:srgbClr val="000000"/>
                </a:solidFill>
                <a:latin typeface="Arial" panose="020B0604020202020204" pitchFamily="34" charset="0"/>
                <a:cs typeface="Arial" panose="020B0604020202020204" pitchFamily="34" charset="0"/>
              </a:rPr>
              <a:t>증가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판매단가 </a:t>
            </a:r>
            <a:r>
              <a:rPr lang="en-US" altLang="ko-KR" sz="900" dirty="0">
                <a:solidFill>
                  <a:srgbClr val="000000"/>
                </a:solidFill>
                <a:latin typeface="Arial" panose="020B0604020202020204" pitchFamily="34" charset="0"/>
                <a:cs typeface="Arial" panose="020B0604020202020204" pitchFamily="34" charset="0"/>
              </a:rPr>
              <a:t>23% </a:t>
            </a:r>
            <a:r>
              <a:rPr lang="ko-KR" altLang="en-US" sz="900" dirty="0">
                <a:solidFill>
                  <a:srgbClr val="000000"/>
                </a:solidFill>
                <a:latin typeface="Arial" panose="020B0604020202020204" pitchFamily="34" charset="0"/>
                <a:cs typeface="Arial" panose="020B0604020202020204" pitchFamily="34" charset="0"/>
              </a:rPr>
              <a:t>증가</a:t>
            </a:r>
            <a:r>
              <a:rPr lang="en-US" altLang="ko-KR" sz="900" dirty="0">
                <a:solidFill>
                  <a:srgbClr val="000000"/>
                </a:solidFill>
                <a:latin typeface="Arial" panose="020B0604020202020204" pitchFamily="34" charset="0"/>
                <a:cs typeface="Arial" panose="020B0604020202020204" pitchFamily="34" charset="0"/>
              </a:rPr>
              <a:t>)</a:t>
            </a: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신문</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수출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의 경우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회사의 해외 신문용지 판매 거래처 수 및 판매량이 크게 감소하여 이에 따른 판가 변동 폭이 심하게 나타났으며</a:t>
            </a:r>
            <a:r>
              <a:rPr lang="en-US" altLang="ko-KR" sz="900" dirty="0">
                <a:solidFill>
                  <a:srgbClr val="000000"/>
                </a:solidFill>
                <a:latin typeface="Arial" panose="020B0604020202020204" pitchFamily="34" charset="0"/>
                <a:cs typeface="Arial" panose="020B0604020202020204" pitchFamily="34" charset="0"/>
              </a:rPr>
              <a:t>, 2020</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3</a:t>
            </a:r>
            <a:r>
              <a:rPr lang="ko-KR" altLang="en-US" sz="900" dirty="0">
                <a:solidFill>
                  <a:srgbClr val="000000"/>
                </a:solidFill>
                <a:latin typeface="Arial" panose="020B0604020202020204" pitchFamily="34" charset="0"/>
                <a:cs typeface="Arial" panose="020B0604020202020204" pitchFamily="34" charset="0"/>
              </a:rPr>
              <a:t>월</a:t>
            </a:r>
            <a:r>
              <a:rPr lang="en-US" altLang="ko-KR" sz="900" dirty="0">
                <a:solidFill>
                  <a:srgbClr val="000000"/>
                </a:solidFill>
                <a:latin typeface="Arial" panose="020B0604020202020204" pitchFamily="34" charset="0"/>
                <a:cs typeface="Arial" panose="020B0604020202020204" pitchFamily="34" charset="0"/>
              </a:rPr>
              <a:t> ~ 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3</a:t>
            </a:r>
            <a:r>
              <a:rPr lang="ko-KR" altLang="en-US" sz="900" dirty="0">
                <a:solidFill>
                  <a:srgbClr val="000000"/>
                </a:solidFill>
                <a:latin typeface="Arial" panose="020B0604020202020204" pitchFamily="34" charset="0"/>
                <a:cs typeface="Arial" panose="020B0604020202020204" pitchFamily="34" charset="0"/>
              </a:rPr>
              <a:t>월까지 매출이 발생하지 않음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err="1">
                <a:solidFill>
                  <a:srgbClr val="000000"/>
                </a:solidFill>
                <a:latin typeface="Arial" panose="020B0604020202020204" pitchFamily="34" charset="0"/>
                <a:cs typeface="Arial" panose="020B0604020202020204" pitchFamily="34" charset="0"/>
              </a:rPr>
              <a:t>골간지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err="1">
                <a:solidFill>
                  <a:srgbClr val="000000"/>
                </a:solidFill>
                <a:latin typeface="Arial" panose="020B0604020202020204" pitchFamily="34" charset="0"/>
                <a:cs typeface="Arial" panose="020B0604020202020204" pitchFamily="34" charset="0"/>
              </a:rPr>
              <a:t>골심지는</a:t>
            </a:r>
            <a:r>
              <a:rPr lang="ko-KR" altLang="en-US" sz="900" dirty="0">
                <a:solidFill>
                  <a:srgbClr val="000000"/>
                </a:solidFill>
                <a:latin typeface="Arial" panose="020B0604020202020204" pitchFamily="34" charset="0"/>
                <a:cs typeface="Arial" panose="020B0604020202020204" pitchFamily="34" charset="0"/>
              </a:rPr>
              <a:t> 전부 수출 매출로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원재료비 변동 뿐만 아니라 기존 형성된 글로벌 시장 가격이 판매 단가 결정에 큰 영향을 미치기 때문에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 변동 폭이 큰 것으로 나타남</a:t>
            </a:r>
            <a:endParaRPr lang="en-US" altLang="ko-KR" sz="900" dirty="0">
              <a:solidFill>
                <a:srgbClr val="000000"/>
              </a:solidFill>
              <a:latin typeface="Arial" panose="020B0604020202020204" pitchFamily="34" charset="0"/>
              <a:cs typeface="Arial" panose="020B0604020202020204" pitchFamily="34" charset="0"/>
            </a:endParaRPr>
          </a:p>
        </p:txBody>
      </p:sp>
      <p:sp>
        <p:nvSpPr>
          <p:cNvPr id="17" name="직사각형 119">
            <a:extLst>
              <a:ext uri="{FF2B5EF4-FFF2-40B4-BE49-F238E27FC236}">
                <a16:creationId xmlns:a16="http://schemas.microsoft.com/office/drawing/2014/main" id="{D74D9A63-52E2-42C4-B295-4566A720B296}"/>
              </a:ext>
            </a:extLst>
          </p:cNvPr>
          <p:cNvSpPr/>
          <p:nvPr/>
        </p:nvSpPr>
        <p:spPr bwMode="auto">
          <a:xfrm>
            <a:off x="601200" y="6215834"/>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원재료 실제 매입단가가 아닌</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각 </a:t>
            </a:r>
            <a:r>
              <a:rPr lang="ko-KR" altLang="en-US" sz="700" dirty="0" err="1">
                <a:solidFill>
                  <a:prstClr val="black"/>
                </a:solidFill>
                <a:latin typeface="Arial" panose="020B0604020202020204" pitchFamily="34" charset="0"/>
                <a:ea typeface="+mj-ea"/>
                <a:cs typeface="Arial" panose="020B0604020202020204" pitchFamily="34" charset="0"/>
              </a:rPr>
              <a:t>지종별</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kg </a:t>
            </a:r>
            <a:r>
              <a:rPr lang="ko-KR" altLang="en-US" sz="700" dirty="0">
                <a:solidFill>
                  <a:prstClr val="black"/>
                </a:solidFill>
                <a:latin typeface="Arial" panose="020B0604020202020204" pitchFamily="34" charset="0"/>
                <a:ea typeface="+mj-ea"/>
                <a:cs typeface="Arial" panose="020B0604020202020204" pitchFamily="34" charset="0"/>
              </a:rPr>
              <a:t>당 실제 발생 원재료비 금액으로</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원재료 배합비가 반영됨</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 원재료 배합비는 각 </a:t>
            </a:r>
            <a:r>
              <a:rPr lang="ko-KR" altLang="en-US" sz="700" dirty="0" err="1">
                <a:solidFill>
                  <a:prstClr val="black"/>
                </a:solidFill>
                <a:latin typeface="Arial" panose="020B0604020202020204" pitchFamily="34" charset="0"/>
                <a:ea typeface="+mj-ea"/>
                <a:cs typeface="Arial" panose="020B0604020202020204" pitchFamily="34" charset="0"/>
              </a:rPr>
              <a:t>지종별로</a:t>
            </a:r>
            <a:r>
              <a:rPr lang="ko-KR" altLang="en-US" sz="700" dirty="0">
                <a:solidFill>
                  <a:prstClr val="black"/>
                </a:solidFill>
                <a:latin typeface="Arial" panose="020B0604020202020204" pitchFamily="34" charset="0"/>
                <a:ea typeface="+mj-ea"/>
                <a:cs typeface="Arial" panose="020B0604020202020204" pitchFamily="34" charset="0"/>
              </a:rPr>
              <a:t> 상이하며</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err="1">
                <a:solidFill>
                  <a:prstClr val="black"/>
                </a:solidFill>
                <a:latin typeface="Arial" panose="020B0604020202020204" pitchFamily="34" charset="0"/>
                <a:ea typeface="+mj-ea"/>
                <a:cs typeface="Arial" panose="020B0604020202020204" pitchFamily="34" charset="0"/>
              </a:rPr>
              <a:t>지종별</a:t>
            </a:r>
            <a:r>
              <a:rPr lang="ko-KR" altLang="en-US" sz="700" dirty="0">
                <a:solidFill>
                  <a:prstClr val="black"/>
                </a:solidFill>
                <a:latin typeface="Arial" panose="020B0604020202020204" pitchFamily="34" charset="0"/>
                <a:ea typeface="+mj-ea"/>
                <a:cs typeface="Arial" panose="020B0604020202020204" pitchFamily="34" charset="0"/>
              </a:rPr>
              <a:t> 원재료 배합비는 제공불가 항목으로 관련 분석에 제약 존재</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877102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ASP-APP Spread (2/5)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err="1">
                <a:solidFill>
                  <a:srgbClr val="002997"/>
                </a:solidFill>
                <a:latin typeface="Arial" panose="020B0604020202020204" pitchFamily="34" charset="0"/>
                <a:ea typeface="+mj-ea"/>
                <a:cs typeface="Arial" panose="020B0604020202020204" pitchFamily="34" charset="0"/>
              </a:rPr>
              <a:t>일반지</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ASP-APP Spread</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300</a:t>
            </a:r>
            <a:r>
              <a:rPr lang="ko-KR" altLang="en-US" sz="1000" b="1" dirty="0">
                <a:solidFill>
                  <a:srgbClr val="002997"/>
                </a:solidFill>
                <a:latin typeface="Arial" panose="020B0604020202020204" pitchFamily="34" charset="0"/>
                <a:ea typeface="+mj-ea"/>
                <a:cs typeface="Arial" panose="020B0604020202020204" pitchFamily="34" charset="0"/>
              </a:rPr>
              <a:t>원 후반</a:t>
            </a:r>
            <a:r>
              <a:rPr lang="en-US" altLang="ko-KR" sz="1000" b="1" dirty="0">
                <a:solidFill>
                  <a:srgbClr val="002997"/>
                </a:solidFill>
                <a:latin typeface="Arial" panose="020B0604020202020204" pitchFamily="34" charset="0"/>
                <a:ea typeface="+mj-ea"/>
                <a:cs typeface="Arial" panose="020B0604020202020204" pitchFamily="34" charset="0"/>
              </a:rPr>
              <a:t>~500</a:t>
            </a:r>
            <a:r>
              <a:rPr lang="ko-KR" altLang="en-US" sz="1000" b="1" dirty="0">
                <a:solidFill>
                  <a:srgbClr val="002997"/>
                </a:solidFill>
                <a:latin typeface="Arial" panose="020B0604020202020204" pitchFamily="34" charset="0"/>
                <a:ea typeface="+mj-ea"/>
                <a:cs typeface="Arial" panose="020B0604020202020204" pitchFamily="34" charset="0"/>
              </a:rPr>
              <a:t>원 초반에서 변동하였으며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국내 산업용지 시장에서의 높은 점유율로 인해 원재료 가격 인상 분의 판가 반영이 가능한 구조임 </a:t>
            </a:r>
            <a:r>
              <a:rPr lang="en-US" altLang="ko-KR" sz="1000" b="1" dirty="0">
                <a:solidFill>
                  <a:srgbClr val="002997"/>
                </a:solidFill>
                <a:latin typeface="Arial" panose="020B0604020202020204" pitchFamily="34" charset="0"/>
                <a:ea typeface="+mj-ea"/>
                <a:cs typeface="Arial" panose="020B0604020202020204" pitchFamily="34" charset="0"/>
              </a:rPr>
              <a:t>(APP </a:t>
            </a:r>
            <a:r>
              <a:rPr lang="ko-KR" altLang="en-US" sz="1000" b="1" dirty="0">
                <a:solidFill>
                  <a:srgbClr val="002997"/>
                </a:solidFill>
                <a:latin typeface="Arial" panose="020B0604020202020204" pitchFamily="34" charset="0"/>
                <a:ea typeface="+mj-ea"/>
                <a:cs typeface="Arial" panose="020B0604020202020204" pitchFamily="34" charset="0"/>
              </a:rPr>
              <a:t>변동에 따른 </a:t>
            </a:r>
            <a:r>
              <a:rPr lang="en-US" altLang="ko-KR" sz="1000" b="1" dirty="0">
                <a:solidFill>
                  <a:srgbClr val="002997"/>
                </a:solidFill>
                <a:latin typeface="Arial" panose="020B0604020202020204" pitchFamily="34" charset="0"/>
                <a:ea typeface="+mj-ea"/>
                <a:cs typeface="Arial" panose="020B0604020202020204" pitchFamily="34" charset="0"/>
              </a:rPr>
              <a:t>ASP </a:t>
            </a:r>
            <a:r>
              <a:rPr lang="ko-KR" altLang="en-US" sz="1000" b="1" dirty="0">
                <a:solidFill>
                  <a:srgbClr val="002997"/>
                </a:solidFill>
                <a:latin typeface="Arial" panose="020B0604020202020204" pitchFamily="34" charset="0"/>
                <a:ea typeface="+mj-ea"/>
                <a:cs typeface="Arial" panose="020B0604020202020204" pitchFamily="34" charset="0"/>
              </a:rPr>
              <a:t>변동이 탄력적임</a:t>
            </a:r>
            <a:r>
              <a:rPr lang="en-US" altLang="ko-KR" sz="1000" b="1" dirty="0">
                <a:solidFill>
                  <a:srgbClr val="002997"/>
                </a:solidFill>
                <a:latin typeface="Arial" panose="020B0604020202020204" pitchFamily="34" charset="0"/>
                <a:ea typeface="+mj-ea"/>
                <a:cs typeface="Arial" panose="020B0604020202020204" pitchFamily="34" charset="0"/>
              </a:rPr>
              <a:t>)</a:t>
            </a:r>
          </a:p>
        </p:txBody>
      </p:sp>
      <p:sp>
        <p:nvSpPr>
          <p:cNvPr id="8" name="TextBox 7">
            <a:extLst>
              <a:ext uri="{FF2B5EF4-FFF2-40B4-BE49-F238E27FC236}">
                <a16:creationId xmlns:a16="http://schemas.microsoft.com/office/drawing/2014/main" id="{59DBED92-4EB4-4C57-BF88-DEAA32654263}"/>
              </a:ext>
            </a:extLst>
          </p:cNvPr>
          <p:cNvSpPr txBox="1"/>
          <p:nvPr/>
        </p:nvSpPr>
        <p:spPr>
          <a:xfrm>
            <a:off x="521159" y="1379095"/>
            <a:ext cx="4431841" cy="138499"/>
          </a:xfrm>
          <a:prstGeom prst="rect">
            <a:avLst/>
          </a:prstGeom>
          <a:noFill/>
        </p:spPr>
        <p:txBody>
          <a:bodyPr wrap="square" lIns="0" tIns="0" rIns="0" bIns="0">
            <a:spAutoFit/>
          </a:bodyPr>
          <a:lstStyle/>
          <a:p>
            <a:pPr marL="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&lt;ASP-APP Spread_</a:t>
            </a:r>
            <a:r>
              <a:rPr lang="ko-KR" altLang="en-US" sz="900" b="1" dirty="0" err="1">
                <a:solidFill>
                  <a:srgbClr val="000000"/>
                </a:solidFill>
                <a:latin typeface="Arial" panose="020B0604020202020204" pitchFamily="34" charset="0"/>
                <a:ea typeface="맑은 고딕"/>
                <a:cs typeface="Arial" panose="020B0604020202020204" pitchFamily="34" charset="0"/>
              </a:rPr>
              <a:t>일반지</a:t>
            </a:r>
            <a:r>
              <a:rPr lang="en-US" altLang="ko-KR" sz="900" b="1" dirty="0">
                <a:solidFill>
                  <a:srgbClr val="000000"/>
                </a:solidFill>
                <a:latin typeface="Arial" panose="020B0604020202020204" pitchFamily="34" charset="0"/>
                <a:ea typeface="맑은 고딕"/>
                <a:cs typeface="Arial" panose="020B0604020202020204" pitchFamily="34" charset="0"/>
              </a:rPr>
              <a:t> &gt;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graphicFrame>
        <p:nvGraphicFramePr>
          <p:cNvPr id="22" name="차트 21">
            <a:extLst>
              <a:ext uri="{FF2B5EF4-FFF2-40B4-BE49-F238E27FC236}">
                <a16:creationId xmlns:a16="http://schemas.microsoft.com/office/drawing/2014/main" id="{476B7F99-864A-497D-81AC-C666E14A38DC}"/>
              </a:ext>
            </a:extLst>
          </p:cNvPr>
          <p:cNvGraphicFramePr>
            <a:graphicFrameLocks/>
          </p:cNvGraphicFramePr>
          <p:nvPr/>
        </p:nvGraphicFramePr>
        <p:xfrm>
          <a:off x="495464" y="1576006"/>
          <a:ext cx="9171050" cy="3033216"/>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a:extLst>
              <a:ext uri="{FF2B5EF4-FFF2-40B4-BE49-F238E27FC236}">
                <a16:creationId xmlns:a16="http://schemas.microsoft.com/office/drawing/2014/main" id="{8C4BE568-711F-4AA5-BE5F-3AB415C93CA3}"/>
              </a:ext>
            </a:extLst>
          </p:cNvPr>
          <p:cNvSpPr txBox="1"/>
          <p:nvPr/>
        </p:nvSpPr>
        <p:spPr>
          <a:xfrm>
            <a:off x="521158" y="4520160"/>
            <a:ext cx="8783641" cy="1465964"/>
          </a:xfrm>
          <a:prstGeom prst="rect">
            <a:avLst/>
          </a:prstGeom>
          <a:noFill/>
          <a:ln>
            <a:solidFill>
              <a:srgbClr val="00338D"/>
            </a:solid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b="1" u="sng" dirty="0" err="1">
                <a:solidFill>
                  <a:srgbClr val="000000"/>
                </a:solidFill>
                <a:latin typeface="Arial" panose="020B0604020202020204" pitchFamily="34" charset="0"/>
                <a:cs typeface="Arial" panose="020B0604020202020204" pitchFamily="34" charset="0"/>
              </a:rPr>
              <a:t>일반지</a:t>
            </a:r>
            <a:r>
              <a:rPr lang="en-US" altLang="ko-KR" sz="900" b="1" u="sng" dirty="0">
                <a:solidFill>
                  <a:srgbClr val="000000"/>
                </a:solidFill>
                <a:latin typeface="Arial" panose="020B0604020202020204" pitchFamily="34" charset="0"/>
                <a:cs typeface="Arial" panose="020B0604020202020204" pitchFamily="34" charset="0"/>
              </a:rPr>
              <a:t> Spread</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대상기간 동안 </a:t>
            </a:r>
            <a:r>
              <a:rPr lang="ko-KR" altLang="en-US" sz="900" dirty="0" err="1">
                <a:solidFill>
                  <a:srgbClr val="000000"/>
                </a:solidFill>
                <a:latin typeface="Arial" panose="020B0604020202020204" pitchFamily="34" charset="0"/>
                <a:cs typeface="Arial" panose="020B0604020202020204" pitchFamily="34" charset="0"/>
              </a:rPr>
              <a:t>일반지</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ASP-APP Spread</a:t>
            </a:r>
            <a:r>
              <a:rPr lang="ko-KR" altLang="en-US" sz="900" dirty="0">
                <a:solidFill>
                  <a:srgbClr val="000000"/>
                </a:solidFill>
                <a:latin typeface="Arial" panose="020B0604020202020204" pitchFamily="34" charset="0"/>
                <a:cs typeface="Arial" panose="020B0604020202020204" pitchFamily="34" charset="0"/>
              </a:rPr>
              <a:t>는 </a:t>
            </a:r>
            <a:r>
              <a:rPr lang="en-US" altLang="ko-KR" sz="900" dirty="0">
                <a:solidFill>
                  <a:srgbClr val="000000"/>
                </a:solidFill>
                <a:latin typeface="Arial" panose="020B0604020202020204" pitchFamily="34" charset="0"/>
                <a:cs typeface="Arial" panose="020B0604020202020204" pitchFamily="34" charset="0"/>
              </a:rPr>
              <a:t>300</a:t>
            </a:r>
            <a:r>
              <a:rPr lang="ko-KR" altLang="en-US" sz="900" dirty="0">
                <a:solidFill>
                  <a:srgbClr val="000000"/>
                </a:solidFill>
                <a:latin typeface="Arial" panose="020B0604020202020204" pitchFamily="34" charset="0"/>
                <a:cs typeface="Arial" panose="020B0604020202020204" pitchFamily="34" charset="0"/>
              </a:rPr>
              <a:t>원 후반</a:t>
            </a:r>
            <a:r>
              <a:rPr lang="en-US" altLang="ko-KR" sz="900" dirty="0">
                <a:solidFill>
                  <a:srgbClr val="000000"/>
                </a:solidFill>
                <a:latin typeface="Arial" panose="020B0604020202020204" pitchFamily="34" charset="0"/>
                <a:cs typeface="Arial" panose="020B0604020202020204" pitchFamily="34" charset="0"/>
              </a:rPr>
              <a:t>~500</a:t>
            </a:r>
            <a:r>
              <a:rPr lang="ko-KR" altLang="en-US" sz="900" dirty="0">
                <a:solidFill>
                  <a:srgbClr val="000000"/>
                </a:solidFill>
                <a:latin typeface="Arial" panose="020B0604020202020204" pitchFamily="34" charset="0"/>
                <a:cs typeface="Arial" panose="020B0604020202020204" pitchFamily="34" charset="0"/>
              </a:rPr>
              <a:t>원 초반에서 변동하였으며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타 </a:t>
            </a:r>
            <a:r>
              <a:rPr lang="ko-KR" altLang="en-US" sz="900" dirty="0" err="1">
                <a:solidFill>
                  <a:srgbClr val="000000"/>
                </a:solidFill>
                <a:latin typeface="Arial" panose="020B0604020202020204" pitchFamily="34" charset="0"/>
                <a:cs typeface="Arial" panose="020B0604020202020204" pitchFamily="34" charset="0"/>
              </a:rPr>
              <a:t>지종</a:t>
            </a:r>
            <a:r>
              <a:rPr lang="ko-KR" altLang="en-US" sz="900" dirty="0">
                <a:solidFill>
                  <a:srgbClr val="000000"/>
                </a:solidFill>
                <a:latin typeface="Arial" panose="020B0604020202020204" pitchFamily="34" charset="0"/>
                <a:cs typeface="Arial" panose="020B0604020202020204" pitchFamily="34" charset="0"/>
              </a:rPr>
              <a:t> 대비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가 비교적 일정한 것으로 나타남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국내 고지 공급 과잉</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중국 고지 수입 제한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으로 인한 고지 매입단가 하락 </a:t>
            </a:r>
            <a:r>
              <a:rPr lang="en-US" altLang="ko-KR" sz="900" dirty="0">
                <a:solidFill>
                  <a:srgbClr val="000000"/>
                </a:solidFill>
                <a:latin typeface="Arial" panose="020B0604020202020204" pitchFamily="34" charset="0"/>
                <a:cs typeface="Arial" panose="020B0604020202020204" pitchFamily="34" charset="0"/>
              </a:rPr>
              <a:t>&amp; </a:t>
            </a:r>
            <a:r>
              <a:rPr lang="ko-KR" altLang="en-US" sz="900" dirty="0">
                <a:solidFill>
                  <a:srgbClr val="000000"/>
                </a:solidFill>
                <a:latin typeface="Arial" panose="020B0604020202020204" pitchFamily="34" charset="0"/>
                <a:cs typeface="Arial" panose="020B0604020202020204" pitchFamily="34" charset="0"/>
              </a:rPr>
              <a:t>원재료 </a:t>
            </a:r>
            <a:r>
              <a:rPr lang="ko-KR" altLang="en-US" sz="900" dirty="0" err="1">
                <a:solidFill>
                  <a:srgbClr val="000000"/>
                </a:solidFill>
                <a:latin typeface="Arial" panose="020B0604020202020204" pitchFamily="34" charset="0"/>
                <a:cs typeface="Arial" panose="020B0604020202020204" pitchFamily="34" charset="0"/>
              </a:rPr>
              <a:t>수율</a:t>
            </a:r>
            <a:r>
              <a:rPr lang="ko-KR" altLang="en-US" sz="900" dirty="0">
                <a:solidFill>
                  <a:srgbClr val="000000"/>
                </a:solidFill>
                <a:latin typeface="Arial" panose="020B0604020202020204" pitchFamily="34" charset="0"/>
                <a:cs typeface="Arial" panose="020B0604020202020204" pitchFamily="34" charset="0"/>
              </a:rPr>
              <a:t> 개선으로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년까지 단위당 원재료비가 지속적으로 하락하여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가 크게 개선되었음 </a:t>
            </a:r>
            <a:r>
              <a:rPr lang="en-US" altLang="ko-KR" sz="900" dirty="0">
                <a:solidFill>
                  <a:srgbClr val="000000"/>
                </a:solidFill>
                <a:latin typeface="Arial" panose="020B0604020202020204" pitchFamily="34" charset="0"/>
                <a:cs typeface="Arial" panose="020B0604020202020204" pitchFamily="34" charset="0"/>
              </a:rPr>
              <a:t>(2018</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2</a:t>
            </a:r>
            <a:r>
              <a:rPr lang="ko-KR" altLang="en-US" sz="900" dirty="0">
                <a:solidFill>
                  <a:srgbClr val="000000"/>
                </a:solidFill>
                <a:latin typeface="Arial" panose="020B0604020202020204" pitchFamily="34" charset="0"/>
                <a:cs typeface="Arial" panose="020B0604020202020204" pitchFamily="34" charset="0"/>
              </a:rPr>
              <a:t>월 </a:t>
            </a:r>
            <a:r>
              <a:rPr lang="en-US" altLang="ko-KR" sz="900" dirty="0">
                <a:solidFill>
                  <a:srgbClr val="000000"/>
                </a:solidFill>
                <a:latin typeface="Arial" panose="020B0604020202020204" pitchFamily="34" charset="0"/>
                <a:cs typeface="Arial" panose="020B0604020202020204" pitchFamily="34" charset="0"/>
              </a:rPr>
              <a:t>432</a:t>
            </a:r>
            <a:r>
              <a:rPr lang="ko-KR" altLang="en-US" sz="900" dirty="0">
                <a:solidFill>
                  <a:srgbClr val="000000"/>
                </a:solidFill>
                <a:latin typeface="Arial" panose="020B0604020202020204" pitchFamily="34" charset="0"/>
                <a:cs typeface="Arial" panose="020B0604020202020204" pitchFamily="34" charset="0"/>
              </a:rPr>
              <a:t>원 ▶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3</a:t>
            </a:r>
            <a:r>
              <a:rPr lang="ko-KR" altLang="en-US" sz="900" dirty="0">
                <a:solidFill>
                  <a:srgbClr val="000000"/>
                </a:solidFill>
                <a:latin typeface="Arial" panose="020B0604020202020204" pitchFamily="34" charset="0"/>
                <a:cs typeface="Arial" panose="020B0604020202020204" pitchFamily="34" charset="0"/>
              </a:rPr>
              <a:t>월 </a:t>
            </a:r>
            <a:r>
              <a:rPr lang="en-US" altLang="ko-KR" sz="900" dirty="0">
                <a:solidFill>
                  <a:srgbClr val="000000"/>
                </a:solidFill>
                <a:latin typeface="Arial" panose="020B0604020202020204" pitchFamily="34" charset="0"/>
                <a:cs typeface="Arial" panose="020B0604020202020204" pitchFamily="34" charset="0"/>
              </a:rPr>
              <a:t>540</a:t>
            </a:r>
            <a:r>
              <a:rPr lang="ko-KR" altLang="en-US" sz="900" dirty="0">
                <a:solidFill>
                  <a:srgbClr val="000000"/>
                </a:solidFill>
                <a:latin typeface="Arial" panose="020B0604020202020204" pitchFamily="34" charset="0"/>
                <a:cs typeface="Arial" panose="020B0604020202020204" pitchFamily="34" charset="0"/>
              </a:rPr>
              <a:t>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이후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중국 외 국가로의 고지 수출 증가 및 </a:t>
            </a:r>
            <a:r>
              <a:rPr lang="en-US" altLang="ko-KR" sz="900" dirty="0">
                <a:solidFill>
                  <a:srgbClr val="000000"/>
                </a:solidFill>
                <a:latin typeface="Arial" panose="020B0604020202020204" pitchFamily="34" charset="0"/>
                <a:cs typeface="Arial" panose="020B0604020202020204" pitchFamily="34" charset="0"/>
              </a:rPr>
              <a:t>Covid-19</a:t>
            </a:r>
            <a:r>
              <a:rPr lang="ko-KR" altLang="en-US" sz="900" dirty="0">
                <a:solidFill>
                  <a:srgbClr val="000000"/>
                </a:solidFill>
                <a:latin typeface="Arial" panose="020B0604020202020204" pitchFamily="34" charset="0"/>
                <a:cs typeface="Arial" panose="020B0604020202020204" pitchFamily="34" charset="0"/>
              </a:rPr>
              <a:t>로 인한 박스 물동량 상승으로 고지 수요가 증가하여 고지가격은 증가한 반면</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경쟁업체와의 경쟁심화로 판가가 하락하여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가 악화되었으나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경쟁업체의 도태로 인하여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상반기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하반기 각각 판가를 </a:t>
            </a:r>
            <a:r>
              <a:rPr lang="en-US" altLang="ko-KR" sz="900" dirty="0">
                <a:solidFill>
                  <a:srgbClr val="000000"/>
                </a:solidFill>
                <a:latin typeface="Arial" panose="020B0604020202020204" pitchFamily="34" charset="0"/>
                <a:cs typeface="Arial" panose="020B0604020202020204" pitchFamily="34" charset="0"/>
              </a:rPr>
              <a:t>1</a:t>
            </a:r>
            <a:r>
              <a:rPr lang="ko-KR" altLang="en-US" sz="900" dirty="0" err="1">
                <a:solidFill>
                  <a:srgbClr val="000000"/>
                </a:solidFill>
                <a:latin typeface="Arial" panose="020B0604020202020204" pitchFamily="34" charset="0"/>
                <a:cs typeface="Arial" panose="020B0604020202020204" pitchFamily="34" charset="0"/>
              </a:rPr>
              <a:t>회씩</a:t>
            </a:r>
            <a:r>
              <a:rPr lang="ko-KR" altLang="en-US" sz="900" dirty="0">
                <a:solidFill>
                  <a:srgbClr val="000000"/>
                </a:solidFill>
                <a:latin typeface="Arial" panose="020B0604020202020204" pitchFamily="34" charset="0"/>
                <a:cs typeface="Arial" panose="020B0604020202020204" pitchFamily="34" charset="0"/>
              </a:rPr>
              <a:t> 인상하여 </a:t>
            </a:r>
            <a:r>
              <a:rPr lang="en-US" altLang="ko-KR" sz="900" dirty="0">
                <a:solidFill>
                  <a:srgbClr val="000000"/>
                </a:solidFill>
                <a:latin typeface="Arial" panose="020B0604020202020204" pitchFamily="34" charset="0"/>
                <a:cs typeface="Arial" panose="020B0604020202020204" pitchFamily="34" charset="0"/>
              </a:rPr>
              <a:t>400</a:t>
            </a:r>
            <a:r>
              <a:rPr lang="ko-KR" altLang="en-US" sz="900" dirty="0">
                <a:solidFill>
                  <a:srgbClr val="000000"/>
                </a:solidFill>
                <a:latin typeface="Arial" panose="020B0604020202020204" pitchFamily="34" charset="0"/>
                <a:cs typeface="Arial" panose="020B0604020202020204" pitchFamily="34" charset="0"/>
              </a:rPr>
              <a:t>후반 수준의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를 회복하였음</a:t>
            </a:r>
            <a:r>
              <a:rPr lang="en-US" altLang="ko-KR" sz="900" dirty="0">
                <a:solidFill>
                  <a:srgbClr val="000000"/>
                </a:solidFill>
                <a:latin typeface="Arial" panose="020B0604020202020204" pitchFamily="34" charset="0"/>
                <a:cs typeface="Arial" panose="020B0604020202020204" pitchFamily="34" charset="0"/>
              </a:rPr>
              <a:t> </a:t>
            </a:r>
          </a:p>
        </p:txBody>
      </p:sp>
      <p:sp>
        <p:nvSpPr>
          <p:cNvPr id="25" name="직사각형 119">
            <a:extLst>
              <a:ext uri="{FF2B5EF4-FFF2-40B4-BE49-F238E27FC236}">
                <a16:creationId xmlns:a16="http://schemas.microsoft.com/office/drawing/2014/main" id="{66A9CC54-E74C-4C6C-B502-860F627C19F3}"/>
              </a:ext>
            </a:extLst>
          </p:cNvPr>
          <p:cNvSpPr/>
          <p:nvPr/>
        </p:nvSpPr>
        <p:spPr bwMode="auto">
          <a:xfrm>
            <a:off x="521159" y="6002514"/>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원재료 실제 매입단가가 아닌</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각 </a:t>
            </a:r>
            <a:r>
              <a:rPr lang="ko-KR" altLang="en-US" sz="700" dirty="0" err="1">
                <a:solidFill>
                  <a:prstClr val="black"/>
                </a:solidFill>
                <a:latin typeface="Arial" panose="020B0604020202020204" pitchFamily="34" charset="0"/>
                <a:ea typeface="+mj-ea"/>
                <a:cs typeface="Arial" panose="020B0604020202020204" pitchFamily="34" charset="0"/>
              </a:rPr>
              <a:t>지종별</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kg </a:t>
            </a:r>
            <a:r>
              <a:rPr lang="ko-KR" altLang="en-US" sz="700" dirty="0">
                <a:solidFill>
                  <a:prstClr val="black"/>
                </a:solidFill>
                <a:latin typeface="Arial" panose="020B0604020202020204" pitchFamily="34" charset="0"/>
                <a:ea typeface="+mj-ea"/>
                <a:cs typeface="Arial" panose="020B0604020202020204" pitchFamily="34" charset="0"/>
              </a:rPr>
              <a:t>당 실제 발생 원재료비 금액으로</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원재료 배합비가 반영됨</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 원재료 배합비는 각 </a:t>
            </a:r>
            <a:r>
              <a:rPr lang="ko-KR" altLang="en-US" sz="700" dirty="0" err="1">
                <a:solidFill>
                  <a:prstClr val="black"/>
                </a:solidFill>
                <a:latin typeface="Arial" panose="020B0604020202020204" pitchFamily="34" charset="0"/>
                <a:ea typeface="+mj-ea"/>
                <a:cs typeface="Arial" panose="020B0604020202020204" pitchFamily="34" charset="0"/>
              </a:rPr>
              <a:t>지종별로</a:t>
            </a:r>
            <a:r>
              <a:rPr lang="ko-KR" altLang="en-US" sz="700" dirty="0">
                <a:solidFill>
                  <a:prstClr val="black"/>
                </a:solidFill>
                <a:latin typeface="Arial" panose="020B0604020202020204" pitchFamily="34" charset="0"/>
                <a:ea typeface="+mj-ea"/>
                <a:cs typeface="Arial" panose="020B0604020202020204" pitchFamily="34" charset="0"/>
              </a:rPr>
              <a:t> 상이하며</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err="1">
                <a:solidFill>
                  <a:prstClr val="black"/>
                </a:solidFill>
                <a:latin typeface="Arial" panose="020B0604020202020204" pitchFamily="34" charset="0"/>
                <a:ea typeface="+mj-ea"/>
                <a:cs typeface="Arial" panose="020B0604020202020204" pitchFamily="34" charset="0"/>
              </a:rPr>
              <a:t>지종별</a:t>
            </a:r>
            <a:r>
              <a:rPr lang="ko-KR" altLang="en-US" sz="700" dirty="0">
                <a:solidFill>
                  <a:prstClr val="black"/>
                </a:solidFill>
                <a:latin typeface="Arial" panose="020B0604020202020204" pitchFamily="34" charset="0"/>
                <a:ea typeface="+mj-ea"/>
                <a:cs typeface="Arial" panose="020B0604020202020204" pitchFamily="34" charset="0"/>
              </a:rPr>
              <a:t> 원재료 배합비는 제공불가 항목으로 관련 분석에 제약 존재</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28" name="직사각형 119">
            <a:extLst>
              <a:ext uri="{FF2B5EF4-FFF2-40B4-BE49-F238E27FC236}">
                <a16:creationId xmlns:a16="http://schemas.microsoft.com/office/drawing/2014/main" id="{1E8A8281-4ECE-41A9-AD7C-47F0B7CA1CAB}"/>
              </a:ext>
            </a:extLst>
          </p:cNvPr>
          <p:cNvSpPr/>
          <p:nvPr/>
        </p:nvSpPr>
        <p:spPr bwMode="auto">
          <a:xfrm>
            <a:off x="521159" y="6103738"/>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6.2.5</a:t>
            </a:r>
          </a:p>
        </p:txBody>
      </p:sp>
      <p:sp>
        <p:nvSpPr>
          <p:cNvPr id="29" name="직사각형 119">
            <a:extLst>
              <a:ext uri="{FF2B5EF4-FFF2-40B4-BE49-F238E27FC236}">
                <a16:creationId xmlns:a16="http://schemas.microsoft.com/office/drawing/2014/main" id="{4C7CCDD7-6076-42BD-A607-96CEBE0B1244}"/>
              </a:ext>
            </a:extLst>
          </p:cNvPr>
          <p:cNvSpPr/>
          <p:nvPr/>
        </p:nvSpPr>
        <p:spPr bwMode="auto">
          <a:xfrm>
            <a:off x="5962647" y="4306500"/>
            <a:ext cx="128947" cy="173454"/>
          </a:xfrm>
          <a:prstGeom prst="rect">
            <a:avLst/>
          </a:prstGeom>
          <a:noFill/>
          <a:ln w="9525" cap="flat" cmpd="sng" algn="ctr">
            <a:noFill/>
            <a:prstDash val="solid"/>
            <a:round/>
            <a:headEnd type="none" w="med" len="med"/>
            <a:tailEnd type="none" w="med" len="med"/>
          </a:ln>
          <a:effectLst/>
        </p:spPr>
        <p:txBody>
          <a:bodyPr wrap="square" lIns="32548" tIns="32548" rIns="32548" bIns="32548" rtlCol="0" anchor="ctr">
            <a:spAutoFit/>
          </a:bodyPr>
          <a:lstStyle/>
          <a:p>
            <a:pPr algn="ct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1</a:t>
            </a:r>
          </a:p>
        </p:txBody>
      </p:sp>
    </p:spTree>
    <p:extLst>
      <p:ext uri="{BB962C8B-B14F-4D97-AF65-F5344CB8AC3E}">
        <p14:creationId xmlns:p14="http://schemas.microsoft.com/office/powerpoint/2010/main" val="4129615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ASP-APP Spread (3/5)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err="1">
                <a:solidFill>
                  <a:srgbClr val="002997"/>
                </a:solidFill>
                <a:latin typeface="Arial" panose="020B0604020202020204" pitchFamily="34" charset="0"/>
                <a:ea typeface="+mj-ea"/>
                <a:cs typeface="Arial" panose="020B0604020202020204" pitchFamily="34" charset="0"/>
              </a:rPr>
              <a:t>그린지</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ASP-APP Spread</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300</a:t>
            </a:r>
            <a:r>
              <a:rPr lang="ko-KR" altLang="en-US" sz="1000" b="1" dirty="0">
                <a:solidFill>
                  <a:srgbClr val="002997"/>
                </a:solidFill>
                <a:latin typeface="Arial" panose="020B0604020202020204" pitchFamily="34" charset="0"/>
                <a:ea typeface="+mj-ea"/>
                <a:cs typeface="Arial" panose="020B0604020202020204" pitchFamily="34" charset="0"/>
              </a:rPr>
              <a:t>원 초반</a:t>
            </a:r>
            <a:r>
              <a:rPr lang="en-US" altLang="ko-KR" sz="1000" b="1" dirty="0">
                <a:solidFill>
                  <a:srgbClr val="002997"/>
                </a:solidFill>
                <a:latin typeface="Arial" panose="020B0604020202020204" pitchFamily="34" charset="0"/>
                <a:ea typeface="+mj-ea"/>
                <a:cs typeface="Arial" panose="020B0604020202020204" pitchFamily="34" charset="0"/>
              </a:rPr>
              <a:t>~500</a:t>
            </a:r>
            <a:r>
              <a:rPr lang="ko-KR" altLang="en-US" sz="1000" b="1" dirty="0">
                <a:solidFill>
                  <a:srgbClr val="002997"/>
                </a:solidFill>
                <a:latin typeface="Arial" panose="020B0604020202020204" pitchFamily="34" charset="0"/>
                <a:ea typeface="+mj-ea"/>
                <a:cs typeface="Arial" panose="020B0604020202020204" pitchFamily="34" charset="0"/>
              </a:rPr>
              <a:t>원 초반에서 변동하였으며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국내 산업용지 시장에서의 높은 점유율로 인해 원재료 가격 인상 분의 판가 반영이 가능한 구조임 </a:t>
            </a:r>
            <a:r>
              <a:rPr lang="en-US" altLang="ko-KR" sz="1000" b="1" dirty="0">
                <a:solidFill>
                  <a:srgbClr val="002997"/>
                </a:solidFill>
                <a:latin typeface="Arial" panose="020B0604020202020204" pitchFamily="34" charset="0"/>
                <a:ea typeface="+mj-ea"/>
                <a:cs typeface="Arial" panose="020B0604020202020204" pitchFamily="34" charset="0"/>
              </a:rPr>
              <a:t>(APP </a:t>
            </a:r>
            <a:r>
              <a:rPr lang="ko-KR" altLang="en-US" sz="1000" b="1" dirty="0">
                <a:solidFill>
                  <a:srgbClr val="002997"/>
                </a:solidFill>
                <a:latin typeface="Arial" panose="020B0604020202020204" pitchFamily="34" charset="0"/>
                <a:ea typeface="+mj-ea"/>
                <a:cs typeface="Arial" panose="020B0604020202020204" pitchFamily="34" charset="0"/>
              </a:rPr>
              <a:t>변동에 따른 </a:t>
            </a:r>
            <a:r>
              <a:rPr lang="en-US" altLang="ko-KR" sz="1000" b="1" dirty="0">
                <a:solidFill>
                  <a:srgbClr val="002997"/>
                </a:solidFill>
                <a:latin typeface="Arial" panose="020B0604020202020204" pitchFamily="34" charset="0"/>
                <a:ea typeface="+mj-ea"/>
                <a:cs typeface="Arial" panose="020B0604020202020204" pitchFamily="34" charset="0"/>
              </a:rPr>
              <a:t>ASP </a:t>
            </a:r>
            <a:r>
              <a:rPr lang="ko-KR" altLang="en-US" sz="1000" b="1" dirty="0">
                <a:solidFill>
                  <a:srgbClr val="002997"/>
                </a:solidFill>
                <a:latin typeface="Arial" panose="020B0604020202020204" pitchFamily="34" charset="0"/>
                <a:ea typeface="+mj-ea"/>
                <a:cs typeface="Arial" panose="020B0604020202020204" pitchFamily="34" charset="0"/>
              </a:rPr>
              <a:t>변동이 탄력적임</a:t>
            </a:r>
            <a:r>
              <a:rPr lang="en-US" altLang="ko-KR" sz="1000" b="1" dirty="0">
                <a:solidFill>
                  <a:srgbClr val="002997"/>
                </a:solidFill>
                <a:latin typeface="Arial" panose="020B0604020202020204" pitchFamily="34" charset="0"/>
                <a:ea typeface="+mj-ea"/>
                <a:cs typeface="Arial" panose="020B0604020202020204" pitchFamily="34" charset="0"/>
              </a:rPr>
              <a:t>)</a:t>
            </a:r>
          </a:p>
        </p:txBody>
      </p:sp>
      <p:sp>
        <p:nvSpPr>
          <p:cNvPr id="8" name="TextBox 7">
            <a:extLst>
              <a:ext uri="{FF2B5EF4-FFF2-40B4-BE49-F238E27FC236}">
                <a16:creationId xmlns:a16="http://schemas.microsoft.com/office/drawing/2014/main" id="{59DBED92-4EB4-4C57-BF88-DEAA32654263}"/>
              </a:ext>
            </a:extLst>
          </p:cNvPr>
          <p:cNvSpPr txBox="1"/>
          <p:nvPr/>
        </p:nvSpPr>
        <p:spPr>
          <a:xfrm>
            <a:off x="521159" y="1379095"/>
            <a:ext cx="4431841" cy="138499"/>
          </a:xfrm>
          <a:prstGeom prst="rect">
            <a:avLst/>
          </a:prstGeom>
          <a:noFill/>
        </p:spPr>
        <p:txBody>
          <a:bodyPr wrap="square" lIns="0" tIns="0" rIns="0" bIns="0">
            <a:spAutoFit/>
          </a:bodyPr>
          <a:lstStyle/>
          <a:p>
            <a:pPr marL="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&lt;ASP-APP Spread_</a:t>
            </a:r>
            <a:r>
              <a:rPr lang="ko-KR" altLang="en-US" sz="900" b="1" dirty="0" err="1">
                <a:solidFill>
                  <a:srgbClr val="000000"/>
                </a:solidFill>
                <a:latin typeface="Arial" panose="020B0604020202020204" pitchFamily="34" charset="0"/>
                <a:ea typeface="맑은 고딕"/>
                <a:cs typeface="Arial" panose="020B0604020202020204" pitchFamily="34" charset="0"/>
              </a:rPr>
              <a:t>그린지</a:t>
            </a:r>
            <a:r>
              <a:rPr lang="en-US" altLang="ko-KR" sz="900" b="1" dirty="0">
                <a:solidFill>
                  <a:srgbClr val="000000"/>
                </a:solidFill>
                <a:latin typeface="Arial" panose="020B0604020202020204" pitchFamily="34" charset="0"/>
                <a:ea typeface="맑은 고딕"/>
                <a:cs typeface="Arial" panose="020B0604020202020204" pitchFamily="34" charset="0"/>
              </a:rPr>
              <a:t> &gt;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graphicFrame>
        <p:nvGraphicFramePr>
          <p:cNvPr id="10" name="차트 9">
            <a:extLst>
              <a:ext uri="{FF2B5EF4-FFF2-40B4-BE49-F238E27FC236}">
                <a16:creationId xmlns:a16="http://schemas.microsoft.com/office/drawing/2014/main" id="{F298AEFF-99A7-4284-A24E-64687DFA64E6}"/>
              </a:ext>
            </a:extLst>
          </p:cNvPr>
          <p:cNvGraphicFramePr>
            <a:graphicFrameLocks/>
          </p:cNvGraphicFramePr>
          <p:nvPr/>
        </p:nvGraphicFramePr>
        <p:xfrm>
          <a:off x="496800" y="1576800"/>
          <a:ext cx="9172800" cy="30348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E84C4B9C-C747-497C-9A4A-28E0604FF328}"/>
              </a:ext>
            </a:extLst>
          </p:cNvPr>
          <p:cNvSpPr txBox="1"/>
          <p:nvPr/>
        </p:nvSpPr>
        <p:spPr>
          <a:xfrm>
            <a:off x="521158" y="4520160"/>
            <a:ext cx="8783641" cy="1465964"/>
          </a:xfrm>
          <a:prstGeom prst="rect">
            <a:avLst/>
          </a:prstGeom>
          <a:noFill/>
          <a:ln>
            <a:solidFill>
              <a:srgbClr val="00338D"/>
            </a:solid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b="1" u="sng" dirty="0" err="1">
                <a:solidFill>
                  <a:srgbClr val="000000"/>
                </a:solidFill>
                <a:latin typeface="Arial" panose="020B0604020202020204" pitchFamily="34" charset="0"/>
                <a:cs typeface="Arial" panose="020B0604020202020204" pitchFamily="34" charset="0"/>
              </a:rPr>
              <a:t>그린지</a:t>
            </a:r>
            <a:r>
              <a:rPr lang="en-US" altLang="ko-KR" sz="900" b="1" u="sng" dirty="0">
                <a:solidFill>
                  <a:srgbClr val="000000"/>
                </a:solidFill>
                <a:latin typeface="Arial" panose="020B0604020202020204" pitchFamily="34" charset="0"/>
                <a:cs typeface="Arial" panose="020B0604020202020204" pitchFamily="34" charset="0"/>
              </a:rPr>
              <a:t> Spread</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대상기간 동안 </a:t>
            </a:r>
            <a:r>
              <a:rPr lang="ko-KR" altLang="en-US" sz="900" dirty="0" err="1">
                <a:solidFill>
                  <a:srgbClr val="000000"/>
                </a:solidFill>
                <a:latin typeface="Arial" panose="020B0604020202020204" pitchFamily="34" charset="0"/>
                <a:cs typeface="Arial" panose="020B0604020202020204" pitchFamily="34" charset="0"/>
              </a:rPr>
              <a:t>그린지</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ASP-APP Spread</a:t>
            </a:r>
            <a:r>
              <a:rPr lang="ko-KR" altLang="en-US" sz="900" dirty="0">
                <a:solidFill>
                  <a:srgbClr val="000000"/>
                </a:solidFill>
                <a:latin typeface="Arial" panose="020B0604020202020204" pitchFamily="34" charset="0"/>
                <a:cs typeface="Arial" panose="020B0604020202020204" pitchFamily="34" charset="0"/>
              </a:rPr>
              <a:t>는 </a:t>
            </a:r>
            <a:r>
              <a:rPr lang="en-US" altLang="ko-KR" sz="900" dirty="0">
                <a:solidFill>
                  <a:srgbClr val="000000"/>
                </a:solidFill>
                <a:latin typeface="Arial" panose="020B0604020202020204" pitchFamily="34" charset="0"/>
                <a:cs typeface="Arial" panose="020B0604020202020204" pitchFamily="34" charset="0"/>
              </a:rPr>
              <a:t>300</a:t>
            </a:r>
            <a:r>
              <a:rPr lang="ko-KR" altLang="en-US" sz="900" dirty="0">
                <a:solidFill>
                  <a:srgbClr val="000000"/>
                </a:solidFill>
                <a:latin typeface="Arial" panose="020B0604020202020204" pitchFamily="34" charset="0"/>
                <a:cs typeface="Arial" panose="020B0604020202020204" pitchFamily="34" charset="0"/>
              </a:rPr>
              <a:t>원 초반</a:t>
            </a:r>
            <a:r>
              <a:rPr lang="en-US" altLang="ko-KR" sz="900" dirty="0">
                <a:solidFill>
                  <a:srgbClr val="000000"/>
                </a:solidFill>
                <a:latin typeface="Arial" panose="020B0604020202020204" pitchFamily="34" charset="0"/>
                <a:cs typeface="Arial" panose="020B0604020202020204" pitchFamily="34" charset="0"/>
              </a:rPr>
              <a:t>~500</a:t>
            </a:r>
            <a:r>
              <a:rPr lang="ko-KR" altLang="en-US" sz="900" dirty="0">
                <a:solidFill>
                  <a:srgbClr val="000000"/>
                </a:solidFill>
                <a:latin typeface="Arial" panose="020B0604020202020204" pitchFamily="34" charset="0"/>
                <a:cs typeface="Arial" panose="020B0604020202020204" pitchFamily="34" charset="0"/>
              </a:rPr>
              <a:t>원 초반에서 변동하였음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국내 고지 공급 과잉</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중국 고지 수입 제한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으로 인한 고지 매입단가 하락 </a:t>
            </a:r>
            <a:r>
              <a:rPr lang="en-US" altLang="ko-KR" sz="900" dirty="0">
                <a:solidFill>
                  <a:srgbClr val="000000"/>
                </a:solidFill>
                <a:latin typeface="Arial" panose="020B0604020202020204" pitchFamily="34" charset="0"/>
                <a:cs typeface="Arial" panose="020B0604020202020204" pitchFamily="34" charset="0"/>
              </a:rPr>
              <a:t>&amp; </a:t>
            </a:r>
            <a:r>
              <a:rPr lang="ko-KR" altLang="en-US" sz="900" dirty="0">
                <a:solidFill>
                  <a:srgbClr val="000000"/>
                </a:solidFill>
                <a:latin typeface="Arial" panose="020B0604020202020204" pitchFamily="34" charset="0"/>
                <a:cs typeface="Arial" panose="020B0604020202020204" pitchFamily="34" charset="0"/>
              </a:rPr>
              <a:t>원재료 </a:t>
            </a:r>
            <a:r>
              <a:rPr lang="ko-KR" altLang="en-US" sz="900" dirty="0" err="1">
                <a:solidFill>
                  <a:srgbClr val="000000"/>
                </a:solidFill>
                <a:latin typeface="Arial" panose="020B0604020202020204" pitchFamily="34" charset="0"/>
                <a:cs typeface="Arial" panose="020B0604020202020204" pitchFamily="34" charset="0"/>
              </a:rPr>
              <a:t>수율</a:t>
            </a:r>
            <a:r>
              <a:rPr lang="ko-KR" altLang="en-US" sz="900" dirty="0">
                <a:solidFill>
                  <a:srgbClr val="000000"/>
                </a:solidFill>
                <a:latin typeface="Arial" panose="020B0604020202020204" pitchFamily="34" charset="0"/>
                <a:cs typeface="Arial" panose="020B0604020202020204" pitchFamily="34" charset="0"/>
              </a:rPr>
              <a:t> 개선으로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년까지 단위당 원재료비가 지속적으로 하락하여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가 크게 개선되었음 </a:t>
            </a:r>
            <a:r>
              <a:rPr lang="en-US" altLang="ko-KR" sz="900" dirty="0">
                <a:solidFill>
                  <a:srgbClr val="000000"/>
                </a:solidFill>
                <a:latin typeface="Arial" panose="020B0604020202020204" pitchFamily="34" charset="0"/>
                <a:cs typeface="Arial" panose="020B0604020202020204" pitchFamily="34" charset="0"/>
              </a:rPr>
              <a:t>(2018</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2</a:t>
            </a:r>
            <a:r>
              <a:rPr lang="ko-KR" altLang="en-US" sz="900" dirty="0">
                <a:solidFill>
                  <a:srgbClr val="000000"/>
                </a:solidFill>
                <a:latin typeface="Arial" panose="020B0604020202020204" pitchFamily="34" charset="0"/>
                <a:cs typeface="Arial" panose="020B0604020202020204" pitchFamily="34" charset="0"/>
              </a:rPr>
              <a:t>월 </a:t>
            </a:r>
            <a:r>
              <a:rPr lang="en-US" altLang="ko-KR" sz="900" dirty="0">
                <a:solidFill>
                  <a:srgbClr val="000000"/>
                </a:solidFill>
                <a:latin typeface="Arial" panose="020B0604020202020204" pitchFamily="34" charset="0"/>
                <a:cs typeface="Arial" panose="020B0604020202020204" pitchFamily="34" charset="0"/>
              </a:rPr>
              <a:t>311</a:t>
            </a:r>
            <a:r>
              <a:rPr lang="ko-KR" altLang="en-US" sz="900" dirty="0">
                <a:solidFill>
                  <a:srgbClr val="000000"/>
                </a:solidFill>
                <a:latin typeface="Arial" panose="020B0604020202020204" pitchFamily="34" charset="0"/>
                <a:cs typeface="Arial" panose="020B0604020202020204" pitchFamily="34" charset="0"/>
              </a:rPr>
              <a:t>원 ▶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12</a:t>
            </a:r>
            <a:r>
              <a:rPr lang="ko-KR" altLang="en-US" sz="900" dirty="0">
                <a:solidFill>
                  <a:srgbClr val="000000"/>
                </a:solidFill>
                <a:latin typeface="Arial" panose="020B0604020202020204" pitchFamily="34" charset="0"/>
                <a:cs typeface="Arial" panose="020B0604020202020204" pitchFamily="34" charset="0"/>
              </a:rPr>
              <a:t>월 </a:t>
            </a:r>
            <a:r>
              <a:rPr lang="en-US" altLang="ko-KR" sz="900" dirty="0">
                <a:solidFill>
                  <a:srgbClr val="000000"/>
                </a:solidFill>
                <a:latin typeface="Arial" panose="020B0604020202020204" pitchFamily="34" charset="0"/>
                <a:cs typeface="Arial" panose="020B0604020202020204" pitchFamily="34" charset="0"/>
              </a:rPr>
              <a:t>501</a:t>
            </a:r>
            <a:r>
              <a:rPr lang="ko-KR" altLang="en-US" sz="900" dirty="0">
                <a:solidFill>
                  <a:srgbClr val="000000"/>
                </a:solidFill>
                <a:latin typeface="Arial" panose="020B0604020202020204" pitchFamily="34" charset="0"/>
                <a:cs typeface="Arial" panose="020B0604020202020204" pitchFamily="34" charset="0"/>
              </a:rPr>
              <a:t>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이후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중국 외 국가로의 고지 수출 증가 및 </a:t>
            </a:r>
            <a:r>
              <a:rPr lang="en-US" altLang="ko-KR" sz="900" dirty="0">
                <a:solidFill>
                  <a:srgbClr val="000000"/>
                </a:solidFill>
                <a:latin typeface="Arial" panose="020B0604020202020204" pitchFamily="34" charset="0"/>
                <a:cs typeface="Arial" panose="020B0604020202020204" pitchFamily="34" charset="0"/>
              </a:rPr>
              <a:t>Covid-19</a:t>
            </a:r>
            <a:r>
              <a:rPr lang="ko-KR" altLang="en-US" sz="900" dirty="0">
                <a:solidFill>
                  <a:srgbClr val="000000"/>
                </a:solidFill>
                <a:latin typeface="Arial" panose="020B0604020202020204" pitchFamily="34" charset="0"/>
                <a:cs typeface="Arial" panose="020B0604020202020204" pitchFamily="34" charset="0"/>
              </a:rPr>
              <a:t>로 인한 박스 물동량 상승으로 고지 수요가 증가하여 고지가격은 증가한 반면</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경쟁업체와의 경쟁심화로 판가가 하락하여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가 악화되었으나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경쟁업체의 도태로 인하여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상반기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하반기 각각 판가를 </a:t>
            </a:r>
            <a:r>
              <a:rPr lang="en-US" altLang="ko-KR" sz="900" dirty="0">
                <a:solidFill>
                  <a:srgbClr val="000000"/>
                </a:solidFill>
                <a:latin typeface="Arial" panose="020B0604020202020204" pitchFamily="34" charset="0"/>
                <a:cs typeface="Arial" panose="020B0604020202020204" pitchFamily="34" charset="0"/>
              </a:rPr>
              <a:t>1</a:t>
            </a:r>
            <a:r>
              <a:rPr lang="ko-KR" altLang="en-US" sz="900" dirty="0" err="1">
                <a:solidFill>
                  <a:srgbClr val="000000"/>
                </a:solidFill>
                <a:latin typeface="Arial" panose="020B0604020202020204" pitchFamily="34" charset="0"/>
                <a:cs typeface="Arial" panose="020B0604020202020204" pitchFamily="34" charset="0"/>
              </a:rPr>
              <a:t>회씩</a:t>
            </a:r>
            <a:r>
              <a:rPr lang="ko-KR" altLang="en-US" sz="900" dirty="0">
                <a:solidFill>
                  <a:srgbClr val="000000"/>
                </a:solidFill>
                <a:latin typeface="Arial" panose="020B0604020202020204" pitchFamily="34" charset="0"/>
                <a:cs typeface="Arial" panose="020B0604020202020204" pitchFamily="34" charset="0"/>
              </a:rPr>
              <a:t> 인상하여 </a:t>
            </a:r>
            <a:r>
              <a:rPr lang="en-US" altLang="ko-KR" sz="900" dirty="0">
                <a:solidFill>
                  <a:srgbClr val="000000"/>
                </a:solidFill>
                <a:latin typeface="Arial" panose="020B0604020202020204" pitchFamily="34" charset="0"/>
                <a:cs typeface="Arial" panose="020B0604020202020204" pitchFamily="34" charset="0"/>
              </a:rPr>
              <a:t>400</a:t>
            </a:r>
            <a:r>
              <a:rPr lang="ko-KR" altLang="en-US" sz="900" dirty="0">
                <a:solidFill>
                  <a:srgbClr val="000000"/>
                </a:solidFill>
                <a:latin typeface="Arial" panose="020B0604020202020204" pitchFamily="34" charset="0"/>
                <a:cs typeface="Arial" panose="020B0604020202020204" pitchFamily="34" charset="0"/>
              </a:rPr>
              <a:t>초반 수준의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를 회복하였음</a:t>
            </a:r>
            <a:r>
              <a:rPr lang="en-US" altLang="ko-KR" sz="900" dirty="0">
                <a:solidFill>
                  <a:srgbClr val="000000"/>
                </a:solidFill>
                <a:latin typeface="Arial" panose="020B0604020202020204" pitchFamily="34" charset="0"/>
                <a:cs typeface="Arial" panose="020B0604020202020204" pitchFamily="34" charset="0"/>
              </a:rPr>
              <a:t> </a:t>
            </a:r>
          </a:p>
        </p:txBody>
      </p:sp>
      <p:sp>
        <p:nvSpPr>
          <p:cNvPr id="16" name="직사각형 119">
            <a:extLst>
              <a:ext uri="{FF2B5EF4-FFF2-40B4-BE49-F238E27FC236}">
                <a16:creationId xmlns:a16="http://schemas.microsoft.com/office/drawing/2014/main" id="{9A99F0BA-35EF-4355-ADAC-AA50520BB910}"/>
              </a:ext>
            </a:extLst>
          </p:cNvPr>
          <p:cNvSpPr/>
          <p:nvPr/>
        </p:nvSpPr>
        <p:spPr bwMode="auto">
          <a:xfrm>
            <a:off x="521159" y="6002514"/>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원재료 실제 매입단가가 아닌</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각 </a:t>
            </a:r>
            <a:r>
              <a:rPr lang="ko-KR" altLang="en-US" sz="700" dirty="0" err="1">
                <a:solidFill>
                  <a:prstClr val="black"/>
                </a:solidFill>
                <a:latin typeface="Arial" panose="020B0604020202020204" pitchFamily="34" charset="0"/>
                <a:ea typeface="+mj-ea"/>
                <a:cs typeface="Arial" panose="020B0604020202020204" pitchFamily="34" charset="0"/>
              </a:rPr>
              <a:t>지종별</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kg </a:t>
            </a:r>
            <a:r>
              <a:rPr lang="ko-KR" altLang="en-US" sz="700" dirty="0">
                <a:solidFill>
                  <a:prstClr val="black"/>
                </a:solidFill>
                <a:latin typeface="Arial" panose="020B0604020202020204" pitchFamily="34" charset="0"/>
                <a:ea typeface="+mj-ea"/>
                <a:cs typeface="Arial" panose="020B0604020202020204" pitchFamily="34" charset="0"/>
              </a:rPr>
              <a:t>당 실제 발생 원재료비 금액으로</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원재료 배합비가 반영됨</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 원재료 배합비는 각 </a:t>
            </a:r>
            <a:r>
              <a:rPr lang="ko-KR" altLang="en-US" sz="700" dirty="0" err="1">
                <a:solidFill>
                  <a:prstClr val="black"/>
                </a:solidFill>
                <a:latin typeface="Arial" panose="020B0604020202020204" pitchFamily="34" charset="0"/>
                <a:ea typeface="+mj-ea"/>
                <a:cs typeface="Arial" panose="020B0604020202020204" pitchFamily="34" charset="0"/>
              </a:rPr>
              <a:t>지종별로</a:t>
            </a:r>
            <a:r>
              <a:rPr lang="ko-KR" altLang="en-US" sz="700" dirty="0">
                <a:solidFill>
                  <a:prstClr val="black"/>
                </a:solidFill>
                <a:latin typeface="Arial" panose="020B0604020202020204" pitchFamily="34" charset="0"/>
                <a:ea typeface="+mj-ea"/>
                <a:cs typeface="Arial" panose="020B0604020202020204" pitchFamily="34" charset="0"/>
              </a:rPr>
              <a:t> 상이하며</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err="1">
                <a:solidFill>
                  <a:prstClr val="black"/>
                </a:solidFill>
                <a:latin typeface="Arial" panose="020B0604020202020204" pitchFamily="34" charset="0"/>
                <a:ea typeface="+mj-ea"/>
                <a:cs typeface="Arial" panose="020B0604020202020204" pitchFamily="34" charset="0"/>
              </a:rPr>
              <a:t>지종별</a:t>
            </a:r>
            <a:r>
              <a:rPr lang="ko-KR" altLang="en-US" sz="700" dirty="0">
                <a:solidFill>
                  <a:prstClr val="black"/>
                </a:solidFill>
                <a:latin typeface="Arial" panose="020B0604020202020204" pitchFamily="34" charset="0"/>
                <a:ea typeface="+mj-ea"/>
                <a:cs typeface="Arial" panose="020B0604020202020204" pitchFamily="34" charset="0"/>
              </a:rPr>
              <a:t> 원재료 배합비는 제공불가 항목으로 관련 분석에 제약 존재</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17" name="직사각형 119">
            <a:extLst>
              <a:ext uri="{FF2B5EF4-FFF2-40B4-BE49-F238E27FC236}">
                <a16:creationId xmlns:a16="http://schemas.microsoft.com/office/drawing/2014/main" id="{FE695178-7F91-4799-8F00-320EF0D0CA59}"/>
              </a:ext>
            </a:extLst>
          </p:cNvPr>
          <p:cNvSpPr/>
          <p:nvPr/>
        </p:nvSpPr>
        <p:spPr bwMode="auto">
          <a:xfrm>
            <a:off x="521159" y="6103738"/>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6.2.5</a:t>
            </a:r>
          </a:p>
        </p:txBody>
      </p:sp>
      <p:sp>
        <p:nvSpPr>
          <p:cNvPr id="18" name="직사각형 119">
            <a:extLst>
              <a:ext uri="{FF2B5EF4-FFF2-40B4-BE49-F238E27FC236}">
                <a16:creationId xmlns:a16="http://schemas.microsoft.com/office/drawing/2014/main" id="{3C160714-2597-4572-AA1D-A29862F2D539}"/>
              </a:ext>
            </a:extLst>
          </p:cNvPr>
          <p:cNvSpPr/>
          <p:nvPr/>
        </p:nvSpPr>
        <p:spPr bwMode="auto">
          <a:xfrm>
            <a:off x="5962647" y="4306500"/>
            <a:ext cx="128947" cy="173454"/>
          </a:xfrm>
          <a:prstGeom prst="rect">
            <a:avLst/>
          </a:prstGeom>
          <a:noFill/>
          <a:ln w="9525" cap="flat" cmpd="sng" algn="ctr">
            <a:noFill/>
            <a:prstDash val="solid"/>
            <a:round/>
            <a:headEnd type="none" w="med" len="med"/>
            <a:tailEnd type="none" w="med" len="med"/>
          </a:ln>
          <a:effectLst/>
        </p:spPr>
        <p:txBody>
          <a:bodyPr wrap="square" lIns="32548" tIns="32548" rIns="32548" bIns="32548" rtlCol="0" anchor="ctr">
            <a:spAutoFit/>
          </a:bodyPr>
          <a:lstStyle/>
          <a:p>
            <a:pPr algn="ct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1</a:t>
            </a:r>
          </a:p>
        </p:txBody>
      </p:sp>
    </p:spTree>
    <p:extLst>
      <p:ext uri="{BB962C8B-B14F-4D97-AF65-F5344CB8AC3E}">
        <p14:creationId xmlns:p14="http://schemas.microsoft.com/office/powerpoint/2010/main" val="3257833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ASP-APP Spread (4/5)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신문</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내수</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의 경우</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고객사 </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주요 신문사</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의 가격 통제력이 존재하여</a:t>
            </a:r>
            <a:r>
              <a:rPr lang="en-US" altLang="ko-KR" sz="1000" b="1" dirty="0">
                <a:solidFill>
                  <a:srgbClr val="002997"/>
                </a:solidFill>
                <a:latin typeface="Arial" panose="020B0604020202020204" pitchFamily="34" charset="0"/>
                <a:ea typeface="+mj-ea"/>
                <a:cs typeface="Arial" panose="020B0604020202020204" pitchFamily="34" charset="0"/>
              </a:rPr>
              <a:t> APP </a:t>
            </a:r>
            <a:r>
              <a:rPr lang="ko-KR" altLang="en-US" sz="1000" b="1" dirty="0">
                <a:solidFill>
                  <a:srgbClr val="002997"/>
                </a:solidFill>
                <a:latin typeface="Arial" panose="020B0604020202020204" pitchFamily="34" charset="0"/>
                <a:ea typeface="+mj-ea"/>
                <a:cs typeface="Arial" panose="020B0604020202020204" pitchFamily="34" charset="0"/>
              </a:rPr>
              <a:t>변동에 따른 </a:t>
            </a:r>
            <a:r>
              <a:rPr lang="en-US" altLang="ko-KR" sz="1000" b="1" dirty="0">
                <a:solidFill>
                  <a:srgbClr val="002997"/>
                </a:solidFill>
                <a:latin typeface="Arial" panose="020B0604020202020204" pitchFamily="34" charset="0"/>
                <a:ea typeface="+mj-ea"/>
                <a:cs typeface="Arial" panose="020B0604020202020204" pitchFamily="34" charset="0"/>
              </a:rPr>
              <a:t>ASP </a:t>
            </a:r>
            <a:r>
              <a:rPr lang="ko-KR" altLang="en-US" sz="1000" b="1" dirty="0">
                <a:solidFill>
                  <a:srgbClr val="002997"/>
                </a:solidFill>
                <a:latin typeface="Arial" panose="020B0604020202020204" pitchFamily="34" charset="0"/>
                <a:ea typeface="+mj-ea"/>
                <a:cs typeface="Arial" panose="020B0604020202020204" pitchFamily="34" charset="0"/>
              </a:rPr>
              <a:t>변동이 </a:t>
            </a:r>
            <a:r>
              <a:rPr lang="ko-KR" altLang="en-US" sz="1000" b="1" dirty="0" err="1">
                <a:solidFill>
                  <a:srgbClr val="002997"/>
                </a:solidFill>
                <a:latin typeface="Arial" panose="020B0604020202020204" pitchFamily="34" charset="0"/>
                <a:ea typeface="+mj-ea"/>
                <a:cs typeface="Arial" panose="020B0604020202020204" pitchFamily="34" charset="0"/>
              </a:rPr>
              <a:t>비탄력적인</a:t>
            </a:r>
            <a:r>
              <a:rPr lang="ko-KR" altLang="en-US" sz="1000" b="1" dirty="0">
                <a:solidFill>
                  <a:srgbClr val="002997"/>
                </a:solidFill>
                <a:latin typeface="Arial" panose="020B0604020202020204" pitchFamily="34" charset="0"/>
                <a:ea typeface="+mj-ea"/>
                <a:cs typeface="Arial" panose="020B0604020202020204" pitchFamily="34" charset="0"/>
              </a:rPr>
              <a:t> 반면</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신문</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수출</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의 경우 </a:t>
            </a:r>
            <a:r>
              <a:rPr lang="en-US" altLang="ko-KR" sz="1000" b="1" dirty="0">
                <a:solidFill>
                  <a:srgbClr val="002997"/>
                </a:solidFill>
                <a:latin typeface="Arial" panose="020B0604020202020204" pitchFamily="34" charset="0"/>
                <a:ea typeface="+mj-ea"/>
                <a:cs typeface="Arial" panose="020B0604020202020204" pitchFamily="34" charset="0"/>
              </a:rPr>
              <a:t>ASP </a:t>
            </a:r>
            <a:r>
              <a:rPr lang="ko-KR" altLang="en-US" sz="1000" b="1" dirty="0">
                <a:solidFill>
                  <a:srgbClr val="002997"/>
                </a:solidFill>
                <a:latin typeface="Arial" panose="020B0604020202020204" pitchFamily="34" charset="0"/>
                <a:ea typeface="+mj-ea"/>
                <a:cs typeface="Arial" panose="020B0604020202020204" pitchFamily="34" charset="0"/>
              </a:rPr>
              <a:t>변동이 탄력적인 것으로 나타남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CF775F39-83EE-472A-83E8-179543F7C467}"/>
              </a:ext>
            </a:extLst>
          </p:cNvPr>
          <p:cNvSpPr txBox="1"/>
          <p:nvPr/>
        </p:nvSpPr>
        <p:spPr>
          <a:xfrm>
            <a:off x="521159" y="4520160"/>
            <a:ext cx="4294442" cy="1465964"/>
          </a:xfrm>
          <a:prstGeom prst="rect">
            <a:avLst/>
          </a:prstGeom>
          <a:noFill/>
          <a:ln>
            <a:solidFill>
              <a:srgbClr val="00338D"/>
            </a:solid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b="1" u="sng" dirty="0">
                <a:solidFill>
                  <a:srgbClr val="000000"/>
                </a:solidFill>
                <a:latin typeface="Arial" panose="020B0604020202020204" pitchFamily="34" charset="0"/>
                <a:cs typeface="Arial" panose="020B0604020202020204" pitchFamily="34" charset="0"/>
              </a:rPr>
              <a:t>신문</a:t>
            </a:r>
            <a:r>
              <a:rPr lang="en-US" altLang="ko-KR" sz="900" b="1" u="sng" dirty="0">
                <a:solidFill>
                  <a:srgbClr val="000000"/>
                </a:solidFill>
                <a:latin typeface="Arial" panose="020B0604020202020204" pitchFamily="34" charset="0"/>
                <a:cs typeface="Arial" panose="020B0604020202020204" pitchFamily="34" charset="0"/>
              </a:rPr>
              <a:t>(</a:t>
            </a:r>
            <a:r>
              <a:rPr lang="ko-KR" altLang="en-US" sz="900" b="1" u="sng" dirty="0">
                <a:solidFill>
                  <a:srgbClr val="000000"/>
                </a:solidFill>
                <a:latin typeface="Arial" panose="020B0604020202020204" pitchFamily="34" charset="0"/>
                <a:cs typeface="Arial" panose="020B0604020202020204" pitchFamily="34" charset="0"/>
              </a:rPr>
              <a:t>내수</a:t>
            </a:r>
            <a:r>
              <a:rPr lang="en-US" altLang="ko-KR" sz="900" b="1" u="sng" dirty="0">
                <a:solidFill>
                  <a:srgbClr val="000000"/>
                </a:solidFill>
                <a:latin typeface="Arial" panose="020B0604020202020204" pitchFamily="34" charset="0"/>
                <a:cs typeface="Arial" panose="020B0604020202020204" pitchFamily="34" charset="0"/>
              </a:rPr>
              <a:t>) Spread</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상반기까지 </a:t>
            </a:r>
            <a:r>
              <a:rPr lang="en-US" altLang="ko-KR" sz="900" dirty="0">
                <a:solidFill>
                  <a:srgbClr val="000000"/>
                </a:solidFill>
                <a:latin typeface="Arial" panose="020B0604020202020204" pitchFamily="34" charset="0"/>
                <a:cs typeface="Arial" panose="020B0604020202020204" pitchFamily="34" charset="0"/>
              </a:rPr>
              <a:t>APP </a:t>
            </a:r>
            <a:r>
              <a:rPr lang="ko-KR" altLang="en-US" sz="900" dirty="0">
                <a:solidFill>
                  <a:srgbClr val="000000"/>
                </a:solidFill>
                <a:latin typeface="Arial" panose="020B0604020202020204" pitchFamily="34" charset="0"/>
                <a:cs typeface="Arial" panose="020B0604020202020204" pitchFamily="34" charset="0"/>
              </a:rPr>
              <a:t>변동에 따른 </a:t>
            </a:r>
            <a:r>
              <a:rPr lang="en-US" altLang="ko-KR" sz="900" dirty="0">
                <a:solidFill>
                  <a:srgbClr val="000000"/>
                </a:solidFill>
                <a:latin typeface="Arial" panose="020B0604020202020204" pitchFamily="34" charset="0"/>
                <a:cs typeface="Arial" panose="020B0604020202020204" pitchFamily="34" charset="0"/>
              </a:rPr>
              <a:t>ASP </a:t>
            </a:r>
            <a:r>
              <a:rPr lang="ko-KR" altLang="en-US" sz="900" dirty="0">
                <a:solidFill>
                  <a:srgbClr val="000000"/>
                </a:solidFill>
                <a:latin typeface="Arial" panose="020B0604020202020204" pitchFamily="34" charset="0"/>
                <a:cs typeface="Arial" panose="020B0604020202020204" pitchFamily="34" charset="0"/>
              </a:rPr>
              <a:t>변동이 비탄력적 </a:t>
            </a:r>
            <a:r>
              <a:rPr lang="en-US" altLang="ko-KR" sz="900" dirty="0">
                <a:solidFill>
                  <a:srgbClr val="000000"/>
                </a:solidFill>
                <a:latin typeface="Arial" panose="020B0604020202020204" pitchFamily="34" charset="0"/>
                <a:cs typeface="Arial" panose="020B0604020202020204" pitchFamily="34" charset="0"/>
              </a:rPr>
              <a:t>(ASP </a:t>
            </a:r>
            <a:r>
              <a:rPr lang="ko-KR" altLang="en-US" sz="900" dirty="0">
                <a:solidFill>
                  <a:srgbClr val="000000"/>
                </a:solidFill>
                <a:latin typeface="Arial" panose="020B0604020202020204" pitchFamily="34" charset="0"/>
                <a:cs typeface="Arial" panose="020B0604020202020204" pitchFamily="34" charset="0"/>
              </a:rPr>
              <a:t>일정하게 유지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이며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인터뷰에 따르면</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이는</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고객사</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주요 신문사</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의 신문용지 공급업체에 대한 가격 통제력이 더 우세한 것에 기인함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대형 신문사와의 협상에 따라 판가 인상 및 인상 폭이 결정되며</a:t>
            </a:r>
            <a:r>
              <a:rPr lang="en-US" altLang="ko-KR" sz="900" dirty="0">
                <a:solidFill>
                  <a:srgbClr val="000000"/>
                </a:solidFill>
                <a:latin typeface="Arial" panose="020B0604020202020204" pitchFamily="34" charset="0"/>
                <a:cs typeface="Arial" panose="020B0604020202020204" pitchFamily="34" charset="0"/>
              </a:rPr>
              <a:t>, 2021</a:t>
            </a:r>
            <a:r>
              <a:rPr lang="ko-KR" altLang="en-US" sz="900" dirty="0">
                <a:solidFill>
                  <a:srgbClr val="000000"/>
                </a:solidFill>
                <a:latin typeface="Arial" panose="020B0604020202020204" pitchFamily="34" charset="0"/>
                <a:cs typeface="Arial" panose="020B0604020202020204" pitchFamily="34" charset="0"/>
              </a:rPr>
              <a:t>년 하반기 지속적인 원재료비 상승으로 인해</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판가를 인상하였음</a:t>
            </a:r>
            <a:r>
              <a:rPr lang="en-US" altLang="ko-KR" sz="900" dirty="0">
                <a:solidFill>
                  <a:srgbClr val="000000"/>
                </a:solidFill>
                <a:latin typeface="Arial" panose="020B0604020202020204" pitchFamily="34" charset="0"/>
                <a:cs typeface="Arial" panose="020B0604020202020204" pitchFamily="34" charset="0"/>
              </a:rPr>
              <a:t>. 2022</a:t>
            </a:r>
            <a:r>
              <a:rPr lang="ko-KR" altLang="en-US" sz="900" dirty="0">
                <a:solidFill>
                  <a:srgbClr val="000000"/>
                </a:solidFill>
                <a:latin typeface="Arial" panose="020B0604020202020204" pitchFamily="34" charset="0"/>
                <a:cs typeface="Arial" panose="020B0604020202020204" pitchFamily="34" charset="0"/>
              </a:rPr>
              <a:t>년 하반기에 다시 판가 인상 예정이며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회사에 따르면</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타 경쟁업체도 판가를 인상하였으며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고객사인 신문사도 일정 부분 동의한 것으로 보임</a:t>
            </a:r>
            <a:endParaRPr lang="en-US" altLang="ko-KR" sz="800" i="1" dirty="0">
              <a:solidFill>
                <a:srgbClr val="0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9DBED92-4EB4-4C57-BF88-DEAA32654263}"/>
              </a:ext>
            </a:extLst>
          </p:cNvPr>
          <p:cNvSpPr txBox="1"/>
          <p:nvPr/>
        </p:nvSpPr>
        <p:spPr>
          <a:xfrm>
            <a:off x="521159" y="1379095"/>
            <a:ext cx="4431841" cy="138499"/>
          </a:xfrm>
          <a:prstGeom prst="rect">
            <a:avLst/>
          </a:prstGeom>
          <a:noFill/>
        </p:spPr>
        <p:txBody>
          <a:bodyPr wrap="square" lIns="0" tIns="0" rIns="0" bIns="0">
            <a:spAutoFit/>
          </a:bodyPr>
          <a:lstStyle/>
          <a:p>
            <a:pPr marL="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&lt;ASP-APP Spread_</a:t>
            </a:r>
            <a:r>
              <a:rPr lang="ko-KR" altLang="en-US" sz="900" b="1" dirty="0">
                <a:solidFill>
                  <a:srgbClr val="000000"/>
                </a:solidFill>
                <a:latin typeface="Arial" panose="020B0604020202020204" pitchFamily="34" charset="0"/>
                <a:ea typeface="맑은 고딕"/>
                <a:cs typeface="Arial" panose="020B0604020202020204" pitchFamily="34" charset="0"/>
              </a:rPr>
              <a:t>신문</a:t>
            </a:r>
            <a:r>
              <a:rPr lang="en-US" altLang="ko-KR" sz="900" b="1" dirty="0">
                <a:solidFill>
                  <a:srgbClr val="000000"/>
                </a:solidFill>
                <a:latin typeface="Arial" panose="020B0604020202020204" pitchFamily="34" charset="0"/>
                <a:ea typeface="맑은 고딕"/>
                <a:cs typeface="Arial" panose="020B0604020202020204" pitchFamily="34" charset="0"/>
              </a:rPr>
              <a:t>(</a:t>
            </a:r>
            <a:r>
              <a:rPr lang="ko-KR" altLang="en-US" sz="900" b="1" dirty="0">
                <a:solidFill>
                  <a:srgbClr val="000000"/>
                </a:solidFill>
                <a:latin typeface="Arial" panose="020B0604020202020204" pitchFamily="34" charset="0"/>
                <a:ea typeface="맑은 고딕"/>
                <a:cs typeface="Arial" panose="020B0604020202020204" pitchFamily="34" charset="0"/>
              </a:rPr>
              <a:t>내수</a:t>
            </a:r>
            <a:r>
              <a:rPr lang="en-US" altLang="ko-KR" sz="900" b="1" dirty="0">
                <a:solidFill>
                  <a:srgbClr val="000000"/>
                </a:solidFill>
                <a:latin typeface="Arial" panose="020B0604020202020204" pitchFamily="34" charset="0"/>
                <a:ea typeface="맑은 고딕"/>
                <a:cs typeface="Arial" panose="020B0604020202020204" pitchFamily="34" charset="0"/>
              </a:rPr>
              <a:t>)</a:t>
            </a:r>
            <a:r>
              <a:rPr lang="en-US" altLang="ko-KR" sz="900" b="1" baseline="30000" dirty="0">
                <a:solidFill>
                  <a:srgbClr val="000000"/>
                </a:solidFill>
                <a:latin typeface="Arial" panose="020B0604020202020204" pitchFamily="34" charset="0"/>
                <a:ea typeface="맑은 고딕"/>
                <a:cs typeface="Arial" panose="020B0604020202020204" pitchFamily="34" charset="0"/>
              </a:rPr>
              <a:t>1</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graphicFrame>
        <p:nvGraphicFramePr>
          <p:cNvPr id="13" name="차트 12">
            <a:extLst>
              <a:ext uri="{FF2B5EF4-FFF2-40B4-BE49-F238E27FC236}">
                <a16:creationId xmlns:a16="http://schemas.microsoft.com/office/drawing/2014/main" id="{CE2AE45C-C4B4-44DD-AE14-405F3550EF9A}"/>
              </a:ext>
            </a:extLst>
          </p:cNvPr>
          <p:cNvGraphicFramePr>
            <a:graphicFrameLocks/>
          </p:cNvGraphicFramePr>
          <p:nvPr/>
        </p:nvGraphicFramePr>
        <p:xfrm>
          <a:off x="496800" y="1576800"/>
          <a:ext cx="4320000" cy="3034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차트 13">
            <a:extLst>
              <a:ext uri="{FF2B5EF4-FFF2-40B4-BE49-F238E27FC236}">
                <a16:creationId xmlns:a16="http://schemas.microsoft.com/office/drawing/2014/main" id="{B2E3C0AA-4AAB-4AA8-BAA3-9ACE920A8AD6}"/>
              </a:ext>
            </a:extLst>
          </p:cNvPr>
          <p:cNvGraphicFramePr>
            <a:graphicFrameLocks/>
          </p:cNvGraphicFramePr>
          <p:nvPr/>
        </p:nvGraphicFramePr>
        <p:xfrm>
          <a:off x="5090400" y="1576800"/>
          <a:ext cx="4320000" cy="3034800"/>
        </p:xfrm>
        <a:graphic>
          <a:graphicData uri="http://schemas.openxmlformats.org/drawingml/2006/chart">
            <c:chart xmlns:c="http://schemas.openxmlformats.org/drawingml/2006/chart" xmlns:r="http://schemas.openxmlformats.org/officeDocument/2006/relationships" r:id="rId4"/>
          </a:graphicData>
        </a:graphic>
      </p:graphicFrame>
      <p:sp>
        <p:nvSpPr>
          <p:cNvPr id="17" name="직사각형 16">
            <a:extLst>
              <a:ext uri="{FF2B5EF4-FFF2-40B4-BE49-F238E27FC236}">
                <a16:creationId xmlns:a16="http://schemas.microsoft.com/office/drawing/2014/main" id="{C1256871-C400-43A7-876D-AF23AA8E71F5}"/>
              </a:ext>
            </a:extLst>
          </p:cNvPr>
          <p:cNvSpPr/>
          <p:nvPr/>
        </p:nvSpPr>
        <p:spPr>
          <a:xfrm>
            <a:off x="6827374" y="2286000"/>
            <a:ext cx="1147513" cy="159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i="1" dirty="0">
                <a:solidFill>
                  <a:schemeClr val="tx1"/>
                </a:solidFill>
                <a:latin typeface="Arial" panose="020B0604020202020204" pitchFamily="34" charset="0"/>
                <a:cs typeface="Arial" panose="020B0604020202020204" pitchFamily="34" charset="0"/>
              </a:rPr>
              <a:t>해당 기간</a:t>
            </a:r>
            <a:endParaRPr lang="en-US" altLang="ko-KR" sz="900" i="1" dirty="0">
              <a:solidFill>
                <a:schemeClr val="tx1"/>
              </a:solidFill>
              <a:latin typeface="Arial" panose="020B0604020202020204" pitchFamily="34" charset="0"/>
              <a:cs typeface="Arial" panose="020B0604020202020204" pitchFamily="34" charset="0"/>
            </a:endParaRPr>
          </a:p>
          <a:p>
            <a:pPr algn="ctr"/>
            <a:r>
              <a:rPr lang="ko-KR" altLang="en-US" sz="900" i="1" dirty="0">
                <a:solidFill>
                  <a:schemeClr val="tx1"/>
                </a:solidFill>
                <a:latin typeface="Arial" panose="020B0604020202020204" pitchFamily="34" charset="0"/>
                <a:cs typeface="Arial" panose="020B0604020202020204" pitchFamily="34" charset="0"/>
              </a:rPr>
              <a:t>신문</a:t>
            </a:r>
            <a:r>
              <a:rPr lang="en-US" altLang="ko-KR" sz="900" i="1" dirty="0">
                <a:solidFill>
                  <a:schemeClr val="tx1"/>
                </a:solidFill>
                <a:latin typeface="Arial" panose="020B0604020202020204" pitchFamily="34" charset="0"/>
                <a:cs typeface="Arial" panose="020B0604020202020204" pitchFamily="34" charset="0"/>
              </a:rPr>
              <a:t>(</a:t>
            </a:r>
            <a:r>
              <a:rPr lang="ko-KR" altLang="en-US" sz="900" i="1" dirty="0">
                <a:solidFill>
                  <a:schemeClr val="tx1"/>
                </a:solidFill>
                <a:latin typeface="Arial" panose="020B0604020202020204" pitchFamily="34" charset="0"/>
                <a:cs typeface="Arial" panose="020B0604020202020204" pitchFamily="34" charset="0"/>
              </a:rPr>
              <a:t>수출</a:t>
            </a:r>
            <a:r>
              <a:rPr lang="en-US" altLang="ko-KR" sz="900" i="1" dirty="0">
                <a:solidFill>
                  <a:schemeClr val="tx1"/>
                </a:solidFill>
                <a:latin typeface="Arial" panose="020B0604020202020204" pitchFamily="34" charset="0"/>
                <a:cs typeface="Arial" panose="020B0604020202020204" pitchFamily="34" charset="0"/>
              </a:rPr>
              <a:t>) </a:t>
            </a:r>
            <a:r>
              <a:rPr lang="ko-KR" altLang="en-US" sz="900" i="1" dirty="0">
                <a:solidFill>
                  <a:schemeClr val="tx1"/>
                </a:solidFill>
                <a:latin typeface="Arial" panose="020B0604020202020204" pitchFamily="34" charset="0"/>
                <a:cs typeface="Arial" panose="020B0604020202020204" pitchFamily="34" charset="0"/>
              </a:rPr>
              <a:t>매출 발생하지 않거나</a:t>
            </a:r>
            <a:r>
              <a:rPr lang="en-US" altLang="ko-KR" sz="900" i="1" dirty="0">
                <a:solidFill>
                  <a:schemeClr val="tx1"/>
                </a:solidFill>
                <a:latin typeface="Arial" panose="020B0604020202020204" pitchFamily="34" charset="0"/>
                <a:cs typeface="Arial" panose="020B0604020202020204" pitchFamily="34" charset="0"/>
              </a:rPr>
              <a:t>, </a:t>
            </a:r>
            <a:r>
              <a:rPr lang="ko-KR" altLang="en-US" sz="900" i="1" dirty="0">
                <a:solidFill>
                  <a:schemeClr val="tx1"/>
                </a:solidFill>
                <a:latin typeface="Arial" panose="020B0604020202020204" pitchFamily="34" charset="0"/>
                <a:cs typeface="Arial" panose="020B0604020202020204" pitchFamily="34" charset="0"/>
              </a:rPr>
              <a:t>미미한 수준으로 분석대상 제외</a:t>
            </a:r>
          </a:p>
        </p:txBody>
      </p:sp>
      <p:sp>
        <p:nvSpPr>
          <p:cNvPr id="18" name="TextBox 17">
            <a:extLst>
              <a:ext uri="{FF2B5EF4-FFF2-40B4-BE49-F238E27FC236}">
                <a16:creationId xmlns:a16="http://schemas.microsoft.com/office/drawing/2014/main" id="{9C956700-B217-40CF-B5D3-9189CA8240E9}"/>
              </a:ext>
            </a:extLst>
          </p:cNvPr>
          <p:cNvSpPr txBox="1"/>
          <p:nvPr/>
        </p:nvSpPr>
        <p:spPr>
          <a:xfrm>
            <a:off x="5089200" y="1379095"/>
            <a:ext cx="4431841" cy="138499"/>
          </a:xfrm>
          <a:prstGeom prst="rect">
            <a:avLst/>
          </a:prstGeom>
          <a:noFill/>
        </p:spPr>
        <p:txBody>
          <a:bodyPr wrap="square" lIns="0" tIns="0" rIns="0" bIns="0">
            <a:spAutoFit/>
          </a:bodyPr>
          <a:lstStyle/>
          <a:p>
            <a:pPr marL="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&lt;ASP-APP Spread_</a:t>
            </a:r>
            <a:r>
              <a:rPr lang="ko-KR" altLang="en-US" sz="900" b="1" dirty="0">
                <a:solidFill>
                  <a:srgbClr val="000000"/>
                </a:solidFill>
                <a:latin typeface="Arial" panose="020B0604020202020204" pitchFamily="34" charset="0"/>
                <a:ea typeface="맑은 고딕"/>
                <a:cs typeface="Arial" panose="020B0604020202020204" pitchFamily="34" charset="0"/>
              </a:rPr>
              <a:t>신문</a:t>
            </a:r>
            <a:r>
              <a:rPr lang="en-US" altLang="ko-KR" sz="900" b="1" dirty="0">
                <a:solidFill>
                  <a:srgbClr val="000000"/>
                </a:solidFill>
                <a:latin typeface="Arial" panose="020B0604020202020204" pitchFamily="34" charset="0"/>
                <a:ea typeface="맑은 고딕"/>
                <a:cs typeface="Arial" panose="020B0604020202020204" pitchFamily="34" charset="0"/>
              </a:rPr>
              <a:t> (</a:t>
            </a:r>
            <a:r>
              <a:rPr lang="ko-KR" altLang="en-US" sz="900" b="1" dirty="0">
                <a:solidFill>
                  <a:srgbClr val="000000"/>
                </a:solidFill>
                <a:latin typeface="Arial" panose="020B0604020202020204" pitchFamily="34" charset="0"/>
                <a:ea typeface="맑은 고딕"/>
                <a:cs typeface="Arial" panose="020B0604020202020204" pitchFamily="34" charset="0"/>
              </a:rPr>
              <a:t>수출</a:t>
            </a:r>
            <a:r>
              <a:rPr lang="en-US" altLang="ko-KR" sz="900" b="1" dirty="0">
                <a:solidFill>
                  <a:srgbClr val="000000"/>
                </a:solidFill>
                <a:latin typeface="Arial" panose="020B0604020202020204" pitchFamily="34" charset="0"/>
                <a:ea typeface="맑은 고딕"/>
                <a:cs typeface="Arial" panose="020B0604020202020204" pitchFamily="34" charset="0"/>
              </a:rPr>
              <a:t>)</a:t>
            </a:r>
            <a:r>
              <a:rPr lang="en-US" altLang="ko-KR" sz="900" b="1" baseline="30000" dirty="0">
                <a:solidFill>
                  <a:srgbClr val="000000"/>
                </a:solidFill>
                <a:latin typeface="Arial" panose="020B0604020202020204" pitchFamily="34" charset="0"/>
                <a:ea typeface="맑은 고딕"/>
                <a:cs typeface="Arial" panose="020B0604020202020204" pitchFamily="34" charset="0"/>
              </a:rPr>
              <a:t>1</a:t>
            </a:r>
            <a:r>
              <a:rPr lang="en-US" altLang="ko-KR" sz="900" b="1" dirty="0">
                <a:solidFill>
                  <a:srgbClr val="000000"/>
                </a:solidFill>
                <a:latin typeface="Arial" panose="020B0604020202020204" pitchFamily="34" charset="0"/>
                <a:ea typeface="맑은 고딕"/>
                <a:cs typeface="Arial" panose="020B0604020202020204" pitchFamily="34" charset="0"/>
              </a:rPr>
              <a:t> &gt;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20" name="TextBox 19">
            <a:extLst>
              <a:ext uri="{FF2B5EF4-FFF2-40B4-BE49-F238E27FC236}">
                <a16:creationId xmlns:a16="http://schemas.microsoft.com/office/drawing/2014/main" id="{7876556F-8906-4F6A-9FC2-D2DC5D272B24}"/>
              </a:ext>
            </a:extLst>
          </p:cNvPr>
          <p:cNvSpPr txBox="1"/>
          <p:nvPr/>
        </p:nvSpPr>
        <p:spPr>
          <a:xfrm>
            <a:off x="5089200" y="4527685"/>
            <a:ext cx="4215600" cy="1458033"/>
          </a:xfrm>
          <a:prstGeom prst="rect">
            <a:avLst/>
          </a:prstGeom>
          <a:noFill/>
          <a:ln>
            <a:solidFill>
              <a:srgbClr val="00338D"/>
            </a:solid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b="1" u="sng" dirty="0">
                <a:solidFill>
                  <a:srgbClr val="000000"/>
                </a:solidFill>
                <a:latin typeface="Arial" panose="020B0604020202020204" pitchFamily="34" charset="0"/>
                <a:cs typeface="Arial" panose="020B0604020202020204" pitchFamily="34" charset="0"/>
              </a:rPr>
              <a:t>신문</a:t>
            </a:r>
            <a:r>
              <a:rPr lang="en-US" altLang="ko-KR" sz="900" b="1" u="sng" dirty="0">
                <a:solidFill>
                  <a:srgbClr val="000000"/>
                </a:solidFill>
                <a:latin typeface="Arial" panose="020B0604020202020204" pitchFamily="34" charset="0"/>
                <a:cs typeface="Arial" panose="020B0604020202020204" pitchFamily="34" charset="0"/>
              </a:rPr>
              <a:t>(</a:t>
            </a:r>
            <a:r>
              <a:rPr lang="ko-KR" altLang="en-US" sz="900" b="1" u="sng" dirty="0">
                <a:solidFill>
                  <a:srgbClr val="000000"/>
                </a:solidFill>
                <a:latin typeface="Arial" panose="020B0604020202020204" pitchFamily="34" charset="0"/>
                <a:cs typeface="Arial" panose="020B0604020202020204" pitchFamily="34" charset="0"/>
              </a:rPr>
              <a:t>수출</a:t>
            </a:r>
            <a:r>
              <a:rPr lang="en-US" altLang="ko-KR" sz="900" b="1" u="sng" dirty="0">
                <a:solidFill>
                  <a:srgbClr val="000000"/>
                </a:solidFill>
                <a:latin typeface="Arial" panose="020B0604020202020204" pitchFamily="34" charset="0"/>
                <a:cs typeface="Arial" panose="020B0604020202020204" pitchFamily="34" charset="0"/>
              </a:rPr>
              <a:t>) Spread</a:t>
            </a: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신문</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수출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는 대상기간 동안 </a:t>
            </a:r>
            <a:r>
              <a:rPr lang="en-US" altLang="ko-KR" sz="900" dirty="0">
                <a:solidFill>
                  <a:srgbClr val="000000"/>
                </a:solidFill>
                <a:latin typeface="Arial" panose="020B0604020202020204" pitchFamily="34" charset="0"/>
                <a:cs typeface="Arial" panose="020B0604020202020204" pitchFamily="34" charset="0"/>
              </a:rPr>
              <a:t>200</a:t>
            </a:r>
            <a:r>
              <a:rPr lang="ko-KR" altLang="en-US" sz="900" dirty="0">
                <a:solidFill>
                  <a:srgbClr val="000000"/>
                </a:solidFill>
                <a:latin typeface="Arial" panose="020B0604020202020204" pitchFamily="34" charset="0"/>
                <a:cs typeface="Arial" panose="020B0604020202020204" pitchFamily="34" charset="0"/>
              </a:rPr>
              <a:t>원 초반</a:t>
            </a:r>
            <a:r>
              <a:rPr lang="en-US" altLang="ko-KR" sz="900" dirty="0">
                <a:solidFill>
                  <a:srgbClr val="000000"/>
                </a:solidFill>
                <a:latin typeface="Arial" panose="020B0604020202020204" pitchFamily="34" charset="0"/>
                <a:cs typeface="Arial" panose="020B0604020202020204" pitchFamily="34" charset="0"/>
              </a:rPr>
              <a:t>~400</a:t>
            </a:r>
            <a:r>
              <a:rPr lang="ko-KR" altLang="en-US" sz="900" dirty="0">
                <a:solidFill>
                  <a:srgbClr val="000000"/>
                </a:solidFill>
                <a:latin typeface="Arial" panose="020B0604020202020204" pitchFamily="34" charset="0"/>
                <a:cs typeface="Arial" panose="020B0604020202020204" pitchFamily="34" charset="0"/>
              </a:rPr>
              <a:t>원 초반 수준에서 변동하였음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글로벌 시장 상황에 따라 신문</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수출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의 판가가 결정되며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글로벌 신문용지 수요의 지속적인 감소 및 </a:t>
            </a:r>
            <a:r>
              <a:rPr lang="en-US" altLang="ko-KR" sz="900" dirty="0">
                <a:solidFill>
                  <a:srgbClr val="000000"/>
                </a:solidFill>
                <a:latin typeface="Arial" panose="020B0604020202020204" pitchFamily="34" charset="0"/>
                <a:cs typeface="Arial" panose="020B0604020202020204" pitchFamily="34" charset="0"/>
              </a:rPr>
              <a:t>Covid-19</a:t>
            </a:r>
            <a:r>
              <a:rPr lang="ko-KR" altLang="en-US" sz="900" dirty="0">
                <a:solidFill>
                  <a:srgbClr val="000000"/>
                </a:solidFill>
                <a:latin typeface="Arial" panose="020B0604020202020204" pitchFamily="34" charset="0"/>
                <a:cs typeface="Arial" panose="020B0604020202020204" pitchFamily="34" charset="0"/>
              </a:rPr>
              <a:t>로 인한 </a:t>
            </a:r>
            <a:r>
              <a:rPr lang="en-US" altLang="ko-KR" sz="900" dirty="0">
                <a:solidFill>
                  <a:srgbClr val="000000"/>
                </a:solidFill>
                <a:latin typeface="Arial" panose="020B0604020202020204" pitchFamily="34" charset="0"/>
                <a:cs typeface="Arial" panose="020B0604020202020204" pitchFamily="34" charset="0"/>
              </a:rPr>
              <a:t>Lock-down </a:t>
            </a:r>
            <a:r>
              <a:rPr lang="ko-KR" altLang="en-US" sz="900" dirty="0">
                <a:solidFill>
                  <a:srgbClr val="000000"/>
                </a:solidFill>
                <a:latin typeface="Arial" panose="020B0604020202020204" pitchFamily="34" charset="0"/>
                <a:cs typeface="Arial" panose="020B0604020202020204" pitchFamily="34" charset="0"/>
              </a:rPr>
              <a:t>등으로 인해 회사의 해외 신문용지 판매 거래처 수 및 판매량도 크게 감소하여 이에 따른 판가 변동 폭이 심하게 나타났음</a:t>
            </a: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신문</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내수</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와 달리 </a:t>
            </a:r>
            <a:r>
              <a:rPr lang="en-US" altLang="ko-KR" sz="900" dirty="0">
                <a:solidFill>
                  <a:srgbClr val="000000"/>
                </a:solidFill>
                <a:latin typeface="Arial" panose="020B0604020202020204" pitchFamily="34" charset="0"/>
                <a:cs typeface="Arial" panose="020B0604020202020204" pitchFamily="34" charset="0"/>
              </a:rPr>
              <a:t>APP </a:t>
            </a:r>
            <a:r>
              <a:rPr lang="ko-KR" altLang="en-US" sz="900" dirty="0">
                <a:solidFill>
                  <a:srgbClr val="000000"/>
                </a:solidFill>
                <a:latin typeface="Arial" panose="020B0604020202020204" pitchFamily="34" charset="0"/>
                <a:cs typeface="Arial" panose="020B0604020202020204" pitchFamily="34" charset="0"/>
              </a:rPr>
              <a:t>변동에 따른 </a:t>
            </a:r>
            <a:r>
              <a:rPr lang="en-US" altLang="ko-KR" sz="900" dirty="0">
                <a:solidFill>
                  <a:srgbClr val="000000"/>
                </a:solidFill>
                <a:latin typeface="Arial" panose="020B0604020202020204" pitchFamily="34" charset="0"/>
                <a:cs typeface="Arial" panose="020B0604020202020204" pitchFamily="34" charset="0"/>
              </a:rPr>
              <a:t>ASP </a:t>
            </a:r>
            <a:r>
              <a:rPr lang="ko-KR" altLang="en-US" sz="900" dirty="0">
                <a:solidFill>
                  <a:srgbClr val="000000"/>
                </a:solidFill>
                <a:latin typeface="Arial" panose="020B0604020202020204" pitchFamily="34" charset="0"/>
                <a:cs typeface="Arial" panose="020B0604020202020204" pitchFamily="34" charset="0"/>
              </a:rPr>
              <a:t>변동이 탄력적으로 나타남</a:t>
            </a:r>
            <a:endParaRPr lang="en-US" altLang="ko-KR" sz="900" dirty="0">
              <a:solidFill>
                <a:srgbClr val="000000"/>
              </a:solidFill>
              <a:latin typeface="Arial" panose="020B0604020202020204" pitchFamily="34" charset="0"/>
              <a:cs typeface="Arial" panose="020B0604020202020204" pitchFamily="34" charset="0"/>
            </a:endParaRPr>
          </a:p>
        </p:txBody>
      </p:sp>
      <p:sp>
        <p:nvSpPr>
          <p:cNvPr id="22" name="직사각형 119">
            <a:extLst>
              <a:ext uri="{FF2B5EF4-FFF2-40B4-BE49-F238E27FC236}">
                <a16:creationId xmlns:a16="http://schemas.microsoft.com/office/drawing/2014/main" id="{E04C094B-A03A-4355-9292-A1A52C536408}"/>
              </a:ext>
            </a:extLst>
          </p:cNvPr>
          <p:cNvSpPr/>
          <p:nvPr/>
        </p:nvSpPr>
        <p:spPr bwMode="auto">
          <a:xfrm>
            <a:off x="3683000" y="1576800"/>
            <a:ext cx="777440" cy="173454"/>
          </a:xfrm>
          <a:prstGeom prst="rect">
            <a:avLst/>
          </a:prstGeom>
          <a:noFill/>
          <a:ln w="9525" cap="flat" cmpd="sng" algn="ctr">
            <a:noFill/>
            <a:prstDash val="solid"/>
            <a:round/>
            <a:headEnd type="none" w="med" len="med"/>
            <a:tailEnd type="none" w="med" len="med"/>
          </a:ln>
          <a:effectLst/>
        </p:spPr>
        <p:txBody>
          <a:bodyPr wrap="square" lIns="32548" tIns="32548" rIns="32548" bIns="32548" rtlCol="0" anchor="ctr">
            <a:spAutoFit/>
          </a:bodyPr>
          <a:lstStyle/>
          <a:p>
            <a:pPr algn="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단위 </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원</a:t>
            </a:r>
            <a:r>
              <a:rPr lang="en-US" altLang="ko-KR" sz="700" dirty="0">
                <a:solidFill>
                  <a:prstClr val="black"/>
                </a:solidFill>
                <a:latin typeface="Arial" panose="020B0604020202020204" pitchFamily="34" charset="0"/>
                <a:ea typeface="+mj-ea"/>
                <a:cs typeface="Arial" panose="020B0604020202020204" pitchFamily="34" charset="0"/>
              </a:rPr>
              <a:t>/kg)</a:t>
            </a:r>
          </a:p>
        </p:txBody>
      </p:sp>
      <p:sp>
        <p:nvSpPr>
          <p:cNvPr id="23" name="직사각형 119">
            <a:extLst>
              <a:ext uri="{FF2B5EF4-FFF2-40B4-BE49-F238E27FC236}">
                <a16:creationId xmlns:a16="http://schemas.microsoft.com/office/drawing/2014/main" id="{85CF5721-CF92-4243-99E4-5ED3B50F875A}"/>
              </a:ext>
            </a:extLst>
          </p:cNvPr>
          <p:cNvSpPr/>
          <p:nvPr/>
        </p:nvSpPr>
        <p:spPr bwMode="auto">
          <a:xfrm>
            <a:off x="8340898" y="1576800"/>
            <a:ext cx="777440" cy="173454"/>
          </a:xfrm>
          <a:prstGeom prst="rect">
            <a:avLst/>
          </a:prstGeom>
          <a:noFill/>
          <a:ln w="9525" cap="flat" cmpd="sng" algn="ctr">
            <a:noFill/>
            <a:prstDash val="solid"/>
            <a:round/>
            <a:headEnd type="none" w="med" len="med"/>
            <a:tailEnd type="none" w="med" len="med"/>
          </a:ln>
          <a:effectLst/>
        </p:spPr>
        <p:txBody>
          <a:bodyPr wrap="square" lIns="32548" tIns="32548" rIns="32548" bIns="32548" rtlCol="0" anchor="ctr">
            <a:spAutoFit/>
          </a:bodyPr>
          <a:lstStyle/>
          <a:p>
            <a:pPr algn="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단위 </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원</a:t>
            </a:r>
            <a:r>
              <a:rPr lang="en-US" altLang="ko-KR" sz="700" dirty="0">
                <a:solidFill>
                  <a:prstClr val="black"/>
                </a:solidFill>
                <a:latin typeface="Arial" panose="020B0604020202020204" pitchFamily="34" charset="0"/>
                <a:ea typeface="+mj-ea"/>
                <a:cs typeface="Arial" panose="020B0604020202020204" pitchFamily="34" charset="0"/>
              </a:rPr>
              <a:t>/kg)</a:t>
            </a:r>
          </a:p>
        </p:txBody>
      </p:sp>
      <p:sp>
        <p:nvSpPr>
          <p:cNvPr id="24" name="직사각형 119">
            <a:extLst>
              <a:ext uri="{FF2B5EF4-FFF2-40B4-BE49-F238E27FC236}">
                <a16:creationId xmlns:a16="http://schemas.microsoft.com/office/drawing/2014/main" id="{4C382E7E-176C-433C-BEA1-649C74977299}"/>
              </a:ext>
            </a:extLst>
          </p:cNvPr>
          <p:cNvSpPr/>
          <p:nvPr/>
        </p:nvSpPr>
        <p:spPr bwMode="auto">
          <a:xfrm>
            <a:off x="3857624" y="4292213"/>
            <a:ext cx="128947" cy="173454"/>
          </a:xfrm>
          <a:prstGeom prst="rect">
            <a:avLst/>
          </a:prstGeom>
          <a:noFill/>
          <a:ln w="9525" cap="flat" cmpd="sng" algn="ctr">
            <a:noFill/>
            <a:prstDash val="solid"/>
            <a:round/>
            <a:headEnd type="none" w="med" len="med"/>
            <a:tailEnd type="none" w="med" len="med"/>
          </a:ln>
          <a:effectLst/>
        </p:spPr>
        <p:txBody>
          <a:bodyPr wrap="square" lIns="32548" tIns="32548" rIns="32548" bIns="32548" rtlCol="0" anchor="ctr">
            <a:spAutoFit/>
          </a:bodyPr>
          <a:lstStyle/>
          <a:p>
            <a:pPr algn="ct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27" name="직사각형 119">
            <a:extLst>
              <a:ext uri="{FF2B5EF4-FFF2-40B4-BE49-F238E27FC236}">
                <a16:creationId xmlns:a16="http://schemas.microsoft.com/office/drawing/2014/main" id="{0C2AE91D-041B-45A8-BCD6-EFD89736AFBE}"/>
              </a:ext>
            </a:extLst>
          </p:cNvPr>
          <p:cNvSpPr/>
          <p:nvPr/>
        </p:nvSpPr>
        <p:spPr bwMode="auto">
          <a:xfrm>
            <a:off x="521159" y="6016658"/>
            <a:ext cx="8997806"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청주공장의 관리 </a:t>
            </a:r>
            <a:r>
              <a:rPr lang="en-US" altLang="ko-KR" sz="700" dirty="0">
                <a:solidFill>
                  <a:prstClr val="black"/>
                </a:solidFill>
                <a:latin typeface="Arial" panose="020B0604020202020204" pitchFamily="34" charset="0"/>
                <a:ea typeface="+mj-ea"/>
                <a:cs typeface="Arial" panose="020B0604020202020204" pitchFamily="34" charset="0"/>
              </a:rPr>
              <a:t>Data</a:t>
            </a:r>
            <a:r>
              <a:rPr lang="ko-KR" altLang="en-US" sz="700" dirty="0">
                <a:solidFill>
                  <a:prstClr val="black"/>
                </a:solidFill>
                <a:latin typeface="Arial" panose="020B0604020202020204" pitchFamily="34" charset="0"/>
                <a:ea typeface="+mj-ea"/>
                <a:cs typeface="Arial" panose="020B0604020202020204" pitchFamily="34" charset="0"/>
              </a:rPr>
              <a:t>가 </a:t>
            </a:r>
            <a:r>
              <a:rPr lang="en-US" altLang="ko-KR" sz="700" dirty="0">
                <a:solidFill>
                  <a:prstClr val="black"/>
                </a:solidFill>
                <a:latin typeface="Arial" panose="020B0604020202020204" pitchFamily="34" charset="0"/>
                <a:ea typeface="+mj-ea"/>
                <a:cs typeface="Arial" panose="020B0604020202020204" pitchFamily="34" charset="0"/>
              </a:rPr>
              <a:t>2019</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(ERP </a:t>
            </a:r>
            <a:r>
              <a:rPr lang="ko-KR" altLang="en-US" sz="700" dirty="0">
                <a:solidFill>
                  <a:prstClr val="black"/>
                </a:solidFill>
                <a:latin typeface="Arial" panose="020B0604020202020204" pitchFamily="34" charset="0"/>
                <a:ea typeface="+mj-ea"/>
                <a:cs typeface="Arial" panose="020B0604020202020204" pitchFamily="34" charset="0"/>
              </a:rPr>
              <a:t>도입</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부터 집계가 시작 된 바</a:t>
            </a:r>
            <a:r>
              <a:rPr lang="en-US" altLang="ko-KR" sz="700" dirty="0">
                <a:solidFill>
                  <a:prstClr val="black"/>
                </a:solidFill>
                <a:latin typeface="Arial" panose="020B0604020202020204" pitchFamily="34" charset="0"/>
                <a:ea typeface="+mj-ea"/>
                <a:cs typeface="Arial" panose="020B0604020202020204" pitchFamily="34" charset="0"/>
              </a:rPr>
              <a:t>, 2019</a:t>
            </a:r>
            <a:r>
              <a:rPr lang="ko-KR" altLang="en-US" sz="700" dirty="0">
                <a:solidFill>
                  <a:prstClr val="black"/>
                </a:solidFill>
                <a:latin typeface="Arial" panose="020B0604020202020204" pitchFamily="34" charset="0"/>
                <a:ea typeface="+mj-ea"/>
                <a:cs typeface="Arial" panose="020B0604020202020204" pitchFamily="34" charset="0"/>
              </a:rPr>
              <a:t>년 이전 신문 월별 </a:t>
            </a:r>
            <a:r>
              <a:rPr lang="en-US" altLang="ko-KR" sz="700" dirty="0">
                <a:solidFill>
                  <a:prstClr val="black"/>
                </a:solidFill>
                <a:latin typeface="Arial" panose="020B0604020202020204" pitchFamily="34" charset="0"/>
                <a:ea typeface="+mj-ea"/>
                <a:cs typeface="Arial" panose="020B0604020202020204" pitchFamily="34" charset="0"/>
              </a:rPr>
              <a:t>ASP-APP Spread</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Data</a:t>
            </a:r>
            <a:r>
              <a:rPr lang="ko-KR" altLang="en-US" sz="700" dirty="0">
                <a:solidFill>
                  <a:prstClr val="black"/>
                </a:solidFill>
                <a:latin typeface="Arial" panose="020B0604020202020204" pitchFamily="34" charset="0"/>
                <a:ea typeface="+mj-ea"/>
                <a:cs typeface="Arial" panose="020B0604020202020204" pitchFamily="34" charset="0"/>
              </a:rPr>
              <a:t>는 존재하지 않음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28" name="직사각형 119">
            <a:extLst>
              <a:ext uri="{FF2B5EF4-FFF2-40B4-BE49-F238E27FC236}">
                <a16:creationId xmlns:a16="http://schemas.microsoft.com/office/drawing/2014/main" id="{A09813B4-E464-474D-AAE9-053544FC3EF4}"/>
              </a:ext>
            </a:extLst>
          </p:cNvPr>
          <p:cNvSpPr/>
          <p:nvPr/>
        </p:nvSpPr>
        <p:spPr bwMode="auto">
          <a:xfrm>
            <a:off x="8451060" y="4292213"/>
            <a:ext cx="128947" cy="173454"/>
          </a:xfrm>
          <a:prstGeom prst="rect">
            <a:avLst/>
          </a:prstGeom>
          <a:noFill/>
          <a:ln w="9525" cap="flat" cmpd="sng" algn="ctr">
            <a:noFill/>
            <a:prstDash val="solid"/>
            <a:round/>
            <a:headEnd type="none" w="med" len="med"/>
            <a:tailEnd type="none" w="med" len="med"/>
          </a:ln>
          <a:effectLst/>
        </p:spPr>
        <p:txBody>
          <a:bodyPr wrap="square" lIns="32548" tIns="32548" rIns="32548" bIns="32548" rtlCol="0" anchor="ctr">
            <a:spAutoFit/>
          </a:bodyPr>
          <a:lstStyle/>
          <a:p>
            <a:pPr algn="ct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30" name="직사각형 119">
            <a:extLst>
              <a:ext uri="{FF2B5EF4-FFF2-40B4-BE49-F238E27FC236}">
                <a16:creationId xmlns:a16="http://schemas.microsoft.com/office/drawing/2014/main" id="{48A344F5-B86C-4FFD-B200-17547E38A394}"/>
              </a:ext>
            </a:extLst>
          </p:cNvPr>
          <p:cNvSpPr/>
          <p:nvPr/>
        </p:nvSpPr>
        <p:spPr bwMode="auto">
          <a:xfrm>
            <a:off x="521159" y="6124434"/>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2: </a:t>
            </a:r>
            <a:r>
              <a:rPr lang="ko-KR" altLang="en-US" sz="700" dirty="0">
                <a:solidFill>
                  <a:prstClr val="black"/>
                </a:solidFill>
                <a:latin typeface="Arial" panose="020B0604020202020204" pitchFamily="34" charset="0"/>
                <a:ea typeface="+mj-ea"/>
                <a:cs typeface="Arial" panose="020B0604020202020204" pitchFamily="34" charset="0"/>
              </a:rPr>
              <a:t>원재료 실제 매입단가가 아닌</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각 </a:t>
            </a:r>
            <a:r>
              <a:rPr lang="ko-KR" altLang="en-US" sz="700" dirty="0" err="1">
                <a:solidFill>
                  <a:prstClr val="black"/>
                </a:solidFill>
                <a:latin typeface="Arial" panose="020B0604020202020204" pitchFamily="34" charset="0"/>
                <a:ea typeface="+mj-ea"/>
                <a:cs typeface="Arial" panose="020B0604020202020204" pitchFamily="34" charset="0"/>
              </a:rPr>
              <a:t>지종별</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kg </a:t>
            </a:r>
            <a:r>
              <a:rPr lang="ko-KR" altLang="en-US" sz="700" dirty="0">
                <a:solidFill>
                  <a:prstClr val="black"/>
                </a:solidFill>
                <a:latin typeface="Arial" panose="020B0604020202020204" pitchFamily="34" charset="0"/>
                <a:ea typeface="+mj-ea"/>
                <a:cs typeface="Arial" panose="020B0604020202020204" pitchFamily="34" charset="0"/>
              </a:rPr>
              <a:t>당 실제 발생 원재료비 금액으로</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원재료 배합비가 반영됨</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 원재료 배합비는 각 </a:t>
            </a:r>
            <a:r>
              <a:rPr lang="ko-KR" altLang="en-US" sz="700" dirty="0" err="1">
                <a:solidFill>
                  <a:prstClr val="black"/>
                </a:solidFill>
                <a:latin typeface="Arial" panose="020B0604020202020204" pitchFamily="34" charset="0"/>
                <a:ea typeface="+mj-ea"/>
                <a:cs typeface="Arial" panose="020B0604020202020204" pitchFamily="34" charset="0"/>
              </a:rPr>
              <a:t>지종별로</a:t>
            </a:r>
            <a:r>
              <a:rPr lang="ko-KR" altLang="en-US" sz="700" dirty="0">
                <a:solidFill>
                  <a:prstClr val="black"/>
                </a:solidFill>
                <a:latin typeface="Arial" panose="020B0604020202020204" pitchFamily="34" charset="0"/>
                <a:ea typeface="+mj-ea"/>
                <a:cs typeface="Arial" panose="020B0604020202020204" pitchFamily="34" charset="0"/>
              </a:rPr>
              <a:t> 상이하며</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err="1">
                <a:solidFill>
                  <a:prstClr val="black"/>
                </a:solidFill>
                <a:latin typeface="Arial" panose="020B0604020202020204" pitchFamily="34" charset="0"/>
                <a:ea typeface="+mj-ea"/>
                <a:cs typeface="Arial" panose="020B0604020202020204" pitchFamily="34" charset="0"/>
              </a:rPr>
              <a:t>지종별</a:t>
            </a:r>
            <a:r>
              <a:rPr lang="ko-KR" altLang="en-US" sz="700" dirty="0">
                <a:solidFill>
                  <a:prstClr val="black"/>
                </a:solidFill>
                <a:latin typeface="Arial" panose="020B0604020202020204" pitchFamily="34" charset="0"/>
                <a:ea typeface="+mj-ea"/>
                <a:cs typeface="Arial" panose="020B0604020202020204" pitchFamily="34" charset="0"/>
              </a:rPr>
              <a:t> 원재료 배합비는 제공불가 항목으로 관련 분석에 제약 존재</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31" name="직사각형 119">
            <a:extLst>
              <a:ext uri="{FF2B5EF4-FFF2-40B4-BE49-F238E27FC236}">
                <a16:creationId xmlns:a16="http://schemas.microsoft.com/office/drawing/2014/main" id="{BA3D18AD-A1B3-4656-9F71-16ECC0CDB2C5}"/>
              </a:ext>
            </a:extLst>
          </p:cNvPr>
          <p:cNvSpPr/>
          <p:nvPr/>
        </p:nvSpPr>
        <p:spPr bwMode="auto">
          <a:xfrm>
            <a:off x="521159" y="6225658"/>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6.2.5</a:t>
            </a:r>
          </a:p>
        </p:txBody>
      </p:sp>
    </p:spTree>
    <p:extLst>
      <p:ext uri="{BB962C8B-B14F-4D97-AF65-F5344CB8AC3E}">
        <p14:creationId xmlns:p14="http://schemas.microsoft.com/office/powerpoint/2010/main" val="315867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41">
            <a:extLst>
              <a:ext uri="{FF2B5EF4-FFF2-40B4-BE49-F238E27FC236}">
                <a16:creationId xmlns:a16="http://schemas.microsoft.com/office/drawing/2014/main" id="{B2BE2EF9-B3A5-4870-BCB8-81C8A55CE098}"/>
              </a:ext>
            </a:extLst>
          </p:cNvPr>
          <p:cNvSpPr>
            <a:spLocks noChangeArrowheads="1"/>
          </p:cNvSpPr>
          <p:nvPr/>
        </p:nvSpPr>
        <p:spPr bwMode="auto">
          <a:xfrm>
            <a:off x="495300" y="1177925"/>
            <a:ext cx="3586171" cy="313186"/>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ko-KR" altLang="en-US" sz="1200" b="1" dirty="0" err="1">
                <a:solidFill>
                  <a:srgbClr val="00338D"/>
                </a:solidFill>
                <a:latin typeface="Arial" panose="020B0604020202020204" pitchFamily="34" charset="0"/>
                <a:ea typeface="+mj-ea"/>
                <a:cs typeface="Arial" panose="020B0604020202020204" pitchFamily="34" charset="0"/>
              </a:rPr>
              <a:t>페이퍼코리아</a:t>
            </a:r>
            <a:endParaRPr lang="en-US" altLang="ko-KR" sz="1400" b="1" baseline="30000" dirty="0">
              <a:solidFill>
                <a:srgbClr val="00338D"/>
              </a:solidFill>
              <a:latin typeface="Arial" panose="020B0604020202020204" pitchFamily="34" charset="0"/>
              <a:ea typeface="+mj-ea"/>
              <a:cs typeface="Arial" panose="020B0604020202020204" pitchFamily="34" charset="0"/>
            </a:endParaRPr>
          </a:p>
        </p:txBody>
      </p:sp>
      <p:sp>
        <p:nvSpPr>
          <p:cNvPr id="216" name="직사각형 119">
            <a:extLst>
              <a:ext uri="{FF2B5EF4-FFF2-40B4-BE49-F238E27FC236}">
                <a16:creationId xmlns:a16="http://schemas.microsoft.com/office/drawing/2014/main" id="{24898E60-6A32-4585-8551-75822E8F69EC}"/>
              </a:ext>
            </a:extLst>
          </p:cNvPr>
          <p:cNvSpPr/>
          <p:nvPr/>
        </p:nvSpPr>
        <p:spPr bwMode="auto">
          <a:xfrm>
            <a:off x="2731449" y="1586158"/>
            <a:ext cx="20985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800">
                <a:solidFill>
                  <a:prstClr val="black"/>
                </a:solidFill>
                <a:latin typeface="Arial" panose="020B0604020202020204" pitchFamily="34" charset="0"/>
                <a:ea typeface="+mj-ea"/>
                <a:cs typeface="Arial" panose="020B0604020202020204" pitchFamily="34" charset="0"/>
              </a:rPr>
              <a:t>(2022.03.31 </a:t>
            </a:r>
            <a:r>
              <a:rPr lang="ko-KR" altLang="en-US" sz="800" dirty="0">
                <a:solidFill>
                  <a:prstClr val="black"/>
                </a:solidFill>
                <a:latin typeface="Arial" panose="020B0604020202020204" pitchFamily="34" charset="0"/>
                <a:ea typeface="+mj-ea"/>
                <a:cs typeface="Arial" panose="020B0604020202020204" pitchFamily="34" charset="0"/>
              </a:rPr>
              <a:t>기준</a:t>
            </a:r>
            <a:r>
              <a:rPr lang="en-US" altLang="ko-KR" sz="800" dirty="0">
                <a:solidFill>
                  <a:prstClr val="black"/>
                </a:solidFill>
                <a:latin typeface="Arial" panose="020B0604020202020204" pitchFamily="34" charset="0"/>
                <a:ea typeface="+mj-ea"/>
                <a:cs typeface="Arial" panose="020B0604020202020204" pitchFamily="34" charset="0"/>
              </a:rPr>
              <a:t>)</a:t>
            </a:r>
          </a:p>
          <a:p>
            <a:pPr algn="r" defTabSz="826719">
              <a:buClr>
                <a:srgbClr val="99CC00"/>
              </a:buClr>
              <a:tabLst>
                <a:tab pos="241127" algn="l"/>
              </a:tabLst>
            </a:pPr>
            <a:r>
              <a:rPr lang="ko-KR" altLang="en-US" sz="800" dirty="0">
                <a:solidFill>
                  <a:prstClr val="black"/>
                </a:solidFill>
                <a:latin typeface="Arial" panose="020B0604020202020204" pitchFamily="34" charset="0"/>
                <a:ea typeface="+mj-ea"/>
                <a:cs typeface="Arial" panose="020B0604020202020204" pitchFamily="34" charset="0"/>
              </a:rPr>
              <a:t>총원 </a:t>
            </a:r>
            <a:r>
              <a:rPr lang="en-US" altLang="ko-KR" sz="800" dirty="0">
                <a:solidFill>
                  <a:prstClr val="black"/>
                </a:solidFill>
                <a:latin typeface="Arial" panose="020B0604020202020204" pitchFamily="34" charset="0"/>
                <a:ea typeface="+mj-ea"/>
                <a:cs typeface="Arial" panose="020B0604020202020204" pitchFamily="34" charset="0"/>
              </a:rPr>
              <a:t>158</a:t>
            </a:r>
            <a:r>
              <a:rPr lang="ko-KR" altLang="en-US" sz="800" dirty="0">
                <a:solidFill>
                  <a:prstClr val="black"/>
                </a:solidFill>
                <a:latin typeface="Arial" panose="020B0604020202020204" pitchFamily="34" charset="0"/>
                <a:ea typeface="+mj-ea"/>
                <a:cs typeface="Arial" panose="020B0604020202020204" pitchFamily="34" charset="0"/>
              </a:rPr>
              <a:t>명</a:t>
            </a:r>
            <a:endParaRPr lang="en-US" altLang="ko-KR" sz="800" dirty="0">
              <a:solidFill>
                <a:prstClr val="black"/>
              </a:solidFill>
              <a:latin typeface="Arial" panose="020B0604020202020204" pitchFamily="34" charset="0"/>
              <a:ea typeface="+mj-ea"/>
              <a:cs typeface="Arial" panose="020B0604020202020204" pitchFamily="34" charset="0"/>
            </a:endParaRPr>
          </a:p>
        </p:txBody>
      </p:sp>
      <p:sp>
        <p:nvSpPr>
          <p:cNvPr id="262" name="모서리가 둥근 직사각형 97">
            <a:extLst>
              <a:ext uri="{FF2B5EF4-FFF2-40B4-BE49-F238E27FC236}">
                <a16:creationId xmlns:a16="http://schemas.microsoft.com/office/drawing/2014/main" id="{7FC346DB-2C1E-4D67-9B31-4C74B8E78863}"/>
              </a:ext>
            </a:extLst>
          </p:cNvPr>
          <p:cNvSpPr/>
          <p:nvPr/>
        </p:nvSpPr>
        <p:spPr>
          <a:xfrm>
            <a:off x="1448991" y="2657480"/>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공장</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(110)</a:t>
            </a:r>
          </a:p>
        </p:txBody>
      </p:sp>
      <p:sp>
        <p:nvSpPr>
          <p:cNvPr id="263" name="모서리가 둥근 직사각형 97">
            <a:extLst>
              <a:ext uri="{FF2B5EF4-FFF2-40B4-BE49-F238E27FC236}">
                <a16:creationId xmlns:a16="http://schemas.microsoft.com/office/drawing/2014/main" id="{10BF04E0-CC78-46EF-A6D0-8FD965EA07E8}"/>
              </a:ext>
            </a:extLst>
          </p:cNvPr>
          <p:cNvSpPr/>
          <p:nvPr/>
        </p:nvSpPr>
        <p:spPr>
          <a:xfrm>
            <a:off x="2308524" y="2657480"/>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영업본부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(11)</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264" name="모서리가 둥근 직사각형 97">
            <a:extLst>
              <a:ext uri="{FF2B5EF4-FFF2-40B4-BE49-F238E27FC236}">
                <a16:creationId xmlns:a16="http://schemas.microsoft.com/office/drawing/2014/main" id="{B583F6BB-4324-4C56-9090-DC7D6D7ED47E}"/>
              </a:ext>
            </a:extLst>
          </p:cNvPr>
          <p:cNvSpPr/>
          <p:nvPr/>
        </p:nvSpPr>
        <p:spPr>
          <a:xfrm>
            <a:off x="3168057" y="2657480"/>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구매물류본부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(11)</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266" name="모서리가 둥근 직사각형 97">
            <a:extLst>
              <a:ext uri="{FF2B5EF4-FFF2-40B4-BE49-F238E27FC236}">
                <a16:creationId xmlns:a16="http://schemas.microsoft.com/office/drawing/2014/main" id="{4697E0B0-E2FE-4CBB-AE68-4479F545B63F}"/>
              </a:ext>
            </a:extLst>
          </p:cNvPr>
          <p:cNvSpPr/>
          <p:nvPr/>
        </p:nvSpPr>
        <p:spPr>
          <a:xfrm>
            <a:off x="2308524" y="2991889"/>
            <a:ext cx="720000" cy="349702"/>
          </a:xfrm>
          <a:prstGeom prst="roundRect">
            <a:avLst>
              <a:gd name="adj" fmla="val 0"/>
            </a:avLst>
          </a:prstGeom>
          <a:solidFill>
            <a:schemeClr val="bg1"/>
          </a:solidFill>
          <a:ln w="9525">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ctr">
            <a:spAutoFit/>
          </a:bodyPr>
          <a:lstStyle/>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a:t>
            </a:r>
            <a:r>
              <a:rPr lang="ko-KR" altLang="en-US" sz="600" dirty="0">
                <a:solidFill>
                  <a:schemeClr val="tx1"/>
                </a:solidFill>
                <a:latin typeface="Arial" panose="020B0604020202020204" pitchFamily="34" charset="0"/>
                <a:ea typeface="+mj-ea"/>
                <a:cs typeface="Arial" panose="020B0604020202020204" pitchFamily="34" charset="0"/>
              </a:rPr>
              <a:t> 마케팅팀</a:t>
            </a:r>
            <a:r>
              <a:rPr lang="en-US" altLang="ko-KR" sz="600" dirty="0">
                <a:solidFill>
                  <a:schemeClr val="tx1"/>
                </a:solidFill>
                <a:latin typeface="Arial" panose="020B0604020202020204" pitchFamily="34" charset="0"/>
                <a:ea typeface="+mj-ea"/>
                <a:cs typeface="Arial" panose="020B0604020202020204" pitchFamily="34" charset="0"/>
              </a:rPr>
              <a:t>(6)</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신문용지영업팀</a:t>
            </a:r>
            <a:r>
              <a:rPr lang="en-US" altLang="ko-KR" sz="600" dirty="0">
                <a:solidFill>
                  <a:schemeClr val="tx1"/>
                </a:solidFill>
                <a:latin typeface="Arial" panose="020B0604020202020204" pitchFamily="34" charset="0"/>
                <a:ea typeface="+mj-ea"/>
                <a:cs typeface="Arial" panose="020B0604020202020204" pitchFamily="34" charset="0"/>
              </a:rPr>
              <a:t>(2)</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영업관리팀</a:t>
            </a:r>
            <a:r>
              <a:rPr lang="en-US" altLang="ko-KR" sz="600" dirty="0">
                <a:solidFill>
                  <a:schemeClr val="tx1"/>
                </a:solidFill>
                <a:latin typeface="Arial" panose="020B0604020202020204" pitchFamily="34" charset="0"/>
                <a:ea typeface="+mj-ea"/>
                <a:cs typeface="Arial" panose="020B0604020202020204" pitchFamily="34" charset="0"/>
              </a:rPr>
              <a:t>(2)</a:t>
            </a:r>
            <a:endParaRPr lang="ko-KR" altLang="en-US" sz="600" dirty="0">
              <a:solidFill>
                <a:schemeClr val="tx1"/>
              </a:solidFill>
              <a:latin typeface="Arial" panose="020B0604020202020204" pitchFamily="34" charset="0"/>
              <a:ea typeface="+mj-ea"/>
              <a:cs typeface="Arial" panose="020B0604020202020204" pitchFamily="34" charset="0"/>
            </a:endParaRPr>
          </a:p>
        </p:txBody>
      </p:sp>
      <p:sp>
        <p:nvSpPr>
          <p:cNvPr id="277" name="모서리가 둥근 직사각형 97">
            <a:extLst>
              <a:ext uri="{FF2B5EF4-FFF2-40B4-BE49-F238E27FC236}">
                <a16:creationId xmlns:a16="http://schemas.microsoft.com/office/drawing/2014/main" id="{589B4006-9610-4199-B11A-68FC2C07516F}"/>
              </a:ext>
            </a:extLst>
          </p:cNvPr>
          <p:cNvSpPr/>
          <p:nvPr/>
        </p:nvSpPr>
        <p:spPr>
          <a:xfrm>
            <a:off x="589459" y="2991889"/>
            <a:ext cx="720000" cy="349702"/>
          </a:xfrm>
          <a:prstGeom prst="roundRect">
            <a:avLst>
              <a:gd name="adj" fmla="val 0"/>
            </a:avLst>
          </a:prstGeom>
          <a:noFill/>
          <a:ln w="9525">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ctr">
            <a:spAutoFit/>
          </a:bodyPr>
          <a:lstStyle/>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기획팀</a:t>
            </a:r>
            <a:r>
              <a:rPr lang="en-US" altLang="ko-KR" sz="600" dirty="0">
                <a:solidFill>
                  <a:schemeClr val="tx1"/>
                </a:solidFill>
                <a:latin typeface="Arial" panose="020B0604020202020204" pitchFamily="34" charset="0"/>
                <a:ea typeface="+mj-ea"/>
                <a:cs typeface="Arial" panose="020B0604020202020204" pitchFamily="34" charset="0"/>
              </a:rPr>
              <a:t>(6)</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err="1">
                <a:solidFill>
                  <a:schemeClr val="tx1"/>
                </a:solidFill>
                <a:latin typeface="Arial" panose="020B0604020202020204" pitchFamily="34" charset="0"/>
                <a:ea typeface="+mj-ea"/>
                <a:cs typeface="Arial" panose="020B0604020202020204" pitchFamily="34" charset="0"/>
              </a:rPr>
              <a:t>재무팀</a:t>
            </a:r>
            <a:r>
              <a:rPr lang="en-US" altLang="ko-KR" sz="600" dirty="0">
                <a:solidFill>
                  <a:schemeClr val="tx1"/>
                </a:solidFill>
                <a:latin typeface="Arial" panose="020B0604020202020204" pitchFamily="34" charset="0"/>
                <a:ea typeface="+mj-ea"/>
                <a:cs typeface="Arial" panose="020B0604020202020204" pitchFamily="34" charset="0"/>
              </a:rPr>
              <a:t>(8)</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인사팀</a:t>
            </a:r>
            <a:r>
              <a:rPr lang="en-US" altLang="ko-KR" sz="600" dirty="0">
                <a:solidFill>
                  <a:schemeClr val="tx1"/>
                </a:solidFill>
                <a:latin typeface="Arial" panose="020B0604020202020204" pitchFamily="34" charset="0"/>
                <a:ea typeface="+mj-ea"/>
                <a:cs typeface="Arial" panose="020B0604020202020204" pitchFamily="34" charset="0"/>
              </a:rPr>
              <a:t>(4)</a:t>
            </a:r>
          </a:p>
        </p:txBody>
      </p:sp>
      <p:sp>
        <p:nvSpPr>
          <p:cNvPr id="279" name="모서리가 둥근 직사각형 97">
            <a:extLst>
              <a:ext uri="{FF2B5EF4-FFF2-40B4-BE49-F238E27FC236}">
                <a16:creationId xmlns:a16="http://schemas.microsoft.com/office/drawing/2014/main" id="{D0DC2856-DDFE-4A0A-AD12-606A09CFE421}"/>
              </a:ext>
            </a:extLst>
          </p:cNvPr>
          <p:cNvSpPr/>
          <p:nvPr/>
        </p:nvSpPr>
        <p:spPr>
          <a:xfrm>
            <a:off x="3168057" y="2991889"/>
            <a:ext cx="720000" cy="349702"/>
          </a:xfrm>
          <a:prstGeom prst="roundRect">
            <a:avLst>
              <a:gd name="adj" fmla="val 0"/>
            </a:avLst>
          </a:prstGeom>
          <a:solidFill>
            <a:schemeClr val="bg1"/>
          </a:solidFill>
          <a:ln w="9525">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ctr">
            <a:spAutoFit/>
          </a:bodyPr>
          <a:lstStyle/>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a:t>
            </a:r>
            <a:r>
              <a:rPr lang="ko-KR" altLang="en-US" sz="600" dirty="0">
                <a:solidFill>
                  <a:schemeClr val="tx1"/>
                </a:solidFill>
                <a:latin typeface="Arial" panose="020B0604020202020204" pitchFamily="34" charset="0"/>
                <a:ea typeface="+mj-ea"/>
                <a:cs typeface="Arial" panose="020B0604020202020204" pitchFamily="34" charset="0"/>
              </a:rPr>
              <a:t> 원료구매팀</a:t>
            </a:r>
            <a:r>
              <a:rPr lang="en-US" altLang="ko-KR" sz="600" dirty="0">
                <a:solidFill>
                  <a:schemeClr val="tx1"/>
                </a:solidFill>
                <a:latin typeface="Arial" panose="020B0604020202020204" pitchFamily="34" charset="0"/>
                <a:ea typeface="+mj-ea"/>
                <a:cs typeface="Arial" panose="020B0604020202020204" pitchFamily="34" charset="0"/>
              </a:rPr>
              <a:t>(3)</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a:t>
            </a:r>
            <a:r>
              <a:rPr lang="ko-KR" altLang="en-US" sz="600" dirty="0">
                <a:solidFill>
                  <a:schemeClr val="tx1"/>
                </a:solidFill>
                <a:latin typeface="Arial" panose="020B0604020202020204" pitchFamily="34" charset="0"/>
                <a:ea typeface="+mj-ea"/>
                <a:cs typeface="Arial" panose="020B0604020202020204" pitchFamily="34" charset="0"/>
              </a:rPr>
              <a:t> 구매물류팀</a:t>
            </a:r>
            <a:r>
              <a:rPr lang="en-US" altLang="ko-KR" sz="600" dirty="0">
                <a:solidFill>
                  <a:schemeClr val="tx1"/>
                </a:solidFill>
                <a:latin typeface="Arial" panose="020B0604020202020204" pitchFamily="34" charset="0"/>
                <a:ea typeface="+mj-ea"/>
                <a:cs typeface="Arial" panose="020B0604020202020204" pitchFamily="34" charset="0"/>
              </a:rPr>
              <a:t>(7)</a:t>
            </a:r>
          </a:p>
          <a:p>
            <a:pPr defTabSz="844083">
              <a:defRPr/>
            </a:pPr>
            <a:endParaRPr lang="en-US" altLang="ko-KR" sz="600" dirty="0">
              <a:solidFill>
                <a:schemeClr val="tx1"/>
              </a:solidFill>
              <a:latin typeface="Arial" panose="020B0604020202020204" pitchFamily="34" charset="0"/>
              <a:ea typeface="+mj-ea"/>
              <a:cs typeface="Arial" panose="020B0604020202020204" pitchFamily="34" charset="0"/>
            </a:endParaRPr>
          </a:p>
        </p:txBody>
      </p:sp>
      <p:cxnSp>
        <p:nvCxnSpPr>
          <p:cNvPr id="281" name="꺾인 연결선 151">
            <a:extLst>
              <a:ext uri="{FF2B5EF4-FFF2-40B4-BE49-F238E27FC236}">
                <a16:creationId xmlns:a16="http://schemas.microsoft.com/office/drawing/2014/main" id="{73428BC0-5DED-4B70-B609-C3F5EEC2263F}"/>
              </a:ext>
            </a:extLst>
          </p:cNvPr>
          <p:cNvCxnSpPr>
            <a:cxnSpLocks/>
            <a:endCxn id="265" idx="0"/>
          </p:cNvCxnSpPr>
          <p:nvPr/>
        </p:nvCxnSpPr>
        <p:spPr>
          <a:xfrm flipV="1">
            <a:off x="919809" y="2657480"/>
            <a:ext cx="3467780" cy="25404"/>
          </a:xfrm>
          <a:prstGeom prst="bentConnector4">
            <a:avLst>
              <a:gd name="adj1" fmla="val 569"/>
              <a:gd name="adj2" fmla="val 999858"/>
            </a:avLst>
          </a:prstGeom>
          <a:ln>
            <a:solidFill>
              <a:srgbClr val="005EB8"/>
            </a:solidFill>
            <a:tailEnd type="none"/>
          </a:ln>
        </p:spPr>
        <p:style>
          <a:lnRef idx="1">
            <a:schemeClr val="accent1"/>
          </a:lnRef>
          <a:fillRef idx="0">
            <a:schemeClr val="accent1"/>
          </a:fillRef>
          <a:effectRef idx="0">
            <a:schemeClr val="accent1"/>
          </a:effectRef>
          <a:fontRef idx="minor">
            <a:schemeClr val="tx1"/>
          </a:fontRef>
        </p:style>
      </p:cxnSp>
      <p:cxnSp>
        <p:nvCxnSpPr>
          <p:cNvPr id="304" name="꺾인 연결선 151">
            <a:extLst>
              <a:ext uri="{FF2B5EF4-FFF2-40B4-BE49-F238E27FC236}">
                <a16:creationId xmlns:a16="http://schemas.microsoft.com/office/drawing/2014/main" id="{B651258E-169B-42B8-9C54-1C522B9063D5}"/>
              </a:ext>
            </a:extLst>
          </p:cNvPr>
          <p:cNvCxnSpPr>
            <a:cxnSpLocks/>
          </p:cNvCxnSpPr>
          <p:nvPr/>
        </p:nvCxnSpPr>
        <p:spPr>
          <a:xfrm>
            <a:off x="1808991" y="2427927"/>
            <a:ext cx="0" cy="236294"/>
          </a:xfrm>
          <a:prstGeom prst="straightConnector1">
            <a:avLst/>
          </a:prstGeom>
          <a:ln>
            <a:solidFill>
              <a:srgbClr val="005EB8"/>
            </a:solidFill>
            <a:tailEnd type="none"/>
          </a:ln>
        </p:spPr>
        <p:style>
          <a:lnRef idx="1">
            <a:schemeClr val="accent1"/>
          </a:lnRef>
          <a:fillRef idx="0">
            <a:schemeClr val="accent1"/>
          </a:fillRef>
          <a:effectRef idx="0">
            <a:schemeClr val="accent1"/>
          </a:effectRef>
          <a:fontRef idx="minor">
            <a:schemeClr val="tx1"/>
          </a:fontRef>
        </p:style>
      </p:cxnSp>
      <p:cxnSp>
        <p:nvCxnSpPr>
          <p:cNvPr id="307" name="꺾인 연결선 151">
            <a:extLst>
              <a:ext uri="{FF2B5EF4-FFF2-40B4-BE49-F238E27FC236}">
                <a16:creationId xmlns:a16="http://schemas.microsoft.com/office/drawing/2014/main" id="{61C02050-DB01-44B6-96D0-44B36449D7B7}"/>
              </a:ext>
            </a:extLst>
          </p:cNvPr>
          <p:cNvCxnSpPr>
            <a:cxnSpLocks/>
            <a:stCxn id="131" idx="2"/>
            <a:endCxn id="263" idx="0"/>
          </p:cNvCxnSpPr>
          <p:nvPr/>
        </p:nvCxnSpPr>
        <p:spPr>
          <a:xfrm>
            <a:off x="2668524" y="1936231"/>
            <a:ext cx="0" cy="721249"/>
          </a:xfrm>
          <a:prstGeom prst="straightConnector1">
            <a:avLst/>
          </a:prstGeom>
          <a:ln>
            <a:solidFill>
              <a:srgbClr val="005EB8"/>
            </a:solidFill>
            <a:tailEnd type="none"/>
          </a:ln>
        </p:spPr>
        <p:style>
          <a:lnRef idx="1">
            <a:schemeClr val="accent1"/>
          </a:lnRef>
          <a:fillRef idx="0">
            <a:schemeClr val="accent1"/>
          </a:fillRef>
          <a:effectRef idx="0">
            <a:schemeClr val="accent1"/>
          </a:effectRef>
          <a:fontRef idx="minor">
            <a:schemeClr val="tx1"/>
          </a:fontRef>
        </p:style>
      </p:cxnSp>
      <p:cxnSp>
        <p:nvCxnSpPr>
          <p:cNvPr id="311" name="꺾인 연결선 151">
            <a:extLst>
              <a:ext uri="{FF2B5EF4-FFF2-40B4-BE49-F238E27FC236}">
                <a16:creationId xmlns:a16="http://schemas.microsoft.com/office/drawing/2014/main" id="{F729420A-5485-47CA-9F35-9770169806A4}"/>
              </a:ext>
            </a:extLst>
          </p:cNvPr>
          <p:cNvCxnSpPr>
            <a:cxnSpLocks/>
          </p:cNvCxnSpPr>
          <p:nvPr/>
        </p:nvCxnSpPr>
        <p:spPr>
          <a:xfrm>
            <a:off x="3526899" y="2431419"/>
            <a:ext cx="2317" cy="229310"/>
          </a:xfrm>
          <a:prstGeom prst="straightConnector1">
            <a:avLst/>
          </a:prstGeom>
          <a:ln>
            <a:solidFill>
              <a:srgbClr val="005EB8"/>
            </a:solidFill>
            <a:tailEnd type="none"/>
          </a:ln>
        </p:spPr>
        <p:style>
          <a:lnRef idx="1">
            <a:schemeClr val="accent1"/>
          </a:lnRef>
          <a:fillRef idx="0">
            <a:schemeClr val="accent1"/>
          </a:fillRef>
          <a:effectRef idx="0">
            <a:schemeClr val="accent1"/>
          </a:effectRef>
          <a:fontRef idx="minor">
            <a:schemeClr val="tx1"/>
          </a:fontRef>
        </p:style>
      </p:cxnSp>
      <p:sp>
        <p:nvSpPr>
          <p:cNvPr id="111" name="모서리가 둥근 직사각형 97">
            <a:extLst>
              <a:ext uri="{FF2B5EF4-FFF2-40B4-BE49-F238E27FC236}">
                <a16:creationId xmlns:a16="http://schemas.microsoft.com/office/drawing/2014/main" id="{77641A12-F187-478C-BB91-B7F0C3D89F40}"/>
              </a:ext>
            </a:extLst>
          </p:cNvPr>
          <p:cNvSpPr/>
          <p:nvPr/>
        </p:nvSpPr>
        <p:spPr>
          <a:xfrm>
            <a:off x="1448991" y="2991889"/>
            <a:ext cx="720000" cy="719034"/>
          </a:xfrm>
          <a:prstGeom prst="roundRect">
            <a:avLst>
              <a:gd name="adj" fmla="val 0"/>
            </a:avLst>
          </a:prstGeom>
          <a:noFill/>
          <a:ln w="9525">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spAutoFit/>
          </a:bodyPr>
          <a:lstStyle/>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부공장장</a:t>
            </a:r>
            <a:r>
              <a:rPr lang="en-US" altLang="ko-KR" sz="600" dirty="0">
                <a:solidFill>
                  <a:schemeClr val="tx1"/>
                </a:solidFill>
                <a:latin typeface="Arial" panose="020B0604020202020204" pitchFamily="34" charset="0"/>
                <a:ea typeface="+mj-ea"/>
                <a:cs typeface="Arial" panose="020B0604020202020204" pitchFamily="34" charset="0"/>
              </a:rPr>
              <a:t>(1) </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안전보건파트</a:t>
            </a:r>
            <a:r>
              <a:rPr lang="en-US" altLang="ko-KR" sz="600" dirty="0">
                <a:solidFill>
                  <a:schemeClr val="tx1"/>
                </a:solidFill>
                <a:latin typeface="Arial" panose="020B0604020202020204" pitchFamily="34" charset="0"/>
                <a:ea typeface="+mj-ea"/>
                <a:cs typeface="Arial" panose="020B0604020202020204" pitchFamily="34" charset="0"/>
              </a:rPr>
              <a:t>(2)</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생산팀</a:t>
            </a:r>
            <a:r>
              <a:rPr lang="en-US" altLang="ko-KR" sz="600" dirty="0">
                <a:solidFill>
                  <a:schemeClr val="tx1"/>
                </a:solidFill>
                <a:latin typeface="Arial" panose="020B0604020202020204" pitchFamily="34" charset="0"/>
                <a:ea typeface="+mj-ea"/>
                <a:cs typeface="Arial" panose="020B0604020202020204" pitchFamily="34" charset="0"/>
              </a:rPr>
              <a:t>(30)</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err="1">
                <a:solidFill>
                  <a:schemeClr val="tx1"/>
                </a:solidFill>
                <a:latin typeface="Arial" panose="020B0604020202020204" pitchFamily="34" charset="0"/>
                <a:ea typeface="+mj-ea"/>
                <a:cs typeface="Arial" panose="020B0604020202020204" pitchFamily="34" charset="0"/>
              </a:rPr>
              <a:t>원료팀</a:t>
            </a:r>
            <a:r>
              <a:rPr lang="en-US" altLang="ko-KR" sz="600" dirty="0">
                <a:solidFill>
                  <a:schemeClr val="tx1"/>
                </a:solidFill>
                <a:latin typeface="Arial" panose="020B0604020202020204" pitchFamily="34" charset="0"/>
                <a:ea typeface="+mj-ea"/>
                <a:cs typeface="Arial" panose="020B0604020202020204" pitchFamily="34" charset="0"/>
              </a:rPr>
              <a:t>(25)</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err="1">
                <a:solidFill>
                  <a:schemeClr val="tx1"/>
                </a:solidFill>
                <a:latin typeface="Arial" panose="020B0604020202020204" pitchFamily="34" charset="0"/>
                <a:ea typeface="+mj-ea"/>
                <a:cs typeface="Arial" panose="020B0604020202020204" pitchFamily="34" charset="0"/>
              </a:rPr>
              <a:t>보전팀</a:t>
            </a:r>
            <a:r>
              <a:rPr lang="en-US" altLang="ko-KR" sz="600" dirty="0">
                <a:solidFill>
                  <a:schemeClr val="tx1"/>
                </a:solidFill>
                <a:latin typeface="Arial" panose="020B0604020202020204" pitchFamily="34" charset="0"/>
                <a:ea typeface="+mj-ea"/>
                <a:cs typeface="Arial" panose="020B0604020202020204" pitchFamily="34" charset="0"/>
              </a:rPr>
              <a:t>(21)</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err="1">
                <a:solidFill>
                  <a:schemeClr val="tx1"/>
                </a:solidFill>
                <a:latin typeface="Arial" panose="020B0604020202020204" pitchFamily="34" charset="0"/>
                <a:ea typeface="+mj-ea"/>
                <a:cs typeface="Arial" panose="020B0604020202020204" pitchFamily="34" charset="0"/>
              </a:rPr>
              <a:t>환경팀</a:t>
            </a:r>
            <a:r>
              <a:rPr lang="en-US" altLang="ko-KR" sz="600" dirty="0">
                <a:solidFill>
                  <a:schemeClr val="tx1"/>
                </a:solidFill>
                <a:latin typeface="Arial" panose="020B0604020202020204" pitchFamily="34" charset="0"/>
                <a:ea typeface="+mj-ea"/>
                <a:cs typeface="Arial" panose="020B0604020202020204" pitchFamily="34" charset="0"/>
              </a:rPr>
              <a:t>(20)</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공정혁신팀</a:t>
            </a:r>
            <a:r>
              <a:rPr lang="en-US" altLang="ko-KR" sz="600" dirty="0">
                <a:solidFill>
                  <a:schemeClr val="tx1"/>
                </a:solidFill>
                <a:latin typeface="Arial" panose="020B0604020202020204" pitchFamily="34" charset="0"/>
                <a:ea typeface="+mj-ea"/>
                <a:cs typeface="Arial" panose="020B0604020202020204" pitchFamily="34" charset="0"/>
              </a:rPr>
              <a:t>(10)</a:t>
            </a:r>
          </a:p>
        </p:txBody>
      </p:sp>
      <p:sp>
        <p:nvSpPr>
          <p:cNvPr id="260" name="모서리가 둥근 직사각형 97">
            <a:extLst>
              <a:ext uri="{FF2B5EF4-FFF2-40B4-BE49-F238E27FC236}">
                <a16:creationId xmlns:a16="http://schemas.microsoft.com/office/drawing/2014/main" id="{C88CFEE2-038D-4B0C-94D9-49001E76B9A2}"/>
              </a:ext>
            </a:extLst>
          </p:cNvPr>
          <p:cNvSpPr/>
          <p:nvPr/>
        </p:nvSpPr>
        <p:spPr>
          <a:xfrm>
            <a:off x="589459" y="2657480"/>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경영기획본부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(19)</a:t>
            </a:r>
          </a:p>
        </p:txBody>
      </p:sp>
      <p:sp>
        <p:nvSpPr>
          <p:cNvPr id="131" name="모서리가 둥근 직사각형 97">
            <a:extLst>
              <a:ext uri="{FF2B5EF4-FFF2-40B4-BE49-F238E27FC236}">
                <a16:creationId xmlns:a16="http://schemas.microsoft.com/office/drawing/2014/main" id="{C8DF7096-5E92-4DAC-8EB1-46073DC31792}"/>
              </a:ext>
            </a:extLst>
          </p:cNvPr>
          <p:cNvSpPr/>
          <p:nvPr/>
        </p:nvSpPr>
        <p:spPr>
          <a:xfrm>
            <a:off x="2236524" y="1612231"/>
            <a:ext cx="864000" cy="324000"/>
          </a:xfrm>
          <a:prstGeom prst="roundRect">
            <a:avLst>
              <a:gd name="adj" fmla="val 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대표이사</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(1)</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259" name="모서리가 둥근 직사각형 97">
            <a:extLst>
              <a:ext uri="{FF2B5EF4-FFF2-40B4-BE49-F238E27FC236}">
                <a16:creationId xmlns:a16="http://schemas.microsoft.com/office/drawing/2014/main" id="{E0A55A7C-06A5-4C64-ABB4-A37E77FD4DBB}"/>
              </a:ext>
            </a:extLst>
          </p:cNvPr>
          <p:cNvSpPr/>
          <p:nvPr/>
        </p:nvSpPr>
        <p:spPr>
          <a:xfrm>
            <a:off x="2236524" y="2032418"/>
            <a:ext cx="864000" cy="324000"/>
          </a:xfrm>
          <a:prstGeom prst="roundRect">
            <a:avLst>
              <a:gd name="adj" fmla="val 0"/>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en-US" altLang="ko-KR" sz="800" b="1" dirty="0">
                <a:solidFill>
                  <a:srgbClr val="FFFFFF"/>
                </a:solidFill>
                <a:latin typeface="Arial" panose="020B0604020202020204" pitchFamily="34" charset="0"/>
                <a:ea typeface="+mj-ea"/>
                <a:cs typeface="Arial" panose="020B0604020202020204" pitchFamily="34" charset="0"/>
              </a:rPr>
              <a:t>CFO</a:t>
            </a:r>
            <a:r>
              <a:rPr lang="en-US" altLang="ko-KR" sz="800" b="1" baseline="30000" dirty="0">
                <a:solidFill>
                  <a:srgbClr val="FFFFFF"/>
                </a:solidFill>
                <a:latin typeface="Arial" panose="020B0604020202020204" pitchFamily="34" charset="0"/>
                <a:ea typeface="+mj-ea"/>
                <a:cs typeface="Arial" panose="020B0604020202020204" pitchFamily="34" charset="0"/>
              </a:rPr>
              <a:t>1 </a:t>
            </a:r>
            <a:r>
              <a:rPr lang="en-US" altLang="ko-KR" sz="800" b="1" dirty="0">
                <a:solidFill>
                  <a:srgbClr val="FFFFFF"/>
                </a:solidFill>
                <a:latin typeface="Arial" panose="020B0604020202020204" pitchFamily="34" charset="0"/>
                <a:cs typeface="Arial" panose="020B0604020202020204" pitchFamily="34" charset="0"/>
              </a:rPr>
              <a:t>(1)</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136" name="모서리가 둥근 직사각형 97">
            <a:extLst>
              <a:ext uri="{FF2B5EF4-FFF2-40B4-BE49-F238E27FC236}">
                <a16:creationId xmlns:a16="http://schemas.microsoft.com/office/drawing/2014/main" id="{4E204272-F672-4223-96D4-B756558A9FA8}"/>
              </a:ext>
            </a:extLst>
          </p:cNvPr>
          <p:cNvSpPr/>
          <p:nvPr/>
        </p:nvSpPr>
        <p:spPr>
          <a:xfrm>
            <a:off x="3214590" y="2032418"/>
            <a:ext cx="432000" cy="324000"/>
          </a:xfrm>
          <a:prstGeom prst="roundRect">
            <a:avLst>
              <a:gd name="adj" fmla="val 0"/>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감사</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(1)</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58" name="직사각형 57">
            <a:extLst>
              <a:ext uri="{FF2B5EF4-FFF2-40B4-BE49-F238E27FC236}">
                <a16:creationId xmlns:a16="http://schemas.microsoft.com/office/drawing/2014/main" id="{BCCB8473-3EC3-4A99-9BDF-DE2CA4D7FB2F}"/>
              </a:ext>
            </a:extLst>
          </p:cNvPr>
          <p:cNvSpPr/>
          <p:nvPr/>
        </p:nvSpPr>
        <p:spPr>
          <a:xfrm>
            <a:off x="3506872" y="3520277"/>
            <a:ext cx="630214" cy="144000"/>
          </a:xfrm>
          <a:prstGeom prst="rect">
            <a:avLst/>
          </a:prstGeom>
          <a:solidFill>
            <a:srgbClr val="DAC7DD">
              <a:alpha val="30000"/>
            </a:srgbClr>
          </a:solidFill>
          <a:ln>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5C1F823-8616-4AB2-99D4-3AA9CE177BB1}"/>
              </a:ext>
            </a:extLst>
          </p:cNvPr>
          <p:cNvSpPr txBox="1"/>
          <p:nvPr/>
        </p:nvSpPr>
        <p:spPr>
          <a:xfrm>
            <a:off x="4131750" y="3489797"/>
            <a:ext cx="666871" cy="144000"/>
          </a:xfrm>
          <a:prstGeom prst="rect">
            <a:avLst/>
          </a:prstGeom>
          <a:noFill/>
        </p:spPr>
        <p:txBody>
          <a:bodyPr wrap="none" lIns="54610" tIns="54610" rIns="54610" bIns="5461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부동산부문</a:t>
            </a:r>
          </a:p>
        </p:txBody>
      </p:sp>
      <p:sp>
        <p:nvSpPr>
          <p:cNvPr id="68" name="제목 2">
            <a:extLst>
              <a:ext uri="{FF2B5EF4-FFF2-40B4-BE49-F238E27FC236}">
                <a16:creationId xmlns:a16="http://schemas.microsoft.com/office/drawing/2014/main" id="{7C4B1147-2BAB-48FF-92DD-5219A1985BC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Organization Chart</a:t>
            </a:r>
          </a:p>
        </p:txBody>
      </p:sp>
      <p:sp>
        <p:nvSpPr>
          <p:cNvPr id="69" name="제목 2">
            <a:extLst>
              <a:ext uri="{FF2B5EF4-FFF2-40B4-BE49-F238E27FC236}">
                <a16:creationId xmlns:a16="http://schemas.microsoft.com/office/drawing/2014/main" id="{501F8C41-608F-41AD-BD34-49DCF761273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60" name="Rectangle 41">
            <a:extLst>
              <a:ext uri="{FF2B5EF4-FFF2-40B4-BE49-F238E27FC236}">
                <a16:creationId xmlns:a16="http://schemas.microsoft.com/office/drawing/2014/main" id="{88345DA3-EEC0-411B-8F64-F516B8211075}"/>
              </a:ext>
            </a:extLst>
          </p:cNvPr>
          <p:cNvSpPr>
            <a:spLocks noChangeArrowheads="1"/>
          </p:cNvSpPr>
          <p:nvPr/>
        </p:nvSpPr>
        <p:spPr bwMode="auto">
          <a:xfrm>
            <a:off x="495300" y="4197775"/>
            <a:ext cx="3586171" cy="313186"/>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ko-KR" altLang="en-US" sz="1200" b="1" dirty="0" err="1">
                <a:solidFill>
                  <a:srgbClr val="00338D"/>
                </a:solidFill>
                <a:latin typeface="Arial" panose="020B0604020202020204" pitchFamily="34" charset="0"/>
                <a:ea typeface="+mj-ea"/>
                <a:cs typeface="Arial" panose="020B0604020202020204" pitchFamily="34" charset="0"/>
              </a:rPr>
              <a:t>나투라미디어</a:t>
            </a:r>
            <a:endParaRPr lang="en-US" altLang="ko-KR" sz="1400" b="1" baseline="30000" dirty="0">
              <a:solidFill>
                <a:srgbClr val="00338D"/>
              </a:solidFill>
              <a:latin typeface="Arial" panose="020B0604020202020204" pitchFamily="34" charset="0"/>
              <a:ea typeface="+mj-ea"/>
              <a:cs typeface="Arial" panose="020B0604020202020204" pitchFamily="34" charset="0"/>
            </a:endParaRPr>
          </a:p>
        </p:txBody>
      </p:sp>
      <p:sp>
        <p:nvSpPr>
          <p:cNvPr id="91" name="모서리가 둥근 직사각형 97">
            <a:extLst>
              <a:ext uri="{FF2B5EF4-FFF2-40B4-BE49-F238E27FC236}">
                <a16:creationId xmlns:a16="http://schemas.microsoft.com/office/drawing/2014/main" id="{C46A5383-26AF-4FF2-BA0A-E146655B92B6}"/>
              </a:ext>
            </a:extLst>
          </p:cNvPr>
          <p:cNvSpPr/>
          <p:nvPr/>
        </p:nvSpPr>
        <p:spPr>
          <a:xfrm>
            <a:off x="2236524" y="4666265"/>
            <a:ext cx="864000" cy="324000"/>
          </a:xfrm>
          <a:prstGeom prst="roundRect">
            <a:avLst>
              <a:gd name="adj" fmla="val 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31" b="1" dirty="0">
                <a:solidFill>
                  <a:srgbClr val="FFFFFF"/>
                </a:solidFill>
                <a:latin typeface="Arial" panose="020B0604020202020204" pitchFamily="34" charset="0"/>
                <a:ea typeface="+mj-ea"/>
                <a:cs typeface="Arial" panose="020B0604020202020204" pitchFamily="34" charset="0"/>
              </a:rPr>
              <a:t>대표이사</a:t>
            </a:r>
            <a:br>
              <a:rPr lang="en-US" altLang="ko-KR" sz="831" b="1" dirty="0">
                <a:solidFill>
                  <a:srgbClr val="FFFFFF"/>
                </a:solidFill>
                <a:latin typeface="Arial" panose="020B0604020202020204" pitchFamily="34" charset="0"/>
                <a:ea typeface="+mj-ea"/>
                <a:cs typeface="Arial" panose="020B0604020202020204" pitchFamily="34" charset="0"/>
              </a:rPr>
            </a:br>
            <a:r>
              <a:rPr lang="en-US" altLang="ko-KR" sz="831" b="1" dirty="0">
                <a:solidFill>
                  <a:srgbClr val="FFFFFF"/>
                </a:solidFill>
                <a:latin typeface="Arial" panose="020B0604020202020204" pitchFamily="34" charset="0"/>
                <a:ea typeface="+mj-ea"/>
                <a:cs typeface="Arial" panose="020B0604020202020204" pitchFamily="34" charset="0"/>
              </a:rPr>
              <a:t>(1)</a:t>
            </a:r>
            <a:endParaRPr lang="ko-KR" altLang="en-US" sz="831" b="1" baseline="30000" dirty="0">
              <a:solidFill>
                <a:srgbClr val="FFFFFF"/>
              </a:solidFill>
              <a:latin typeface="Arial" panose="020B0604020202020204" pitchFamily="34" charset="0"/>
              <a:ea typeface="+mj-ea"/>
              <a:cs typeface="Arial" panose="020B0604020202020204" pitchFamily="34" charset="0"/>
            </a:endParaRPr>
          </a:p>
        </p:txBody>
      </p:sp>
      <p:sp>
        <p:nvSpPr>
          <p:cNvPr id="95" name="모서리가 둥근 직사각형 97">
            <a:extLst>
              <a:ext uri="{FF2B5EF4-FFF2-40B4-BE49-F238E27FC236}">
                <a16:creationId xmlns:a16="http://schemas.microsoft.com/office/drawing/2014/main" id="{2795D587-A575-46AA-A4A1-DE29E4386F55}"/>
              </a:ext>
            </a:extLst>
          </p:cNvPr>
          <p:cNvSpPr/>
          <p:nvPr/>
        </p:nvSpPr>
        <p:spPr>
          <a:xfrm>
            <a:off x="6837679" y="4666265"/>
            <a:ext cx="864000" cy="324000"/>
          </a:xfrm>
          <a:prstGeom prst="roundRect">
            <a:avLst>
              <a:gd name="adj" fmla="val 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31" b="1" dirty="0">
                <a:solidFill>
                  <a:srgbClr val="FFFFFF"/>
                </a:solidFill>
                <a:latin typeface="Arial" panose="020B0604020202020204" pitchFamily="34" charset="0"/>
                <a:ea typeface="+mj-ea"/>
                <a:cs typeface="Arial" panose="020B0604020202020204" pitchFamily="34" charset="0"/>
              </a:rPr>
              <a:t>개발사업본부</a:t>
            </a:r>
            <a:r>
              <a:rPr lang="en-US" altLang="ko-KR" sz="831" b="1" baseline="30000" dirty="0">
                <a:solidFill>
                  <a:srgbClr val="FFFFFF"/>
                </a:solidFill>
                <a:latin typeface="Arial" panose="020B0604020202020204" pitchFamily="34" charset="0"/>
                <a:ea typeface="+mj-ea"/>
                <a:cs typeface="Arial" panose="020B0604020202020204" pitchFamily="34" charset="0"/>
              </a:rPr>
              <a:t>3</a:t>
            </a:r>
            <a:br>
              <a:rPr lang="en-US" altLang="ko-KR" sz="831" b="1" dirty="0">
                <a:solidFill>
                  <a:srgbClr val="FFFFFF"/>
                </a:solidFill>
                <a:latin typeface="Arial" panose="020B0604020202020204" pitchFamily="34" charset="0"/>
                <a:ea typeface="+mj-ea"/>
                <a:cs typeface="Arial" panose="020B0604020202020204" pitchFamily="34" charset="0"/>
              </a:rPr>
            </a:br>
            <a:r>
              <a:rPr lang="en-US" altLang="ko-KR" sz="831" b="1" dirty="0">
                <a:solidFill>
                  <a:srgbClr val="FFFFFF"/>
                </a:solidFill>
                <a:latin typeface="Arial" panose="020B0604020202020204" pitchFamily="34" charset="0"/>
                <a:ea typeface="+mj-ea"/>
                <a:cs typeface="Arial" panose="020B0604020202020204" pitchFamily="34" charset="0"/>
              </a:rPr>
              <a:t>(2)</a:t>
            </a:r>
            <a:endParaRPr lang="ko-KR" altLang="en-US" sz="831" b="1" dirty="0">
              <a:solidFill>
                <a:srgbClr val="FFFFFF"/>
              </a:solidFill>
              <a:latin typeface="Arial" panose="020B0604020202020204" pitchFamily="34" charset="0"/>
              <a:ea typeface="+mj-ea"/>
              <a:cs typeface="Arial" panose="020B0604020202020204" pitchFamily="34" charset="0"/>
            </a:endParaRPr>
          </a:p>
        </p:txBody>
      </p:sp>
      <p:sp>
        <p:nvSpPr>
          <p:cNvPr id="97" name="Rectangle 41">
            <a:extLst>
              <a:ext uri="{FF2B5EF4-FFF2-40B4-BE49-F238E27FC236}">
                <a16:creationId xmlns:a16="http://schemas.microsoft.com/office/drawing/2014/main" id="{78F07197-1F1C-4F0D-8E4D-2FDF3F5619B0}"/>
              </a:ext>
            </a:extLst>
          </p:cNvPr>
          <p:cNvSpPr>
            <a:spLocks noChangeArrowheads="1"/>
          </p:cNvSpPr>
          <p:nvPr/>
        </p:nvSpPr>
        <p:spPr bwMode="auto">
          <a:xfrm>
            <a:off x="5097780" y="1177925"/>
            <a:ext cx="3586171" cy="313186"/>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ko-KR" altLang="en-US" sz="1200" b="1" dirty="0" err="1">
                <a:solidFill>
                  <a:srgbClr val="00338D"/>
                </a:solidFill>
                <a:latin typeface="Arial" panose="020B0604020202020204" pitchFamily="34" charset="0"/>
                <a:ea typeface="+mj-ea"/>
                <a:cs typeface="Arial" panose="020B0604020202020204" pitchFamily="34" charset="0"/>
              </a:rPr>
              <a:t>나투라페이퍼</a:t>
            </a:r>
            <a:endParaRPr lang="en-US" altLang="ko-KR" sz="1400" b="1" baseline="30000" dirty="0">
              <a:solidFill>
                <a:srgbClr val="00338D"/>
              </a:solidFill>
              <a:latin typeface="Arial" panose="020B0604020202020204" pitchFamily="34" charset="0"/>
              <a:ea typeface="+mj-ea"/>
              <a:cs typeface="Arial" panose="020B0604020202020204" pitchFamily="34" charset="0"/>
            </a:endParaRPr>
          </a:p>
        </p:txBody>
      </p:sp>
      <p:sp>
        <p:nvSpPr>
          <p:cNvPr id="99" name="모서리가 둥근 직사각형 97">
            <a:extLst>
              <a:ext uri="{FF2B5EF4-FFF2-40B4-BE49-F238E27FC236}">
                <a16:creationId xmlns:a16="http://schemas.microsoft.com/office/drawing/2014/main" id="{68DC8C50-0397-4D3A-87A9-9BB1A9CFB57F}"/>
              </a:ext>
            </a:extLst>
          </p:cNvPr>
          <p:cNvSpPr/>
          <p:nvPr/>
        </p:nvSpPr>
        <p:spPr>
          <a:xfrm>
            <a:off x="1483946" y="5263160"/>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영업본부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(9)</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102" name="모서리가 둥근 직사각형 97">
            <a:extLst>
              <a:ext uri="{FF2B5EF4-FFF2-40B4-BE49-F238E27FC236}">
                <a16:creationId xmlns:a16="http://schemas.microsoft.com/office/drawing/2014/main" id="{0F28C42E-51C5-4A78-9908-3DABC84C2710}"/>
              </a:ext>
            </a:extLst>
          </p:cNvPr>
          <p:cNvSpPr/>
          <p:nvPr/>
        </p:nvSpPr>
        <p:spPr>
          <a:xfrm>
            <a:off x="613617" y="5263160"/>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생산본부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(50)</a:t>
            </a:r>
          </a:p>
        </p:txBody>
      </p:sp>
      <p:sp>
        <p:nvSpPr>
          <p:cNvPr id="106" name="모서리가 둥근 직사각형 97">
            <a:extLst>
              <a:ext uri="{FF2B5EF4-FFF2-40B4-BE49-F238E27FC236}">
                <a16:creationId xmlns:a16="http://schemas.microsoft.com/office/drawing/2014/main" id="{EF668DB1-5B1A-44FE-9135-B8D76ECECC49}"/>
              </a:ext>
            </a:extLst>
          </p:cNvPr>
          <p:cNvSpPr/>
          <p:nvPr/>
        </p:nvSpPr>
        <p:spPr>
          <a:xfrm>
            <a:off x="2354275" y="5263160"/>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기술개발본부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(4)</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113" name="모서리가 둥근 직사각형 97">
            <a:extLst>
              <a:ext uri="{FF2B5EF4-FFF2-40B4-BE49-F238E27FC236}">
                <a16:creationId xmlns:a16="http://schemas.microsoft.com/office/drawing/2014/main" id="{DE1C7633-6C99-4EA1-9ECA-7274EE2AE119}"/>
              </a:ext>
            </a:extLst>
          </p:cNvPr>
          <p:cNvSpPr/>
          <p:nvPr/>
        </p:nvSpPr>
        <p:spPr>
          <a:xfrm>
            <a:off x="3224604" y="5263160"/>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경영지원실</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(5)</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14" name="모서리가 둥근 직사각형 97">
            <a:extLst>
              <a:ext uri="{FF2B5EF4-FFF2-40B4-BE49-F238E27FC236}">
                <a16:creationId xmlns:a16="http://schemas.microsoft.com/office/drawing/2014/main" id="{406D8C0E-5713-462A-B42B-DFF2EFCB3E92}"/>
              </a:ext>
            </a:extLst>
          </p:cNvPr>
          <p:cNvSpPr/>
          <p:nvPr/>
        </p:nvSpPr>
        <p:spPr>
          <a:xfrm>
            <a:off x="613617" y="5579887"/>
            <a:ext cx="720000" cy="442035"/>
          </a:xfrm>
          <a:prstGeom prst="roundRect">
            <a:avLst>
              <a:gd name="adj" fmla="val 0"/>
            </a:avLst>
          </a:prstGeom>
          <a:noFill/>
          <a:ln w="9525">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ctr">
            <a:spAutoFit/>
          </a:bodyPr>
          <a:lstStyle/>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생산</a:t>
            </a:r>
            <a:r>
              <a:rPr lang="en-US" altLang="ko-KR" sz="600" dirty="0">
                <a:solidFill>
                  <a:schemeClr val="tx1"/>
                </a:solidFill>
                <a:latin typeface="Arial" panose="020B0604020202020204" pitchFamily="34" charset="0"/>
                <a:ea typeface="+mj-ea"/>
                <a:cs typeface="Arial" panose="020B0604020202020204" pitchFamily="34" charset="0"/>
              </a:rPr>
              <a:t>1</a:t>
            </a:r>
            <a:r>
              <a:rPr lang="ko-KR" altLang="en-US" sz="600" dirty="0">
                <a:solidFill>
                  <a:schemeClr val="tx1"/>
                </a:solidFill>
                <a:latin typeface="Arial" panose="020B0604020202020204" pitchFamily="34" charset="0"/>
                <a:ea typeface="+mj-ea"/>
                <a:cs typeface="Arial" panose="020B0604020202020204" pitchFamily="34" charset="0"/>
              </a:rPr>
              <a:t>팀</a:t>
            </a:r>
            <a:r>
              <a:rPr lang="en-US" altLang="ko-KR" sz="600" dirty="0">
                <a:solidFill>
                  <a:schemeClr val="tx1"/>
                </a:solidFill>
                <a:latin typeface="Arial" panose="020B0604020202020204" pitchFamily="34" charset="0"/>
                <a:ea typeface="+mj-ea"/>
                <a:cs typeface="Arial" panose="020B0604020202020204" pitchFamily="34" charset="0"/>
              </a:rPr>
              <a:t>(35)</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생산</a:t>
            </a:r>
            <a:r>
              <a:rPr lang="en-US" altLang="ko-KR" sz="600" dirty="0">
                <a:solidFill>
                  <a:schemeClr val="tx1"/>
                </a:solidFill>
                <a:latin typeface="Arial" panose="020B0604020202020204" pitchFamily="34" charset="0"/>
                <a:ea typeface="+mj-ea"/>
                <a:cs typeface="Arial" panose="020B0604020202020204" pitchFamily="34" charset="0"/>
              </a:rPr>
              <a:t>2</a:t>
            </a:r>
            <a:r>
              <a:rPr lang="ko-KR" altLang="en-US" sz="600" dirty="0">
                <a:solidFill>
                  <a:schemeClr val="tx1"/>
                </a:solidFill>
                <a:latin typeface="Arial" panose="020B0604020202020204" pitchFamily="34" charset="0"/>
                <a:ea typeface="+mj-ea"/>
                <a:cs typeface="Arial" panose="020B0604020202020204" pitchFamily="34" charset="0"/>
              </a:rPr>
              <a:t>팀</a:t>
            </a:r>
            <a:r>
              <a:rPr lang="en-US" altLang="ko-KR" sz="600" dirty="0">
                <a:solidFill>
                  <a:schemeClr val="tx1"/>
                </a:solidFill>
                <a:latin typeface="Arial" panose="020B0604020202020204" pitchFamily="34" charset="0"/>
                <a:ea typeface="+mj-ea"/>
                <a:cs typeface="Arial" panose="020B0604020202020204" pitchFamily="34" charset="0"/>
              </a:rPr>
              <a:t>(5)</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생산지원팀</a:t>
            </a:r>
            <a:r>
              <a:rPr lang="en-US" altLang="ko-KR" sz="600" dirty="0">
                <a:solidFill>
                  <a:schemeClr val="tx1"/>
                </a:solidFill>
                <a:latin typeface="Arial" panose="020B0604020202020204" pitchFamily="34" charset="0"/>
                <a:ea typeface="+mj-ea"/>
                <a:cs typeface="Arial" panose="020B0604020202020204" pitchFamily="34" charset="0"/>
              </a:rPr>
              <a:t>(4)</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풀질보증팀</a:t>
            </a:r>
            <a:r>
              <a:rPr lang="en-US" altLang="ko-KR" sz="600" dirty="0">
                <a:solidFill>
                  <a:schemeClr val="tx1"/>
                </a:solidFill>
                <a:latin typeface="Arial" panose="020B0604020202020204" pitchFamily="34" charset="0"/>
                <a:ea typeface="+mj-ea"/>
                <a:cs typeface="Arial" panose="020B0604020202020204" pitchFamily="34" charset="0"/>
              </a:rPr>
              <a:t>(5)</a:t>
            </a:r>
          </a:p>
        </p:txBody>
      </p:sp>
      <p:sp>
        <p:nvSpPr>
          <p:cNvPr id="115" name="모서리가 둥근 직사각형 97">
            <a:extLst>
              <a:ext uri="{FF2B5EF4-FFF2-40B4-BE49-F238E27FC236}">
                <a16:creationId xmlns:a16="http://schemas.microsoft.com/office/drawing/2014/main" id="{D55BBD38-2B61-4138-A05C-AE8449E601D7}"/>
              </a:ext>
            </a:extLst>
          </p:cNvPr>
          <p:cNvSpPr/>
          <p:nvPr/>
        </p:nvSpPr>
        <p:spPr>
          <a:xfrm>
            <a:off x="1483946" y="5579887"/>
            <a:ext cx="720000" cy="257369"/>
          </a:xfrm>
          <a:prstGeom prst="roundRect">
            <a:avLst>
              <a:gd name="adj" fmla="val 0"/>
            </a:avLst>
          </a:prstGeom>
          <a:noFill/>
          <a:ln w="9525">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ctr">
            <a:spAutoFit/>
          </a:bodyPr>
          <a:lstStyle/>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영업</a:t>
            </a:r>
            <a:r>
              <a:rPr lang="en-US" altLang="ko-KR" sz="600" dirty="0">
                <a:solidFill>
                  <a:schemeClr val="tx1"/>
                </a:solidFill>
                <a:latin typeface="Arial" panose="020B0604020202020204" pitchFamily="34" charset="0"/>
                <a:ea typeface="+mj-ea"/>
                <a:cs typeface="Arial" panose="020B0604020202020204" pitchFamily="34" charset="0"/>
              </a:rPr>
              <a:t>1</a:t>
            </a:r>
            <a:r>
              <a:rPr lang="ko-KR" altLang="en-US" sz="600" dirty="0">
                <a:solidFill>
                  <a:schemeClr val="tx1"/>
                </a:solidFill>
                <a:latin typeface="Arial" panose="020B0604020202020204" pitchFamily="34" charset="0"/>
                <a:ea typeface="+mj-ea"/>
                <a:cs typeface="Arial" panose="020B0604020202020204" pitchFamily="34" charset="0"/>
              </a:rPr>
              <a:t>팀</a:t>
            </a:r>
            <a:r>
              <a:rPr lang="en-US" altLang="ko-KR" sz="600" dirty="0">
                <a:solidFill>
                  <a:schemeClr val="tx1"/>
                </a:solidFill>
                <a:latin typeface="Arial" panose="020B0604020202020204" pitchFamily="34" charset="0"/>
                <a:ea typeface="+mj-ea"/>
                <a:cs typeface="Arial" panose="020B0604020202020204" pitchFamily="34" charset="0"/>
              </a:rPr>
              <a:t>(3)</a:t>
            </a:r>
          </a:p>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 </a:t>
            </a:r>
            <a:r>
              <a:rPr lang="ko-KR" altLang="en-US" sz="600" dirty="0">
                <a:solidFill>
                  <a:schemeClr val="tx1"/>
                </a:solidFill>
                <a:latin typeface="Arial" panose="020B0604020202020204" pitchFamily="34" charset="0"/>
                <a:ea typeface="+mj-ea"/>
                <a:cs typeface="Arial" panose="020B0604020202020204" pitchFamily="34" charset="0"/>
              </a:rPr>
              <a:t>영업</a:t>
            </a:r>
            <a:r>
              <a:rPr lang="en-US" altLang="ko-KR" sz="600" dirty="0">
                <a:solidFill>
                  <a:schemeClr val="tx1"/>
                </a:solidFill>
                <a:latin typeface="Arial" panose="020B0604020202020204" pitchFamily="34" charset="0"/>
                <a:ea typeface="+mj-ea"/>
                <a:cs typeface="Arial" panose="020B0604020202020204" pitchFamily="34" charset="0"/>
              </a:rPr>
              <a:t>2</a:t>
            </a:r>
            <a:r>
              <a:rPr lang="ko-KR" altLang="en-US" sz="600" dirty="0">
                <a:solidFill>
                  <a:schemeClr val="tx1"/>
                </a:solidFill>
                <a:latin typeface="Arial" panose="020B0604020202020204" pitchFamily="34" charset="0"/>
                <a:ea typeface="+mj-ea"/>
                <a:cs typeface="Arial" panose="020B0604020202020204" pitchFamily="34" charset="0"/>
              </a:rPr>
              <a:t>팀</a:t>
            </a:r>
            <a:r>
              <a:rPr lang="en-US" altLang="ko-KR" sz="600" dirty="0">
                <a:solidFill>
                  <a:schemeClr val="tx1"/>
                </a:solidFill>
                <a:latin typeface="Arial" panose="020B0604020202020204" pitchFamily="34" charset="0"/>
                <a:ea typeface="+mj-ea"/>
                <a:cs typeface="Arial" panose="020B0604020202020204" pitchFamily="34" charset="0"/>
              </a:rPr>
              <a:t>(5)</a:t>
            </a:r>
          </a:p>
        </p:txBody>
      </p:sp>
      <p:sp>
        <p:nvSpPr>
          <p:cNvPr id="117" name="모서리가 둥근 직사각형 97">
            <a:extLst>
              <a:ext uri="{FF2B5EF4-FFF2-40B4-BE49-F238E27FC236}">
                <a16:creationId xmlns:a16="http://schemas.microsoft.com/office/drawing/2014/main" id="{53D66355-39F5-4319-84B6-464DA8C4D2EC}"/>
              </a:ext>
            </a:extLst>
          </p:cNvPr>
          <p:cNvSpPr/>
          <p:nvPr/>
        </p:nvSpPr>
        <p:spPr>
          <a:xfrm>
            <a:off x="3998520" y="5579887"/>
            <a:ext cx="720000" cy="165036"/>
          </a:xfrm>
          <a:prstGeom prst="roundRect">
            <a:avLst>
              <a:gd name="adj" fmla="val 0"/>
            </a:avLst>
          </a:prstGeom>
          <a:solidFill>
            <a:schemeClr val="bg1"/>
          </a:solidFill>
          <a:ln w="9525">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ctr">
            <a:spAutoFit/>
          </a:bodyPr>
          <a:lstStyle/>
          <a:p>
            <a:pPr defTabSz="844083">
              <a:defRPr/>
            </a:pPr>
            <a:r>
              <a:rPr lang="en-US" altLang="ko-KR" sz="600" dirty="0">
                <a:solidFill>
                  <a:schemeClr val="tx1"/>
                </a:solidFill>
                <a:latin typeface="Arial" panose="020B0604020202020204" pitchFamily="34" charset="0"/>
                <a:ea typeface="+mj-ea"/>
                <a:cs typeface="Arial" panose="020B0604020202020204" pitchFamily="34" charset="0"/>
              </a:rPr>
              <a:t>•</a:t>
            </a:r>
            <a:r>
              <a:rPr lang="ko-KR" altLang="en-US" sz="600" dirty="0">
                <a:solidFill>
                  <a:schemeClr val="tx1"/>
                </a:solidFill>
                <a:latin typeface="Arial" panose="020B0604020202020204" pitchFamily="34" charset="0"/>
                <a:ea typeface="+mj-ea"/>
                <a:cs typeface="Arial" panose="020B0604020202020204" pitchFamily="34" charset="0"/>
              </a:rPr>
              <a:t> 사업기획팀</a:t>
            </a:r>
            <a:r>
              <a:rPr lang="en-US" altLang="ko-KR" sz="600" dirty="0">
                <a:solidFill>
                  <a:schemeClr val="tx1"/>
                </a:solidFill>
                <a:latin typeface="Arial" panose="020B0604020202020204" pitchFamily="34" charset="0"/>
                <a:ea typeface="+mj-ea"/>
                <a:cs typeface="Arial" panose="020B0604020202020204" pitchFamily="34" charset="0"/>
              </a:rPr>
              <a:t>(2)</a:t>
            </a:r>
          </a:p>
        </p:txBody>
      </p:sp>
      <p:cxnSp>
        <p:nvCxnSpPr>
          <p:cNvPr id="12" name="연결선: 꺾임 11">
            <a:extLst>
              <a:ext uri="{FF2B5EF4-FFF2-40B4-BE49-F238E27FC236}">
                <a16:creationId xmlns:a16="http://schemas.microsoft.com/office/drawing/2014/main" id="{98B92CC1-EB9B-4154-942D-3EFFA4D0DD64}"/>
              </a:ext>
            </a:extLst>
          </p:cNvPr>
          <p:cNvCxnSpPr>
            <a:stCxn id="91" idx="2"/>
            <a:endCxn id="102" idx="0"/>
          </p:cNvCxnSpPr>
          <p:nvPr/>
        </p:nvCxnSpPr>
        <p:spPr>
          <a:xfrm rot="5400000">
            <a:off x="1684624" y="4279259"/>
            <a:ext cx="272895" cy="1694907"/>
          </a:xfrm>
          <a:prstGeom prst="bentConnector3">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23" name="꺾인 연결선 151">
            <a:extLst>
              <a:ext uri="{FF2B5EF4-FFF2-40B4-BE49-F238E27FC236}">
                <a16:creationId xmlns:a16="http://schemas.microsoft.com/office/drawing/2014/main" id="{2C4EB1A4-AE82-4BD3-8D85-1F93A53BA9DB}"/>
              </a:ext>
            </a:extLst>
          </p:cNvPr>
          <p:cNvCxnSpPr>
            <a:cxnSpLocks/>
          </p:cNvCxnSpPr>
          <p:nvPr/>
        </p:nvCxnSpPr>
        <p:spPr>
          <a:xfrm>
            <a:off x="1835991" y="5129252"/>
            <a:ext cx="0" cy="288000"/>
          </a:xfrm>
          <a:prstGeom prst="straightConnector1">
            <a:avLst/>
          </a:prstGeom>
          <a:ln>
            <a:solidFill>
              <a:srgbClr val="005EB8"/>
            </a:solidFill>
            <a:tailEnd type="none"/>
          </a:ln>
        </p:spPr>
        <p:style>
          <a:lnRef idx="1">
            <a:schemeClr val="accent1"/>
          </a:lnRef>
          <a:fillRef idx="0">
            <a:schemeClr val="accent1"/>
          </a:fillRef>
          <a:effectRef idx="0">
            <a:schemeClr val="accent1"/>
          </a:effectRef>
          <a:fontRef idx="minor">
            <a:schemeClr val="tx1"/>
          </a:fontRef>
        </p:style>
      </p:cxnSp>
      <p:cxnSp>
        <p:nvCxnSpPr>
          <p:cNvPr id="124" name="꺾인 연결선 151">
            <a:extLst>
              <a:ext uri="{FF2B5EF4-FFF2-40B4-BE49-F238E27FC236}">
                <a16:creationId xmlns:a16="http://schemas.microsoft.com/office/drawing/2014/main" id="{432153FE-95C1-4589-9C7A-71E1E19F6DF5}"/>
              </a:ext>
            </a:extLst>
          </p:cNvPr>
          <p:cNvCxnSpPr>
            <a:cxnSpLocks/>
          </p:cNvCxnSpPr>
          <p:nvPr/>
        </p:nvCxnSpPr>
        <p:spPr>
          <a:xfrm>
            <a:off x="3596875" y="5129252"/>
            <a:ext cx="0" cy="288000"/>
          </a:xfrm>
          <a:prstGeom prst="straightConnector1">
            <a:avLst/>
          </a:prstGeom>
          <a:ln>
            <a:solidFill>
              <a:srgbClr val="005EB8"/>
            </a:solidFill>
            <a:tailEnd type="none"/>
          </a:ln>
        </p:spPr>
        <p:style>
          <a:lnRef idx="1">
            <a:schemeClr val="accent1"/>
          </a:lnRef>
          <a:fillRef idx="0">
            <a:schemeClr val="accent1"/>
          </a:fillRef>
          <a:effectRef idx="0">
            <a:schemeClr val="accent1"/>
          </a:effectRef>
          <a:fontRef idx="minor">
            <a:schemeClr val="tx1"/>
          </a:fontRef>
        </p:style>
      </p:cxnSp>
      <p:cxnSp>
        <p:nvCxnSpPr>
          <p:cNvPr id="125" name="꺾인 연결선 151">
            <a:extLst>
              <a:ext uri="{FF2B5EF4-FFF2-40B4-BE49-F238E27FC236}">
                <a16:creationId xmlns:a16="http://schemas.microsoft.com/office/drawing/2014/main" id="{83FC03E7-A589-4EDF-B80A-A67B2FF77BDA}"/>
              </a:ext>
            </a:extLst>
          </p:cNvPr>
          <p:cNvCxnSpPr>
            <a:cxnSpLocks/>
          </p:cNvCxnSpPr>
          <p:nvPr/>
        </p:nvCxnSpPr>
        <p:spPr>
          <a:xfrm>
            <a:off x="2668524" y="5129252"/>
            <a:ext cx="0" cy="288000"/>
          </a:xfrm>
          <a:prstGeom prst="straightConnector1">
            <a:avLst/>
          </a:prstGeom>
          <a:ln>
            <a:solidFill>
              <a:srgbClr val="005EB8"/>
            </a:solidFill>
            <a:tailEnd type="none"/>
          </a:ln>
        </p:spPr>
        <p:style>
          <a:lnRef idx="1">
            <a:schemeClr val="accent1"/>
          </a:lnRef>
          <a:fillRef idx="0">
            <a:schemeClr val="accent1"/>
          </a:fillRef>
          <a:effectRef idx="0">
            <a:schemeClr val="accent1"/>
          </a:effectRef>
          <a:fontRef idx="minor">
            <a:schemeClr val="tx1"/>
          </a:fontRef>
        </p:style>
      </p:cxnSp>
      <p:sp>
        <p:nvSpPr>
          <p:cNvPr id="126" name="직사각형 119">
            <a:extLst>
              <a:ext uri="{FF2B5EF4-FFF2-40B4-BE49-F238E27FC236}">
                <a16:creationId xmlns:a16="http://schemas.microsoft.com/office/drawing/2014/main" id="{CDE1973D-DCAF-462E-87C3-3D248E683F2E}"/>
              </a:ext>
            </a:extLst>
          </p:cNvPr>
          <p:cNvSpPr/>
          <p:nvPr/>
        </p:nvSpPr>
        <p:spPr bwMode="auto">
          <a:xfrm>
            <a:off x="2731449" y="4608395"/>
            <a:ext cx="20985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800" dirty="0">
                <a:solidFill>
                  <a:prstClr val="black"/>
                </a:solidFill>
                <a:latin typeface="Arial" panose="020B0604020202020204" pitchFamily="34" charset="0"/>
                <a:ea typeface="+mj-ea"/>
                <a:cs typeface="Arial" panose="020B0604020202020204" pitchFamily="34" charset="0"/>
              </a:rPr>
              <a:t>(2022.02.22 </a:t>
            </a:r>
            <a:r>
              <a:rPr lang="ko-KR" altLang="en-US" sz="800" dirty="0">
                <a:solidFill>
                  <a:prstClr val="black"/>
                </a:solidFill>
                <a:latin typeface="Arial" panose="020B0604020202020204" pitchFamily="34" charset="0"/>
                <a:ea typeface="+mj-ea"/>
                <a:cs typeface="Arial" panose="020B0604020202020204" pitchFamily="34" charset="0"/>
              </a:rPr>
              <a:t>기준</a:t>
            </a:r>
            <a:r>
              <a:rPr lang="en-US" altLang="ko-KR" sz="800" dirty="0">
                <a:solidFill>
                  <a:prstClr val="black"/>
                </a:solidFill>
                <a:latin typeface="Arial" panose="020B0604020202020204" pitchFamily="34" charset="0"/>
                <a:ea typeface="+mj-ea"/>
                <a:cs typeface="Arial" panose="020B0604020202020204" pitchFamily="34" charset="0"/>
              </a:rPr>
              <a:t>)</a:t>
            </a:r>
            <a:br>
              <a:rPr lang="en-US" altLang="ko-KR" sz="800" dirty="0">
                <a:solidFill>
                  <a:prstClr val="black"/>
                </a:solidFill>
                <a:latin typeface="Arial" panose="020B0604020202020204" pitchFamily="34" charset="0"/>
                <a:ea typeface="+mj-ea"/>
                <a:cs typeface="Arial" panose="020B0604020202020204" pitchFamily="34" charset="0"/>
              </a:rPr>
            </a:br>
            <a:r>
              <a:rPr lang="ko-KR" altLang="en-US" sz="800" dirty="0">
                <a:solidFill>
                  <a:prstClr val="black"/>
                </a:solidFill>
                <a:latin typeface="Arial" panose="020B0604020202020204" pitchFamily="34" charset="0"/>
                <a:ea typeface="+mj-ea"/>
                <a:cs typeface="Arial" panose="020B0604020202020204" pitchFamily="34" charset="0"/>
              </a:rPr>
              <a:t>총원 </a:t>
            </a:r>
            <a:r>
              <a:rPr lang="en-US" altLang="ko-KR" sz="800" dirty="0">
                <a:solidFill>
                  <a:prstClr val="black"/>
                </a:solidFill>
                <a:latin typeface="Arial" panose="020B0604020202020204" pitchFamily="34" charset="0"/>
                <a:ea typeface="+mj-ea"/>
                <a:cs typeface="Arial" panose="020B0604020202020204" pitchFamily="34" charset="0"/>
              </a:rPr>
              <a:t>71</a:t>
            </a:r>
            <a:r>
              <a:rPr lang="ko-KR" altLang="en-US" sz="800" dirty="0">
                <a:solidFill>
                  <a:prstClr val="black"/>
                </a:solidFill>
                <a:latin typeface="Arial" panose="020B0604020202020204" pitchFamily="34" charset="0"/>
                <a:ea typeface="+mj-ea"/>
                <a:cs typeface="Arial" panose="020B0604020202020204" pitchFamily="34" charset="0"/>
              </a:rPr>
              <a:t>명 </a:t>
            </a:r>
            <a:endParaRPr lang="en-US" altLang="ko-KR" sz="800" dirty="0">
              <a:solidFill>
                <a:prstClr val="black"/>
              </a:solidFill>
              <a:latin typeface="Arial" panose="020B0604020202020204" pitchFamily="34" charset="0"/>
              <a:ea typeface="+mj-ea"/>
              <a:cs typeface="Arial" panose="020B0604020202020204" pitchFamily="34" charset="0"/>
            </a:endParaRPr>
          </a:p>
        </p:txBody>
      </p:sp>
      <p:sp>
        <p:nvSpPr>
          <p:cNvPr id="128" name="모서리가 둥근 직사각형 97">
            <a:extLst>
              <a:ext uri="{FF2B5EF4-FFF2-40B4-BE49-F238E27FC236}">
                <a16:creationId xmlns:a16="http://schemas.microsoft.com/office/drawing/2014/main" id="{4935A514-0B8B-4064-9AA0-E9228A055693}"/>
              </a:ext>
            </a:extLst>
          </p:cNvPr>
          <p:cNvSpPr/>
          <p:nvPr/>
        </p:nvSpPr>
        <p:spPr>
          <a:xfrm>
            <a:off x="3680514" y="2032418"/>
            <a:ext cx="535264" cy="324000"/>
          </a:xfrm>
          <a:prstGeom prst="roundRect">
            <a:avLst>
              <a:gd name="adj" fmla="val 0"/>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사외이사</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(1)</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29" name="모서리가 둥근 직사각형 97">
            <a:extLst>
              <a:ext uri="{FF2B5EF4-FFF2-40B4-BE49-F238E27FC236}">
                <a16:creationId xmlns:a16="http://schemas.microsoft.com/office/drawing/2014/main" id="{BF1D914C-2332-4B7D-88E3-107C1CD58C13}"/>
              </a:ext>
            </a:extLst>
          </p:cNvPr>
          <p:cNvSpPr/>
          <p:nvPr/>
        </p:nvSpPr>
        <p:spPr>
          <a:xfrm>
            <a:off x="4249702" y="2032418"/>
            <a:ext cx="535264" cy="324000"/>
          </a:xfrm>
          <a:prstGeom prst="roundRect">
            <a:avLst>
              <a:gd name="adj" fmla="val 0"/>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노조</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(2)</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32" name="Rectangle 41">
            <a:extLst>
              <a:ext uri="{FF2B5EF4-FFF2-40B4-BE49-F238E27FC236}">
                <a16:creationId xmlns:a16="http://schemas.microsoft.com/office/drawing/2014/main" id="{6069C0D3-3436-44F6-B22A-904EFDB19962}"/>
              </a:ext>
            </a:extLst>
          </p:cNvPr>
          <p:cNvSpPr>
            <a:spLocks noChangeArrowheads="1"/>
          </p:cNvSpPr>
          <p:nvPr/>
        </p:nvSpPr>
        <p:spPr bwMode="auto">
          <a:xfrm>
            <a:off x="5097780" y="4197775"/>
            <a:ext cx="3586171" cy="313186"/>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ko-KR" altLang="en-US" sz="1200" b="1" dirty="0" err="1">
                <a:solidFill>
                  <a:srgbClr val="00338D"/>
                </a:solidFill>
                <a:latin typeface="Arial" panose="020B0604020202020204" pitchFamily="34" charset="0"/>
                <a:ea typeface="+mj-ea"/>
                <a:cs typeface="Arial" panose="020B0604020202020204" pitchFamily="34" charset="0"/>
              </a:rPr>
              <a:t>디오션시티</a:t>
            </a:r>
            <a:endParaRPr lang="en-US" altLang="ko-KR" sz="1400" b="1" baseline="30000" dirty="0">
              <a:solidFill>
                <a:srgbClr val="00338D"/>
              </a:solidFill>
              <a:latin typeface="Arial" panose="020B0604020202020204" pitchFamily="34" charset="0"/>
              <a:ea typeface="+mj-ea"/>
              <a:cs typeface="Arial" panose="020B0604020202020204" pitchFamily="34" charset="0"/>
            </a:endParaRPr>
          </a:p>
        </p:txBody>
      </p:sp>
      <p:sp>
        <p:nvSpPr>
          <p:cNvPr id="133" name="모서리가 둥근 직사각형 97">
            <a:extLst>
              <a:ext uri="{FF2B5EF4-FFF2-40B4-BE49-F238E27FC236}">
                <a16:creationId xmlns:a16="http://schemas.microsoft.com/office/drawing/2014/main" id="{8B281136-294F-40E2-BA9D-7A38FE2C017A}"/>
              </a:ext>
            </a:extLst>
          </p:cNvPr>
          <p:cNvSpPr/>
          <p:nvPr/>
        </p:nvSpPr>
        <p:spPr>
          <a:xfrm>
            <a:off x="6484398" y="5613623"/>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개발</a:t>
            </a:r>
            <a:r>
              <a:rPr lang="en-US" altLang="ko-KR" sz="800" b="1" dirty="0">
                <a:solidFill>
                  <a:srgbClr val="FFFFFF"/>
                </a:solidFill>
                <a:latin typeface="Arial" panose="020B0604020202020204" pitchFamily="34" charset="0"/>
                <a:ea typeface="+mj-ea"/>
                <a:cs typeface="Arial" panose="020B0604020202020204" pitchFamily="34" charset="0"/>
              </a:rPr>
              <a:t>2</a:t>
            </a:r>
            <a:r>
              <a:rPr lang="ko-KR" altLang="en-US" sz="800" b="1" dirty="0">
                <a:solidFill>
                  <a:srgbClr val="FFFFFF"/>
                </a:solidFill>
                <a:latin typeface="Arial" panose="020B0604020202020204" pitchFamily="34" charset="0"/>
                <a:ea typeface="+mj-ea"/>
                <a:cs typeface="Arial" panose="020B0604020202020204" pitchFamily="34" charset="0"/>
              </a:rPr>
              <a:t>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(2)</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134" name="모서리가 둥근 직사각형 97">
            <a:extLst>
              <a:ext uri="{FF2B5EF4-FFF2-40B4-BE49-F238E27FC236}">
                <a16:creationId xmlns:a16="http://schemas.microsoft.com/office/drawing/2014/main" id="{4AE8FBAF-3A42-41CE-A43D-9522F0AECB43}"/>
              </a:ext>
            </a:extLst>
          </p:cNvPr>
          <p:cNvSpPr/>
          <p:nvPr/>
        </p:nvSpPr>
        <p:spPr>
          <a:xfrm>
            <a:off x="5567872" y="5613623"/>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개발</a:t>
            </a:r>
            <a:r>
              <a:rPr lang="en-US" altLang="ko-KR" sz="800" b="1" dirty="0">
                <a:solidFill>
                  <a:srgbClr val="FFFFFF"/>
                </a:solidFill>
                <a:latin typeface="Arial" panose="020B0604020202020204" pitchFamily="34" charset="0"/>
                <a:ea typeface="+mj-ea"/>
                <a:cs typeface="Arial" panose="020B0604020202020204" pitchFamily="34" charset="0"/>
              </a:rPr>
              <a:t>1</a:t>
            </a:r>
            <a:r>
              <a:rPr lang="ko-KR" altLang="en-US" sz="800" b="1" dirty="0">
                <a:solidFill>
                  <a:srgbClr val="FFFFFF"/>
                </a:solidFill>
                <a:latin typeface="Arial" panose="020B0604020202020204" pitchFamily="34" charset="0"/>
                <a:ea typeface="+mj-ea"/>
                <a:cs typeface="Arial" panose="020B0604020202020204" pitchFamily="34" charset="0"/>
              </a:rPr>
              <a:t>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(2)</a:t>
            </a:r>
          </a:p>
        </p:txBody>
      </p:sp>
      <p:sp>
        <p:nvSpPr>
          <p:cNvPr id="137" name="모서리가 둥근 직사각형 97">
            <a:extLst>
              <a:ext uri="{FF2B5EF4-FFF2-40B4-BE49-F238E27FC236}">
                <a16:creationId xmlns:a16="http://schemas.microsoft.com/office/drawing/2014/main" id="{8B09FA1C-055D-4DF2-8FEB-47484EF35C66}"/>
              </a:ext>
            </a:extLst>
          </p:cNvPr>
          <p:cNvSpPr/>
          <p:nvPr/>
        </p:nvSpPr>
        <p:spPr>
          <a:xfrm>
            <a:off x="7384793" y="5613623"/>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용지매각팀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(1)</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138" name="모서리가 둥근 직사각형 97">
            <a:extLst>
              <a:ext uri="{FF2B5EF4-FFF2-40B4-BE49-F238E27FC236}">
                <a16:creationId xmlns:a16="http://schemas.microsoft.com/office/drawing/2014/main" id="{8CE8024F-8A4A-4339-AEF8-AAF0C7E5BEBF}"/>
              </a:ext>
            </a:extLst>
          </p:cNvPr>
          <p:cNvSpPr/>
          <p:nvPr/>
        </p:nvSpPr>
        <p:spPr>
          <a:xfrm>
            <a:off x="8285188" y="5613623"/>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err="1">
                <a:solidFill>
                  <a:srgbClr val="FFFFFF"/>
                </a:solidFill>
                <a:latin typeface="Arial" panose="020B0604020202020204" pitchFamily="34" charset="0"/>
                <a:ea typeface="+mj-ea"/>
                <a:cs typeface="Arial" panose="020B0604020202020204" pitchFamily="34" charset="0"/>
              </a:rPr>
              <a:t>홍보팀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(1)</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cxnSp>
        <p:nvCxnSpPr>
          <p:cNvPr id="23" name="연결선: 꺾임 22">
            <a:extLst>
              <a:ext uri="{FF2B5EF4-FFF2-40B4-BE49-F238E27FC236}">
                <a16:creationId xmlns:a16="http://schemas.microsoft.com/office/drawing/2014/main" id="{B3C6A881-0A0C-4E36-8A2C-D1E10DDBDF80}"/>
              </a:ext>
            </a:extLst>
          </p:cNvPr>
          <p:cNvCxnSpPr>
            <a:stCxn id="95" idx="2"/>
            <a:endCxn id="134" idx="0"/>
          </p:cNvCxnSpPr>
          <p:nvPr/>
        </p:nvCxnSpPr>
        <p:spPr>
          <a:xfrm rot="5400000">
            <a:off x="6287097" y="4631041"/>
            <a:ext cx="623358" cy="1341807"/>
          </a:xfrm>
          <a:prstGeom prst="bentConnector3">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1CEAB57A-A698-444C-8A17-522963B0A052}"/>
              </a:ext>
            </a:extLst>
          </p:cNvPr>
          <p:cNvCxnSpPr>
            <a:stCxn id="95" idx="2"/>
            <a:endCxn id="137" idx="0"/>
          </p:cNvCxnSpPr>
          <p:nvPr/>
        </p:nvCxnSpPr>
        <p:spPr>
          <a:xfrm rot="16200000" flipH="1">
            <a:off x="7195557" y="5064387"/>
            <a:ext cx="623358" cy="475114"/>
          </a:xfrm>
          <a:prstGeom prst="bentConnector3">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822A6399-2DEE-454D-87F3-1E9FB8DAB2EE}"/>
              </a:ext>
            </a:extLst>
          </p:cNvPr>
          <p:cNvCxnSpPr>
            <a:stCxn id="95" idx="2"/>
            <a:endCxn id="133" idx="0"/>
          </p:cNvCxnSpPr>
          <p:nvPr/>
        </p:nvCxnSpPr>
        <p:spPr>
          <a:xfrm rot="5400000">
            <a:off x="6745360" y="5089304"/>
            <a:ext cx="623358" cy="425281"/>
          </a:xfrm>
          <a:prstGeom prst="bentConnector3">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07D57212-0098-47F7-874E-AA6AC8F8C86F}"/>
              </a:ext>
            </a:extLst>
          </p:cNvPr>
          <p:cNvCxnSpPr>
            <a:stCxn id="95" idx="2"/>
            <a:endCxn id="138" idx="0"/>
          </p:cNvCxnSpPr>
          <p:nvPr/>
        </p:nvCxnSpPr>
        <p:spPr>
          <a:xfrm rot="16200000" flipH="1">
            <a:off x="7645754" y="4614189"/>
            <a:ext cx="623358" cy="1375509"/>
          </a:xfrm>
          <a:prstGeom prst="bentConnector3">
            <a:avLst/>
          </a:prstGeom>
          <a:ln>
            <a:solidFill>
              <a:srgbClr val="005EB8"/>
            </a:solidFill>
          </a:ln>
        </p:spPr>
        <p:style>
          <a:lnRef idx="1">
            <a:schemeClr val="accent1"/>
          </a:lnRef>
          <a:fillRef idx="0">
            <a:schemeClr val="accent1"/>
          </a:fillRef>
          <a:effectRef idx="0">
            <a:schemeClr val="accent1"/>
          </a:effectRef>
          <a:fontRef idx="minor">
            <a:schemeClr val="tx1"/>
          </a:fontRef>
        </p:style>
      </p:cxnSp>
      <p:sp>
        <p:nvSpPr>
          <p:cNvPr id="143" name="직사각형 119">
            <a:extLst>
              <a:ext uri="{FF2B5EF4-FFF2-40B4-BE49-F238E27FC236}">
                <a16:creationId xmlns:a16="http://schemas.microsoft.com/office/drawing/2014/main" id="{F545BC57-A2DA-47B5-B2DF-7054D987FFE2}"/>
              </a:ext>
            </a:extLst>
          </p:cNvPr>
          <p:cNvSpPr/>
          <p:nvPr/>
        </p:nvSpPr>
        <p:spPr bwMode="auto">
          <a:xfrm>
            <a:off x="7286611" y="1586158"/>
            <a:ext cx="20985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800" dirty="0">
                <a:solidFill>
                  <a:prstClr val="black"/>
                </a:solidFill>
                <a:latin typeface="Arial" panose="020B0604020202020204" pitchFamily="34" charset="0"/>
                <a:ea typeface="+mj-ea"/>
                <a:cs typeface="Arial" panose="020B0604020202020204" pitchFamily="34" charset="0"/>
              </a:rPr>
              <a:t>(2022.02.01 </a:t>
            </a:r>
            <a:r>
              <a:rPr lang="ko-KR" altLang="en-US" sz="800" dirty="0">
                <a:solidFill>
                  <a:prstClr val="black"/>
                </a:solidFill>
                <a:latin typeface="Arial" panose="020B0604020202020204" pitchFamily="34" charset="0"/>
                <a:ea typeface="+mj-ea"/>
                <a:cs typeface="Arial" panose="020B0604020202020204" pitchFamily="34" charset="0"/>
              </a:rPr>
              <a:t>기준</a:t>
            </a:r>
            <a:r>
              <a:rPr lang="en-US" altLang="ko-KR" sz="800" dirty="0">
                <a:solidFill>
                  <a:prstClr val="black"/>
                </a:solidFill>
                <a:latin typeface="Arial" panose="020B0604020202020204" pitchFamily="34" charset="0"/>
                <a:ea typeface="+mj-ea"/>
                <a:cs typeface="Arial" panose="020B0604020202020204" pitchFamily="34" charset="0"/>
              </a:rPr>
              <a:t>)</a:t>
            </a:r>
          </a:p>
          <a:p>
            <a:pPr algn="r" defTabSz="826719">
              <a:buClr>
                <a:srgbClr val="99CC00"/>
              </a:buClr>
              <a:tabLst>
                <a:tab pos="241127" algn="l"/>
              </a:tabLst>
            </a:pPr>
            <a:r>
              <a:rPr lang="ko-KR" altLang="en-US" sz="800" dirty="0">
                <a:solidFill>
                  <a:prstClr val="black"/>
                </a:solidFill>
                <a:latin typeface="Arial" panose="020B0604020202020204" pitchFamily="34" charset="0"/>
                <a:ea typeface="+mj-ea"/>
                <a:cs typeface="Arial" panose="020B0604020202020204" pitchFamily="34" charset="0"/>
              </a:rPr>
              <a:t>총원 </a:t>
            </a:r>
            <a:r>
              <a:rPr lang="en-US" altLang="ko-KR" sz="800" dirty="0">
                <a:solidFill>
                  <a:prstClr val="black"/>
                </a:solidFill>
                <a:latin typeface="Arial" panose="020B0604020202020204" pitchFamily="34" charset="0"/>
                <a:ea typeface="+mj-ea"/>
                <a:cs typeface="Arial" panose="020B0604020202020204" pitchFamily="34" charset="0"/>
              </a:rPr>
              <a:t>118</a:t>
            </a:r>
            <a:r>
              <a:rPr lang="ko-KR" altLang="en-US" sz="800" dirty="0">
                <a:solidFill>
                  <a:prstClr val="black"/>
                </a:solidFill>
                <a:latin typeface="Arial" panose="020B0604020202020204" pitchFamily="34" charset="0"/>
                <a:ea typeface="+mj-ea"/>
                <a:cs typeface="Arial" panose="020B0604020202020204" pitchFamily="34" charset="0"/>
              </a:rPr>
              <a:t>명</a:t>
            </a:r>
            <a:endParaRPr lang="en-US" altLang="ko-KR" sz="800" dirty="0">
              <a:solidFill>
                <a:prstClr val="black"/>
              </a:solidFill>
              <a:latin typeface="Arial" panose="020B0604020202020204" pitchFamily="34" charset="0"/>
              <a:ea typeface="+mj-ea"/>
              <a:cs typeface="Arial" panose="020B0604020202020204" pitchFamily="34" charset="0"/>
            </a:endParaRPr>
          </a:p>
        </p:txBody>
      </p:sp>
      <p:sp>
        <p:nvSpPr>
          <p:cNvPr id="144" name="모서리가 둥근 직사각형 97">
            <a:extLst>
              <a:ext uri="{FF2B5EF4-FFF2-40B4-BE49-F238E27FC236}">
                <a16:creationId xmlns:a16="http://schemas.microsoft.com/office/drawing/2014/main" id="{1C01C8BC-0682-4994-A95B-FEA0F5E65C4B}"/>
              </a:ext>
            </a:extLst>
          </p:cNvPr>
          <p:cNvSpPr/>
          <p:nvPr/>
        </p:nvSpPr>
        <p:spPr>
          <a:xfrm>
            <a:off x="5871076" y="3179180"/>
            <a:ext cx="612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err="1">
                <a:solidFill>
                  <a:srgbClr val="FFFFFF"/>
                </a:solidFill>
                <a:latin typeface="Arial" panose="020B0604020202020204" pitchFamily="34" charset="0"/>
                <a:ea typeface="+mj-ea"/>
                <a:cs typeface="Arial" panose="020B0604020202020204" pitchFamily="34" charset="0"/>
              </a:rPr>
              <a:t>환경팀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(25)</a:t>
            </a:r>
          </a:p>
        </p:txBody>
      </p:sp>
      <p:sp>
        <p:nvSpPr>
          <p:cNvPr id="145" name="모서리가 둥근 직사각형 97">
            <a:extLst>
              <a:ext uri="{FF2B5EF4-FFF2-40B4-BE49-F238E27FC236}">
                <a16:creationId xmlns:a16="http://schemas.microsoft.com/office/drawing/2014/main" id="{D29059D3-E527-4178-8332-7C514CDB17C2}"/>
              </a:ext>
            </a:extLst>
          </p:cNvPr>
          <p:cNvSpPr/>
          <p:nvPr/>
        </p:nvSpPr>
        <p:spPr>
          <a:xfrm>
            <a:off x="6585339" y="3179180"/>
            <a:ext cx="612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err="1">
                <a:solidFill>
                  <a:srgbClr val="FFFFFF"/>
                </a:solidFill>
                <a:latin typeface="Arial" panose="020B0604020202020204" pitchFamily="34" charset="0"/>
                <a:ea typeface="+mj-ea"/>
                <a:cs typeface="Arial" panose="020B0604020202020204" pitchFamily="34" charset="0"/>
              </a:rPr>
              <a:t>공무팀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(21)</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146" name="모서리가 둥근 직사각형 97">
            <a:extLst>
              <a:ext uri="{FF2B5EF4-FFF2-40B4-BE49-F238E27FC236}">
                <a16:creationId xmlns:a16="http://schemas.microsoft.com/office/drawing/2014/main" id="{1E56D9A4-4EB7-4482-823F-862CE783A3BF}"/>
              </a:ext>
            </a:extLst>
          </p:cNvPr>
          <p:cNvSpPr/>
          <p:nvPr/>
        </p:nvSpPr>
        <p:spPr>
          <a:xfrm>
            <a:off x="7299602" y="3179180"/>
            <a:ext cx="612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err="1">
                <a:solidFill>
                  <a:srgbClr val="FFFFFF"/>
                </a:solidFill>
                <a:latin typeface="Arial" panose="020B0604020202020204" pitchFamily="34" charset="0"/>
                <a:ea typeface="+mj-ea"/>
                <a:cs typeface="Arial" panose="020B0604020202020204" pitchFamily="34" charset="0"/>
              </a:rPr>
              <a:t>원료팀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(23)</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151" name="모서리가 둥근 직사각형 97">
            <a:extLst>
              <a:ext uri="{FF2B5EF4-FFF2-40B4-BE49-F238E27FC236}">
                <a16:creationId xmlns:a16="http://schemas.microsoft.com/office/drawing/2014/main" id="{627F9366-9E90-4928-AF64-F00EBF126E12}"/>
              </a:ext>
            </a:extLst>
          </p:cNvPr>
          <p:cNvSpPr/>
          <p:nvPr/>
        </p:nvSpPr>
        <p:spPr>
          <a:xfrm>
            <a:off x="8013865" y="3179180"/>
            <a:ext cx="612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생산팀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(35)</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56" name="모서리가 둥근 직사각형 97">
            <a:extLst>
              <a:ext uri="{FF2B5EF4-FFF2-40B4-BE49-F238E27FC236}">
                <a16:creationId xmlns:a16="http://schemas.microsoft.com/office/drawing/2014/main" id="{D1A07EB6-DBDA-4445-939E-F9FBC49D352D}"/>
              </a:ext>
            </a:extLst>
          </p:cNvPr>
          <p:cNvSpPr/>
          <p:nvPr/>
        </p:nvSpPr>
        <p:spPr>
          <a:xfrm>
            <a:off x="5156813" y="3179180"/>
            <a:ext cx="612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인사팀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(3)</a:t>
            </a:r>
          </a:p>
        </p:txBody>
      </p:sp>
      <p:sp>
        <p:nvSpPr>
          <p:cNvPr id="157" name="모서리가 둥근 직사각형 97">
            <a:extLst>
              <a:ext uri="{FF2B5EF4-FFF2-40B4-BE49-F238E27FC236}">
                <a16:creationId xmlns:a16="http://schemas.microsoft.com/office/drawing/2014/main" id="{16DF72EB-506E-4BFD-92B2-C6B5765A4C73}"/>
              </a:ext>
            </a:extLst>
          </p:cNvPr>
          <p:cNvSpPr/>
          <p:nvPr/>
        </p:nvSpPr>
        <p:spPr>
          <a:xfrm>
            <a:off x="6791686" y="1612231"/>
            <a:ext cx="864000" cy="324000"/>
          </a:xfrm>
          <a:prstGeom prst="roundRect">
            <a:avLst>
              <a:gd name="adj" fmla="val 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대표이사</a:t>
            </a:r>
            <a:r>
              <a:rPr lang="en-US" altLang="ko-KR" sz="800" b="1" baseline="30000" dirty="0">
                <a:solidFill>
                  <a:srgbClr val="FFFFFF"/>
                </a:solidFill>
                <a:latin typeface="Arial" panose="020B0604020202020204" pitchFamily="34" charset="0"/>
                <a:ea typeface="+mj-ea"/>
                <a:cs typeface="Arial" panose="020B0604020202020204" pitchFamily="34" charset="0"/>
              </a:rPr>
              <a:t>2</a:t>
            </a:r>
          </a:p>
          <a:p>
            <a:pPr algn="ctr" defTabSz="844083">
              <a:defRPr/>
            </a:pPr>
            <a:r>
              <a:rPr lang="en-US" altLang="ko-KR" sz="800" b="1" dirty="0">
                <a:solidFill>
                  <a:srgbClr val="FFFFFF"/>
                </a:solidFill>
                <a:latin typeface="Arial" panose="020B0604020202020204" pitchFamily="34" charset="0"/>
                <a:cs typeface="Arial" panose="020B0604020202020204" pitchFamily="34" charset="0"/>
              </a:rPr>
              <a:t>(1)</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158" name="모서리가 둥근 직사각형 97">
            <a:extLst>
              <a:ext uri="{FF2B5EF4-FFF2-40B4-BE49-F238E27FC236}">
                <a16:creationId xmlns:a16="http://schemas.microsoft.com/office/drawing/2014/main" id="{D52C4D25-34D6-4B19-A897-A2EEA672597F}"/>
              </a:ext>
            </a:extLst>
          </p:cNvPr>
          <p:cNvSpPr/>
          <p:nvPr/>
        </p:nvSpPr>
        <p:spPr>
          <a:xfrm>
            <a:off x="6791686" y="2100064"/>
            <a:ext cx="864000" cy="180000"/>
          </a:xfrm>
          <a:prstGeom prst="roundRect">
            <a:avLst>
              <a:gd name="adj" fmla="val 0"/>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en-US" altLang="ko-KR" sz="800" b="1" dirty="0">
                <a:solidFill>
                  <a:srgbClr val="FFFFFF"/>
                </a:solidFill>
                <a:latin typeface="Arial" panose="020B0604020202020204" pitchFamily="34" charset="0"/>
                <a:ea typeface="+mj-ea"/>
                <a:cs typeface="Arial" panose="020B0604020202020204" pitchFamily="34" charset="0"/>
              </a:rPr>
              <a:t>CFO</a:t>
            </a:r>
            <a:r>
              <a:rPr lang="en-US" altLang="ko-KR" sz="800" b="1" baseline="30000" dirty="0">
                <a:solidFill>
                  <a:srgbClr val="FFFFFF"/>
                </a:solidFill>
                <a:latin typeface="Arial" panose="020B0604020202020204" pitchFamily="34" charset="0"/>
                <a:ea typeface="+mj-ea"/>
                <a:cs typeface="Arial" panose="020B0604020202020204" pitchFamily="34" charset="0"/>
              </a:rPr>
              <a:t>2 </a:t>
            </a:r>
            <a:r>
              <a:rPr lang="en-US" altLang="ko-KR" sz="800" b="1" dirty="0">
                <a:solidFill>
                  <a:srgbClr val="FFFFFF"/>
                </a:solidFill>
                <a:latin typeface="Arial" panose="020B0604020202020204" pitchFamily="34" charset="0"/>
                <a:cs typeface="Arial" panose="020B0604020202020204" pitchFamily="34" charset="0"/>
              </a:rPr>
              <a:t>(1)</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163" name="직사각형 119">
            <a:extLst>
              <a:ext uri="{FF2B5EF4-FFF2-40B4-BE49-F238E27FC236}">
                <a16:creationId xmlns:a16="http://schemas.microsoft.com/office/drawing/2014/main" id="{57DACA9E-4706-4766-BB02-94720638D5E9}"/>
              </a:ext>
            </a:extLst>
          </p:cNvPr>
          <p:cNvSpPr/>
          <p:nvPr/>
        </p:nvSpPr>
        <p:spPr bwMode="auto">
          <a:xfrm>
            <a:off x="7286611" y="4608395"/>
            <a:ext cx="20985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800" dirty="0">
                <a:solidFill>
                  <a:prstClr val="black"/>
                </a:solidFill>
                <a:latin typeface="Arial" panose="020B0604020202020204" pitchFamily="34" charset="0"/>
                <a:ea typeface="+mj-ea"/>
                <a:cs typeface="Arial" panose="020B0604020202020204" pitchFamily="34" charset="0"/>
              </a:rPr>
              <a:t>(2022.03.31 </a:t>
            </a:r>
            <a:r>
              <a:rPr lang="ko-KR" altLang="en-US" sz="800" dirty="0">
                <a:solidFill>
                  <a:prstClr val="black"/>
                </a:solidFill>
                <a:latin typeface="Arial" panose="020B0604020202020204" pitchFamily="34" charset="0"/>
                <a:ea typeface="+mj-ea"/>
                <a:cs typeface="Arial" panose="020B0604020202020204" pitchFamily="34" charset="0"/>
              </a:rPr>
              <a:t>기준</a:t>
            </a:r>
            <a:r>
              <a:rPr lang="en-US" altLang="ko-KR" sz="800" dirty="0">
                <a:solidFill>
                  <a:prstClr val="black"/>
                </a:solidFill>
                <a:latin typeface="Arial" panose="020B0604020202020204" pitchFamily="34" charset="0"/>
                <a:ea typeface="+mj-ea"/>
                <a:cs typeface="Arial" panose="020B0604020202020204" pitchFamily="34" charset="0"/>
              </a:rPr>
              <a:t>)</a:t>
            </a:r>
          </a:p>
          <a:p>
            <a:pPr algn="r" defTabSz="826719">
              <a:buClr>
                <a:srgbClr val="99CC00"/>
              </a:buClr>
              <a:tabLst>
                <a:tab pos="241127" algn="l"/>
              </a:tabLst>
            </a:pPr>
            <a:r>
              <a:rPr lang="ko-KR" altLang="en-US" sz="800" dirty="0">
                <a:solidFill>
                  <a:prstClr val="black"/>
                </a:solidFill>
                <a:latin typeface="Arial" panose="020B0604020202020204" pitchFamily="34" charset="0"/>
                <a:ea typeface="+mj-ea"/>
                <a:cs typeface="Arial" panose="020B0604020202020204" pitchFamily="34" charset="0"/>
              </a:rPr>
              <a:t>총원 </a:t>
            </a:r>
            <a:r>
              <a:rPr lang="en-US" altLang="ko-KR" sz="800" dirty="0">
                <a:solidFill>
                  <a:prstClr val="black"/>
                </a:solidFill>
                <a:latin typeface="Arial" panose="020B0604020202020204" pitchFamily="34" charset="0"/>
                <a:ea typeface="+mj-ea"/>
                <a:cs typeface="Arial" panose="020B0604020202020204" pitchFamily="34" charset="0"/>
              </a:rPr>
              <a:t>6</a:t>
            </a:r>
            <a:r>
              <a:rPr lang="ko-KR" altLang="en-US" sz="800" dirty="0">
                <a:solidFill>
                  <a:prstClr val="black"/>
                </a:solidFill>
                <a:latin typeface="Arial" panose="020B0604020202020204" pitchFamily="34" charset="0"/>
                <a:ea typeface="+mj-ea"/>
                <a:cs typeface="Arial" panose="020B0604020202020204" pitchFamily="34" charset="0"/>
              </a:rPr>
              <a:t>명</a:t>
            </a:r>
            <a:endParaRPr lang="en-US" altLang="ko-KR" sz="800" dirty="0">
              <a:solidFill>
                <a:prstClr val="black"/>
              </a:solidFill>
              <a:latin typeface="Arial" panose="020B0604020202020204" pitchFamily="34" charset="0"/>
              <a:ea typeface="+mj-ea"/>
              <a:cs typeface="Arial" panose="020B0604020202020204" pitchFamily="34" charset="0"/>
            </a:endParaRPr>
          </a:p>
        </p:txBody>
      </p:sp>
      <p:sp>
        <p:nvSpPr>
          <p:cNvPr id="164" name="모서리가 둥근 직사각형 97">
            <a:extLst>
              <a:ext uri="{FF2B5EF4-FFF2-40B4-BE49-F238E27FC236}">
                <a16:creationId xmlns:a16="http://schemas.microsoft.com/office/drawing/2014/main" id="{45952C3F-F59B-4EEB-8026-DEDB64CCB15D}"/>
              </a:ext>
            </a:extLst>
          </p:cNvPr>
          <p:cNvSpPr/>
          <p:nvPr/>
        </p:nvSpPr>
        <p:spPr>
          <a:xfrm>
            <a:off x="8728128" y="3179180"/>
            <a:ext cx="612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구매물류팀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(4)</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65" name="모서리가 둥근 직사각형 97">
            <a:extLst>
              <a:ext uri="{FF2B5EF4-FFF2-40B4-BE49-F238E27FC236}">
                <a16:creationId xmlns:a16="http://schemas.microsoft.com/office/drawing/2014/main" id="{B83DF8F5-0DF3-405C-AADF-C1A7DDD4C0B6}"/>
              </a:ext>
            </a:extLst>
          </p:cNvPr>
          <p:cNvSpPr/>
          <p:nvPr/>
        </p:nvSpPr>
        <p:spPr>
          <a:xfrm>
            <a:off x="6791686" y="2491931"/>
            <a:ext cx="864000" cy="180000"/>
          </a:xfrm>
          <a:prstGeom prst="roundRect">
            <a:avLst>
              <a:gd name="adj" fmla="val 0"/>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공장장 </a:t>
            </a:r>
            <a:r>
              <a:rPr lang="en-US" altLang="ko-KR" sz="800" b="1" dirty="0">
                <a:solidFill>
                  <a:srgbClr val="FFFFFF"/>
                </a:solidFill>
                <a:latin typeface="Arial" panose="020B0604020202020204" pitchFamily="34" charset="0"/>
                <a:ea typeface="+mj-ea"/>
                <a:cs typeface="Arial" panose="020B0604020202020204" pitchFamily="34" charset="0"/>
              </a:rPr>
              <a:t>(1)</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66" name="모서리가 둥근 직사각형 97">
            <a:extLst>
              <a:ext uri="{FF2B5EF4-FFF2-40B4-BE49-F238E27FC236}">
                <a16:creationId xmlns:a16="http://schemas.microsoft.com/office/drawing/2014/main" id="{B5E20E60-4DA5-45D4-BF95-27F2B96C2F56}"/>
              </a:ext>
            </a:extLst>
          </p:cNvPr>
          <p:cNvSpPr/>
          <p:nvPr/>
        </p:nvSpPr>
        <p:spPr>
          <a:xfrm>
            <a:off x="7910707" y="2100064"/>
            <a:ext cx="715158" cy="180000"/>
          </a:xfrm>
          <a:prstGeom prst="roundRect">
            <a:avLst>
              <a:gd name="adj" fmla="val 0"/>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노조</a:t>
            </a:r>
            <a:r>
              <a:rPr lang="en-US" altLang="ko-KR" sz="800" b="1" dirty="0">
                <a:solidFill>
                  <a:srgbClr val="FFFFFF"/>
                </a:solidFill>
                <a:latin typeface="Arial" panose="020B0604020202020204" pitchFamily="34" charset="0"/>
                <a:ea typeface="+mj-ea"/>
                <a:cs typeface="Arial" panose="020B0604020202020204" pitchFamily="34" charset="0"/>
              </a:rPr>
              <a:t>(1)</a:t>
            </a:r>
            <a:endParaRPr lang="ko-KR" altLang="en-US" sz="800" b="1" dirty="0">
              <a:solidFill>
                <a:srgbClr val="FFFFFF"/>
              </a:solidFill>
              <a:latin typeface="Arial" panose="020B0604020202020204" pitchFamily="34" charset="0"/>
              <a:ea typeface="+mj-ea"/>
              <a:cs typeface="Arial" panose="020B0604020202020204" pitchFamily="34" charset="0"/>
            </a:endParaRPr>
          </a:p>
        </p:txBody>
      </p:sp>
      <p:sp>
        <p:nvSpPr>
          <p:cNvPr id="167" name="모서리가 둥근 직사각형 97">
            <a:extLst>
              <a:ext uri="{FF2B5EF4-FFF2-40B4-BE49-F238E27FC236}">
                <a16:creationId xmlns:a16="http://schemas.microsoft.com/office/drawing/2014/main" id="{85166F36-D5B8-41C0-AFD8-CF69F3C52051}"/>
              </a:ext>
            </a:extLst>
          </p:cNvPr>
          <p:cNvSpPr/>
          <p:nvPr/>
        </p:nvSpPr>
        <p:spPr>
          <a:xfrm>
            <a:off x="7901893" y="2686338"/>
            <a:ext cx="734481" cy="180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안전파트</a:t>
            </a:r>
            <a:r>
              <a:rPr lang="en-US" altLang="ko-KR" sz="800" b="1" dirty="0">
                <a:solidFill>
                  <a:srgbClr val="FFFFFF"/>
                </a:solidFill>
                <a:latin typeface="Arial" panose="020B0604020202020204" pitchFamily="34" charset="0"/>
                <a:ea typeface="+mj-ea"/>
                <a:cs typeface="Arial" panose="020B0604020202020204" pitchFamily="34" charset="0"/>
              </a:rPr>
              <a:t>(2)</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
        <p:nvSpPr>
          <p:cNvPr id="168" name="모서리가 둥근 직사각형 97">
            <a:extLst>
              <a:ext uri="{FF2B5EF4-FFF2-40B4-BE49-F238E27FC236}">
                <a16:creationId xmlns:a16="http://schemas.microsoft.com/office/drawing/2014/main" id="{DC6F4149-A921-4D75-8EAF-14FE02EFD562}"/>
              </a:ext>
            </a:extLst>
          </p:cNvPr>
          <p:cNvSpPr/>
          <p:nvPr/>
        </p:nvSpPr>
        <p:spPr>
          <a:xfrm>
            <a:off x="8716736" y="2686338"/>
            <a:ext cx="612000" cy="180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공정혁신팀</a:t>
            </a:r>
          </a:p>
        </p:txBody>
      </p:sp>
      <p:cxnSp>
        <p:nvCxnSpPr>
          <p:cNvPr id="33" name="연결선: 꺾임 32">
            <a:extLst>
              <a:ext uri="{FF2B5EF4-FFF2-40B4-BE49-F238E27FC236}">
                <a16:creationId xmlns:a16="http://schemas.microsoft.com/office/drawing/2014/main" id="{F410DD3A-54B5-414A-BA5D-5238593CE832}"/>
              </a:ext>
            </a:extLst>
          </p:cNvPr>
          <p:cNvCxnSpPr>
            <a:cxnSpLocks/>
            <a:stCxn id="165" idx="2"/>
            <a:endCxn id="156" idx="0"/>
          </p:cNvCxnSpPr>
          <p:nvPr/>
        </p:nvCxnSpPr>
        <p:spPr>
          <a:xfrm rot="5400000">
            <a:off x="6089626" y="2045119"/>
            <a:ext cx="507249" cy="1760873"/>
          </a:xfrm>
          <a:prstGeom prst="bentConnector3">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0CF7870E-5EE0-49CE-9FA0-607B4879BA3E}"/>
              </a:ext>
            </a:extLst>
          </p:cNvPr>
          <p:cNvCxnSpPr>
            <a:cxnSpLocks/>
            <a:stCxn id="165" idx="2"/>
            <a:endCxn id="144" idx="0"/>
          </p:cNvCxnSpPr>
          <p:nvPr/>
        </p:nvCxnSpPr>
        <p:spPr>
          <a:xfrm rot="5400000">
            <a:off x="6446757" y="2402250"/>
            <a:ext cx="507249" cy="1046610"/>
          </a:xfrm>
          <a:prstGeom prst="bentConnector3">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9" name="연결선: 꺾임 38">
            <a:extLst>
              <a:ext uri="{FF2B5EF4-FFF2-40B4-BE49-F238E27FC236}">
                <a16:creationId xmlns:a16="http://schemas.microsoft.com/office/drawing/2014/main" id="{1A08C7A5-3983-4CE4-AFAD-F0703FA57212}"/>
              </a:ext>
            </a:extLst>
          </p:cNvPr>
          <p:cNvCxnSpPr>
            <a:cxnSpLocks/>
            <a:stCxn id="165" idx="2"/>
            <a:endCxn id="145" idx="0"/>
          </p:cNvCxnSpPr>
          <p:nvPr/>
        </p:nvCxnSpPr>
        <p:spPr>
          <a:xfrm rot="5400000">
            <a:off x="6803889" y="2759382"/>
            <a:ext cx="507249" cy="332347"/>
          </a:xfrm>
          <a:prstGeom prst="bentConnector3">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41" name="연결선: 꺾임 40">
            <a:extLst>
              <a:ext uri="{FF2B5EF4-FFF2-40B4-BE49-F238E27FC236}">
                <a16:creationId xmlns:a16="http://schemas.microsoft.com/office/drawing/2014/main" id="{F729E2B7-D189-42C1-A8C3-1A2A786A1CC1}"/>
              </a:ext>
            </a:extLst>
          </p:cNvPr>
          <p:cNvCxnSpPr>
            <a:cxnSpLocks/>
            <a:stCxn id="165" idx="2"/>
            <a:endCxn id="146" idx="0"/>
          </p:cNvCxnSpPr>
          <p:nvPr/>
        </p:nvCxnSpPr>
        <p:spPr>
          <a:xfrm rot="16200000" flipH="1">
            <a:off x="7161020" y="2734597"/>
            <a:ext cx="507249" cy="381916"/>
          </a:xfrm>
          <a:prstGeom prst="bentConnector3">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44" name="연결선: 꺾임 43">
            <a:extLst>
              <a:ext uri="{FF2B5EF4-FFF2-40B4-BE49-F238E27FC236}">
                <a16:creationId xmlns:a16="http://schemas.microsoft.com/office/drawing/2014/main" id="{C53534AD-24AF-4F15-BBC7-89119B82DC65}"/>
              </a:ext>
            </a:extLst>
          </p:cNvPr>
          <p:cNvCxnSpPr>
            <a:cxnSpLocks/>
            <a:stCxn id="165" idx="2"/>
            <a:endCxn id="151" idx="0"/>
          </p:cNvCxnSpPr>
          <p:nvPr/>
        </p:nvCxnSpPr>
        <p:spPr>
          <a:xfrm rot="16200000" flipH="1">
            <a:off x="7518151" y="2377465"/>
            <a:ext cx="507249" cy="1096179"/>
          </a:xfrm>
          <a:prstGeom prst="bentConnector3">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0BF380B1-C3D3-44A3-B2DB-9C35EC83BF61}"/>
              </a:ext>
            </a:extLst>
          </p:cNvPr>
          <p:cNvCxnSpPr>
            <a:cxnSpLocks/>
            <a:stCxn id="165" idx="2"/>
            <a:endCxn id="164" idx="0"/>
          </p:cNvCxnSpPr>
          <p:nvPr/>
        </p:nvCxnSpPr>
        <p:spPr>
          <a:xfrm rot="16200000" flipH="1">
            <a:off x="7875283" y="2020334"/>
            <a:ext cx="507249" cy="1810442"/>
          </a:xfrm>
          <a:prstGeom prst="bentConnector3">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2E0A3FFF-8C14-4024-A0F6-80D3C4748739}"/>
              </a:ext>
            </a:extLst>
          </p:cNvPr>
          <p:cNvCxnSpPr>
            <a:cxnSpLocks/>
            <a:stCxn id="158" idx="2"/>
            <a:endCxn id="165" idx="0"/>
          </p:cNvCxnSpPr>
          <p:nvPr/>
        </p:nvCxnSpPr>
        <p:spPr>
          <a:xfrm>
            <a:off x="7223686" y="2280064"/>
            <a:ext cx="0" cy="211867"/>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A5946A4-6DA9-4C60-8A3C-90784D8E70AE}"/>
              </a:ext>
            </a:extLst>
          </p:cNvPr>
          <p:cNvCxnSpPr>
            <a:stCxn id="157" idx="2"/>
            <a:endCxn id="158" idx="0"/>
          </p:cNvCxnSpPr>
          <p:nvPr/>
        </p:nvCxnSpPr>
        <p:spPr>
          <a:xfrm>
            <a:off x="7223686" y="1936231"/>
            <a:ext cx="0" cy="163833"/>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69" name="연결선: 꺾임 168">
            <a:extLst>
              <a:ext uri="{FF2B5EF4-FFF2-40B4-BE49-F238E27FC236}">
                <a16:creationId xmlns:a16="http://schemas.microsoft.com/office/drawing/2014/main" id="{1E3DFD95-AC3B-4077-B563-DE8389D3A821}"/>
              </a:ext>
            </a:extLst>
          </p:cNvPr>
          <p:cNvCxnSpPr>
            <a:stCxn id="168" idx="0"/>
          </p:cNvCxnSpPr>
          <p:nvPr/>
        </p:nvCxnSpPr>
        <p:spPr>
          <a:xfrm rot="16200000" flipV="1">
            <a:off x="7984056" y="1647658"/>
            <a:ext cx="269498" cy="1807862"/>
          </a:xfrm>
          <a:prstGeom prst="bentConnector2">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72" name="직선 연결선 171">
            <a:extLst>
              <a:ext uri="{FF2B5EF4-FFF2-40B4-BE49-F238E27FC236}">
                <a16:creationId xmlns:a16="http://schemas.microsoft.com/office/drawing/2014/main" id="{3065ED67-8286-4147-8AE4-2031551F5C4C}"/>
              </a:ext>
            </a:extLst>
          </p:cNvPr>
          <p:cNvCxnSpPr>
            <a:cxnSpLocks/>
          </p:cNvCxnSpPr>
          <p:nvPr/>
        </p:nvCxnSpPr>
        <p:spPr>
          <a:xfrm>
            <a:off x="5818110" y="2927699"/>
            <a:ext cx="0" cy="64800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11187E5A-020D-49C7-BDD8-92EFF80FAFBB}"/>
              </a:ext>
            </a:extLst>
          </p:cNvPr>
          <p:cNvSpPr txBox="1"/>
          <p:nvPr/>
        </p:nvSpPr>
        <p:spPr>
          <a:xfrm>
            <a:off x="495300" y="3815871"/>
            <a:ext cx="2729304" cy="246221"/>
          </a:xfrm>
          <a:prstGeom prst="rect">
            <a:avLst/>
          </a:prstGeom>
          <a:noFill/>
        </p:spPr>
        <p:txBody>
          <a:bodyPr wrap="square" lIns="0" tIns="0" rIns="0" bIns="0">
            <a:spAutoFit/>
          </a:bodyPr>
          <a:lstStyle/>
          <a:p>
            <a:r>
              <a:rPr lang="en-US" altLang="ko-KR" sz="800" dirty="0">
                <a:solidFill>
                  <a:prstClr val="black"/>
                </a:solidFill>
                <a:latin typeface="Arial" panose="020B0604020202020204" pitchFamily="34" charset="0"/>
                <a:ea typeface="+mj-ea"/>
                <a:cs typeface="Arial" panose="020B0604020202020204" pitchFamily="34" charset="0"/>
              </a:rPr>
              <a:t>Source: VDR 1.1.1.1.2, VDR 1.3.4.5.4, VDR 6.6.7</a:t>
            </a:r>
          </a:p>
          <a:p>
            <a:r>
              <a:rPr lang="en-US" altLang="ko-KR" sz="800" dirty="0">
                <a:latin typeface="Arial" panose="020B0604020202020204" pitchFamily="34" charset="0"/>
                <a:ea typeface="+mj-ea"/>
                <a:cs typeface="Arial" panose="020B0604020202020204" pitchFamily="34" charset="0"/>
              </a:rPr>
              <a:t>Note 1: CFO</a:t>
            </a:r>
            <a:r>
              <a:rPr lang="ko-KR" altLang="en-US" sz="800" dirty="0">
                <a:latin typeface="Arial" panose="020B0604020202020204" pitchFamily="34" charset="0"/>
                <a:ea typeface="+mj-ea"/>
                <a:cs typeface="Arial" panose="020B0604020202020204" pitchFamily="34" charset="0"/>
              </a:rPr>
              <a:t>는 경영기획본부장이 겸임</a:t>
            </a:r>
          </a:p>
        </p:txBody>
      </p:sp>
      <p:sp>
        <p:nvSpPr>
          <p:cNvPr id="215" name="TextBox 214">
            <a:extLst>
              <a:ext uri="{FF2B5EF4-FFF2-40B4-BE49-F238E27FC236}">
                <a16:creationId xmlns:a16="http://schemas.microsoft.com/office/drawing/2014/main" id="{DF1DD31C-DF91-4424-BE45-8030B1053231}"/>
              </a:ext>
            </a:extLst>
          </p:cNvPr>
          <p:cNvSpPr txBox="1"/>
          <p:nvPr/>
        </p:nvSpPr>
        <p:spPr>
          <a:xfrm>
            <a:off x="5087098" y="3815871"/>
            <a:ext cx="3662353" cy="246221"/>
          </a:xfrm>
          <a:prstGeom prst="rect">
            <a:avLst/>
          </a:prstGeom>
          <a:noFill/>
        </p:spPr>
        <p:txBody>
          <a:bodyPr wrap="square" lIns="0" tIns="0" rIns="0" bIns="0">
            <a:spAutoFit/>
          </a:bodyPr>
          <a:lstStyle/>
          <a:p>
            <a:r>
              <a:rPr lang="en-US" altLang="ko-KR" sz="800" dirty="0">
                <a:solidFill>
                  <a:prstClr val="black"/>
                </a:solidFill>
                <a:latin typeface="Arial" panose="020B0604020202020204" pitchFamily="34" charset="0"/>
                <a:ea typeface="+mj-ea"/>
                <a:cs typeface="Arial" panose="020B0604020202020204" pitchFamily="34" charset="0"/>
              </a:rPr>
              <a:t>Source: VDR 2.1.1.1.1</a:t>
            </a:r>
          </a:p>
          <a:p>
            <a:r>
              <a:rPr lang="en-US" altLang="ko-KR" sz="800" dirty="0">
                <a:latin typeface="Arial" panose="020B0604020202020204" pitchFamily="34" charset="0"/>
                <a:cs typeface="Arial" panose="020B0604020202020204" pitchFamily="34" charset="0"/>
              </a:rPr>
              <a:t>Note 2: </a:t>
            </a:r>
            <a:r>
              <a:rPr lang="ko-KR" altLang="en-US" sz="800" dirty="0">
                <a:latin typeface="Arial" panose="020B0604020202020204" pitchFamily="34" charset="0"/>
                <a:cs typeface="Arial" panose="020B0604020202020204" pitchFamily="34" charset="0"/>
              </a:rPr>
              <a:t>대표이사와 </a:t>
            </a:r>
            <a:r>
              <a:rPr lang="en-US" altLang="ko-KR" sz="800" dirty="0">
                <a:latin typeface="Arial" panose="020B0604020202020204" pitchFamily="34" charset="0"/>
                <a:cs typeface="Arial" panose="020B0604020202020204" pitchFamily="34" charset="0"/>
              </a:rPr>
              <a:t>CFO</a:t>
            </a:r>
            <a:r>
              <a:rPr lang="ko-KR" altLang="en-US" sz="800" dirty="0">
                <a:latin typeface="Arial" panose="020B0604020202020204" pitchFamily="34" charset="0"/>
                <a:cs typeface="Arial" panose="020B0604020202020204" pitchFamily="34" charset="0"/>
              </a:rPr>
              <a:t>는 </a:t>
            </a:r>
            <a:r>
              <a:rPr lang="en-US" altLang="ko-KR" sz="800" dirty="0">
                <a:latin typeface="Arial" panose="020B0604020202020204" pitchFamily="34" charset="0"/>
                <a:cs typeface="Arial" panose="020B0604020202020204" pitchFamily="34" charset="0"/>
              </a:rPr>
              <a:t>PCI </a:t>
            </a:r>
            <a:r>
              <a:rPr lang="ko-KR" altLang="en-US" sz="800" dirty="0">
                <a:latin typeface="Arial" panose="020B0604020202020204" pitchFamily="34" charset="0"/>
                <a:cs typeface="Arial" panose="020B0604020202020204" pitchFamily="34" charset="0"/>
              </a:rPr>
              <a:t>인원이 겸직</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인원수에서 제외</a:t>
            </a:r>
          </a:p>
        </p:txBody>
      </p:sp>
      <p:sp>
        <p:nvSpPr>
          <p:cNvPr id="217" name="TextBox 216">
            <a:extLst>
              <a:ext uri="{FF2B5EF4-FFF2-40B4-BE49-F238E27FC236}">
                <a16:creationId xmlns:a16="http://schemas.microsoft.com/office/drawing/2014/main" id="{E509B007-A9A4-4080-9044-7D1E050BC4F0}"/>
              </a:ext>
            </a:extLst>
          </p:cNvPr>
          <p:cNvSpPr txBox="1"/>
          <p:nvPr/>
        </p:nvSpPr>
        <p:spPr>
          <a:xfrm>
            <a:off x="5087097" y="6073493"/>
            <a:ext cx="4975847" cy="246221"/>
          </a:xfrm>
          <a:prstGeom prst="rect">
            <a:avLst/>
          </a:prstGeom>
          <a:noFill/>
        </p:spPr>
        <p:txBody>
          <a:bodyPr wrap="square" lIns="0" tIns="0" rIns="0" bIns="0">
            <a:spAutoFit/>
          </a:bodyPr>
          <a:lstStyle/>
          <a:p>
            <a:r>
              <a:rPr lang="en-US" altLang="ko-KR" sz="800" dirty="0">
                <a:solidFill>
                  <a:prstClr val="black"/>
                </a:solidFill>
                <a:latin typeface="Arial" panose="020B0604020202020204" pitchFamily="34" charset="0"/>
                <a:ea typeface="+mj-ea"/>
                <a:cs typeface="Arial" panose="020B0604020202020204" pitchFamily="34" charset="0"/>
              </a:rPr>
              <a:t>Source: VDR 4.1.1.1.1, VDR 6.6.7</a:t>
            </a:r>
          </a:p>
          <a:p>
            <a:r>
              <a:rPr lang="en-US" altLang="ko-KR" sz="800" dirty="0">
                <a:latin typeface="Arial" panose="020B0604020202020204" pitchFamily="34" charset="0"/>
                <a:cs typeface="Arial" panose="020B0604020202020204" pitchFamily="34" charset="0"/>
              </a:rPr>
              <a:t>Note 3: </a:t>
            </a:r>
            <a:r>
              <a:rPr lang="ko-KR" altLang="en-US" sz="800" dirty="0">
                <a:latin typeface="Arial" panose="020B0604020202020204" pitchFamily="34" charset="0"/>
                <a:cs typeface="Arial" panose="020B0604020202020204" pitchFamily="34" charset="0"/>
              </a:rPr>
              <a:t>개발사업본부는 </a:t>
            </a:r>
            <a:r>
              <a:rPr lang="en-US" altLang="ko-KR" sz="800" dirty="0">
                <a:latin typeface="Arial" panose="020B0604020202020204" pitchFamily="34" charset="0"/>
                <a:cs typeface="Arial" panose="020B0604020202020204" pitchFamily="34" charset="0"/>
              </a:rPr>
              <a:t>PCI </a:t>
            </a:r>
            <a:r>
              <a:rPr lang="ko-KR" altLang="en-US" sz="800" dirty="0">
                <a:latin typeface="Arial" panose="020B0604020202020204" pitchFamily="34" charset="0"/>
                <a:cs typeface="Arial" panose="020B0604020202020204" pitchFamily="34" charset="0"/>
              </a:rPr>
              <a:t>소속임</a:t>
            </a:r>
          </a:p>
        </p:txBody>
      </p:sp>
      <p:sp>
        <p:nvSpPr>
          <p:cNvPr id="218" name="TextBox 217">
            <a:extLst>
              <a:ext uri="{FF2B5EF4-FFF2-40B4-BE49-F238E27FC236}">
                <a16:creationId xmlns:a16="http://schemas.microsoft.com/office/drawing/2014/main" id="{954C155B-8677-493F-86B0-CE0E22601B74}"/>
              </a:ext>
            </a:extLst>
          </p:cNvPr>
          <p:cNvSpPr txBox="1"/>
          <p:nvPr/>
        </p:nvSpPr>
        <p:spPr>
          <a:xfrm>
            <a:off x="495300" y="6073493"/>
            <a:ext cx="1857097" cy="123111"/>
          </a:xfrm>
          <a:prstGeom prst="rect">
            <a:avLst/>
          </a:prstGeom>
          <a:noFill/>
        </p:spPr>
        <p:txBody>
          <a:bodyPr wrap="square" lIns="0" tIns="0" rIns="0" bIns="0">
            <a:spAutoFit/>
          </a:bodyPr>
          <a:lstStyle/>
          <a:p>
            <a:r>
              <a:rPr lang="en-US" altLang="ko-KR" sz="800" dirty="0">
                <a:solidFill>
                  <a:prstClr val="black"/>
                </a:solidFill>
                <a:latin typeface="Arial" panose="020B0604020202020204" pitchFamily="34" charset="0"/>
                <a:ea typeface="+mj-ea"/>
                <a:cs typeface="Arial" panose="020B0604020202020204" pitchFamily="34" charset="0"/>
              </a:rPr>
              <a:t>Source: VDR 3.1.1.1.1</a:t>
            </a:r>
            <a:endParaRPr lang="ko-KR" altLang="en-US" sz="800" dirty="0">
              <a:latin typeface="Arial" panose="020B0604020202020204" pitchFamily="34" charset="0"/>
              <a:cs typeface="Arial" panose="020B0604020202020204" pitchFamily="34" charset="0"/>
            </a:endParaRPr>
          </a:p>
        </p:txBody>
      </p:sp>
      <p:sp>
        <p:nvSpPr>
          <p:cNvPr id="190" name="직사각형 189">
            <a:extLst>
              <a:ext uri="{FF2B5EF4-FFF2-40B4-BE49-F238E27FC236}">
                <a16:creationId xmlns:a16="http://schemas.microsoft.com/office/drawing/2014/main" id="{90A04BA7-89F4-4B04-A193-2F18614C0751}"/>
              </a:ext>
            </a:extLst>
          </p:cNvPr>
          <p:cNvSpPr/>
          <p:nvPr/>
        </p:nvSpPr>
        <p:spPr>
          <a:xfrm>
            <a:off x="495300" y="1513540"/>
            <a:ext cx="4356000" cy="2298944"/>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170" name="직사각형 169">
            <a:extLst>
              <a:ext uri="{FF2B5EF4-FFF2-40B4-BE49-F238E27FC236}">
                <a16:creationId xmlns:a16="http://schemas.microsoft.com/office/drawing/2014/main" id="{41C32012-C4C1-4629-8849-5811FAC1D656}"/>
              </a:ext>
            </a:extLst>
          </p:cNvPr>
          <p:cNvSpPr/>
          <p:nvPr/>
        </p:nvSpPr>
        <p:spPr>
          <a:xfrm>
            <a:off x="5512110" y="3523515"/>
            <a:ext cx="612000" cy="180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a:solidFill>
                  <a:schemeClr val="bg1"/>
                </a:solidFill>
                <a:latin typeface="Arial" panose="020B0604020202020204" pitchFamily="34" charset="0"/>
                <a:cs typeface="Arial" panose="020B0604020202020204" pitchFamily="34" charset="0"/>
              </a:rPr>
              <a:t>재무파트</a:t>
            </a:r>
            <a:r>
              <a:rPr lang="en-US" altLang="ko-KR" sz="800" b="1" dirty="0">
                <a:solidFill>
                  <a:schemeClr val="bg1"/>
                </a:solidFill>
                <a:latin typeface="Arial" panose="020B0604020202020204" pitchFamily="34" charset="0"/>
                <a:cs typeface="Arial" panose="020B0604020202020204" pitchFamily="34" charset="0"/>
              </a:rPr>
              <a:t>(3)</a:t>
            </a:r>
            <a:endParaRPr lang="ko-KR" altLang="en-US" sz="800" b="1" dirty="0">
              <a:solidFill>
                <a:schemeClr val="bg1"/>
              </a:solidFill>
              <a:latin typeface="Arial" panose="020B0604020202020204" pitchFamily="34" charset="0"/>
              <a:cs typeface="Arial" panose="020B0604020202020204" pitchFamily="34" charset="0"/>
            </a:endParaRPr>
          </a:p>
        </p:txBody>
      </p:sp>
      <p:cxnSp>
        <p:nvCxnSpPr>
          <p:cNvPr id="229" name="직선 연결선 228">
            <a:extLst>
              <a:ext uri="{FF2B5EF4-FFF2-40B4-BE49-F238E27FC236}">
                <a16:creationId xmlns:a16="http://schemas.microsoft.com/office/drawing/2014/main" id="{30FE5155-CD9B-4E81-B1F7-D8436928EC6E}"/>
              </a:ext>
            </a:extLst>
          </p:cNvPr>
          <p:cNvCxnSpPr>
            <a:cxnSpLocks/>
            <a:stCxn id="167" idx="1"/>
          </p:cNvCxnSpPr>
          <p:nvPr/>
        </p:nvCxnSpPr>
        <p:spPr>
          <a:xfrm flipH="1">
            <a:off x="7214873" y="2776338"/>
            <a:ext cx="687020" cy="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254" name="직사각형 253">
            <a:extLst>
              <a:ext uri="{FF2B5EF4-FFF2-40B4-BE49-F238E27FC236}">
                <a16:creationId xmlns:a16="http://schemas.microsoft.com/office/drawing/2014/main" id="{06E3B5F2-1584-44FC-ACFC-9A121DCF76E2}"/>
              </a:ext>
            </a:extLst>
          </p:cNvPr>
          <p:cNvSpPr/>
          <p:nvPr/>
        </p:nvSpPr>
        <p:spPr>
          <a:xfrm>
            <a:off x="5077793" y="1513540"/>
            <a:ext cx="4356000" cy="2298944"/>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261" name="직사각형 260">
            <a:extLst>
              <a:ext uri="{FF2B5EF4-FFF2-40B4-BE49-F238E27FC236}">
                <a16:creationId xmlns:a16="http://schemas.microsoft.com/office/drawing/2014/main" id="{E1D2CF4A-C840-4CF7-907D-67627AEB8D37}"/>
              </a:ext>
            </a:extLst>
          </p:cNvPr>
          <p:cNvSpPr/>
          <p:nvPr/>
        </p:nvSpPr>
        <p:spPr>
          <a:xfrm>
            <a:off x="495300" y="4564120"/>
            <a:ext cx="4356000" cy="1498576"/>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267" name="직사각형 266">
            <a:extLst>
              <a:ext uri="{FF2B5EF4-FFF2-40B4-BE49-F238E27FC236}">
                <a16:creationId xmlns:a16="http://schemas.microsoft.com/office/drawing/2014/main" id="{2DFEECAA-4391-413C-BBF4-094A42B030F8}"/>
              </a:ext>
            </a:extLst>
          </p:cNvPr>
          <p:cNvSpPr/>
          <p:nvPr/>
        </p:nvSpPr>
        <p:spPr>
          <a:xfrm>
            <a:off x="5077793" y="4564120"/>
            <a:ext cx="4356000" cy="1498576"/>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cxnSp>
        <p:nvCxnSpPr>
          <p:cNvPr id="251" name="직선 연결선 250">
            <a:extLst>
              <a:ext uri="{FF2B5EF4-FFF2-40B4-BE49-F238E27FC236}">
                <a16:creationId xmlns:a16="http://schemas.microsoft.com/office/drawing/2014/main" id="{0112B751-AC37-46F8-89AD-8C2A8D85E5E3}"/>
              </a:ext>
            </a:extLst>
          </p:cNvPr>
          <p:cNvCxnSpPr>
            <a:cxnSpLocks/>
          </p:cNvCxnSpPr>
          <p:nvPr/>
        </p:nvCxnSpPr>
        <p:spPr>
          <a:xfrm>
            <a:off x="2668524" y="5126712"/>
            <a:ext cx="1689996" cy="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74" name="꺾인 연결선 151">
            <a:extLst>
              <a:ext uri="{FF2B5EF4-FFF2-40B4-BE49-F238E27FC236}">
                <a16:creationId xmlns:a16="http://schemas.microsoft.com/office/drawing/2014/main" id="{E3D02C02-54C8-447D-A6DF-6044F3E6FB77}"/>
              </a:ext>
            </a:extLst>
          </p:cNvPr>
          <p:cNvCxnSpPr>
            <a:cxnSpLocks/>
            <a:endCxn id="117" idx="0"/>
          </p:cNvCxnSpPr>
          <p:nvPr/>
        </p:nvCxnSpPr>
        <p:spPr>
          <a:xfrm>
            <a:off x="4358520" y="5129252"/>
            <a:ext cx="0" cy="450635"/>
          </a:xfrm>
          <a:prstGeom prst="straightConnector1">
            <a:avLst/>
          </a:prstGeom>
          <a:ln>
            <a:solidFill>
              <a:srgbClr val="005EB8"/>
            </a:solidFill>
            <a:tailEnd type="none"/>
          </a:ln>
        </p:spPr>
        <p:style>
          <a:lnRef idx="1">
            <a:schemeClr val="accent1"/>
          </a:lnRef>
          <a:fillRef idx="0">
            <a:schemeClr val="accent1"/>
          </a:fillRef>
          <a:effectRef idx="0">
            <a:schemeClr val="accent1"/>
          </a:effectRef>
          <a:fontRef idx="minor">
            <a:schemeClr val="tx1"/>
          </a:fontRef>
        </p:style>
      </p:cxnSp>
      <p:sp>
        <p:nvSpPr>
          <p:cNvPr id="92" name="직사각형 91">
            <a:extLst>
              <a:ext uri="{FF2B5EF4-FFF2-40B4-BE49-F238E27FC236}">
                <a16:creationId xmlns:a16="http://schemas.microsoft.com/office/drawing/2014/main" id="{E702E273-157F-4185-9DBE-19DB1098EFD8}"/>
              </a:ext>
            </a:extLst>
          </p:cNvPr>
          <p:cNvSpPr/>
          <p:nvPr/>
        </p:nvSpPr>
        <p:spPr>
          <a:xfrm>
            <a:off x="3969231" y="2595853"/>
            <a:ext cx="842799" cy="467230"/>
          </a:xfrm>
          <a:prstGeom prst="rect">
            <a:avLst/>
          </a:prstGeom>
          <a:solidFill>
            <a:srgbClr val="DAC7DD">
              <a:alpha val="30000"/>
            </a:srgbClr>
          </a:solidFill>
          <a:ln>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800" dirty="0" err="1">
              <a:solidFill>
                <a:schemeClr val="bg1"/>
              </a:solidFill>
              <a:latin typeface="Arial" panose="020B0604020202020204" pitchFamily="34" charset="0"/>
              <a:cs typeface="Arial" panose="020B0604020202020204" pitchFamily="34" charset="0"/>
            </a:endParaRPr>
          </a:p>
        </p:txBody>
      </p:sp>
      <p:sp>
        <p:nvSpPr>
          <p:cNvPr id="265" name="모서리가 둥근 직사각형 97">
            <a:extLst>
              <a:ext uri="{FF2B5EF4-FFF2-40B4-BE49-F238E27FC236}">
                <a16:creationId xmlns:a16="http://schemas.microsoft.com/office/drawing/2014/main" id="{54DE0371-6848-4059-B657-ED0018ED7D9C}"/>
              </a:ext>
            </a:extLst>
          </p:cNvPr>
          <p:cNvSpPr/>
          <p:nvPr/>
        </p:nvSpPr>
        <p:spPr>
          <a:xfrm>
            <a:off x="4027589" y="2657480"/>
            <a:ext cx="720000" cy="288000"/>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개발사업본부</a:t>
            </a:r>
            <a:br>
              <a:rPr lang="en-US" altLang="ko-KR" sz="800" b="1" dirty="0">
                <a:solidFill>
                  <a:srgbClr val="FFFFFF"/>
                </a:solidFill>
                <a:latin typeface="Arial" panose="020B0604020202020204" pitchFamily="34" charset="0"/>
                <a:ea typeface="+mj-ea"/>
                <a:cs typeface="Arial" panose="020B0604020202020204" pitchFamily="34" charset="0"/>
              </a:rPr>
            </a:br>
            <a:r>
              <a:rPr lang="en-US" altLang="ko-KR" sz="800" b="1" dirty="0">
                <a:solidFill>
                  <a:srgbClr val="FFFFFF"/>
                </a:solidFill>
                <a:latin typeface="Arial" panose="020B0604020202020204" pitchFamily="34" charset="0"/>
                <a:ea typeface="+mj-ea"/>
                <a:cs typeface="Arial" panose="020B0604020202020204" pitchFamily="34" charset="0"/>
              </a:rPr>
              <a:t>(2)</a:t>
            </a:r>
            <a:endParaRPr lang="ko-KR" altLang="en-US" sz="800" b="1" baseline="30000" dirty="0">
              <a:solidFill>
                <a:srgbClr val="FFFFFF"/>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298222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ASP-APP Spread (5/5)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골간지는 경쟁사와의 경쟁심화로 </a:t>
            </a:r>
            <a:r>
              <a:rPr lang="en-US" altLang="ko-KR" sz="1000" b="1" dirty="0">
                <a:solidFill>
                  <a:srgbClr val="002997"/>
                </a:solidFill>
                <a:latin typeface="Arial" panose="020B0604020202020204" pitchFamily="34" charset="0"/>
                <a:ea typeface="+mj-ea"/>
                <a:cs typeface="Arial" panose="020B0604020202020204" pitchFamily="34" charset="0"/>
              </a:rPr>
              <a:t>2020</a:t>
            </a:r>
            <a:r>
              <a:rPr lang="ko-KR" altLang="en-US" sz="1000" b="1" dirty="0">
                <a:solidFill>
                  <a:srgbClr val="002997"/>
                </a:solidFill>
                <a:latin typeface="Arial" panose="020B0604020202020204" pitchFamily="34" charset="0"/>
                <a:ea typeface="+mj-ea"/>
                <a:cs typeface="Arial" panose="020B0604020202020204" pitchFamily="34" charset="0"/>
              </a:rPr>
              <a:t>년 판가가 하락하였으나</a:t>
            </a:r>
            <a:r>
              <a:rPr lang="en-US" altLang="ko-KR" sz="1000" b="1" dirty="0">
                <a:solidFill>
                  <a:srgbClr val="002997"/>
                </a:solidFill>
                <a:latin typeface="Arial" panose="020B0604020202020204" pitchFamily="34" charset="0"/>
                <a:ea typeface="+mj-ea"/>
                <a:cs typeface="Arial" panose="020B0604020202020204" pitchFamily="34" charset="0"/>
              </a:rPr>
              <a:t>, 2021</a:t>
            </a:r>
            <a:r>
              <a:rPr lang="ko-KR" altLang="en-US" sz="1000" b="1" dirty="0">
                <a:solidFill>
                  <a:srgbClr val="002997"/>
                </a:solidFill>
                <a:latin typeface="Arial" panose="020B0604020202020204" pitchFamily="34" charset="0"/>
                <a:ea typeface="+mj-ea"/>
                <a:cs typeface="Arial" panose="020B0604020202020204" pitchFamily="34" charset="0"/>
              </a:rPr>
              <a:t>년 택배 수요 증가로 인한 골판지 원지 수요 증가로 판매단가가 다시 증가하였으며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골간지와 </a:t>
            </a:r>
            <a:r>
              <a:rPr lang="ko-KR" altLang="en-US" sz="1000" b="1" dirty="0" err="1">
                <a:solidFill>
                  <a:srgbClr val="002997"/>
                </a:solidFill>
                <a:latin typeface="Arial" panose="020B0604020202020204" pitchFamily="34" charset="0"/>
                <a:ea typeface="+mj-ea"/>
                <a:cs typeface="Arial" panose="020B0604020202020204" pitchFamily="34" charset="0"/>
              </a:rPr>
              <a:t>골심지</a:t>
            </a:r>
            <a:r>
              <a:rPr lang="ko-KR" altLang="en-US" sz="1000" b="1" dirty="0">
                <a:solidFill>
                  <a:srgbClr val="002997"/>
                </a:solidFill>
                <a:latin typeface="Arial" panose="020B0604020202020204" pitchFamily="34" charset="0"/>
                <a:ea typeface="+mj-ea"/>
                <a:cs typeface="Arial" panose="020B0604020202020204" pitchFamily="34" charset="0"/>
              </a:rPr>
              <a:t> 모두 </a:t>
            </a:r>
            <a:r>
              <a:rPr lang="en-US" altLang="ko-KR" sz="1000" b="1" dirty="0">
                <a:solidFill>
                  <a:srgbClr val="002997"/>
                </a:solidFill>
                <a:latin typeface="Arial" panose="020B0604020202020204" pitchFamily="34" charset="0"/>
                <a:ea typeface="+mj-ea"/>
                <a:cs typeface="Arial" panose="020B0604020202020204" pitchFamily="34" charset="0"/>
              </a:rPr>
              <a:t>APP </a:t>
            </a:r>
            <a:r>
              <a:rPr lang="ko-KR" altLang="en-US" sz="1000" b="1" dirty="0">
                <a:solidFill>
                  <a:srgbClr val="002997"/>
                </a:solidFill>
                <a:latin typeface="Arial" panose="020B0604020202020204" pitchFamily="34" charset="0"/>
                <a:ea typeface="+mj-ea"/>
                <a:cs typeface="Arial" panose="020B0604020202020204" pitchFamily="34" charset="0"/>
              </a:rPr>
              <a:t>변동 대비 </a:t>
            </a:r>
            <a:r>
              <a:rPr lang="en-US" altLang="ko-KR" sz="1000" b="1" dirty="0">
                <a:solidFill>
                  <a:srgbClr val="002997"/>
                </a:solidFill>
                <a:latin typeface="Arial" panose="020B0604020202020204" pitchFamily="34" charset="0"/>
                <a:ea typeface="+mj-ea"/>
                <a:cs typeface="Arial" panose="020B0604020202020204" pitchFamily="34" charset="0"/>
              </a:rPr>
              <a:t>ASP </a:t>
            </a:r>
            <a:r>
              <a:rPr lang="ko-KR" altLang="en-US" sz="1000" b="1" dirty="0">
                <a:solidFill>
                  <a:srgbClr val="002997"/>
                </a:solidFill>
                <a:latin typeface="Arial" panose="020B0604020202020204" pitchFamily="34" charset="0"/>
                <a:ea typeface="+mj-ea"/>
                <a:cs typeface="Arial" panose="020B0604020202020204" pitchFamily="34" charset="0"/>
              </a:rPr>
              <a:t>변동이 탄력적인 것으로 나타남 </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59DBED92-4EB4-4C57-BF88-DEAA32654263}"/>
              </a:ext>
            </a:extLst>
          </p:cNvPr>
          <p:cNvSpPr txBox="1"/>
          <p:nvPr/>
        </p:nvSpPr>
        <p:spPr>
          <a:xfrm>
            <a:off x="521159" y="1379095"/>
            <a:ext cx="4431841" cy="138499"/>
          </a:xfrm>
          <a:prstGeom prst="rect">
            <a:avLst/>
          </a:prstGeom>
          <a:noFill/>
        </p:spPr>
        <p:txBody>
          <a:bodyPr wrap="square" lIns="0" tIns="0" rIns="0" bIns="0">
            <a:spAutoFit/>
          </a:bodyPr>
          <a:lstStyle/>
          <a:p>
            <a:pPr marL="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&lt;ASP-APP Spread_</a:t>
            </a:r>
            <a:r>
              <a:rPr lang="ko-KR" altLang="en-US" sz="900" b="1" dirty="0" err="1">
                <a:solidFill>
                  <a:srgbClr val="000000"/>
                </a:solidFill>
                <a:latin typeface="Arial" panose="020B0604020202020204" pitchFamily="34" charset="0"/>
                <a:ea typeface="맑은 고딕"/>
                <a:cs typeface="Arial" panose="020B0604020202020204" pitchFamily="34" charset="0"/>
              </a:rPr>
              <a:t>골간지</a:t>
            </a:r>
            <a:r>
              <a:rPr lang="en-US" altLang="ko-KR" sz="900" b="1" dirty="0">
                <a:solidFill>
                  <a:srgbClr val="000000"/>
                </a:solidFill>
                <a:latin typeface="Arial" panose="020B0604020202020204" pitchFamily="34" charset="0"/>
                <a:ea typeface="맑은 고딕"/>
                <a:cs typeface="Arial" panose="020B0604020202020204" pitchFamily="34" charset="0"/>
              </a:rPr>
              <a:t> &gt;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graphicFrame>
        <p:nvGraphicFramePr>
          <p:cNvPr id="10" name="차트 9">
            <a:extLst>
              <a:ext uri="{FF2B5EF4-FFF2-40B4-BE49-F238E27FC236}">
                <a16:creationId xmlns:a16="http://schemas.microsoft.com/office/drawing/2014/main" id="{AD43A264-19DB-46E8-A670-33A18FF09ECE}"/>
              </a:ext>
            </a:extLst>
          </p:cNvPr>
          <p:cNvGraphicFramePr>
            <a:graphicFrameLocks/>
          </p:cNvGraphicFramePr>
          <p:nvPr/>
        </p:nvGraphicFramePr>
        <p:xfrm>
          <a:off x="496800" y="1576800"/>
          <a:ext cx="4320000" cy="3034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차트 13">
            <a:extLst>
              <a:ext uri="{FF2B5EF4-FFF2-40B4-BE49-F238E27FC236}">
                <a16:creationId xmlns:a16="http://schemas.microsoft.com/office/drawing/2014/main" id="{084D5A02-378C-483D-9FF3-CD65D3EBC3F6}"/>
              </a:ext>
            </a:extLst>
          </p:cNvPr>
          <p:cNvGraphicFramePr>
            <a:graphicFrameLocks/>
          </p:cNvGraphicFramePr>
          <p:nvPr/>
        </p:nvGraphicFramePr>
        <p:xfrm>
          <a:off x="5089200" y="1576800"/>
          <a:ext cx="4320000" cy="3034800"/>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a:extLst>
              <a:ext uri="{FF2B5EF4-FFF2-40B4-BE49-F238E27FC236}">
                <a16:creationId xmlns:a16="http://schemas.microsoft.com/office/drawing/2014/main" id="{F6894FBC-F4E0-486C-8DA2-EE26C692B2D9}"/>
              </a:ext>
            </a:extLst>
          </p:cNvPr>
          <p:cNvSpPr txBox="1"/>
          <p:nvPr/>
        </p:nvSpPr>
        <p:spPr>
          <a:xfrm>
            <a:off x="5089200" y="1379095"/>
            <a:ext cx="4431841" cy="138499"/>
          </a:xfrm>
          <a:prstGeom prst="rect">
            <a:avLst/>
          </a:prstGeom>
          <a:noFill/>
        </p:spPr>
        <p:txBody>
          <a:bodyPr wrap="square" lIns="0" tIns="0" rIns="0" bIns="0">
            <a:spAutoFit/>
          </a:bodyPr>
          <a:lstStyle/>
          <a:p>
            <a:pPr marL="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&lt;ASP-APP Spread_</a:t>
            </a:r>
            <a:r>
              <a:rPr lang="ko-KR" altLang="en-US" sz="900" b="1" dirty="0" err="1">
                <a:solidFill>
                  <a:srgbClr val="000000"/>
                </a:solidFill>
                <a:latin typeface="Arial" panose="020B0604020202020204" pitchFamily="34" charset="0"/>
                <a:ea typeface="맑은 고딕"/>
                <a:cs typeface="Arial" panose="020B0604020202020204" pitchFamily="34" charset="0"/>
              </a:rPr>
              <a:t>골심지</a:t>
            </a:r>
            <a:r>
              <a:rPr lang="en-US" altLang="ko-KR" sz="900" b="1" baseline="30000" dirty="0">
                <a:solidFill>
                  <a:srgbClr val="000000"/>
                </a:solidFill>
                <a:latin typeface="Arial" panose="020B0604020202020204" pitchFamily="34" charset="0"/>
                <a:ea typeface="맑은 고딕"/>
                <a:cs typeface="Arial" panose="020B0604020202020204" pitchFamily="34" charset="0"/>
              </a:rPr>
              <a:t>1</a:t>
            </a:r>
            <a:r>
              <a:rPr lang="en-US" altLang="ko-KR" sz="900" b="1" dirty="0">
                <a:solidFill>
                  <a:srgbClr val="000000"/>
                </a:solidFill>
                <a:latin typeface="Arial" panose="020B0604020202020204" pitchFamily="34" charset="0"/>
                <a:ea typeface="맑은 고딕"/>
                <a:cs typeface="Arial" panose="020B0604020202020204" pitchFamily="34" charset="0"/>
              </a:rPr>
              <a:t> &gt;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17" name="TextBox 16">
            <a:extLst>
              <a:ext uri="{FF2B5EF4-FFF2-40B4-BE49-F238E27FC236}">
                <a16:creationId xmlns:a16="http://schemas.microsoft.com/office/drawing/2014/main" id="{4E7F5757-9830-4CFA-914B-0963FA550213}"/>
              </a:ext>
            </a:extLst>
          </p:cNvPr>
          <p:cNvSpPr txBox="1"/>
          <p:nvPr/>
        </p:nvSpPr>
        <p:spPr>
          <a:xfrm>
            <a:off x="521159" y="4520160"/>
            <a:ext cx="4294442" cy="1354860"/>
          </a:xfrm>
          <a:prstGeom prst="rect">
            <a:avLst/>
          </a:prstGeom>
          <a:noFill/>
          <a:ln>
            <a:solidFill>
              <a:srgbClr val="00338D"/>
            </a:solid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b="1" u="sng" dirty="0" err="1">
                <a:solidFill>
                  <a:srgbClr val="000000"/>
                </a:solidFill>
                <a:latin typeface="Arial" panose="020B0604020202020204" pitchFamily="34" charset="0"/>
                <a:cs typeface="Arial" panose="020B0604020202020204" pitchFamily="34" charset="0"/>
              </a:rPr>
              <a:t>골간지</a:t>
            </a:r>
            <a:r>
              <a:rPr lang="en-US" altLang="ko-KR" sz="900" b="1" u="sng" dirty="0">
                <a:solidFill>
                  <a:srgbClr val="000000"/>
                </a:solidFill>
                <a:latin typeface="Arial" panose="020B0604020202020204" pitchFamily="34" charset="0"/>
                <a:cs typeface="Arial" panose="020B0604020202020204" pitchFamily="34" charset="0"/>
              </a:rPr>
              <a:t> Spread</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골간지의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는 대상기간 동안 </a:t>
            </a:r>
            <a:r>
              <a:rPr lang="en-US" altLang="ko-KR" sz="900" dirty="0">
                <a:solidFill>
                  <a:srgbClr val="000000"/>
                </a:solidFill>
                <a:latin typeface="Arial" panose="020B0604020202020204" pitchFamily="34" charset="0"/>
                <a:cs typeface="Arial" panose="020B0604020202020204" pitchFamily="34" charset="0"/>
              </a:rPr>
              <a:t>200</a:t>
            </a:r>
            <a:r>
              <a:rPr lang="ko-KR" altLang="en-US" sz="900" dirty="0">
                <a:solidFill>
                  <a:srgbClr val="000000"/>
                </a:solidFill>
                <a:latin typeface="Arial" panose="020B0604020202020204" pitchFamily="34" charset="0"/>
                <a:cs typeface="Arial" panose="020B0604020202020204" pitchFamily="34" charset="0"/>
              </a:rPr>
              <a:t>원 초반</a:t>
            </a:r>
            <a:r>
              <a:rPr lang="en-US" altLang="ko-KR" sz="900" dirty="0">
                <a:solidFill>
                  <a:srgbClr val="000000"/>
                </a:solidFill>
                <a:latin typeface="Arial" panose="020B0604020202020204" pitchFamily="34" charset="0"/>
                <a:cs typeface="Arial" panose="020B0604020202020204" pitchFamily="34" charset="0"/>
              </a:rPr>
              <a:t>~400</a:t>
            </a:r>
            <a:r>
              <a:rPr lang="ko-KR" altLang="en-US" sz="900" dirty="0">
                <a:solidFill>
                  <a:srgbClr val="000000"/>
                </a:solidFill>
                <a:latin typeface="Arial" panose="020B0604020202020204" pitchFamily="34" charset="0"/>
                <a:cs typeface="Arial" panose="020B0604020202020204" pitchFamily="34" charset="0"/>
              </a:rPr>
              <a:t>원 중반 수준에서 변동하였음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해외경쟁업체와의 경쟁심화로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단가가 하락하였으나</a:t>
            </a:r>
            <a:r>
              <a:rPr lang="en-US" altLang="ko-KR" sz="900" dirty="0">
                <a:solidFill>
                  <a:srgbClr val="000000"/>
                </a:solidFill>
                <a:latin typeface="Arial" panose="020B0604020202020204" pitchFamily="34" charset="0"/>
                <a:cs typeface="Arial" panose="020B0604020202020204" pitchFamily="34" charset="0"/>
              </a:rPr>
              <a:t>, 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Covid-19</a:t>
            </a:r>
            <a:r>
              <a:rPr lang="ko-KR" altLang="en-US" sz="900" dirty="0">
                <a:solidFill>
                  <a:srgbClr val="000000"/>
                </a:solidFill>
                <a:latin typeface="Arial" panose="020B0604020202020204" pitchFamily="34" charset="0"/>
                <a:cs typeface="Arial" panose="020B0604020202020204" pitchFamily="34" charset="0"/>
              </a:rPr>
              <a:t>로 인한 택배 수요 증가로 골판지 원지 수요가 증가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이에 따라 판가가 다시 상승하여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가 크게 개선되었으나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이후 원재료 매입단가 상승으로 다시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가 소폭 감소하였음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0A2AFF70-7FF8-4E02-82B5-56099C2A74C9}"/>
              </a:ext>
            </a:extLst>
          </p:cNvPr>
          <p:cNvSpPr txBox="1"/>
          <p:nvPr/>
        </p:nvSpPr>
        <p:spPr>
          <a:xfrm>
            <a:off x="5089200" y="4527685"/>
            <a:ext cx="4215600" cy="1347335"/>
          </a:xfrm>
          <a:prstGeom prst="rect">
            <a:avLst/>
          </a:prstGeom>
          <a:noFill/>
          <a:ln>
            <a:solidFill>
              <a:srgbClr val="00338D"/>
            </a:solid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b="1" u="sng" dirty="0" err="1">
                <a:solidFill>
                  <a:srgbClr val="000000"/>
                </a:solidFill>
                <a:latin typeface="Arial" panose="020B0604020202020204" pitchFamily="34" charset="0"/>
                <a:cs typeface="Arial" panose="020B0604020202020204" pitchFamily="34" charset="0"/>
              </a:rPr>
              <a:t>골심지</a:t>
            </a:r>
            <a:r>
              <a:rPr lang="en-US" altLang="ko-KR" sz="900" b="1" u="sng" dirty="0">
                <a:solidFill>
                  <a:srgbClr val="000000"/>
                </a:solidFill>
                <a:latin typeface="Arial" panose="020B0604020202020204" pitchFamily="34" charset="0"/>
                <a:cs typeface="Arial" panose="020B0604020202020204" pitchFamily="34" charset="0"/>
              </a:rPr>
              <a:t> Spread</a:t>
            </a: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err="1">
                <a:solidFill>
                  <a:srgbClr val="000000"/>
                </a:solidFill>
                <a:latin typeface="Arial" panose="020B0604020202020204" pitchFamily="34" charset="0"/>
                <a:cs typeface="Arial" panose="020B0604020202020204" pitchFamily="34" charset="0"/>
              </a:rPr>
              <a:t>골심지는</a:t>
            </a:r>
            <a:r>
              <a:rPr lang="ko-KR" altLang="en-US" sz="900" dirty="0">
                <a:solidFill>
                  <a:srgbClr val="000000"/>
                </a:solidFill>
                <a:latin typeface="Arial" panose="020B0604020202020204" pitchFamily="34" charset="0"/>
                <a:cs typeface="Arial" panose="020B0604020202020204" pitchFamily="34" charset="0"/>
              </a:rPr>
              <a:t> 모두 수출 거래처 매출에 해당되며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는 대상기간 동안 </a:t>
            </a:r>
            <a:r>
              <a:rPr lang="en-US" altLang="ko-KR" sz="900" dirty="0">
                <a:solidFill>
                  <a:srgbClr val="000000"/>
                </a:solidFill>
                <a:latin typeface="Arial" panose="020B0604020202020204" pitchFamily="34" charset="0"/>
                <a:cs typeface="Arial" panose="020B0604020202020204" pitchFamily="34" charset="0"/>
              </a:rPr>
              <a:t>200</a:t>
            </a:r>
            <a:r>
              <a:rPr lang="ko-KR" altLang="en-US" sz="900" dirty="0">
                <a:solidFill>
                  <a:srgbClr val="000000"/>
                </a:solidFill>
                <a:latin typeface="Arial" panose="020B0604020202020204" pitchFamily="34" charset="0"/>
                <a:cs typeface="Arial" panose="020B0604020202020204" pitchFamily="34" charset="0"/>
              </a:rPr>
              <a:t>원 초반</a:t>
            </a:r>
            <a:r>
              <a:rPr lang="en-US" altLang="ko-KR" sz="900" dirty="0">
                <a:solidFill>
                  <a:srgbClr val="000000"/>
                </a:solidFill>
                <a:latin typeface="Arial" panose="020B0604020202020204" pitchFamily="34" charset="0"/>
                <a:cs typeface="Arial" panose="020B0604020202020204" pitchFamily="34" charset="0"/>
              </a:rPr>
              <a:t>~300</a:t>
            </a:r>
            <a:r>
              <a:rPr lang="ko-KR" altLang="en-US" sz="900" dirty="0">
                <a:solidFill>
                  <a:srgbClr val="000000"/>
                </a:solidFill>
                <a:latin typeface="Arial" panose="020B0604020202020204" pitchFamily="34" charset="0"/>
                <a:cs typeface="Arial" panose="020B0604020202020204" pitchFamily="34" charset="0"/>
              </a:rPr>
              <a:t>원 후반 수준에서 변동하였음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골간지와 마찬가지로 </a:t>
            </a:r>
            <a:r>
              <a:rPr lang="en-US" altLang="ko-KR" sz="900" dirty="0">
                <a:solidFill>
                  <a:srgbClr val="000000"/>
                </a:solidFill>
                <a:latin typeface="Arial" panose="020B0604020202020204" pitchFamily="34" charset="0"/>
                <a:cs typeface="Arial" panose="020B0604020202020204" pitchFamily="34" charset="0"/>
              </a:rPr>
              <a:t>APP </a:t>
            </a:r>
            <a:r>
              <a:rPr lang="ko-KR" altLang="en-US" sz="900" dirty="0">
                <a:solidFill>
                  <a:srgbClr val="000000"/>
                </a:solidFill>
                <a:latin typeface="Arial" panose="020B0604020202020204" pitchFamily="34" charset="0"/>
                <a:cs typeface="Arial" panose="020B0604020202020204" pitchFamily="34" charset="0"/>
              </a:rPr>
              <a:t>변동 대비 </a:t>
            </a:r>
            <a:r>
              <a:rPr lang="en-US" altLang="ko-KR" sz="900" dirty="0">
                <a:solidFill>
                  <a:srgbClr val="000000"/>
                </a:solidFill>
                <a:latin typeface="Arial" panose="020B0604020202020204" pitchFamily="34" charset="0"/>
                <a:cs typeface="Arial" panose="020B0604020202020204" pitchFamily="34" charset="0"/>
              </a:rPr>
              <a:t>ASP </a:t>
            </a:r>
            <a:r>
              <a:rPr lang="ko-KR" altLang="en-US" sz="900" dirty="0">
                <a:solidFill>
                  <a:srgbClr val="000000"/>
                </a:solidFill>
                <a:latin typeface="Arial" panose="020B0604020202020204" pitchFamily="34" charset="0"/>
                <a:cs typeface="Arial" panose="020B0604020202020204" pitchFamily="34" charset="0"/>
              </a:rPr>
              <a:t>변동이 탄력적인 것으로 나타남</a:t>
            </a:r>
            <a:endParaRPr lang="en-US" altLang="ko-KR" sz="900" dirty="0">
              <a:solidFill>
                <a:srgbClr val="000000"/>
              </a:solidFill>
              <a:latin typeface="Arial" panose="020B0604020202020204" pitchFamily="34" charset="0"/>
              <a:cs typeface="Arial" panose="020B0604020202020204" pitchFamily="34" charset="0"/>
            </a:endParaRPr>
          </a:p>
        </p:txBody>
      </p:sp>
      <p:sp>
        <p:nvSpPr>
          <p:cNvPr id="20" name="직사각형 119">
            <a:extLst>
              <a:ext uri="{FF2B5EF4-FFF2-40B4-BE49-F238E27FC236}">
                <a16:creationId xmlns:a16="http://schemas.microsoft.com/office/drawing/2014/main" id="{DD2D68DE-844C-45DF-B339-A5C25F2A85C8}"/>
              </a:ext>
            </a:extLst>
          </p:cNvPr>
          <p:cNvSpPr/>
          <p:nvPr/>
        </p:nvSpPr>
        <p:spPr bwMode="auto">
          <a:xfrm>
            <a:off x="3697604" y="4292213"/>
            <a:ext cx="128947" cy="173454"/>
          </a:xfrm>
          <a:prstGeom prst="rect">
            <a:avLst/>
          </a:prstGeom>
          <a:noFill/>
          <a:ln w="9525" cap="flat" cmpd="sng" algn="ctr">
            <a:noFill/>
            <a:prstDash val="solid"/>
            <a:round/>
            <a:headEnd type="none" w="med" len="med"/>
            <a:tailEnd type="none" w="med" len="med"/>
          </a:ln>
          <a:effectLst/>
        </p:spPr>
        <p:txBody>
          <a:bodyPr wrap="square" lIns="32548" tIns="32548" rIns="32548" bIns="32548" rtlCol="0" anchor="ctr">
            <a:spAutoFit/>
          </a:bodyPr>
          <a:lstStyle/>
          <a:p>
            <a:pPr algn="ct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23" name="직사각형 119">
            <a:extLst>
              <a:ext uri="{FF2B5EF4-FFF2-40B4-BE49-F238E27FC236}">
                <a16:creationId xmlns:a16="http://schemas.microsoft.com/office/drawing/2014/main" id="{A9A9ECD6-CC30-4B5E-8646-EDB12172554D}"/>
              </a:ext>
            </a:extLst>
          </p:cNvPr>
          <p:cNvSpPr/>
          <p:nvPr/>
        </p:nvSpPr>
        <p:spPr bwMode="auto">
          <a:xfrm>
            <a:off x="521159" y="5875020"/>
            <a:ext cx="8997806" cy="323165"/>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2020</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7</a:t>
            </a:r>
            <a:r>
              <a:rPr lang="ko-KR" altLang="en-US" sz="700" dirty="0">
                <a:solidFill>
                  <a:prstClr val="black"/>
                </a:solidFill>
                <a:latin typeface="Arial" panose="020B0604020202020204" pitchFamily="34" charset="0"/>
                <a:ea typeface="+mj-ea"/>
                <a:cs typeface="Arial" panose="020B0604020202020204" pitchFamily="34" charset="0"/>
              </a:rPr>
              <a:t>월부터 매출 발생한 것으로 확인되나</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회사로부터 </a:t>
            </a:r>
            <a:r>
              <a:rPr lang="en-US" altLang="ko-KR" sz="700" dirty="0">
                <a:solidFill>
                  <a:prstClr val="black"/>
                </a:solidFill>
                <a:latin typeface="Arial" panose="020B0604020202020204" pitchFamily="34" charset="0"/>
                <a:ea typeface="+mj-ea"/>
                <a:cs typeface="Arial" panose="020B0604020202020204" pitchFamily="34" charset="0"/>
              </a:rPr>
              <a:t>2020</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7~9</a:t>
            </a:r>
            <a:r>
              <a:rPr lang="ko-KR" altLang="en-US" sz="700" dirty="0">
                <a:solidFill>
                  <a:prstClr val="black"/>
                </a:solidFill>
                <a:latin typeface="Arial" panose="020B0604020202020204" pitchFamily="34" charset="0"/>
                <a:ea typeface="+mj-ea"/>
                <a:cs typeface="Arial" panose="020B0604020202020204" pitchFamily="34" charset="0"/>
              </a:rPr>
              <a:t>월 판매단가</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원재료비 자료를 제공받지 아니하여 </a:t>
            </a:r>
            <a:r>
              <a:rPr lang="en-US" altLang="ko-KR" sz="700" dirty="0">
                <a:solidFill>
                  <a:prstClr val="black"/>
                </a:solidFill>
                <a:latin typeface="Arial" panose="020B0604020202020204" pitchFamily="34" charset="0"/>
                <a:ea typeface="+mj-ea"/>
                <a:cs typeface="Arial" panose="020B0604020202020204" pitchFamily="34" charset="0"/>
              </a:rPr>
              <a:t>2020</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10</a:t>
            </a:r>
            <a:r>
              <a:rPr lang="ko-KR" altLang="en-US" sz="700" dirty="0">
                <a:solidFill>
                  <a:prstClr val="black"/>
                </a:solidFill>
                <a:latin typeface="Arial" panose="020B0604020202020204" pitchFamily="34" charset="0"/>
                <a:ea typeface="+mj-ea"/>
                <a:cs typeface="Arial" panose="020B0604020202020204" pitchFamily="34" charset="0"/>
              </a:rPr>
              <a:t>월부터를 분석대상으로 하였음</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Note 2: </a:t>
            </a:r>
            <a:r>
              <a:rPr lang="ko-KR" altLang="en-US" sz="700" dirty="0">
                <a:solidFill>
                  <a:prstClr val="black"/>
                </a:solidFill>
                <a:latin typeface="Arial" panose="020B0604020202020204" pitchFamily="34" charset="0"/>
                <a:cs typeface="Arial" panose="020B0604020202020204" pitchFamily="34" charset="0"/>
              </a:rPr>
              <a:t>원재료 실제 매입단가가 아닌</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각 </a:t>
            </a:r>
            <a:r>
              <a:rPr lang="ko-KR" altLang="en-US" sz="700" dirty="0" err="1">
                <a:solidFill>
                  <a:prstClr val="black"/>
                </a:solidFill>
                <a:latin typeface="Arial" panose="020B0604020202020204" pitchFamily="34" charset="0"/>
                <a:cs typeface="Arial" panose="020B0604020202020204" pitchFamily="34" charset="0"/>
              </a:rPr>
              <a:t>지종별</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kg </a:t>
            </a:r>
            <a:r>
              <a:rPr lang="ko-KR" altLang="en-US" sz="700" dirty="0">
                <a:solidFill>
                  <a:prstClr val="black"/>
                </a:solidFill>
                <a:latin typeface="Arial" panose="020B0604020202020204" pitchFamily="34" charset="0"/>
                <a:cs typeface="Arial" panose="020B0604020202020204" pitchFamily="34" charset="0"/>
              </a:rPr>
              <a:t>당 실제 발생 원재료비 금액으로</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원재료 배합비가 반영됨</a:t>
            </a:r>
            <a:r>
              <a:rPr lang="en-US" altLang="ko-KR" sz="700" dirty="0">
                <a:solidFill>
                  <a:prstClr val="black"/>
                </a:solidFill>
                <a:latin typeface="Arial" panose="020B0604020202020204" pitchFamily="34" charset="0"/>
                <a:cs typeface="Arial" panose="020B0604020202020204" pitchFamily="34" charset="0"/>
              </a:rPr>
              <a:t>.</a:t>
            </a:r>
            <a:r>
              <a:rPr lang="ko-KR" altLang="en-US" sz="700" dirty="0">
                <a:solidFill>
                  <a:prstClr val="black"/>
                </a:solidFill>
                <a:latin typeface="Arial" panose="020B0604020202020204" pitchFamily="34" charset="0"/>
                <a:cs typeface="Arial" panose="020B0604020202020204" pitchFamily="34" charset="0"/>
              </a:rPr>
              <a:t> 원재료 배합비는 각 </a:t>
            </a:r>
            <a:r>
              <a:rPr lang="ko-KR" altLang="en-US" sz="700" dirty="0" err="1">
                <a:solidFill>
                  <a:prstClr val="black"/>
                </a:solidFill>
                <a:latin typeface="Arial" panose="020B0604020202020204" pitchFamily="34" charset="0"/>
                <a:cs typeface="Arial" panose="020B0604020202020204" pitchFamily="34" charset="0"/>
              </a:rPr>
              <a:t>지종별로</a:t>
            </a:r>
            <a:r>
              <a:rPr lang="ko-KR" altLang="en-US" sz="700" dirty="0">
                <a:solidFill>
                  <a:prstClr val="black"/>
                </a:solidFill>
                <a:latin typeface="Arial" panose="020B0604020202020204" pitchFamily="34" charset="0"/>
                <a:cs typeface="Arial" panose="020B0604020202020204" pitchFamily="34" charset="0"/>
              </a:rPr>
              <a:t> 상이하며</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err="1">
                <a:solidFill>
                  <a:prstClr val="black"/>
                </a:solidFill>
                <a:latin typeface="Arial" panose="020B0604020202020204" pitchFamily="34" charset="0"/>
                <a:cs typeface="Arial" panose="020B0604020202020204" pitchFamily="34" charset="0"/>
              </a:rPr>
              <a:t>지종별</a:t>
            </a:r>
            <a:r>
              <a:rPr lang="ko-KR" altLang="en-US" sz="700" dirty="0">
                <a:solidFill>
                  <a:prstClr val="black"/>
                </a:solidFill>
                <a:latin typeface="Arial" panose="020B0604020202020204" pitchFamily="34" charset="0"/>
                <a:cs typeface="Arial" panose="020B0604020202020204" pitchFamily="34" charset="0"/>
              </a:rPr>
              <a:t> 원재료 배합비는 영업 비밀로 제공이 불가능하다고 답변 받음</a:t>
            </a:r>
            <a:endParaRPr lang="en-US" altLang="ko-KR" sz="700" dirty="0">
              <a:solidFill>
                <a:prstClr val="black"/>
              </a:solidFill>
              <a:latin typeface="Arial" panose="020B0604020202020204" pitchFamily="34" charset="0"/>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Source: VDR</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6.2.5</a:t>
            </a:r>
          </a:p>
        </p:txBody>
      </p:sp>
      <p:sp>
        <p:nvSpPr>
          <p:cNvPr id="24" name="직사각형 119">
            <a:extLst>
              <a:ext uri="{FF2B5EF4-FFF2-40B4-BE49-F238E27FC236}">
                <a16:creationId xmlns:a16="http://schemas.microsoft.com/office/drawing/2014/main" id="{3A63D5AA-DA74-4357-8855-467F5CCF7BEC}"/>
              </a:ext>
            </a:extLst>
          </p:cNvPr>
          <p:cNvSpPr/>
          <p:nvPr/>
        </p:nvSpPr>
        <p:spPr bwMode="auto">
          <a:xfrm>
            <a:off x="8146260" y="4292213"/>
            <a:ext cx="128947" cy="173454"/>
          </a:xfrm>
          <a:prstGeom prst="rect">
            <a:avLst/>
          </a:prstGeom>
          <a:noFill/>
          <a:ln w="9525" cap="flat" cmpd="sng" algn="ctr">
            <a:noFill/>
            <a:prstDash val="solid"/>
            <a:round/>
            <a:headEnd type="none" w="med" len="med"/>
            <a:tailEnd type="none" w="med" len="med"/>
          </a:ln>
          <a:effectLst/>
        </p:spPr>
        <p:txBody>
          <a:bodyPr wrap="square" lIns="32548" tIns="32548" rIns="32548" bIns="32548" rtlCol="0" anchor="ctr">
            <a:spAutoFit/>
          </a:bodyPr>
          <a:lstStyle/>
          <a:p>
            <a:pPr algn="ct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Tree>
    <p:extLst>
      <p:ext uri="{BB962C8B-B14F-4D97-AF65-F5344CB8AC3E}">
        <p14:creationId xmlns:p14="http://schemas.microsoft.com/office/powerpoint/2010/main" val="1636412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32724083-A000-46BD-BB5C-0B9B41D77007}"/>
              </a:ext>
            </a:extLst>
          </p:cNvPr>
          <p:cNvCxnSpPr/>
          <p:nvPr/>
        </p:nvCxnSpPr>
        <p:spPr>
          <a:xfrm>
            <a:off x="493247" y="2377228"/>
            <a:ext cx="8820000" cy="0"/>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28" name="차트 27">
                <a:extLst>
                  <a:ext uri="{FF2B5EF4-FFF2-40B4-BE49-F238E27FC236}">
                    <a16:creationId xmlns:a16="http://schemas.microsoft.com/office/drawing/2014/main" id="{2EE1EA5A-D24C-448E-ABD9-30EDBE936F9E}"/>
                  </a:ext>
                </a:extLst>
              </p:cNvPr>
              <p:cNvGraphicFramePr/>
              <p:nvPr/>
            </p:nvGraphicFramePr>
            <p:xfrm>
              <a:off x="399665" y="1526287"/>
              <a:ext cx="8905136" cy="230047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8" name="차트 27">
                <a:extLst>
                  <a:ext uri="{FF2B5EF4-FFF2-40B4-BE49-F238E27FC236}">
                    <a16:creationId xmlns:a16="http://schemas.microsoft.com/office/drawing/2014/main" id="{2EE1EA5A-D24C-448E-ABD9-30EDBE936F9E}"/>
                  </a:ext>
                </a:extLst>
              </p:cNvPr>
              <p:cNvPicPr>
                <a:picLocks noGrp="1" noRot="1" noChangeAspect="1" noMove="1" noResize="1" noEditPoints="1" noAdjustHandles="1" noChangeArrowheads="1" noChangeShapeType="1"/>
              </p:cNvPicPr>
              <p:nvPr/>
            </p:nvPicPr>
            <p:blipFill>
              <a:blip r:embed="rId4"/>
              <a:stretch>
                <a:fillRect/>
              </a:stretch>
            </p:blipFill>
            <p:spPr>
              <a:xfrm>
                <a:off x="399665" y="1526287"/>
                <a:ext cx="8905136" cy="2300475"/>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EBITDA% Movement (1/3)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제지부문</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군산공장</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의 </a:t>
            </a:r>
            <a:r>
              <a:rPr lang="en-US" altLang="ko-KR" sz="1000" b="1" dirty="0">
                <a:solidFill>
                  <a:srgbClr val="002997"/>
                </a:solidFill>
                <a:latin typeface="Arial" panose="020B0604020202020204" pitchFamily="34" charset="0"/>
                <a:ea typeface="+mj-ea"/>
                <a:cs typeface="Arial" panose="020B0604020202020204" pitchFamily="34" charset="0"/>
              </a:rPr>
              <a:t>EBITDA%</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2018</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(-)10.5%</a:t>
            </a:r>
            <a:r>
              <a:rPr lang="ko-KR" altLang="en-US" sz="1000" b="1" dirty="0">
                <a:solidFill>
                  <a:srgbClr val="002997"/>
                </a:solidFill>
                <a:latin typeface="Arial" panose="020B0604020202020204" pitchFamily="34" charset="0"/>
                <a:ea typeface="+mj-ea"/>
                <a:cs typeface="Arial" panose="020B0604020202020204" pitchFamily="34" charset="0"/>
              </a:rPr>
              <a:t>에서</a:t>
            </a:r>
            <a:r>
              <a:rPr lang="en-US" altLang="ko-KR" sz="1000" b="1" dirty="0">
                <a:solidFill>
                  <a:srgbClr val="002997"/>
                </a:solidFill>
                <a:latin typeface="Arial" panose="020B0604020202020204" pitchFamily="34" charset="0"/>
                <a:ea typeface="+mj-ea"/>
                <a:cs typeface="Arial" panose="020B0604020202020204" pitchFamily="34" charset="0"/>
              </a:rPr>
              <a:t> 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6.3%</a:t>
            </a:r>
            <a:r>
              <a:rPr lang="ko-KR" altLang="en-US" sz="1000" b="1" dirty="0">
                <a:solidFill>
                  <a:srgbClr val="002997"/>
                </a:solidFill>
                <a:latin typeface="Arial" panose="020B0604020202020204" pitchFamily="34" charset="0"/>
                <a:ea typeface="+mj-ea"/>
                <a:cs typeface="Arial" panose="020B0604020202020204" pitchFamily="34" charset="0"/>
              </a:rPr>
              <a:t>로 </a:t>
            </a:r>
            <a:r>
              <a:rPr lang="en-US" altLang="ko-KR" sz="1000" b="1" dirty="0">
                <a:solidFill>
                  <a:srgbClr val="002997"/>
                </a:solidFill>
                <a:latin typeface="Arial" panose="020B0604020202020204" pitchFamily="34" charset="0"/>
                <a:ea typeface="+mj-ea"/>
                <a:cs typeface="Arial" panose="020B0604020202020204" pitchFamily="34" charset="0"/>
              </a:rPr>
              <a:t>16.8%p</a:t>
            </a:r>
            <a:r>
              <a:rPr lang="ko-KR" altLang="en-US" sz="1000" b="1" dirty="0">
                <a:solidFill>
                  <a:srgbClr val="002997"/>
                </a:solidFill>
                <a:latin typeface="Arial" panose="020B0604020202020204" pitchFamily="34" charset="0"/>
                <a:ea typeface="+mj-ea"/>
                <a:cs typeface="Arial" panose="020B0604020202020204" pitchFamily="34" charset="0"/>
              </a:rPr>
              <a:t>만큼 마진율이 개선되었으며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이러한 마진율 개선은 판가인상</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공정효율화 및 자체 환경설비 가동에 따른 유틸리티비용 감소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원재료 </a:t>
            </a:r>
            <a:r>
              <a:rPr lang="ko-KR" altLang="en-US" sz="1000" b="1" dirty="0" err="1">
                <a:solidFill>
                  <a:srgbClr val="002997"/>
                </a:solidFill>
                <a:latin typeface="Arial" panose="020B0604020202020204" pitchFamily="34" charset="0"/>
                <a:ea typeface="+mj-ea"/>
                <a:cs typeface="Arial" panose="020B0604020202020204" pitchFamily="34" charset="0"/>
              </a:rPr>
              <a:t>수율</a:t>
            </a:r>
            <a:r>
              <a:rPr lang="ko-KR" altLang="en-US" sz="1000" b="1" dirty="0">
                <a:solidFill>
                  <a:srgbClr val="002997"/>
                </a:solidFill>
                <a:latin typeface="Arial" panose="020B0604020202020204" pitchFamily="34" charset="0"/>
                <a:ea typeface="+mj-ea"/>
                <a:cs typeface="Arial" panose="020B0604020202020204" pitchFamily="34" charset="0"/>
              </a:rPr>
              <a:t> 개선 등의 효과에서 기인함 </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CF775F39-83EE-472A-83E8-179543F7C467}"/>
              </a:ext>
            </a:extLst>
          </p:cNvPr>
          <p:cNvSpPr txBox="1"/>
          <p:nvPr/>
        </p:nvSpPr>
        <p:spPr>
          <a:xfrm>
            <a:off x="601200" y="3807797"/>
            <a:ext cx="8703601" cy="1852170"/>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FY18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Wingdings" panose="05000000000000000000" pitchFamily="2" charset="2"/>
              </a:rPr>
              <a:t> FY19</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((-)10.5%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Wingdings" panose="05000000000000000000" pitchFamily="2" charset="2"/>
              </a:rPr>
              <a:t> (-)17.6%)</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경쟁사 및 수입지와의 경쟁으로 전반적인 제품 판가가 하락</a:t>
            </a:r>
            <a:r>
              <a:rPr lang="en-US" altLang="ko-KR" sz="900" dirty="0">
                <a:solidFill>
                  <a:srgbClr val="000000"/>
                </a:solidFill>
                <a:latin typeface="Arial" panose="020B0604020202020204" pitchFamily="34" charset="0"/>
                <a:cs typeface="Arial" panose="020B0604020202020204" pitchFamily="34" charset="0"/>
              </a:rPr>
              <a:t>(EBITDA% </a:t>
            </a:r>
            <a:r>
              <a:rPr lang="ko-KR" altLang="en-US" sz="900" dirty="0">
                <a:solidFill>
                  <a:srgbClr val="000000"/>
                </a:solidFill>
                <a:latin typeface="Arial" panose="020B0604020202020204" pitchFamily="34" charset="0"/>
                <a:cs typeface="Arial" panose="020B0604020202020204" pitchFamily="34" charset="0"/>
              </a:rPr>
              <a:t>약 </a:t>
            </a:r>
            <a:r>
              <a:rPr lang="en-US" altLang="ko-KR" sz="900" dirty="0">
                <a:solidFill>
                  <a:srgbClr val="000000"/>
                </a:solidFill>
                <a:latin typeface="Arial" panose="020B0604020202020204" pitchFamily="34" charset="0"/>
                <a:cs typeface="Arial" panose="020B0604020202020204" pitchFamily="34" charset="0"/>
              </a:rPr>
              <a:t>(-)9.9%p </a:t>
            </a:r>
            <a:r>
              <a:rPr lang="ko-KR" altLang="en-US" sz="900" dirty="0">
                <a:solidFill>
                  <a:srgbClr val="000000"/>
                </a:solidFill>
                <a:latin typeface="Arial" panose="020B0604020202020204" pitchFamily="34" charset="0"/>
                <a:cs typeface="Arial" panose="020B0604020202020204" pitchFamily="34" charset="0"/>
              </a:rPr>
              <a:t>감소</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상대적으로 판매단가가 높은 국내 </a:t>
            </a:r>
            <a:r>
              <a:rPr lang="ko-KR" altLang="en-US" sz="900" dirty="0" err="1">
                <a:solidFill>
                  <a:srgbClr val="000000"/>
                </a:solidFill>
                <a:latin typeface="Arial" panose="020B0604020202020204" pitchFamily="34" charset="0"/>
                <a:cs typeface="Arial" panose="020B0604020202020204" pitchFamily="34" charset="0"/>
              </a:rPr>
              <a:t>일반지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err="1">
                <a:solidFill>
                  <a:srgbClr val="000000"/>
                </a:solidFill>
                <a:latin typeface="Arial" panose="020B0604020202020204" pitchFamily="34" charset="0"/>
                <a:cs typeface="Arial" panose="020B0604020202020204" pitchFamily="34" charset="0"/>
              </a:rPr>
              <a:t>그린지</a:t>
            </a:r>
            <a:r>
              <a:rPr lang="ko-KR" altLang="en-US" sz="900" dirty="0">
                <a:solidFill>
                  <a:srgbClr val="000000"/>
                </a:solidFill>
                <a:latin typeface="Arial" panose="020B0604020202020204" pitchFamily="34" charset="0"/>
                <a:cs typeface="Arial" panose="020B0604020202020204" pitchFamily="34" charset="0"/>
              </a:rPr>
              <a:t> 판매비중이 감소하고 판매단가가 낮은 수출 골판지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err="1">
                <a:solidFill>
                  <a:srgbClr val="000000"/>
                </a:solidFill>
                <a:latin typeface="Arial" panose="020B0604020202020204" pitchFamily="34" charset="0"/>
                <a:cs typeface="Arial" panose="020B0604020202020204" pitchFamily="34" charset="0"/>
              </a:rPr>
              <a:t>일반지</a:t>
            </a:r>
            <a:r>
              <a:rPr lang="ko-KR" altLang="en-US" sz="900" dirty="0">
                <a:solidFill>
                  <a:srgbClr val="000000"/>
                </a:solidFill>
                <a:latin typeface="Arial" panose="020B0604020202020204" pitchFamily="34" charset="0"/>
                <a:cs typeface="Arial" panose="020B0604020202020204" pitchFamily="34" charset="0"/>
              </a:rPr>
              <a:t> 판매비중이 증가한 효과로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(-)12.6%p </a:t>
            </a:r>
            <a:r>
              <a:rPr lang="ko-KR" altLang="en-US" sz="900" dirty="0">
                <a:solidFill>
                  <a:srgbClr val="000000"/>
                </a:solidFill>
                <a:latin typeface="Arial" panose="020B0604020202020204" pitchFamily="34" charset="0"/>
                <a:cs typeface="Arial" panose="020B0604020202020204" pitchFamily="34" charset="0"/>
              </a:rPr>
              <a:t>감소하였음  </a:t>
            </a:r>
            <a:r>
              <a:rPr lang="en-US" altLang="ko-KR" sz="900" dirty="0">
                <a:solidFill>
                  <a:srgbClr val="000000"/>
                </a:solidFill>
                <a:latin typeface="Arial" panose="020B0604020202020204" pitchFamily="34" charset="0"/>
                <a:cs typeface="Arial" panose="020B0604020202020204" pitchFamily="34" charset="0"/>
              </a:rPr>
              <a:t> </a:t>
            </a: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err="1">
                <a:solidFill>
                  <a:srgbClr val="000000"/>
                </a:solidFill>
                <a:latin typeface="Arial" panose="020B0604020202020204" pitchFamily="34" charset="0"/>
                <a:cs typeface="Arial" panose="020B0604020202020204" pitchFamily="34" charset="0"/>
              </a:rPr>
              <a:t>수율</a:t>
            </a:r>
            <a:r>
              <a:rPr lang="ko-KR" altLang="en-US" sz="900" dirty="0">
                <a:solidFill>
                  <a:srgbClr val="000000"/>
                </a:solidFill>
                <a:latin typeface="Arial" panose="020B0604020202020204" pitchFamily="34" charset="0"/>
                <a:cs typeface="Arial" panose="020B0604020202020204" pitchFamily="34" charset="0"/>
              </a:rPr>
              <a:t> 악화</a:t>
            </a:r>
            <a:r>
              <a:rPr lang="en-US" altLang="ko-KR" sz="900" dirty="0">
                <a:solidFill>
                  <a:srgbClr val="000000"/>
                </a:solidFill>
                <a:latin typeface="Arial" panose="020B0604020202020204" pitchFamily="34" charset="0"/>
                <a:cs typeface="Arial" panose="020B0604020202020204" pitchFamily="34" charset="0"/>
              </a:rPr>
              <a:t>(87.6%</a:t>
            </a:r>
            <a:r>
              <a:rPr lang="ko-KR" altLang="en-US" sz="900" dirty="0">
                <a:solidFill>
                  <a:srgbClr val="000000"/>
                </a:solidFill>
                <a:latin typeface="Arial" panose="020B0604020202020204" pitchFamily="34" charset="0"/>
                <a:cs typeface="Arial" panose="020B0604020202020204" pitchFamily="34" charset="0"/>
              </a:rPr>
              <a:t>▶</a:t>
            </a:r>
            <a:r>
              <a:rPr lang="en-US" altLang="ko-KR" sz="900" dirty="0">
                <a:solidFill>
                  <a:srgbClr val="000000"/>
                </a:solidFill>
                <a:latin typeface="Arial" panose="020B0604020202020204" pitchFamily="34" charset="0"/>
                <a:cs typeface="Arial" panose="020B0604020202020204" pitchFamily="34" charset="0"/>
              </a:rPr>
              <a:t>83.6%)</a:t>
            </a:r>
            <a:r>
              <a:rPr lang="ko-KR" altLang="en-US" sz="900" dirty="0">
                <a:solidFill>
                  <a:srgbClr val="000000"/>
                </a:solidFill>
                <a:latin typeface="Arial" panose="020B0604020202020204" pitchFamily="34" charset="0"/>
                <a:cs typeface="Arial" panose="020B0604020202020204" pitchFamily="34" charset="0"/>
              </a:rPr>
              <a:t>에도 불구하고</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중국 고지 수입 금지에 따른 국내 고지 공급 과잉으로 인한 고지 매입가 하락으로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16.6%p </a:t>
            </a:r>
            <a:r>
              <a:rPr lang="ko-KR" altLang="en-US" sz="900" dirty="0">
                <a:solidFill>
                  <a:srgbClr val="000000"/>
                </a:solidFill>
                <a:latin typeface="Arial" panose="020B0604020202020204" pitchFamily="34" charset="0"/>
                <a:cs typeface="Arial" panose="020B0604020202020204" pitchFamily="34" charset="0"/>
              </a:rPr>
              <a:t>만큼 증가하였음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유틸리티비용은 스팀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용수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전력비이며</a:t>
            </a:r>
            <a:r>
              <a:rPr lang="en-US" altLang="ko-KR" sz="900" dirty="0">
                <a:solidFill>
                  <a:srgbClr val="000000"/>
                </a:solidFill>
                <a:latin typeface="Arial" panose="020B0604020202020204" pitchFamily="34" charset="0"/>
                <a:cs typeface="Arial" panose="020B0604020202020204" pitchFamily="34" charset="0"/>
              </a:rPr>
              <a:t>, 2018</a:t>
            </a:r>
            <a:r>
              <a:rPr lang="ko-KR" altLang="en-US" sz="900" dirty="0">
                <a:solidFill>
                  <a:srgbClr val="000000"/>
                </a:solidFill>
                <a:latin typeface="Arial" panose="020B0604020202020204" pitchFamily="34" charset="0"/>
                <a:cs typeface="Arial" panose="020B0604020202020204" pitchFamily="34" charset="0"/>
              </a:rPr>
              <a:t>년 군산공장 이전 후 공정효율화</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자체 환경설비 가동 등으로 해당 비용이 감소하였으며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공장 이전 초기인 전년 대비 기저효과로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5.3%p</a:t>
            </a:r>
            <a:r>
              <a:rPr lang="ko-KR" altLang="en-US" sz="900" dirty="0">
                <a:solidFill>
                  <a:srgbClr val="000000"/>
                </a:solidFill>
                <a:latin typeface="Arial" panose="020B0604020202020204" pitchFamily="34" charset="0"/>
                <a:cs typeface="Arial" panose="020B0604020202020204" pitchFamily="34" charset="0"/>
              </a:rPr>
              <a:t>만큼 증가하였음</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FY19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Wingdings" panose="05000000000000000000" pitchFamily="2" charset="2"/>
              </a:rPr>
              <a:t> FY20 ((-)17.6%  (-)1.8%)</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상기 </a:t>
            </a:r>
            <a:r>
              <a:rPr lang="en-US" altLang="ko-KR" sz="900" dirty="0">
                <a:solidFill>
                  <a:srgbClr val="000000"/>
                </a:solidFill>
                <a:latin typeface="Arial" panose="020B0604020202020204" pitchFamily="34" charset="0"/>
                <a:cs typeface="Arial" panose="020B0604020202020204" pitchFamily="34" charset="0"/>
              </a:rPr>
              <a:t>1</a:t>
            </a:r>
            <a:r>
              <a:rPr lang="ko-KR" altLang="en-US" sz="900" dirty="0">
                <a:solidFill>
                  <a:srgbClr val="000000"/>
                </a:solidFill>
                <a:latin typeface="Arial" panose="020B0604020202020204" pitchFamily="34" charset="0"/>
                <a:cs typeface="Arial" panose="020B0604020202020204" pitchFamily="34" charset="0"/>
              </a:rPr>
              <a:t>과 동일한 사유로 제품 판가 하락이 발생하였으나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이전 기간 </a:t>
            </a:r>
            <a:r>
              <a:rPr lang="en-US" altLang="ko-KR" sz="900" dirty="0">
                <a:solidFill>
                  <a:srgbClr val="000000"/>
                </a:solidFill>
                <a:latin typeface="Arial" panose="020B0604020202020204" pitchFamily="34" charset="0"/>
                <a:cs typeface="Arial" panose="020B0604020202020204" pitchFamily="34" charset="0"/>
              </a:rPr>
              <a:t>ASP </a:t>
            </a:r>
            <a:r>
              <a:rPr lang="ko-KR" altLang="en-US" sz="900" dirty="0" err="1">
                <a:solidFill>
                  <a:srgbClr val="000000"/>
                </a:solidFill>
                <a:latin typeface="Arial" panose="020B0604020202020204" pitchFamily="34" charset="0"/>
                <a:cs typeface="Arial" panose="020B0604020202020204" pitchFamily="34" charset="0"/>
              </a:rPr>
              <a:t>하락률</a:t>
            </a:r>
            <a:r>
              <a:rPr lang="ko-KR" altLang="en-US" sz="900" dirty="0">
                <a:solidFill>
                  <a:srgbClr val="000000"/>
                </a:solidFill>
                <a:latin typeface="Arial" panose="020B0604020202020204" pitchFamily="34" charset="0"/>
                <a:cs typeface="Arial" panose="020B0604020202020204" pitchFamily="34" charset="0"/>
              </a:rPr>
              <a:t> 대비 해당 기간의 </a:t>
            </a:r>
            <a:r>
              <a:rPr lang="en-US" altLang="ko-KR" sz="900" dirty="0">
                <a:solidFill>
                  <a:srgbClr val="000000"/>
                </a:solidFill>
                <a:latin typeface="Arial" panose="020B0604020202020204" pitchFamily="34" charset="0"/>
                <a:cs typeface="Arial" panose="020B0604020202020204" pitchFamily="34" charset="0"/>
              </a:rPr>
              <a:t>ASP</a:t>
            </a:r>
            <a:r>
              <a:rPr lang="ko-KR" altLang="en-US" sz="900" dirty="0">
                <a:solidFill>
                  <a:srgbClr val="000000"/>
                </a:solidFill>
                <a:latin typeface="Arial" panose="020B0604020202020204" pitchFamily="34" charset="0"/>
                <a:cs typeface="Arial" panose="020B0604020202020204" pitchFamily="34" charset="0"/>
              </a:rPr>
              <a:t> </a:t>
            </a:r>
            <a:r>
              <a:rPr lang="ko-KR" altLang="en-US" sz="900" dirty="0" err="1">
                <a:solidFill>
                  <a:srgbClr val="000000"/>
                </a:solidFill>
                <a:latin typeface="Arial" panose="020B0604020202020204" pitchFamily="34" charset="0"/>
                <a:cs typeface="Arial" panose="020B0604020202020204" pitchFamily="34" charset="0"/>
              </a:rPr>
              <a:t>하락률이</a:t>
            </a:r>
            <a:r>
              <a:rPr lang="ko-KR" altLang="en-US" sz="900" dirty="0">
                <a:solidFill>
                  <a:srgbClr val="000000"/>
                </a:solidFill>
                <a:latin typeface="Arial" panose="020B0604020202020204" pitchFamily="34" charset="0"/>
                <a:cs typeface="Arial" panose="020B0604020202020204" pitchFamily="34" charset="0"/>
              </a:rPr>
              <a:t> 낮았으며</a:t>
            </a:r>
            <a:r>
              <a:rPr lang="en-US" altLang="ko-KR" sz="900" dirty="0">
                <a:solidFill>
                  <a:srgbClr val="000000"/>
                </a:solidFill>
                <a:latin typeface="Arial" panose="020B0604020202020204" pitchFamily="34" charset="0"/>
                <a:cs typeface="Arial" panose="020B0604020202020204" pitchFamily="34" charset="0"/>
              </a:rPr>
              <a:t>(FY18 </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FY19 </a:t>
            </a:r>
            <a:r>
              <a:rPr lang="ko-KR" altLang="en-US" sz="900" dirty="0">
                <a:solidFill>
                  <a:srgbClr val="000000"/>
                </a:solidFill>
                <a:latin typeface="Arial" panose="020B0604020202020204" pitchFamily="34" charset="0"/>
                <a:cs typeface="Arial" panose="020B0604020202020204" pitchFamily="34" charset="0"/>
              </a:rPr>
              <a:t>전체 </a:t>
            </a:r>
            <a:r>
              <a:rPr lang="en-US" altLang="ko-KR" sz="900" dirty="0">
                <a:solidFill>
                  <a:srgbClr val="000000"/>
                </a:solidFill>
                <a:latin typeface="Arial" panose="020B0604020202020204" pitchFamily="34" charset="0"/>
                <a:cs typeface="Arial" panose="020B0604020202020204" pitchFamily="34" charset="0"/>
              </a:rPr>
              <a:t>ASP 23% </a:t>
            </a:r>
            <a:r>
              <a:rPr lang="ko-KR" altLang="en-US" sz="900" dirty="0">
                <a:solidFill>
                  <a:srgbClr val="000000"/>
                </a:solidFill>
                <a:latin typeface="Arial" panose="020B0604020202020204" pitchFamily="34" charset="0"/>
                <a:cs typeface="Arial" panose="020B0604020202020204" pitchFamily="34" charset="0"/>
              </a:rPr>
              <a:t>하락 </a:t>
            </a:r>
            <a:r>
              <a:rPr lang="en-US" altLang="ko-KR" sz="900" dirty="0">
                <a:solidFill>
                  <a:srgbClr val="000000"/>
                </a:solidFill>
                <a:latin typeface="Arial" panose="020B0604020202020204" pitchFamily="34" charset="0"/>
                <a:cs typeface="Arial" panose="020B0604020202020204" pitchFamily="34" charset="0"/>
              </a:rPr>
              <a:t>/ FY19</a:t>
            </a:r>
            <a:r>
              <a:rPr lang="ko-KR" altLang="en-US" sz="900" dirty="0">
                <a:solidFill>
                  <a:srgbClr val="000000"/>
                </a:solidFill>
                <a:latin typeface="Arial" panose="020B0604020202020204" pitchFamily="34" charset="0"/>
                <a:cs typeface="Arial" panose="020B0604020202020204" pitchFamily="34" charset="0"/>
              </a:rPr>
              <a:t>▶</a:t>
            </a:r>
            <a:r>
              <a:rPr lang="en-US" altLang="ko-KR" sz="900" dirty="0">
                <a:solidFill>
                  <a:srgbClr val="000000"/>
                </a:solidFill>
                <a:latin typeface="Arial" panose="020B0604020202020204" pitchFamily="34" charset="0"/>
                <a:cs typeface="Arial" panose="020B0604020202020204" pitchFamily="34" charset="0"/>
              </a:rPr>
              <a:t>FY20 </a:t>
            </a:r>
            <a:r>
              <a:rPr lang="ko-KR" altLang="en-US" sz="900" dirty="0">
                <a:solidFill>
                  <a:srgbClr val="000000"/>
                </a:solidFill>
                <a:latin typeface="Arial" panose="020B0604020202020204" pitchFamily="34" charset="0"/>
                <a:cs typeface="Arial" panose="020B0604020202020204" pitchFamily="34" charset="0"/>
              </a:rPr>
              <a:t>전체 </a:t>
            </a:r>
            <a:r>
              <a:rPr lang="en-US" altLang="ko-KR" sz="900" dirty="0">
                <a:solidFill>
                  <a:srgbClr val="000000"/>
                </a:solidFill>
                <a:latin typeface="Arial" panose="020B0604020202020204" pitchFamily="34" charset="0"/>
                <a:cs typeface="Arial" panose="020B0604020202020204" pitchFamily="34" charset="0"/>
              </a:rPr>
              <a:t>ASP 4% </a:t>
            </a:r>
            <a:r>
              <a:rPr lang="ko-KR" altLang="en-US" sz="900" dirty="0">
                <a:solidFill>
                  <a:srgbClr val="000000"/>
                </a:solidFill>
                <a:latin typeface="Arial" panose="020B0604020202020204" pitchFamily="34" charset="0"/>
                <a:cs typeface="Arial" panose="020B0604020202020204" pitchFamily="34" charset="0"/>
              </a:rPr>
              <a:t>하락</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이에 따라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는 </a:t>
            </a:r>
            <a:r>
              <a:rPr lang="en-US" altLang="ko-KR" sz="900" dirty="0">
                <a:solidFill>
                  <a:srgbClr val="000000"/>
                </a:solidFill>
                <a:latin typeface="Arial" panose="020B0604020202020204" pitchFamily="34" charset="0"/>
                <a:cs typeface="Arial" panose="020B0604020202020204" pitchFamily="34" charset="0"/>
              </a:rPr>
              <a:t>2.1%p </a:t>
            </a:r>
            <a:r>
              <a:rPr lang="ko-KR" altLang="en-US" sz="900" dirty="0">
                <a:solidFill>
                  <a:srgbClr val="000000"/>
                </a:solidFill>
                <a:latin typeface="Arial" panose="020B0604020202020204" pitchFamily="34" charset="0"/>
                <a:cs typeface="Arial" panose="020B0604020202020204" pitchFamily="34" charset="0"/>
              </a:rPr>
              <a:t>만큼만 감소하였음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주로 수출 매출 내에서 상대적으로 판매단가가 낮은 골판지 판매비중의 감소 </a:t>
            </a:r>
            <a:r>
              <a:rPr lang="en-US" altLang="ko-KR" sz="900" dirty="0">
                <a:solidFill>
                  <a:srgbClr val="000000"/>
                </a:solidFill>
                <a:latin typeface="Arial" panose="020B0604020202020204" pitchFamily="34" charset="0"/>
                <a:cs typeface="Arial" panose="020B0604020202020204" pitchFamily="34" charset="0"/>
              </a:rPr>
              <a:t>&amp; </a:t>
            </a:r>
            <a:r>
              <a:rPr lang="ko-KR" altLang="en-US" sz="900" dirty="0" err="1">
                <a:solidFill>
                  <a:srgbClr val="000000"/>
                </a:solidFill>
                <a:latin typeface="Arial" panose="020B0604020202020204" pitchFamily="34" charset="0"/>
                <a:cs typeface="Arial" panose="020B0604020202020204" pitchFamily="34" charset="0"/>
              </a:rPr>
              <a:t>그린지</a:t>
            </a:r>
            <a:r>
              <a:rPr lang="ko-KR" altLang="en-US" sz="900" dirty="0">
                <a:solidFill>
                  <a:srgbClr val="000000"/>
                </a:solidFill>
                <a:latin typeface="Arial" panose="020B0604020202020204" pitchFamily="34" charset="0"/>
                <a:cs typeface="Arial" panose="020B0604020202020204" pitchFamily="34" charset="0"/>
              </a:rPr>
              <a:t> 판매비중의 증가로 인한 제품 </a:t>
            </a:r>
            <a:r>
              <a:rPr lang="en-US" altLang="ko-KR" sz="900" dirty="0">
                <a:solidFill>
                  <a:srgbClr val="000000"/>
                </a:solidFill>
                <a:latin typeface="Arial" panose="020B0604020202020204" pitchFamily="34" charset="0"/>
                <a:cs typeface="Arial" panose="020B0604020202020204" pitchFamily="34" charset="0"/>
              </a:rPr>
              <a:t>mix </a:t>
            </a:r>
            <a:r>
              <a:rPr lang="ko-KR" altLang="en-US" sz="900" dirty="0">
                <a:solidFill>
                  <a:srgbClr val="000000"/>
                </a:solidFill>
                <a:latin typeface="Arial" panose="020B0604020202020204" pitchFamily="34" charset="0"/>
                <a:cs typeface="Arial" panose="020B0604020202020204" pitchFamily="34" charset="0"/>
              </a:rPr>
              <a:t>변동으로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1.5%p</a:t>
            </a:r>
            <a:r>
              <a:rPr lang="ko-KR" altLang="en-US" sz="900" dirty="0">
                <a:solidFill>
                  <a:srgbClr val="000000"/>
                </a:solidFill>
                <a:latin typeface="Arial" panose="020B0604020202020204" pitchFamily="34" charset="0"/>
                <a:cs typeface="Arial" panose="020B0604020202020204" pitchFamily="34" charset="0"/>
              </a:rPr>
              <a:t>만큼 증가하였음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전년도와 마찬가지로 고지 매입가 하락과 더불어 </a:t>
            </a:r>
            <a:r>
              <a:rPr lang="ko-KR" altLang="en-US" sz="900" dirty="0" err="1">
                <a:solidFill>
                  <a:srgbClr val="000000"/>
                </a:solidFill>
                <a:latin typeface="Arial" panose="020B0604020202020204" pitchFamily="34" charset="0"/>
                <a:cs typeface="Arial" panose="020B0604020202020204" pitchFamily="34" charset="0"/>
              </a:rPr>
              <a:t>수율</a:t>
            </a:r>
            <a:r>
              <a:rPr lang="ko-KR" altLang="en-US" sz="900" dirty="0">
                <a:solidFill>
                  <a:srgbClr val="000000"/>
                </a:solidFill>
                <a:latin typeface="Arial" panose="020B0604020202020204" pitchFamily="34" charset="0"/>
                <a:cs typeface="Arial" panose="020B0604020202020204" pitchFamily="34" charset="0"/>
              </a:rPr>
              <a:t> 개선 효과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83.6% </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85.2%)</a:t>
            </a:r>
            <a:r>
              <a:rPr lang="ko-KR" altLang="en-US" sz="900" dirty="0">
                <a:solidFill>
                  <a:srgbClr val="000000"/>
                </a:solidFill>
                <a:latin typeface="Arial" panose="020B0604020202020204" pitchFamily="34" charset="0"/>
                <a:cs typeface="Arial" panose="020B0604020202020204" pitchFamily="34" charset="0"/>
              </a:rPr>
              <a:t>의 영향으로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8.3%p</a:t>
            </a:r>
            <a:r>
              <a:rPr lang="ko-KR" altLang="en-US" sz="900" dirty="0">
                <a:solidFill>
                  <a:srgbClr val="000000"/>
                </a:solidFill>
                <a:latin typeface="Arial" panose="020B0604020202020204" pitchFamily="34" charset="0"/>
                <a:cs typeface="Arial" panose="020B0604020202020204" pitchFamily="34" charset="0"/>
              </a:rPr>
              <a:t>만큼 증가하였음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공정효율화 및 자체 환경설비 가동에 따른 유틸리티비용 감소는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년에도 회사 마진에 지속적으로 영향을 끼쳐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6.6%p</a:t>
            </a:r>
            <a:r>
              <a:rPr lang="ko-KR" altLang="en-US" sz="900" dirty="0">
                <a:solidFill>
                  <a:srgbClr val="000000"/>
                </a:solidFill>
                <a:latin typeface="Arial" panose="020B0604020202020204" pitchFamily="34" charset="0"/>
                <a:cs typeface="Arial" panose="020B0604020202020204" pitchFamily="34" charset="0"/>
              </a:rPr>
              <a:t>만큼 증가하는데 기여함 </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9DBED92-4EB4-4C57-BF88-DEAA32654263}"/>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t>
            </a:r>
            <a:r>
              <a:rPr lang="ko-KR" altLang="en-US" sz="900" b="1" dirty="0">
                <a:solidFill>
                  <a:srgbClr val="000000"/>
                </a:solidFill>
                <a:latin typeface="Arial" panose="020B0604020202020204" pitchFamily="34" charset="0"/>
                <a:ea typeface="맑은 고딕"/>
                <a:cs typeface="Arial" panose="020B0604020202020204" pitchFamily="34" charset="0"/>
              </a:rPr>
              <a:t>군산공장</a:t>
            </a:r>
            <a:r>
              <a:rPr lang="en-US" altLang="ko-KR" sz="900" b="1" dirty="0">
                <a:solidFill>
                  <a:srgbClr val="000000"/>
                </a:solidFill>
                <a:latin typeface="Arial" panose="020B0604020202020204" pitchFamily="34" charset="0"/>
                <a:ea typeface="맑은 고딕"/>
                <a:cs typeface="Arial" panose="020B0604020202020204" pitchFamily="34" charset="0"/>
              </a:rPr>
              <a:t>_Historical EBITDA% Movement</a:t>
            </a:r>
            <a:r>
              <a:rPr lang="en-US" altLang="ko-KR" sz="900" b="1" baseline="30000" dirty="0">
                <a:solidFill>
                  <a:srgbClr val="000000"/>
                </a:solidFill>
                <a:latin typeface="Arial" panose="020B0604020202020204" pitchFamily="34" charset="0"/>
                <a:ea typeface="맑은 고딕"/>
                <a:cs typeface="Arial" panose="020B0604020202020204" pitchFamily="34" charset="0"/>
              </a:rPr>
              <a:t>1</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29" name="직사각형 28">
            <a:extLst>
              <a:ext uri="{FF2B5EF4-FFF2-40B4-BE49-F238E27FC236}">
                <a16:creationId xmlns:a16="http://schemas.microsoft.com/office/drawing/2014/main" id="{D12E7A8E-B335-4587-9CAD-21B5593F8108}"/>
              </a:ext>
            </a:extLst>
          </p:cNvPr>
          <p:cNvSpPr/>
          <p:nvPr/>
        </p:nvSpPr>
        <p:spPr>
          <a:xfrm>
            <a:off x="943610" y="2600323"/>
            <a:ext cx="893889" cy="769143"/>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32" name="순서도: 연결자 31">
            <a:extLst>
              <a:ext uri="{FF2B5EF4-FFF2-40B4-BE49-F238E27FC236}">
                <a16:creationId xmlns:a16="http://schemas.microsoft.com/office/drawing/2014/main" id="{7D460022-8B6E-4F00-886E-631ADD8BE84A}"/>
              </a:ext>
            </a:extLst>
          </p:cNvPr>
          <p:cNvSpPr/>
          <p:nvPr/>
        </p:nvSpPr>
        <p:spPr bwMode="auto">
          <a:xfrm>
            <a:off x="871610" y="252832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4" name="직사각형 33">
            <a:extLst>
              <a:ext uri="{FF2B5EF4-FFF2-40B4-BE49-F238E27FC236}">
                <a16:creationId xmlns:a16="http://schemas.microsoft.com/office/drawing/2014/main" id="{AD0AA312-A62A-48DD-82D9-7E82FA247A79}"/>
              </a:ext>
            </a:extLst>
          </p:cNvPr>
          <p:cNvSpPr/>
          <p:nvPr/>
        </p:nvSpPr>
        <p:spPr>
          <a:xfrm>
            <a:off x="1917945" y="2647947"/>
            <a:ext cx="360911" cy="604837"/>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36" name="순서도: 연결자 35">
            <a:extLst>
              <a:ext uri="{FF2B5EF4-FFF2-40B4-BE49-F238E27FC236}">
                <a16:creationId xmlns:a16="http://schemas.microsoft.com/office/drawing/2014/main" id="{4B2524EA-29F8-43C5-9E14-7F2192DE5401}"/>
              </a:ext>
            </a:extLst>
          </p:cNvPr>
          <p:cNvSpPr/>
          <p:nvPr/>
        </p:nvSpPr>
        <p:spPr bwMode="auto">
          <a:xfrm>
            <a:off x="1845945" y="257594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7" name="직사각형 36">
            <a:extLst>
              <a:ext uri="{FF2B5EF4-FFF2-40B4-BE49-F238E27FC236}">
                <a16:creationId xmlns:a16="http://schemas.microsoft.com/office/drawing/2014/main" id="{52000A5D-56CC-4D59-8BF2-8F1BF4AA856F}"/>
              </a:ext>
            </a:extLst>
          </p:cNvPr>
          <p:cNvSpPr/>
          <p:nvPr/>
        </p:nvSpPr>
        <p:spPr>
          <a:xfrm>
            <a:off x="2356095" y="2526118"/>
            <a:ext cx="394249" cy="33138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38" name="순서도: 연결자 37">
            <a:extLst>
              <a:ext uri="{FF2B5EF4-FFF2-40B4-BE49-F238E27FC236}">
                <a16:creationId xmlns:a16="http://schemas.microsoft.com/office/drawing/2014/main" id="{5D12C4E1-EB9F-4DEF-BB13-5E06E1CD11EC}"/>
              </a:ext>
            </a:extLst>
          </p:cNvPr>
          <p:cNvSpPr/>
          <p:nvPr/>
        </p:nvSpPr>
        <p:spPr bwMode="auto">
          <a:xfrm>
            <a:off x="2288117" y="245339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9" name="순서도: 연결자 38">
            <a:extLst>
              <a:ext uri="{FF2B5EF4-FFF2-40B4-BE49-F238E27FC236}">
                <a16:creationId xmlns:a16="http://schemas.microsoft.com/office/drawing/2014/main" id="{8E4E1A3A-565C-4FB4-ACC7-0347D7B83388}"/>
              </a:ext>
            </a:extLst>
          </p:cNvPr>
          <p:cNvSpPr/>
          <p:nvPr/>
        </p:nvSpPr>
        <p:spPr bwMode="auto">
          <a:xfrm>
            <a:off x="703335" y="408830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0" name="순서도: 연결자 39">
            <a:extLst>
              <a:ext uri="{FF2B5EF4-FFF2-40B4-BE49-F238E27FC236}">
                <a16:creationId xmlns:a16="http://schemas.microsoft.com/office/drawing/2014/main" id="{442AB430-B22A-405D-9765-3EB7D50D4ABF}"/>
              </a:ext>
            </a:extLst>
          </p:cNvPr>
          <p:cNvSpPr/>
          <p:nvPr/>
        </p:nvSpPr>
        <p:spPr bwMode="auto">
          <a:xfrm>
            <a:off x="703335" y="439890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1" name="순서도: 연결자 40">
            <a:extLst>
              <a:ext uri="{FF2B5EF4-FFF2-40B4-BE49-F238E27FC236}">
                <a16:creationId xmlns:a16="http://schemas.microsoft.com/office/drawing/2014/main" id="{39FD075C-7C24-426B-B488-46B7475F9A5C}"/>
              </a:ext>
            </a:extLst>
          </p:cNvPr>
          <p:cNvSpPr/>
          <p:nvPr/>
        </p:nvSpPr>
        <p:spPr bwMode="auto">
          <a:xfrm>
            <a:off x="703335" y="45782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2" name="순서도: 연결자 41">
            <a:extLst>
              <a:ext uri="{FF2B5EF4-FFF2-40B4-BE49-F238E27FC236}">
                <a16:creationId xmlns:a16="http://schemas.microsoft.com/office/drawing/2014/main" id="{E1D85AAD-C789-47B2-B313-CC10949E68FC}"/>
              </a:ext>
            </a:extLst>
          </p:cNvPr>
          <p:cNvSpPr/>
          <p:nvPr/>
        </p:nvSpPr>
        <p:spPr bwMode="auto">
          <a:xfrm>
            <a:off x="703335" y="51170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4</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3" name="순서도: 연결자 42">
            <a:extLst>
              <a:ext uri="{FF2B5EF4-FFF2-40B4-BE49-F238E27FC236}">
                <a16:creationId xmlns:a16="http://schemas.microsoft.com/office/drawing/2014/main" id="{18B4E94A-9E02-4B99-9305-E1A2F4E8698C}"/>
              </a:ext>
            </a:extLst>
          </p:cNvPr>
          <p:cNvSpPr/>
          <p:nvPr/>
        </p:nvSpPr>
        <p:spPr bwMode="auto">
          <a:xfrm>
            <a:off x="703335" y="54345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5</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4" name="순서도: 연결자 43">
            <a:extLst>
              <a:ext uri="{FF2B5EF4-FFF2-40B4-BE49-F238E27FC236}">
                <a16:creationId xmlns:a16="http://schemas.microsoft.com/office/drawing/2014/main" id="{FEFD72DC-14BD-43CD-A362-808048FD23FF}"/>
              </a:ext>
            </a:extLst>
          </p:cNvPr>
          <p:cNvSpPr/>
          <p:nvPr/>
        </p:nvSpPr>
        <p:spPr bwMode="auto">
          <a:xfrm>
            <a:off x="703335" y="560918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6</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5" name="순서도: 연결자 44">
            <a:extLst>
              <a:ext uri="{FF2B5EF4-FFF2-40B4-BE49-F238E27FC236}">
                <a16:creationId xmlns:a16="http://schemas.microsoft.com/office/drawing/2014/main" id="{B09ADD19-61B9-4A61-B2A1-B81AB00450CB}"/>
              </a:ext>
            </a:extLst>
          </p:cNvPr>
          <p:cNvSpPr/>
          <p:nvPr/>
        </p:nvSpPr>
        <p:spPr bwMode="auto">
          <a:xfrm>
            <a:off x="703335" y="578380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7</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6" name="직사각형 45">
            <a:extLst>
              <a:ext uri="{FF2B5EF4-FFF2-40B4-BE49-F238E27FC236}">
                <a16:creationId xmlns:a16="http://schemas.microsoft.com/office/drawing/2014/main" id="{46D883BB-E456-4B74-A35D-CB557FBB6009}"/>
              </a:ext>
            </a:extLst>
          </p:cNvPr>
          <p:cNvSpPr/>
          <p:nvPr/>
        </p:nvSpPr>
        <p:spPr>
          <a:xfrm>
            <a:off x="3737220" y="2796754"/>
            <a:ext cx="394249" cy="245588"/>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47" name="순서도: 연결자 46">
            <a:extLst>
              <a:ext uri="{FF2B5EF4-FFF2-40B4-BE49-F238E27FC236}">
                <a16:creationId xmlns:a16="http://schemas.microsoft.com/office/drawing/2014/main" id="{565E656C-E179-4C65-AF0B-0D9D182AAC9E}"/>
              </a:ext>
            </a:extLst>
          </p:cNvPr>
          <p:cNvSpPr/>
          <p:nvPr/>
        </p:nvSpPr>
        <p:spPr bwMode="auto">
          <a:xfrm>
            <a:off x="3669242" y="272403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4</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8" name="직사각형 47">
            <a:extLst>
              <a:ext uri="{FF2B5EF4-FFF2-40B4-BE49-F238E27FC236}">
                <a16:creationId xmlns:a16="http://schemas.microsoft.com/office/drawing/2014/main" id="{E2CB9536-FF7A-4BDB-A637-3CADA80D6E45}"/>
              </a:ext>
            </a:extLst>
          </p:cNvPr>
          <p:cNvSpPr/>
          <p:nvPr/>
        </p:nvSpPr>
        <p:spPr>
          <a:xfrm>
            <a:off x="4192061" y="2724030"/>
            <a:ext cx="394249" cy="21681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49" name="순서도: 연결자 48">
            <a:extLst>
              <a:ext uri="{FF2B5EF4-FFF2-40B4-BE49-F238E27FC236}">
                <a16:creationId xmlns:a16="http://schemas.microsoft.com/office/drawing/2014/main" id="{A51A84A4-C7AE-455A-84CE-3F2C1E28A569}"/>
              </a:ext>
            </a:extLst>
          </p:cNvPr>
          <p:cNvSpPr/>
          <p:nvPr/>
        </p:nvSpPr>
        <p:spPr bwMode="auto">
          <a:xfrm>
            <a:off x="4124083" y="265203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5</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0" name="직사각형 49">
            <a:extLst>
              <a:ext uri="{FF2B5EF4-FFF2-40B4-BE49-F238E27FC236}">
                <a16:creationId xmlns:a16="http://schemas.microsoft.com/office/drawing/2014/main" id="{6CB546C5-FCD4-432E-A89C-5EA8F30884EA}"/>
              </a:ext>
            </a:extLst>
          </p:cNvPr>
          <p:cNvSpPr/>
          <p:nvPr/>
        </p:nvSpPr>
        <p:spPr>
          <a:xfrm>
            <a:off x="4654288" y="2512512"/>
            <a:ext cx="394249" cy="377055"/>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51" name="순서도: 연결자 50">
            <a:extLst>
              <a:ext uri="{FF2B5EF4-FFF2-40B4-BE49-F238E27FC236}">
                <a16:creationId xmlns:a16="http://schemas.microsoft.com/office/drawing/2014/main" id="{EFBE65E4-4BD8-4B60-96CA-5B73D78ABC5F}"/>
              </a:ext>
            </a:extLst>
          </p:cNvPr>
          <p:cNvSpPr/>
          <p:nvPr/>
        </p:nvSpPr>
        <p:spPr bwMode="auto">
          <a:xfrm>
            <a:off x="4586310" y="243979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6</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2" name="직사각형 51">
            <a:extLst>
              <a:ext uri="{FF2B5EF4-FFF2-40B4-BE49-F238E27FC236}">
                <a16:creationId xmlns:a16="http://schemas.microsoft.com/office/drawing/2014/main" id="{8801C236-3919-40A3-BD54-106D80591441}"/>
              </a:ext>
            </a:extLst>
          </p:cNvPr>
          <p:cNvSpPr/>
          <p:nvPr/>
        </p:nvSpPr>
        <p:spPr>
          <a:xfrm>
            <a:off x="5122568" y="2329509"/>
            <a:ext cx="373358" cy="33138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53" name="순서도: 연결자 52">
            <a:extLst>
              <a:ext uri="{FF2B5EF4-FFF2-40B4-BE49-F238E27FC236}">
                <a16:creationId xmlns:a16="http://schemas.microsoft.com/office/drawing/2014/main" id="{10EFC80D-5247-4D73-A4B3-34C69B39865A}"/>
              </a:ext>
            </a:extLst>
          </p:cNvPr>
          <p:cNvSpPr/>
          <p:nvPr/>
        </p:nvSpPr>
        <p:spPr bwMode="auto">
          <a:xfrm>
            <a:off x="5054589" y="225678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7</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4" name="직사각형 119">
            <a:extLst>
              <a:ext uri="{FF2B5EF4-FFF2-40B4-BE49-F238E27FC236}">
                <a16:creationId xmlns:a16="http://schemas.microsoft.com/office/drawing/2014/main" id="{3BBDDC2B-725C-42B5-B23A-3FF358E68CDA}"/>
              </a:ext>
            </a:extLst>
          </p:cNvPr>
          <p:cNvSpPr/>
          <p:nvPr/>
        </p:nvSpPr>
        <p:spPr bwMode="auto">
          <a:xfrm>
            <a:off x="533759" y="6154695"/>
            <a:ext cx="8779488" cy="123111"/>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a:t>
            </a:r>
            <a:r>
              <a:rPr lang="ko-KR" altLang="en-US" sz="800" dirty="0">
                <a:solidFill>
                  <a:prstClr val="black"/>
                </a:solidFill>
                <a:latin typeface="Arial" panose="020B0604020202020204" pitchFamily="34" charset="0"/>
                <a:ea typeface="+mj-ea"/>
                <a:cs typeface="Arial" panose="020B0604020202020204" pitchFamily="34" charset="0"/>
              </a:rPr>
              <a:t> </a:t>
            </a:r>
            <a:r>
              <a:rPr lang="en-US" altLang="ko-KR" sz="800" dirty="0">
                <a:solidFill>
                  <a:prstClr val="black"/>
                </a:solidFill>
                <a:latin typeface="Arial" panose="020B0604020202020204" pitchFamily="34" charset="0"/>
                <a:ea typeface="+mj-ea"/>
                <a:cs typeface="Arial" panose="020B0604020202020204" pitchFamily="34" charset="0"/>
              </a:rPr>
              <a:t>1.3.4.4.2, VDR 6.3.3, VDR 6.4.4</a:t>
            </a:r>
          </a:p>
        </p:txBody>
      </p:sp>
      <p:sp>
        <p:nvSpPr>
          <p:cNvPr id="56" name="직사각형 119">
            <a:extLst>
              <a:ext uri="{FF2B5EF4-FFF2-40B4-BE49-F238E27FC236}">
                <a16:creationId xmlns:a16="http://schemas.microsoft.com/office/drawing/2014/main" id="{13D209B6-CFFC-4C3E-B42A-5785CBC02088}"/>
              </a:ext>
            </a:extLst>
          </p:cNvPr>
          <p:cNvSpPr/>
          <p:nvPr/>
        </p:nvSpPr>
        <p:spPr bwMode="auto">
          <a:xfrm>
            <a:off x="485627" y="1755278"/>
            <a:ext cx="1351872" cy="215444"/>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관리손익 기준</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2: </a:t>
            </a:r>
            <a:r>
              <a:rPr lang="ko-KR" altLang="en-US" sz="700" dirty="0">
                <a:solidFill>
                  <a:prstClr val="black"/>
                </a:solidFill>
                <a:latin typeface="Arial" panose="020B0604020202020204" pitchFamily="34" charset="0"/>
                <a:ea typeface="+mj-ea"/>
                <a:cs typeface="Arial" panose="020B0604020202020204" pitchFamily="34" charset="0"/>
              </a:rPr>
              <a:t>기타 고정비 효과</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57" name="직사각형 119">
            <a:extLst>
              <a:ext uri="{FF2B5EF4-FFF2-40B4-BE49-F238E27FC236}">
                <a16:creationId xmlns:a16="http://schemas.microsoft.com/office/drawing/2014/main" id="{96C8EDD8-9790-49DE-8DBD-457B5AE18358}"/>
              </a:ext>
            </a:extLst>
          </p:cNvPr>
          <p:cNvSpPr/>
          <p:nvPr/>
        </p:nvSpPr>
        <p:spPr bwMode="auto">
          <a:xfrm>
            <a:off x="3103098" y="3469503"/>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58" name="직사각형 119">
            <a:extLst>
              <a:ext uri="{FF2B5EF4-FFF2-40B4-BE49-F238E27FC236}">
                <a16:creationId xmlns:a16="http://schemas.microsoft.com/office/drawing/2014/main" id="{BF955028-827C-4E44-98D9-22AB3AF64531}"/>
              </a:ext>
            </a:extLst>
          </p:cNvPr>
          <p:cNvSpPr/>
          <p:nvPr/>
        </p:nvSpPr>
        <p:spPr bwMode="auto">
          <a:xfrm>
            <a:off x="5875185" y="3469503"/>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59" name="직사각형 119">
            <a:extLst>
              <a:ext uri="{FF2B5EF4-FFF2-40B4-BE49-F238E27FC236}">
                <a16:creationId xmlns:a16="http://schemas.microsoft.com/office/drawing/2014/main" id="{AEB132DA-44C5-4FC8-9155-04693A8E65C2}"/>
              </a:ext>
            </a:extLst>
          </p:cNvPr>
          <p:cNvSpPr/>
          <p:nvPr/>
        </p:nvSpPr>
        <p:spPr bwMode="auto">
          <a:xfrm>
            <a:off x="8632672" y="3469503"/>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60" name="직사각형 119">
            <a:extLst>
              <a:ext uri="{FF2B5EF4-FFF2-40B4-BE49-F238E27FC236}">
                <a16:creationId xmlns:a16="http://schemas.microsoft.com/office/drawing/2014/main" id="{3C274909-665F-4F5C-A03D-1793FBC1D7F1}"/>
              </a:ext>
            </a:extLst>
          </p:cNvPr>
          <p:cNvSpPr/>
          <p:nvPr/>
        </p:nvSpPr>
        <p:spPr bwMode="auto">
          <a:xfrm>
            <a:off x="521159" y="6002270"/>
            <a:ext cx="8779488" cy="123111"/>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800" i="1" dirty="0">
                <a:solidFill>
                  <a:prstClr val="black"/>
                </a:solidFill>
                <a:latin typeface="Arial" panose="020B0604020202020204" pitchFamily="34" charset="0"/>
                <a:ea typeface="+mj-ea"/>
                <a:cs typeface="Arial" panose="020B0604020202020204" pitchFamily="34" charset="0"/>
              </a:rPr>
              <a:t>(Limitation) 2022</a:t>
            </a:r>
            <a:r>
              <a:rPr lang="ko-KR" altLang="en-US" sz="800" i="1" dirty="0">
                <a:solidFill>
                  <a:prstClr val="black"/>
                </a:solidFill>
                <a:latin typeface="Arial" panose="020B0604020202020204" pitchFamily="34" charset="0"/>
                <a:ea typeface="+mj-ea"/>
                <a:cs typeface="Arial" panose="020B0604020202020204" pitchFamily="34" charset="0"/>
              </a:rPr>
              <a:t>년 </a:t>
            </a:r>
            <a:r>
              <a:rPr lang="en-US" altLang="ko-KR" sz="800" i="1" dirty="0">
                <a:solidFill>
                  <a:prstClr val="black"/>
                </a:solidFill>
                <a:latin typeface="Arial" panose="020B0604020202020204" pitchFamily="34" charset="0"/>
                <a:ea typeface="+mj-ea"/>
                <a:cs typeface="Arial" panose="020B0604020202020204" pitchFamily="34" charset="0"/>
              </a:rPr>
              <a:t>1</a:t>
            </a:r>
            <a:r>
              <a:rPr lang="ko-KR" altLang="en-US" sz="800" i="1" dirty="0">
                <a:solidFill>
                  <a:prstClr val="black"/>
                </a:solidFill>
                <a:latin typeface="Arial" panose="020B0604020202020204" pitchFamily="34" charset="0"/>
                <a:ea typeface="+mj-ea"/>
                <a:cs typeface="Arial" panose="020B0604020202020204" pitchFamily="34" charset="0"/>
              </a:rPr>
              <a:t>분기 원재료 매입 실적자료를 제공받지 못하여 </a:t>
            </a:r>
            <a:r>
              <a:rPr lang="en-US" altLang="ko-KR" sz="800" i="1" dirty="0">
                <a:solidFill>
                  <a:prstClr val="black"/>
                </a:solidFill>
                <a:latin typeface="Arial" panose="020B0604020202020204" pitchFamily="34" charset="0"/>
                <a:ea typeface="+mj-ea"/>
                <a:cs typeface="Arial" panose="020B0604020202020204" pitchFamily="34" charset="0"/>
              </a:rPr>
              <a:t>2022</a:t>
            </a:r>
            <a:r>
              <a:rPr lang="ko-KR" altLang="en-US" sz="800" i="1" dirty="0">
                <a:solidFill>
                  <a:prstClr val="black"/>
                </a:solidFill>
                <a:latin typeface="Arial" panose="020B0604020202020204" pitchFamily="34" charset="0"/>
                <a:ea typeface="+mj-ea"/>
                <a:cs typeface="Arial" panose="020B0604020202020204" pitchFamily="34" charset="0"/>
              </a:rPr>
              <a:t>년 </a:t>
            </a:r>
            <a:r>
              <a:rPr lang="en-US" altLang="ko-KR" sz="800" i="1" dirty="0">
                <a:solidFill>
                  <a:prstClr val="black"/>
                </a:solidFill>
                <a:latin typeface="Arial" panose="020B0604020202020204" pitchFamily="34" charset="0"/>
                <a:ea typeface="+mj-ea"/>
                <a:cs typeface="Arial" panose="020B0604020202020204" pitchFamily="34" charset="0"/>
              </a:rPr>
              <a:t>1</a:t>
            </a:r>
            <a:r>
              <a:rPr lang="ko-KR" altLang="en-US" sz="800" i="1" dirty="0">
                <a:solidFill>
                  <a:prstClr val="black"/>
                </a:solidFill>
                <a:latin typeface="Arial" panose="020B0604020202020204" pitchFamily="34" charset="0"/>
                <a:ea typeface="+mj-ea"/>
                <a:cs typeface="Arial" panose="020B0604020202020204" pitchFamily="34" charset="0"/>
              </a:rPr>
              <a:t>분기의 재료비 단가 효과 산출에 제약이 존재하여 </a:t>
            </a:r>
            <a:r>
              <a:rPr lang="en-US" altLang="ko-KR" sz="800" i="1" dirty="0">
                <a:solidFill>
                  <a:prstClr val="black"/>
                </a:solidFill>
                <a:latin typeface="Arial" panose="020B0604020202020204" pitchFamily="34" charset="0"/>
                <a:ea typeface="+mj-ea"/>
                <a:cs typeface="Arial" panose="020B0604020202020204" pitchFamily="34" charset="0"/>
              </a:rPr>
              <a:t>2021</a:t>
            </a:r>
            <a:r>
              <a:rPr lang="ko-KR" altLang="en-US" sz="800" i="1" dirty="0" err="1">
                <a:solidFill>
                  <a:prstClr val="black"/>
                </a:solidFill>
                <a:latin typeface="Arial" panose="020B0604020202020204" pitchFamily="34" charset="0"/>
                <a:ea typeface="+mj-ea"/>
                <a:cs typeface="Arial" panose="020B0604020202020204" pitchFamily="34" charset="0"/>
              </a:rPr>
              <a:t>년까지를</a:t>
            </a:r>
            <a:r>
              <a:rPr lang="ko-KR" altLang="en-US" sz="800" i="1" dirty="0">
                <a:solidFill>
                  <a:prstClr val="black"/>
                </a:solidFill>
                <a:latin typeface="Arial" panose="020B0604020202020204" pitchFamily="34" charset="0"/>
                <a:ea typeface="+mj-ea"/>
                <a:cs typeface="Arial" panose="020B0604020202020204" pitchFamily="34" charset="0"/>
              </a:rPr>
              <a:t> 분석 대상 기간으로 정하였음</a:t>
            </a:r>
            <a:endParaRPr lang="en-US" altLang="ko-KR" sz="800" i="1"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862076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32724083-A000-46BD-BB5C-0B9B41D77007}"/>
              </a:ext>
            </a:extLst>
          </p:cNvPr>
          <p:cNvCxnSpPr/>
          <p:nvPr/>
        </p:nvCxnSpPr>
        <p:spPr>
          <a:xfrm>
            <a:off x="493247" y="2377228"/>
            <a:ext cx="8820000" cy="0"/>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28" name="차트 27">
                <a:extLst>
                  <a:ext uri="{FF2B5EF4-FFF2-40B4-BE49-F238E27FC236}">
                    <a16:creationId xmlns:a16="http://schemas.microsoft.com/office/drawing/2014/main" id="{2EE1EA5A-D24C-448E-ABD9-30EDBE936F9E}"/>
                  </a:ext>
                </a:extLst>
              </p:cNvPr>
              <p:cNvGraphicFramePr/>
              <p:nvPr/>
            </p:nvGraphicFramePr>
            <p:xfrm>
              <a:off x="399665" y="1526287"/>
              <a:ext cx="8905136" cy="230047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8" name="차트 27">
                <a:extLst>
                  <a:ext uri="{FF2B5EF4-FFF2-40B4-BE49-F238E27FC236}">
                    <a16:creationId xmlns:a16="http://schemas.microsoft.com/office/drawing/2014/main" id="{2EE1EA5A-D24C-448E-ABD9-30EDBE936F9E}"/>
                  </a:ext>
                </a:extLst>
              </p:cNvPr>
              <p:cNvPicPr>
                <a:picLocks noGrp="1" noRot="1" noChangeAspect="1" noMove="1" noResize="1" noEditPoints="1" noAdjustHandles="1" noChangeArrowheads="1" noChangeShapeType="1"/>
              </p:cNvPicPr>
              <p:nvPr/>
            </p:nvPicPr>
            <p:blipFill>
              <a:blip r:embed="rId4"/>
              <a:stretch>
                <a:fillRect/>
              </a:stretch>
            </p:blipFill>
            <p:spPr>
              <a:xfrm>
                <a:off x="399665" y="1526287"/>
                <a:ext cx="8905136" cy="2300475"/>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EBITDA% Movement (2/3)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5" name="TextBox 14">
            <a:extLst>
              <a:ext uri="{FF2B5EF4-FFF2-40B4-BE49-F238E27FC236}">
                <a16:creationId xmlns:a16="http://schemas.microsoft.com/office/drawing/2014/main" id="{CF775F39-83EE-472A-83E8-179543F7C467}"/>
              </a:ext>
            </a:extLst>
          </p:cNvPr>
          <p:cNvSpPr txBox="1"/>
          <p:nvPr/>
        </p:nvSpPr>
        <p:spPr>
          <a:xfrm>
            <a:off x="601200" y="3807797"/>
            <a:ext cx="8703601" cy="1852170"/>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FY20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FY21</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-6.3%)</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군산공장 제품에 대하여 상반기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하반기 각각 </a:t>
            </a:r>
            <a:r>
              <a:rPr lang="en-US" altLang="ko-KR" sz="900" dirty="0">
                <a:solidFill>
                  <a:srgbClr val="000000"/>
                </a:solidFill>
                <a:latin typeface="Arial" panose="020B0604020202020204" pitchFamily="34" charset="0"/>
                <a:cs typeface="Arial" panose="020B0604020202020204" pitchFamily="34" charset="0"/>
              </a:rPr>
              <a:t>1</a:t>
            </a:r>
            <a:r>
              <a:rPr lang="ko-KR" altLang="en-US" sz="900" dirty="0">
                <a:solidFill>
                  <a:srgbClr val="000000"/>
                </a:solidFill>
                <a:latin typeface="Arial" panose="020B0604020202020204" pitchFamily="34" charset="0"/>
                <a:cs typeface="Arial" panose="020B0604020202020204" pitchFamily="34" charset="0"/>
              </a:rPr>
              <a:t>회씩 판가 인상이 이루어졌으며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이에 따라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17.3%p</a:t>
            </a:r>
            <a:r>
              <a:rPr lang="ko-KR" altLang="en-US" sz="900" dirty="0">
                <a:solidFill>
                  <a:srgbClr val="000000"/>
                </a:solidFill>
                <a:latin typeface="Arial" panose="020B0604020202020204" pitchFamily="34" charset="0"/>
                <a:cs typeface="Arial" panose="020B0604020202020204" pitchFamily="34" charset="0"/>
              </a:rPr>
              <a:t>만큼 증가하였음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내수 판매 제품 중 상대적으로 판가가 높은 일반지 및 그린지의 판매 비중 확대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및 상대적으로 판가가 낮은 골판지 판매 비중 감소 </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수출 판매 제품 내에서도 그린지 비중 확대 및 골판지 비중 감소로 인한 제품 </a:t>
            </a:r>
            <a:r>
              <a:rPr lang="en-US" altLang="ko-KR" sz="900" dirty="0">
                <a:solidFill>
                  <a:srgbClr val="000000"/>
                </a:solidFill>
                <a:latin typeface="Arial" panose="020B0604020202020204" pitchFamily="34" charset="0"/>
                <a:cs typeface="Arial" panose="020B0604020202020204" pitchFamily="34" charset="0"/>
              </a:rPr>
              <a:t>mix </a:t>
            </a:r>
            <a:r>
              <a:rPr lang="ko-KR" altLang="en-US" sz="900" dirty="0">
                <a:solidFill>
                  <a:srgbClr val="000000"/>
                </a:solidFill>
                <a:latin typeface="Arial" panose="020B0604020202020204" pitchFamily="34" charset="0"/>
                <a:cs typeface="Arial" panose="020B0604020202020204" pitchFamily="34" charset="0"/>
              </a:rPr>
              <a:t>효과로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4.0%p</a:t>
            </a:r>
            <a:r>
              <a:rPr lang="ko-KR" altLang="en-US" sz="900" dirty="0">
                <a:solidFill>
                  <a:srgbClr val="000000"/>
                </a:solidFill>
                <a:latin typeface="Arial" panose="020B0604020202020204" pitchFamily="34" charset="0"/>
                <a:cs typeface="Arial" panose="020B0604020202020204" pitchFamily="34" charset="0"/>
              </a:rPr>
              <a:t>만큼 증가하였음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Covid-19</a:t>
            </a:r>
            <a:r>
              <a:rPr lang="ko-KR" altLang="en-US" sz="900" dirty="0">
                <a:solidFill>
                  <a:srgbClr val="000000"/>
                </a:solidFill>
                <a:latin typeface="Arial" panose="020B0604020202020204" pitchFamily="34" charset="0"/>
                <a:cs typeface="Arial" panose="020B0604020202020204" pitchFamily="34" charset="0"/>
              </a:rPr>
              <a:t>로 인한 해상운임 증가로 인하여 고지 매입단가가 상승하여 수율 개선 및 배합비 개선에도 불구</a:t>
            </a:r>
            <a:r>
              <a:rPr lang="en-US" altLang="ko-KR" sz="900" dirty="0">
                <a:solidFill>
                  <a:srgbClr val="000000"/>
                </a:solidFill>
                <a:latin typeface="Arial" panose="020B0604020202020204" pitchFamily="34" charset="0"/>
                <a:cs typeface="Arial" panose="020B0604020202020204" pitchFamily="34" charset="0"/>
              </a:rPr>
              <a:t>, 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10.6%p</a:t>
            </a:r>
            <a:r>
              <a:rPr lang="ko-KR" altLang="en-US" sz="900" dirty="0">
                <a:solidFill>
                  <a:srgbClr val="000000"/>
                </a:solidFill>
                <a:latin typeface="Arial" panose="020B0604020202020204" pitchFamily="34" charset="0"/>
                <a:cs typeface="Arial" panose="020B0604020202020204" pitchFamily="34" charset="0"/>
              </a:rPr>
              <a:t>만큼 하락하였음  </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Refiner </a:t>
            </a:r>
            <a:r>
              <a:rPr lang="ko-KR" altLang="en-US" sz="900" dirty="0">
                <a:solidFill>
                  <a:srgbClr val="000000"/>
                </a:solidFill>
                <a:latin typeface="Arial" panose="020B0604020202020204" pitchFamily="34" charset="0"/>
                <a:cs typeface="Arial" panose="020B0604020202020204" pitchFamily="34" charset="0"/>
              </a:rPr>
              <a:t>설비투자</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인버터 설치 등으로 인한 전력효율 증가</a:t>
            </a:r>
            <a:r>
              <a:rPr lang="en-US" altLang="ko-KR" sz="900" dirty="0">
                <a:solidFill>
                  <a:srgbClr val="000000"/>
                </a:solidFill>
                <a:latin typeface="Arial" panose="020B0604020202020204" pitchFamily="34" charset="0"/>
                <a:cs typeface="Arial" panose="020B0604020202020204" pitchFamily="34" charset="0"/>
              </a:rPr>
              <a:t>, Shoe Belt Design </a:t>
            </a:r>
            <a:r>
              <a:rPr lang="ko-KR" altLang="en-US" sz="900" dirty="0">
                <a:solidFill>
                  <a:srgbClr val="000000"/>
                </a:solidFill>
                <a:latin typeface="Arial" panose="020B0604020202020204" pitchFamily="34" charset="0"/>
                <a:cs typeface="Arial" panose="020B0604020202020204" pitchFamily="34" charset="0"/>
              </a:rPr>
              <a:t>변경으로 인한 스팀량 감소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청수 사용량 감소에 따른 용수비 절감 활동이 있었으며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이러한 절감 활동을 통해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1.5%p</a:t>
            </a:r>
            <a:r>
              <a:rPr lang="ko-KR" altLang="en-US" sz="900" dirty="0">
                <a:solidFill>
                  <a:srgbClr val="000000"/>
                </a:solidFill>
                <a:latin typeface="Arial" panose="020B0604020202020204" pitchFamily="34" charset="0"/>
                <a:cs typeface="Arial" panose="020B0604020202020204" pitchFamily="34" charset="0"/>
              </a:rPr>
              <a:t>만큼 증가하였음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9DBED92-4EB4-4C57-BF88-DEAA32654263}"/>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t>
            </a:r>
            <a:r>
              <a:rPr lang="ko-KR" altLang="en-US" sz="900" b="1" dirty="0">
                <a:solidFill>
                  <a:srgbClr val="000000"/>
                </a:solidFill>
                <a:latin typeface="Arial" panose="020B0604020202020204" pitchFamily="34" charset="0"/>
                <a:ea typeface="맑은 고딕"/>
                <a:cs typeface="Arial" panose="020B0604020202020204" pitchFamily="34" charset="0"/>
              </a:rPr>
              <a:t>군산공장</a:t>
            </a:r>
            <a:r>
              <a:rPr lang="en-US" altLang="ko-KR" sz="900" b="1" dirty="0">
                <a:solidFill>
                  <a:srgbClr val="000000"/>
                </a:solidFill>
                <a:latin typeface="Arial" panose="020B0604020202020204" pitchFamily="34" charset="0"/>
                <a:ea typeface="맑은 고딕"/>
                <a:cs typeface="Arial" panose="020B0604020202020204" pitchFamily="34" charset="0"/>
              </a:rPr>
              <a:t>_Historical EBITDA% Movement</a:t>
            </a:r>
            <a:r>
              <a:rPr lang="en-US" altLang="ko-KR" sz="900" b="1" baseline="30000" dirty="0">
                <a:solidFill>
                  <a:srgbClr val="000000"/>
                </a:solidFill>
                <a:latin typeface="Arial" panose="020B0604020202020204" pitchFamily="34" charset="0"/>
                <a:ea typeface="맑은 고딕"/>
                <a:cs typeface="Arial" panose="020B0604020202020204" pitchFamily="34" charset="0"/>
              </a:rPr>
              <a:t>1</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54" name="직사각형 119">
            <a:extLst>
              <a:ext uri="{FF2B5EF4-FFF2-40B4-BE49-F238E27FC236}">
                <a16:creationId xmlns:a16="http://schemas.microsoft.com/office/drawing/2014/main" id="{3BBDDC2B-725C-42B5-B23A-3FF358E68CDA}"/>
              </a:ext>
            </a:extLst>
          </p:cNvPr>
          <p:cNvSpPr/>
          <p:nvPr/>
        </p:nvSpPr>
        <p:spPr bwMode="auto">
          <a:xfrm>
            <a:off x="533759" y="6154695"/>
            <a:ext cx="8779488" cy="123111"/>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800" dirty="0">
                <a:solidFill>
                  <a:prstClr val="black"/>
                </a:solidFill>
                <a:latin typeface="Arial" panose="020B0604020202020204" pitchFamily="34" charset="0"/>
                <a:cs typeface="Arial" panose="020B0604020202020204" pitchFamily="34" charset="0"/>
              </a:rPr>
              <a:t>Source: VDR</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1.3.4.4.2, VDR 6.3.3, VDR 6.4.4</a:t>
            </a:r>
          </a:p>
        </p:txBody>
      </p:sp>
      <p:sp>
        <p:nvSpPr>
          <p:cNvPr id="56" name="직사각형 119">
            <a:extLst>
              <a:ext uri="{FF2B5EF4-FFF2-40B4-BE49-F238E27FC236}">
                <a16:creationId xmlns:a16="http://schemas.microsoft.com/office/drawing/2014/main" id="{13D209B6-CFFC-4C3E-B42A-5785CBC02088}"/>
              </a:ext>
            </a:extLst>
          </p:cNvPr>
          <p:cNvSpPr/>
          <p:nvPr/>
        </p:nvSpPr>
        <p:spPr bwMode="auto">
          <a:xfrm>
            <a:off x="485627" y="1755278"/>
            <a:ext cx="1351872" cy="215444"/>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관리손익 기준</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2: </a:t>
            </a:r>
            <a:r>
              <a:rPr lang="ko-KR" altLang="en-US" sz="700" dirty="0">
                <a:solidFill>
                  <a:prstClr val="black"/>
                </a:solidFill>
                <a:latin typeface="Arial" panose="020B0604020202020204" pitchFamily="34" charset="0"/>
                <a:ea typeface="+mj-ea"/>
                <a:cs typeface="Arial" panose="020B0604020202020204" pitchFamily="34" charset="0"/>
              </a:rPr>
              <a:t>기타 고정비 효과</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57" name="직사각형 119">
            <a:extLst>
              <a:ext uri="{FF2B5EF4-FFF2-40B4-BE49-F238E27FC236}">
                <a16:creationId xmlns:a16="http://schemas.microsoft.com/office/drawing/2014/main" id="{96C8EDD8-9790-49DE-8DBD-457B5AE18358}"/>
              </a:ext>
            </a:extLst>
          </p:cNvPr>
          <p:cNvSpPr/>
          <p:nvPr/>
        </p:nvSpPr>
        <p:spPr bwMode="auto">
          <a:xfrm>
            <a:off x="3103098" y="3469503"/>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58" name="직사각형 119">
            <a:extLst>
              <a:ext uri="{FF2B5EF4-FFF2-40B4-BE49-F238E27FC236}">
                <a16:creationId xmlns:a16="http://schemas.microsoft.com/office/drawing/2014/main" id="{BF955028-827C-4E44-98D9-22AB3AF64531}"/>
              </a:ext>
            </a:extLst>
          </p:cNvPr>
          <p:cNvSpPr/>
          <p:nvPr/>
        </p:nvSpPr>
        <p:spPr bwMode="auto">
          <a:xfrm>
            <a:off x="5875185" y="3469503"/>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59" name="직사각형 119">
            <a:extLst>
              <a:ext uri="{FF2B5EF4-FFF2-40B4-BE49-F238E27FC236}">
                <a16:creationId xmlns:a16="http://schemas.microsoft.com/office/drawing/2014/main" id="{AEB132DA-44C5-4FC8-9155-04693A8E65C2}"/>
              </a:ext>
            </a:extLst>
          </p:cNvPr>
          <p:cNvSpPr/>
          <p:nvPr/>
        </p:nvSpPr>
        <p:spPr bwMode="auto">
          <a:xfrm>
            <a:off x="8632672" y="3469503"/>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60" name="직사각형 119">
            <a:extLst>
              <a:ext uri="{FF2B5EF4-FFF2-40B4-BE49-F238E27FC236}">
                <a16:creationId xmlns:a16="http://schemas.microsoft.com/office/drawing/2014/main" id="{3C274909-665F-4F5C-A03D-1793FBC1D7F1}"/>
              </a:ext>
            </a:extLst>
          </p:cNvPr>
          <p:cNvSpPr/>
          <p:nvPr/>
        </p:nvSpPr>
        <p:spPr bwMode="auto">
          <a:xfrm>
            <a:off x="521159" y="6002270"/>
            <a:ext cx="8779488" cy="123111"/>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800" i="1" dirty="0">
                <a:solidFill>
                  <a:prstClr val="black"/>
                </a:solidFill>
                <a:latin typeface="Arial" panose="020B0604020202020204" pitchFamily="34" charset="0"/>
                <a:ea typeface="+mj-ea"/>
                <a:cs typeface="Arial" panose="020B0604020202020204" pitchFamily="34" charset="0"/>
              </a:rPr>
              <a:t>(Limitation) 2022</a:t>
            </a:r>
            <a:r>
              <a:rPr lang="ko-KR" altLang="en-US" sz="800" i="1" dirty="0">
                <a:solidFill>
                  <a:prstClr val="black"/>
                </a:solidFill>
                <a:latin typeface="Arial" panose="020B0604020202020204" pitchFamily="34" charset="0"/>
                <a:ea typeface="+mj-ea"/>
                <a:cs typeface="Arial" panose="020B0604020202020204" pitchFamily="34" charset="0"/>
              </a:rPr>
              <a:t>년 </a:t>
            </a:r>
            <a:r>
              <a:rPr lang="en-US" altLang="ko-KR" sz="800" i="1" dirty="0">
                <a:solidFill>
                  <a:prstClr val="black"/>
                </a:solidFill>
                <a:latin typeface="Arial" panose="020B0604020202020204" pitchFamily="34" charset="0"/>
                <a:ea typeface="+mj-ea"/>
                <a:cs typeface="Arial" panose="020B0604020202020204" pitchFamily="34" charset="0"/>
              </a:rPr>
              <a:t>1</a:t>
            </a:r>
            <a:r>
              <a:rPr lang="ko-KR" altLang="en-US" sz="800" i="1" dirty="0">
                <a:solidFill>
                  <a:prstClr val="black"/>
                </a:solidFill>
                <a:latin typeface="Arial" panose="020B0604020202020204" pitchFamily="34" charset="0"/>
                <a:ea typeface="+mj-ea"/>
                <a:cs typeface="Arial" panose="020B0604020202020204" pitchFamily="34" charset="0"/>
              </a:rPr>
              <a:t>분기 원재료 매입 실적자료를 제공받지 못하여 </a:t>
            </a:r>
            <a:r>
              <a:rPr lang="en-US" altLang="ko-KR" sz="800" i="1" dirty="0">
                <a:solidFill>
                  <a:prstClr val="black"/>
                </a:solidFill>
                <a:latin typeface="Arial" panose="020B0604020202020204" pitchFamily="34" charset="0"/>
                <a:ea typeface="+mj-ea"/>
                <a:cs typeface="Arial" panose="020B0604020202020204" pitchFamily="34" charset="0"/>
              </a:rPr>
              <a:t>2022</a:t>
            </a:r>
            <a:r>
              <a:rPr lang="ko-KR" altLang="en-US" sz="800" i="1" dirty="0">
                <a:solidFill>
                  <a:prstClr val="black"/>
                </a:solidFill>
                <a:latin typeface="Arial" panose="020B0604020202020204" pitchFamily="34" charset="0"/>
                <a:ea typeface="+mj-ea"/>
                <a:cs typeface="Arial" panose="020B0604020202020204" pitchFamily="34" charset="0"/>
              </a:rPr>
              <a:t>년 </a:t>
            </a:r>
            <a:r>
              <a:rPr lang="en-US" altLang="ko-KR" sz="800" i="1" dirty="0">
                <a:solidFill>
                  <a:prstClr val="black"/>
                </a:solidFill>
                <a:latin typeface="Arial" panose="020B0604020202020204" pitchFamily="34" charset="0"/>
                <a:ea typeface="+mj-ea"/>
                <a:cs typeface="Arial" panose="020B0604020202020204" pitchFamily="34" charset="0"/>
              </a:rPr>
              <a:t>1</a:t>
            </a:r>
            <a:r>
              <a:rPr lang="ko-KR" altLang="en-US" sz="800" i="1" dirty="0">
                <a:solidFill>
                  <a:prstClr val="black"/>
                </a:solidFill>
                <a:latin typeface="Arial" panose="020B0604020202020204" pitchFamily="34" charset="0"/>
                <a:ea typeface="+mj-ea"/>
                <a:cs typeface="Arial" panose="020B0604020202020204" pitchFamily="34" charset="0"/>
              </a:rPr>
              <a:t>분기의 재료비 단가 효과 산출에 제약이 존재하여 </a:t>
            </a:r>
            <a:r>
              <a:rPr lang="en-US" altLang="ko-KR" sz="800" i="1" dirty="0">
                <a:solidFill>
                  <a:prstClr val="black"/>
                </a:solidFill>
                <a:latin typeface="Arial" panose="020B0604020202020204" pitchFamily="34" charset="0"/>
                <a:ea typeface="+mj-ea"/>
                <a:cs typeface="Arial" panose="020B0604020202020204" pitchFamily="34" charset="0"/>
              </a:rPr>
              <a:t>2021</a:t>
            </a:r>
            <a:r>
              <a:rPr lang="ko-KR" altLang="en-US" sz="800" i="1" dirty="0">
                <a:solidFill>
                  <a:prstClr val="black"/>
                </a:solidFill>
                <a:latin typeface="Arial" panose="020B0604020202020204" pitchFamily="34" charset="0"/>
                <a:ea typeface="+mj-ea"/>
                <a:cs typeface="Arial" panose="020B0604020202020204" pitchFamily="34" charset="0"/>
              </a:rPr>
              <a:t>년까지를 분석 대상 기간으로 정하였음</a:t>
            </a:r>
            <a:endParaRPr lang="en-US" altLang="ko-KR" sz="800" i="1" dirty="0">
              <a:solidFill>
                <a:prstClr val="black"/>
              </a:solidFill>
              <a:latin typeface="Arial" panose="020B0604020202020204" pitchFamily="34" charset="0"/>
              <a:ea typeface="+mj-ea"/>
              <a:cs typeface="Arial" panose="020B0604020202020204" pitchFamily="34" charset="0"/>
            </a:endParaRPr>
          </a:p>
        </p:txBody>
      </p:sp>
      <p:sp>
        <p:nvSpPr>
          <p:cNvPr id="55" name="순서도: 연결자 54">
            <a:extLst>
              <a:ext uri="{FF2B5EF4-FFF2-40B4-BE49-F238E27FC236}">
                <a16:creationId xmlns:a16="http://schemas.microsoft.com/office/drawing/2014/main" id="{8C8EE3E0-2EE6-475A-AF58-DD5AE2608DB1}"/>
              </a:ext>
            </a:extLst>
          </p:cNvPr>
          <p:cNvSpPr/>
          <p:nvPr/>
        </p:nvSpPr>
        <p:spPr bwMode="auto">
          <a:xfrm>
            <a:off x="703335" y="408830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61" name="순서도: 연결자 60">
            <a:extLst>
              <a:ext uri="{FF2B5EF4-FFF2-40B4-BE49-F238E27FC236}">
                <a16:creationId xmlns:a16="http://schemas.microsoft.com/office/drawing/2014/main" id="{48BE678B-E6F2-4CC5-9F48-629769353374}"/>
              </a:ext>
            </a:extLst>
          </p:cNvPr>
          <p:cNvSpPr/>
          <p:nvPr/>
        </p:nvSpPr>
        <p:spPr bwMode="auto">
          <a:xfrm>
            <a:off x="703335" y="427675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62" name="순서도: 연결자 61">
            <a:extLst>
              <a:ext uri="{FF2B5EF4-FFF2-40B4-BE49-F238E27FC236}">
                <a16:creationId xmlns:a16="http://schemas.microsoft.com/office/drawing/2014/main" id="{E78F50FD-6F8E-4DB0-A857-8749B97352AF}"/>
              </a:ext>
            </a:extLst>
          </p:cNvPr>
          <p:cNvSpPr/>
          <p:nvPr/>
        </p:nvSpPr>
        <p:spPr bwMode="auto">
          <a:xfrm>
            <a:off x="703335" y="458263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10</a:t>
            </a:r>
            <a:endParaRPr lang="ko-KR" altLang="en-US" sz="700" b="1" kern="0" dirty="0">
              <a:solidFill>
                <a:srgbClr val="FFFFFF"/>
              </a:solidFill>
              <a:cs typeface="Arial" panose="020B0604020202020204" pitchFamily="34" charset="0"/>
            </a:endParaRPr>
          </a:p>
        </p:txBody>
      </p:sp>
      <p:sp>
        <p:nvSpPr>
          <p:cNvPr id="63" name="순서도: 연결자 62">
            <a:extLst>
              <a:ext uri="{FF2B5EF4-FFF2-40B4-BE49-F238E27FC236}">
                <a16:creationId xmlns:a16="http://schemas.microsoft.com/office/drawing/2014/main" id="{9025C168-D2F2-48E5-99E0-32AEF4559CDF}"/>
              </a:ext>
            </a:extLst>
          </p:cNvPr>
          <p:cNvSpPr/>
          <p:nvPr/>
        </p:nvSpPr>
        <p:spPr bwMode="auto">
          <a:xfrm>
            <a:off x="703335" y="477108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11</a:t>
            </a:r>
            <a:endParaRPr lang="ko-KR" altLang="en-US" sz="700" b="1" kern="0" dirty="0">
              <a:solidFill>
                <a:srgbClr val="FFFFFF"/>
              </a:solidFill>
              <a:cs typeface="Arial" panose="020B0604020202020204" pitchFamily="34" charset="0"/>
            </a:endParaRPr>
          </a:p>
        </p:txBody>
      </p:sp>
      <p:sp>
        <p:nvSpPr>
          <p:cNvPr id="64" name="직사각형 63">
            <a:extLst>
              <a:ext uri="{FF2B5EF4-FFF2-40B4-BE49-F238E27FC236}">
                <a16:creationId xmlns:a16="http://schemas.microsoft.com/office/drawing/2014/main" id="{8F8A6218-014F-44A3-A1D3-4B55E01F1F93}"/>
              </a:ext>
            </a:extLst>
          </p:cNvPr>
          <p:cNvSpPr/>
          <p:nvPr/>
        </p:nvSpPr>
        <p:spPr>
          <a:xfrm>
            <a:off x="6489277" y="1838023"/>
            <a:ext cx="403694" cy="62701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65" name="순서도: 연결자 64">
            <a:extLst>
              <a:ext uri="{FF2B5EF4-FFF2-40B4-BE49-F238E27FC236}">
                <a16:creationId xmlns:a16="http://schemas.microsoft.com/office/drawing/2014/main" id="{6308EA29-866C-46F4-AC7A-8A119CBC04F0}"/>
              </a:ext>
            </a:extLst>
          </p:cNvPr>
          <p:cNvSpPr/>
          <p:nvPr/>
        </p:nvSpPr>
        <p:spPr bwMode="auto">
          <a:xfrm>
            <a:off x="6417276" y="17660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66" name="직사각형 65">
            <a:extLst>
              <a:ext uri="{FF2B5EF4-FFF2-40B4-BE49-F238E27FC236}">
                <a16:creationId xmlns:a16="http://schemas.microsoft.com/office/drawing/2014/main" id="{0D3D75BF-5F14-4C65-B44F-B71A2B871B97}"/>
              </a:ext>
            </a:extLst>
          </p:cNvPr>
          <p:cNvSpPr/>
          <p:nvPr/>
        </p:nvSpPr>
        <p:spPr>
          <a:xfrm>
            <a:off x="6966465" y="1740149"/>
            <a:ext cx="374135" cy="28645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67" name="순서도: 연결자 66">
            <a:extLst>
              <a:ext uri="{FF2B5EF4-FFF2-40B4-BE49-F238E27FC236}">
                <a16:creationId xmlns:a16="http://schemas.microsoft.com/office/drawing/2014/main" id="{8959AD38-E333-428F-A697-61321A1303E4}"/>
              </a:ext>
            </a:extLst>
          </p:cNvPr>
          <p:cNvSpPr/>
          <p:nvPr/>
        </p:nvSpPr>
        <p:spPr bwMode="auto">
          <a:xfrm>
            <a:off x="6894465" y="166497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68" name="직사각형 67">
            <a:extLst>
              <a:ext uri="{FF2B5EF4-FFF2-40B4-BE49-F238E27FC236}">
                <a16:creationId xmlns:a16="http://schemas.microsoft.com/office/drawing/2014/main" id="{48721482-DD03-4CAA-B90D-AEAF2E00C1BF}"/>
              </a:ext>
            </a:extLst>
          </p:cNvPr>
          <p:cNvSpPr/>
          <p:nvPr/>
        </p:nvSpPr>
        <p:spPr>
          <a:xfrm>
            <a:off x="7408578" y="1844417"/>
            <a:ext cx="403694" cy="470153"/>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69" name="순서도: 연결자 68">
            <a:extLst>
              <a:ext uri="{FF2B5EF4-FFF2-40B4-BE49-F238E27FC236}">
                <a16:creationId xmlns:a16="http://schemas.microsoft.com/office/drawing/2014/main" id="{13F8129E-3A6E-4D8D-A905-FE9F9920A761}"/>
              </a:ext>
            </a:extLst>
          </p:cNvPr>
          <p:cNvSpPr/>
          <p:nvPr/>
        </p:nvSpPr>
        <p:spPr bwMode="auto">
          <a:xfrm>
            <a:off x="7340600" y="177169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10</a:t>
            </a:r>
            <a:endParaRPr lang="ko-KR" altLang="en-US" sz="700" b="1" kern="0" dirty="0">
              <a:solidFill>
                <a:srgbClr val="FFFFFF"/>
              </a:solidFill>
              <a:cs typeface="Arial" panose="020B0604020202020204" pitchFamily="34" charset="0"/>
            </a:endParaRPr>
          </a:p>
        </p:txBody>
      </p:sp>
      <p:sp>
        <p:nvSpPr>
          <p:cNvPr id="70" name="직사각형 69">
            <a:extLst>
              <a:ext uri="{FF2B5EF4-FFF2-40B4-BE49-F238E27FC236}">
                <a16:creationId xmlns:a16="http://schemas.microsoft.com/office/drawing/2014/main" id="{DCBCAC51-9DEA-4BBF-8AFD-49F8D13524DE}"/>
              </a:ext>
            </a:extLst>
          </p:cNvPr>
          <p:cNvSpPr/>
          <p:nvPr/>
        </p:nvSpPr>
        <p:spPr>
          <a:xfrm>
            <a:off x="7880250" y="1974593"/>
            <a:ext cx="366019" cy="199374"/>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71" name="순서도: 연결자 70">
            <a:extLst>
              <a:ext uri="{FF2B5EF4-FFF2-40B4-BE49-F238E27FC236}">
                <a16:creationId xmlns:a16="http://schemas.microsoft.com/office/drawing/2014/main" id="{FEDF6B4B-1767-4070-8D10-B589FAF5B399}"/>
              </a:ext>
            </a:extLst>
          </p:cNvPr>
          <p:cNvSpPr/>
          <p:nvPr/>
        </p:nvSpPr>
        <p:spPr bwMode="auto">
          <a:xfrm>
            <a:off x="7812272" y="190187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11</a:t>
            </a:r>
            <a:endParaRPr lang="ko-KR" altLang="en-US" sz="700" b="1" kern="0" dirty="0">
              <a:solidFill>
                <a:srgbClr val="FFFFFF"/>
              </a:solidFill>
              <a:cs typeface="Arial" panose="020B0604020202020204" pitchFamily="34" charset="0"/>
            </a:endParaRPr>
          </a:p>
        </p:txBody>
      </p:sp>
      <p:sp>
        <p:nvSpPr>
          <p:cNvPr id="29" name="Title 1">
            <a:extLst>
              <a:ext uri="{FF2B5EF4-FFF2-40B4-BE49-F238E27FC236}">
                <a16:creationId xmlns:a16="http://schemas.microsoft.com/office/drawing/2014/main" id="{E822E9D6-CFF9-4474-B4D1-18B7B1024371}"/>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제지부문</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군산공장</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의 </a:t>
            </a:r>
            <a:r>
              <a:rPr lang="en-US" altLang="ko-KR" sz="1000" b="1" dirty="0">
                <a:solidFill>
                  <a:srgbClr val="002997"/>
                </a:solidFill>
                <a:latin typeface="Arial" panose="020B0604020202020204" pitchFamily="34" charset="0"/>
                <a:ea typeface="+mj-ea"/>
                <a:cs typeface="Arial" panose="020B0604020202020204" pitchFamily="34" charset="0"/>
              </a:rPr>
              <a:t>EBITDA%</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2018</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(-)10.5%</a:t>
            </a:r>
            <a:r>
              <a:rPr lang="ko-KR" altLang="en-US" sz="1000" b="1" dirty="0">
                <a:solidFill>
                  <a:srgbClr val="002997"/>
                </a:solidFill>
                <a:latin typeface="Arial" panose="020B0604020202020204" pitchFamily="34" charset="0"/>
                <a:ea typeface="+mj-ea"/>
                <a:cs typeface="Arial" panose="020B0604020202020204" pitchFamily="34" charset="0"/>
              </a:rPr>
              <a:t>에서</a:t>
            </a:r>
            <a:r>
              <a:rPr lang="en-US" altLang="ko-KR" sz="1000" b="1" dirty="0">
                <a:solidFill>
                  <a:srgbClr val="002997"/>
                </a:solidFill>
                <a:latin typeface="Arial" panose="020B0604020202020204" pitchFamily="34" charset="0"/>
                <a:ea typeface="+mj-ea"/>
                <a:cs typeface="Arial" panose="020B0604020202020204" pitchFamily="34" charset="0"/>
              </a:rPr>
              <a:t> 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6.3%</a:t>
            </a:r>
            <a:r>
              <a:rPr lang="ko-KR" altLang="en-US" sz="1000" b="1" dirty="0">
                <a:solidFill>
                  <a:srgbClr val="002997"/>
                </a:solidFill>
                <a:latin typeface="Arial" panose="020B0604020202020204" pitchFamily="34" charset="0"/>
                <a:ea typeface="+mj-ea"/>
                <a:cs typeface="Arial" panose="020B0604020202020204" pitchFamily="34" charset="0"/>
              </a:rPr>
              <a:t>로 </a:t>
            </a:r>
            <a:r>
              <a:rPr lang="en-US" altLang="ko-KR" sz="1000" b="1" dirty="0">
                <a:solidFill>
                  <a:srgbClr val="002997"/>
                </a:solidFill>
                <a:latin typeface="Arial" panose="020B0604020202020204" pitchFamily="34" charset="0"/>
                <a:ea typeface="+mj-ea"/>
                <a:cs typeface="Arial" panose="020B0604020202020204" pitchFamily="34" charset="0"/>
              </a:rPr>
              <a:t>16.8%p</a:t>
            </a:r>
            <a:r>
              <a:rPr lang="ko-KR" altLang="en-US" sz="1000" b="1" dirty="0">
                <a:solidFill>
                  <a:srgbClr val="002997"/>
                </a:solidFill>
                <a:latin typeface="Arial" panose="020B0604020202020204" pitchFamily="34" charset="0"/>
                <a:ea typeface="+mj-ea"/>
                <a:cs typeface="Arial" panose="020B0604020202020204" pitchFamily="34" charset="0"/>
              </a:rPr>
              <a:t>만큼 마진율이 개선되었으며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이러한 마진율 개선은 판가인상</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공정효율화 및 자체 환경설비 가동에 따른 유틸리티비용 감소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원재료 수율 개선 등의 효과에서 기인함 </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665278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67" name="차트 66">
                <a:extLst>
                  <a:ext uri="{FF2B5EF4-FFF2-40B4-BE49-F238E27FC236}">
                    <a16:creationId xmlns:a16="http://schemas.microsoft.com/office/drawing/2014/main" id="{B0631881-20BE-4E58-9E50-5E9DF7C4995F}"/>
                  </a:ext>
                </a:extLst>
              </p:cNvPr>
              <p:cNvGraphicFramePr/>
              <p:nvPr/>
            </p:nvGraphicFramePr>
            <p:xfrm>
              <a:off x="399600" y="1508400"/>
              <a:ext cx="8906400" cy="2300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7" name="차트 66">
                <a:extLst>
                  <a:ext uri="{FF2B5EF4-FFF2-40B4-BE49-F238E27FC236}">
                    <a16:creationId xmlns:a16="http://schemas.microsoft.com/office/drawing/2014/main" id="{B0631881-20BE-4E58-9E50-5E9DF7C4995F}"/>
                  </a:ext>
                </a:extLst>
              </p:cNvPr>
              <p:cNvPicPr>
                <a:picLocks noGrp="1" noRot="1" noChangeAspect="1" noMove="1" noResize="1" noEditPoints="1" noAdjustHandles="1" noChangeArrowheads="1" noChangeShapeType="1"/>
              </p:cNvPicPr>
              <p:nvPr/>
            </p:nvPicPr>
            <p:blipFill>
              <a:blip r:embed="rId4"/>
              <a:stretch>
                <a:fillRect/>
              </a:stretch>
            </p:blipFill>
            <p:spPr>
              <a:xfrm>
                <a:off x="399600" y="1508400"/>
                <a:ext cx="8906400" cy="2300400"/>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EBITDA% Movement (3/3)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제지부문</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청주공장</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의 </a:t>
            </a:r>
            <a:r>
              <a:rPr lang="en-US" altLang="ko-KR" sz="1000" b="1" dirty="0">
                <a:solidFill>
                  <a:srgbClr val="002997"/>
                </a:solidFill>
                <a:latin typeface="Arial" panose="020B0604020202020204" pitchFamily="34" charset="0"/>
                <a:ea typeface="+mj-ea"/>
                <a:cs typeface="Arial" panose="020B0604020202020204" pitchFamily="34" charset="0"/>
              </a:rPr>
              <a:t>EBITDA%</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2018</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9.6%</a:t>
            </a:r>
            <a:r>
              <a:rPr lang="ko-KR" altLang="en-US" sz="1000" b="1" dirty="0">
                <a:solidFill>
                  <a:srgbClr val="002997"/>
                </a:solidFill>
                <a:latin typeface="Arial" panose="020B0604020202020204" pitchFamily="34" charset="0"/>
                <a:ea typeface="+mj-ea"/>
                <a:cs typeface="Arial" panose="020B0604020202020204" pitchFamily="34" charset="0"/>
              </a:rPr>
              <a:t>에서</a:t>
            </a:r>
            <a:r>
              <a:rPr lang="en-US" altLang="ko-KR" sz="1000" b="1" dirty="0">
                <a:solidFill>
                  <a:srgbClr val="002997"/>
                </a:solidFill>
                <a:latin typeface="Arial" panose="020B0604020202020204" pitchFamily="34" charset="0"/>
                <a:ea typeface="+mj-ea"/>
                <a:cs typeface="Arial" panose="020B0604020202020204" pitchFamily="34" charset="0"/>
              </a:rPr>
              <a:t> 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8.7%</a:t>
            </a:r>
            <a:r>
              <a:rPr lang="ko-KR" altLang="en-US" sz="1000" b="1" dirty="0">
                <a:solidFill>
                  <a:srgbClr val="002997"/>
                </a:solidFill>
                <a:latin typeface="Arial" panose="020B0604020202020204" pitchFamily="34" charset="0"/>
                <a:ea typeface="+mj-ea"/>
                <a:cs typeface="Arial" panose="020B0604020202020204" pitchFamily="34" charset="0"/>
              </a:rPr>
              <a:t>로 마진율이 소폭 하락하였으며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청주공장의 마진율 변화에는 주로 </a:t>
            </a:r>
            <a:r>
              <a:rPr lang="en-US" altLang="ko-KR" sz="1000" b="1" dirty="0">
                <a:solidFill>
                  <a:srgbClr val="002997"/>
                </a:solidFill>
                <a:latin typeface="Arial" panose="020B0604020202020204" pitchFamily="34" charset="0"/>
                <a:ea typeface="+mj-ea"/>
                <a:cs typeface="Arial" panose="020B0604020202020204" pitchFamily="34" charset="0"/>
              </a:rPr>
              <a:t>Swing </a:t>
            </a:r>
            <a:r>
              <a:rPr lang="ko-KR" altLang="en-US" sz="1000" b="1" dirty="0">
                <a:solidFill>
                  <a:srgbClr val="002997"/>
                </a:solidFill>
                <a:latin typeface="Arial" panose="020B0604020202020204" pitchFamily="34" charset="0"/>
                <a:ea typeface="+mj-ea"/>
                <a:cs typeface="Arial" panose="020B0604020202020204" pitchFamily="34" charset="0"/>
              </a:rPr>
              <a:t>생산체제 구축에 따른 제품 </a:t>
            </a:r>
            <a:r>
              <a:rPr lang="en-US" altLang="ko-KR" sz="1000" b="1" dirty="0">
                <a:solidFill>
                  <a:srgbClr val="002997"/>
                </a:solidFill>
                <a:latin typeface="Arial" panose="020B0604020202020204" pitchFamily="34" charset="0"/>
                <a:ea typeface="+mj-ea"/>
                <a:cs typeface="Arial" panose="020B0604020202020204" pitchFamily="34" charset="0"/>
              </a:rPr>
              <a:t>mix </a:t>
            </a:r>
            <a:r>
              <a:rPr lang="ko-KR" altLang="en-US" sz="1000" b="1" dirty="0">
                <a:solidFill>
                  <a:srgbClr val="002997"/>
                </a:solidFill>
                <a:latin typeface="Arial" panose="020B0604020202020204" pitchFamily="34" charset="0"/>
                <a:ea typeface="+mj-ea"/>
                <a:cs typeface="Arial" panose="020B0604020202020204" pitchFamily="34" charset="0"/>
              </a:rPr>
              <a:t>효과</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판가 인상</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고지 매입 단가 변화가 주요한 영향을 끼쳤음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CF775F39-83EE-472A-83E8-179543F7C467}"/>
              </a:ext>
            </a:extLst>
          </p:cNvPr>
          <p:cNvSpPr txBox="1"/>
          <p:nvPr/>
        </p:nvSpPr>
        <p:spPr>
          <a:xfrm>
            <a:off x="601200" y="3807797"/>
            <a:ext cx="8703601" cy="1852170"/>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FY18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FY19</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(9.6%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11.3%)</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국내 신문용지 판가는 거의 변동이 없었으나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수출 신문용지 판가가 약 </a:t>
            </a:r>
            <a:r>
              <a:rPr lang="en-US" altLang="ko-KR" sz="900" dirty="0">
                <a:solidFill>
                  <a:srgbClr val="000000"/>
                </a:solidFill>
                <a:latin typeface="Arial" panose="020B0604020202020204" pitchFamily="34" charset="0"/>
                <a:cs typeface="Arial" panose="020B0604020202020204" pitchFamily="34" charset="0"/>
              </a:rPr>
              <a:t>13%</a:t>
            </a:r>
            <a:r>
              <a:rPr lang="ko-KR" altLang="en-US" sz="900" dirty="0">
                <a:solidFill>
                  <a:srgbClr val="000000"/>
                </a:solidFill>
                <a:latin typeface="Arial" panose="020B0604020202020204" pitchFamily="34" charset="0"/>
                <a:cs typeface="Arial" panose="020B0604020202020204" pitchFamily="34" charset="0"/>
              </a:rPr>
              <a:t> 하락</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이로 인해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3.4%p</a:t>
            </a:r>
            <a:r>
              <a:rPr lang="ko-KR" altLang="en-US" sz="900" dirty="0">
                <a:solidFill>
                  <a:srgbClr val="000000"/>
                </a:solidFill>
                <a:latin typeface="Arial" panose="020B0604020202020204" pitchFamily="34" charset="0"/>
                <a:cs typeface="Arial" panose="020B0604020202020204" pitchFamily="34" charset="0"/>
              </a:rPr>
              <a:t> 감소하였음 </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Swing </a:t>
            </a:r>
            <a:r>
              <a:rPr lang="ko-KR" altLang="en-US" sz="900" dirty="0">
                <a:solidFill>
                  <a:srgbClr val="000000"/>
                </a:solidFill>
                <a:latin typeface="Arial" panose="020B0604020202020204" pitchFamily="34" charset="0"/>
                <a:cs typeface="Arial" panose="020B0604020202020204" pitchFamily="34" charset="0"/>
              </a:rPr>
              <a:t>생산 체제 구축으로 신문용지 외에 신문용지보다 판가가 낮은 골판지 등 생산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판매가 시작</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이로 인한 </a:t>
            </a:r>
            <a:r>
              <a:rPr lang="en-US" altLang="ko-KR" sz="900" dirty="0">
                <a:solidFill>
                  <a:srgbClr val="000000"/>
                </a:solidFill>
                <a:latin typeface="Arial" panose="020B0604020202020204" pitchFamily="34" charset="0"/>
                <a:cs typeface="Arial" panose="020B0604020202020204" pitchFamily="34" charset="0"/>
              </a:rPr>
              <a:t>mix </a:t>
            </a:r>
            <a:r>
              <a:rPr lang="ko-KR" altLang="en-US" sz="900" dirty="0">
                <a:solidFill>
                  <a:srgbClr val="000000"/>
                </a:solidFill>
                <a:latin typeface="Arial" panose="020B0604020202020204" pitchFamily="34" charset="0"/>
                <a:cs typeface="Arial" panose="020B0604020202020204" pitchFamily="34" charset="0"/>
              </a:rPr>
              <a:t>효과로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1.4%p</a:t>
            </a:r>
            <a:r>
              <a:rPr lang="ko-KR" altLang="en-US" sz="900" dirty="0">
                <a:solidFill>
                  <a:srgbClr val="000000"/>
                </a:solidFill>
                <a:latin typeface="Arial" panose="020B0604020202020204" pitchFamily="34" charset="0"/>
                <a:cs typeface="Arial" panose="020B0604020202020204" pitchFamily="34" charset="0"/>
              </a:rPr>
              <a:t> 감소하였음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 </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중국 고지 수입 금지에 따른 국내 고지 공급 과잉으로 인한 고지 매입가 하락으로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3.4%p </a:t>
            </a:r>
            <a:r>
              <a:rPr lang="ko-KR" altLang="en-US" sz="900" dirty="0">
                <a:solidFill>
                  <a:srgbClr val="000000"/>
                </a:solidFill>
                <a:latin typeface="Arial" panose="020B0604020202020204" pitchFamily="34" charset="0"/>
                <a:cs typeface="Arial" panose="020B0604020202020204" pitchFamily="34" charset="0"/>
              </a:rPr>
              <a:t>증가하였음</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FY19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FY20 (11.3%  14.4%)</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국내 신문용지 판가는 유지 또는 소폭 상승하였으나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국내 골판지 및 수출 신문용지 판가 하락으로 인하여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1.5%p</a:t>
            </a:r>
            <a:r>
              <a:rPr lang="ko-KR" altLang="en-US" sz="900" dirty="0">
                <a:solidFill>
                  <a:srgbClr val="000000"/>
                </a:solidFill>
                <a:latin typeface="Arial" panose="020B0604020202020204" pitchFamily="34" charset="0"/>
                <a:cs typeface="Arial" panose="020B0604020202020204" pitchFamily="34" charset="0"/>
              </a:rPr>
              <a:t> 감소하였음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주로 판가가 낮은 수출용 골판지 판매비중이 확대</a:t>
            </a:r>
            <a:r>
              <a:rPr lang="en-US" altLang="ko-KR" sz="900" dirty="0">
                <a:solidFill>
                  <a:srgbClr val="000000"/>
                </a:solidFill>
                <a:latin typeface="Arial" panose="020B0604020202020204" pitchFamily="34" charset="0"/>
                <a:cs typeface="Arial" panose="020B0604020202020204" pitchFamily="34" charset="0"/>
              </a:rPr>
              <a:t> &amp; </a:t>
            </a:r>
            <a:r>
              <a:rPr lang="ko-KR" altLang="en-US" sz="900" dirty="0">
                <a:solidFill>
                  <a:srgbClr val="000000"/>
                </a:solidFill>
                <a:latin typeface="Arial" panose="020B0604020202020204" pitchFamily="34" charset="0"/>
                <a:cs typeface="Arial" panose="020B0604020202020204" pitchFamily="34" charset="0"/>
              </a:rPr>
              <a:t>판가가 높은 국내 신문용지 판매비중 축소로 인한 </a:t>
            </a:r>
            <a:r>
              <a:rPr lang="en-US" altLang="ko-KR" sz="900" dirty="0">
                <a:solidFill>
                  <a:srgbClr val="000000"/>
                </a:solidFill>
                <a:latin typeface="Arial" panose="020B0604020202020204" pitchFamily="34" charset="0"/>
                <a:cs typeface="Arial" panose="020B0604020202020204" pitchFamily="34" charset="0"/>
              </a:rPr>
              <a:t>mix </a:t>
            </a:r>
            <a:r>
              <a:rPr lang="ko-KR" altLang="en-US" sz="900" dirty="0">
                <a:solidFill>
                  <a:srgbClr val="000000"/>
                </a:solidFill>
                <a:latin typeface="Arial" panose="020B0604020202020204" pitchFamily="34" charset="0"/>
                <a:cs typeface="Arial" panose="020B0604020202020204" pitchFamily="34" charset="0"/>
              </a:rPr>
              <a:t>효과로 인하여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4.8%p</a:t>
            </a:r>
            <a:r>
              <a:rPr lang="ko-KR" altLang="en-US" sz="900" dirty="0">
                <a:solidFill>
                  <a:srgbClr val="000000"/>
                </a:solidFill>
                <a:latin typeface="Arial" panose="020B0604020202020204" pitchFamily="34" charset="0"/>
                <a:cs typeface="Arial" panose="020B0604020202020204" pitchFamily="34" charset="0"/>
              </a:rPr>
              <a:t> 감소하였음 </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전년도와 마찬가지로 고지 매입가 하락의 영향으로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a:t>
            </a:r>
            <a:r>
              <a:rPr lang="en-US" altLang="ko-KR" sz="900" dirty="0">
                <a:solidFill>
                  <a:srgbClr val="000000"/>
                </a:solidFill>
                <a:latin typeface="Arial" panose="020B0604020202020204" pitchFamily="34" charset="0"/>
                <a:cs typeface="Arial" panose="020B0604020202020204" pitchFamily="34" charset="0"/>
              </a:rPr>
              <a:t>9.0%p</a:t>
            </a:r>
            <a:r>
              <a:rPr lang="ko-KR" altLang="en-US" sz="900" dirty="0">
                <a:solidFill>
                  <a:srgbClr val="000000"/>
                </a:solidFill>
                <a:latin typeface="Arial" panose="020B0604020202020204" pitchFamily="34" charset="0"/>
                <a:cs typeface="Arial" panose="020B0604020202020204" pitchFamily="34" charset="0"/>
              </a:rPr>
              <a:t> 증가하였음</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FY20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FY21 (14.4%  8.7%)</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하반기 신문용지 및 골판지 판가가 인상 되었으며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이에 따른 효과로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10.3%p</a:t>
            </a:r>
            <a:r>
              <a:rPr lang="ko-KR" altLang="en-US" sz="900" dirty="0">
                <a:solidFill>
                  <a:srgbClr val="000000"/>
                </a:solidFill>
                <a:latin typeface="Arial" panose="020B0604020202020204" pitchFamily="34" charset="0"/>
                <a:cs typeface="Arial" panose="020B0604020202020204" pitchFamily="34" charset="0"/>
              </a:rPr>
              <a:t> 증가하였음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Covid-19</a:t>
            </a:r>
            <a:r>
              <a:rPr lang="ko-KR" altLang="en-US" sz="900" dirty="0">
                <a:solidFill>
                  <a:srgbClr val="000000"/>
                </a:solidFill>
                <a:latin typeface="Arial" panose="020B0604020202020204" pitchFamily="34" charset="0"/>
                <a:cs typeface="Arial" panose="020B0604020202020204" pitchFamily="34" charset="0"/>
              </a:rPr>
              <a:t>로 인한 해상운임 증가로 인하여 고지 매입단가가 상승하여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16.8%p</a:t>
            </a:r>
            <a:r>
              <a:rPr lang="ko-KR" altLang="en-US" sz="900" dirty="0">
                <a:solidFill>
                  <a:srgbClr val="000000"/>
                </a:solidFill>
                <a:latin typeface="Arial" panose="020B0604020202020204" pitchFamily="34" charset="0"/>
                <a:cs typeface="Arial" panose="020B0604020202020204" pitchFamily="34" charset="0"/>
              </a:rPr>
              <a:t> 감소하였음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9DBED92-4EB4-4C57-BF88-DEAA32654263}"/>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t>
            </a:r>
            <a:r>
              <a:rPr lang="ko-KR" altLang="en-US" sz="900" b="1" dirty="0">
                <a:solidFill>
                  <a:srgbClr val="000000"/>
                </a:solidFill>
                <a:latin typeface="Arial" panose="020B0604020202020204" pitchFamily="34" charset="0"/>
                <a:ea typeface="맑은 고딕"/>
                <a:cs typeface="Arial" panose="020B0604020202020204" pitchFamily="34" charset="0"/>
              </a:rPr>
              <a:t>청주공장</a:t>
            </a:r>
            <a:r>
              <a:rPr lang="en-US" altLang="ko-KR" sz="900" b="1" dirty="0">
                <a:solidFill>
                  <a:srgbClr val="000000"/>
                </a:solidFill>
                <a:latin typeface="Arial" panose="020B0604020202020204" pitchFamily="34" charset="0"/>
                <a:ea typeface="맑은 고딕"/>
                <a:cs typeface="Arial" panose="020B0604020202020204" pitchFamily="34" charset="0"/>
              </a:rPr>
              <a:t>_Historical EBITDA% Movement</a:t>
            </a:r>
            <a:r>
              <a:rPr lang="en-US" altLang="ko-KR" sz="900" b="1" baseline="30000" dirty="0">
                <a:solidFill>
                  <a:srgbClr val="000000"/>
                </a:solidFill>
                <a:latin typeface="Arial" panose="020B0604020202020204" pitchFamily="34" charset="0"/>
                <a:ea typeface="맑은 고딕"/>
                <a:cs typeface="Arial" panose="020B0604020202020204" pitchFamily="34" charset="0"/>
              </a:rPr>
              <a:t>1</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29" name="직사각형 28">
            <a:extLst>
              <a:ext uri="{FF2B5EF4-FFF2-40B4-BE49-F238E27FC236}">
                <a16:creationId xmlns:a16="http://schemas.microsoft.com/office/drawing/2014/main" id="{D12E7A8E-B335-4587-9CAD-21B5593F8108}"/>
              </a:ext>
            </a:extLst>
          </p:cNvPr>
          <p:cNvSpPr/>
          <p:nvPr/>
        </p:nvSpPr>
        <p:spPr>
          <a:xfrm>
            <a:off x="934083" y="2767839"/>
            <a:ext cx="450819" cy="414303"/>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2" name="순서도: 연결자 31">
            <a:extLst>
              <a:ext uri="{FF2B5EF4-FFF2-40B4-BE49-F238E27FC236}">
                <a16:creationId xmlns:a16="http://schemas.microsoft.com/office/drawing/2014/main" id="{7D460022-8B6E-4F00-886E-631ADD8BE84A}"/>
              </a:ext>
            </a:extLst>
          </p:cNvPr>
          <p:cNvSpPr/>
          <p:nvPr/>
        </p:nvSpPr>
        <p:spPr bwMode="auto">
          <a:xfrm>
            <a:off x="862083" y="269583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34" name="직사각형 33">
            <a:extLst>
              <a:ext uri="{FF2B5EF4-FFF2-40B4-BE49-F238E27FC236}">
                <a16:creationId xmlns:a16="http://schemas.microsoft.com/office/drawing/2014/main" id="{AD0AA312-A62A-48DD-82D9-7E82FA247A79}"/>
              </a:ext>
            </a:extLst>
          </p:cNvPr>
          <p:cNvSpPr/>
          <p:nvPr/>
        </p:nvSpPr>
        <p:spPr>
          <a:xfrm>
            <a:off x="1444906" y="2963887"/>
            <a:ext cx="360911" cy="26112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6" name="순서도: 연결자 35">
            <a:extLst>
              <a:ext uri="{FF2B5EF4-FFF2-40B4-BE49-F238E27FC236}">
                <a16:creationId xmlns:a16="http://schemas.microsoft.com/office/drawing/2014/main" id="{4B2524EA-29F8-43C5-9E14-7F2192DE5401}"/>
              </a:ext>
            </a:extLst>
          </p:cNvPr>
          <p:cNvSpPr/>
          <p:nvPr/>
        </p:nvSpPr>
        <p:spPr bwMode="auto">
          <a:xfrm>
            <a:off x="1372906" y="289670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39" name="순서도: 연결자 38">
            <a:extLst>
              <a:ext uri="{FF2B5EF4-FFF2-40B4-BE49-F238E27FC236}">
                <a16:creationId xmlns:a16="http://schemas.microsoft.com/office/drawing/2014/main" id="{8E4E1A3A-565C-4FB4-ACC7-0347D7B83388}"/>
              </a:ext>
            </a:extLst>
          </p:cNvPr>
          <p:cNvSpPr/>
          <p:nvPr/>
        </p:nvSpPr>
        <p:spPr bwMode="auto">
          <a:xfrm>
            <a:off x="703335" y="408830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40" name="순서도: 연결자 39">
            <a:extLst>
              <a:ext uri="{FF2B5EF4-FFF2-40B4-BE49-F238E27FC236}">
                <a16:creationId xmlns:a16="http://schemas.microsoft.com/office/drawing/2014/main" id="{442AB430-B22A-405D-9765-3EB7D50D4ABF}"/>
              </a:ext>
            </a:extLst>
          </p:cNvPr>
          <p:cNvSpPr/>
          <p:nvPr/>
        </p:nvSpPr>
        <p:spPr bwMode="auto">
          <a:xfrm>
            <a:off x="703335" y="426767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41" name="순서도: 연결자 40">
            <a:extLst>
              <a:ext uri="{FF2B5EF4-FFF2-40B4-BE49-F238E27FC236}">
                <a16:creationId xmlns:a16="http://schemas.microsoft.com/office/drawing/2014/main" id="{39FD075C-7C24-426B-B488-46B7475F9A5C}"/>
              </a:ext>
            </a:extLst>
          </p:cNvPr>
          <p:cNvSpPr/>
          <p:nvPr/>
        </p:nvSpPr>
        <p:spPr bwMode="auto">
          <a:xfrm>
            <a:off x="703335" y="445383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42" name="순서도: 연결자 41">
            <a:extLst>
              <a:ext uri="{FF2B5EF4-FFF2-40B4-BE49-F238E27FC236}">
                <a16:creationId xmlns:a16="http://schemas.microsoft.com/office/drawing/2014/main" id="{E1D85AAD-C789-47B2-B313-CC10949E68FC}"/>
              </a:ext>
            </a:extLst>
          </p:cNvPr>
          <p:cNvSpPr/>
          <p:nvPr/>
        </p:nvSpPr>
        <p:spPr bwMode="auto">
          <a:xfrm>
            <a:off x="703335" y="48503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43" name="순서도: 연결자 42">
            <a:extLst>
              <a:ext uri="{FF2B5EF4-FFF2-40B4-BE49-F238E27FC236}">
                <a16:creationId xmlns:a16="http://schemas.microsoft.com/office/drawing/2014/main" id="{18B4E94A-9E02-4B99-9305-E1A2F4E8698C}"/>
              </a:ext>
            </a:extLst>
          </p:cNvPr>
          <p:cNvSpPr/>
          <p:nvPr/>
        </p:nvSpPr>
        <p:spPr bwMode="auto">
          <a:xfrm>
            <a:off x="703335" y="503069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44" name="순서도: 연결자 43">
            <a:extLst>
              <a:ext uri="{FF2B5EF4-FFF2-40B4-BE49-F238E27FC236}">
                <a16:creationId xmlns:a16="http://schemas.microsoft.com/office/drawing/2014/main" id="{FEFD72DC-14BD-43CD-A362-808048FD23FF}"/>
              </a:ext>
            </a:extLst>
          </p:cNvPr>
          <p:cNvSpPr/>
          <p:nvPr/>
        </p:nvSpPr>
        <p:spPr bwMode="auto">
          <a:xfrm>
            <a:off x="703335" y="520532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46" name="직사각형 45">
            <a:extLst>
              <a:ext uri="{FF2B5EF4-FFF2-40B4-BE49-F238E27FC236}">
                <a16:creationId xmlns:a16="http://schemas.microsoft.com/office/drawing/2014/main" id="{46D883BB-E456-4B74-A35D-CB557FBB6009}"/>
              </a:ext>
            </a:extLst>
          </p:cNvPr>
          <p:cNvSpPr/>
          <p:nvPr/>
        </p:nvSpPr>
        <p:spPr>
          <a:xfrm>
            <a:off x="3729834" y="2679698"/>
            <a:ext cx="394249" cy="263779"/>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7" name="순서도: 연결자 46">
            <a:extLst>
              <a:ext uri="{FF2B5EF4-FFF2-40B4-BE49-F238E27FC236}">
                <a16:creationId xmlns:a16="http://schemas.microsoft.com/office/drawing/2014/main" id="{565E656C-E179-4C65-AF0B-0D9D182AAC9E}"/>
              </a:ext>
            </a:extLst>
          </p:cNvPr>
          <p:cNvSpPr/>
          <p:nvPr/>
        </p:nvSpPr>
        <p:spPr bwMode="auto">
          <a:xfrm>
            <a:off x="3669242" y="26040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48" name="직사각형 47">
            <a:extLst>
              <a:ext uri="{FF2B5EF4-FFF2-40B4-BE49-F238E27FC236}">
                <a16:creationId xmlns:a16="http://schemas.microsoft.com/office/drawing/2014/main" id="{E2CB9536-FF7A-4BDB-A637-3CADA80D6E45}"/>
              </a:ext>
            </a:extLst>
          </p:cNvPr>
          <p:cNvSpPr/>
          <p:nvPr/>
        </p:nvSpPr>
        <p:spPr>
          <a:xfrm>
            <a:off x="4192061" y="2748091"/>
            <a:ext cx="394249" cy="476917"/>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9" name="순서도: 연결자 48">
            <a:extLst>
              <a:ext uri="{FF2B5EF4-FFF2-40B4-BE49-F238E27FC236}">
                <a16:creationId xmlns:a16="http://schemas.microsoft.com/office/drawing/2014/main" id="{A51A84A4-C7AE-455A-84CE-3F2C1E28A569}"/>
              </a:ext>
            </a:extLst>
          </p:cNvPr>
          <p:cNvSpPr/>
          <p:nvPr/>
        </p:nvSpPr>
        <p:spPr bwMode="auto">
          <a:xfrm>
            <a:off x="4124083" y="266938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50" name="직사각형 49">
            <a:extLst>
              <a:ext uri="{FF2B5EF4-FFF2-40B4-BE49-F238E27FC236}">
                <a16:creationId xmlns:a16="http://schemas.microsoft.com/office/drawing/2014/main" id="{6CB546C5-FCD4-432E-A89C-5EA8F30884EA}"/>
              </a:ext>
            </a:extLst>
          </p:cNvPr>
          <p:cNvSpPr/>
          <p:nvPr/>
        </p:nvSpPr>
        <p:spPr>
          <a:xfrm>
            <a:off x="4654288" y="2416508"/>
            <a:ext cx="394249" cy="69975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1" name="순서도: 연결자 50">
            <a:extLst>
              <a:ext uri="{FF2B5EF4-FFF2-40B4-BE49-F238E27FC236}">
                <a16:creationId xmlns:a16="http://schemas.microsoft.com/office/drawing/2014/main" id="{EFBE65E4-4BD8-4B60-96CA-5B73D78ABC5F}"/>
              </a:ext>
            </a:extLst>
          </p:cNvPr>
          <p:cNvSpPr/>
          <p:nvPr/>
        </p:nvSpPr>
        <p:spPr bwMode="auto">
          <a:xfrm>
            <a:off x="4586310" y="234450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54" name="직사각형 119">
            <a:extLst>
              <a:ext uri="{FF2B5EF4-FFF2-40B4-BE49-F238E27FC236}">
                <a16:creationId xmlns:a16="http://schemas.microsoft.com/office/drawing/2014/main" id="{3BBDDC2B-725C-42B5-B23A-3FF358E68CDA}"/>
              </a:ext>
            </a:extLst>
          </p:cNvPr>
          <p:cNvSpPr/>
          <p:nvPr/>
        </p:nvSpPr>
        <p:spPr bwMode="auto">
          <a:xfrm>
            <a:off x="533759" y="6154695"/>
            <a:ext cx="8779488" cy="123111"/>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800" dirty="0">
                <a:solidFill>
                  <a:prstClr val="black"/>
                </a:solidFill>
                <a:latin typeface="Arial" panose="020B0604020202020204" pitchFamily="34" charset="0"/>
                <a:cs typeface="Arial" panose="020B0604020202020204" pitchFamily="34" charset="0"/>
              </a:rPr>
              <a:t>Source: VDR</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1.3.4.4.2, VDR 6.3.3, VDR 6.4.4</a:t>
            </a:r>
          </a:p>
        </p:txBody>
      </p:sp>
      <p:sp>
        <p:nvSpPr>
          <p:cNvPr id="56" name="직사각형 119">
            <a:extLst>
              <a:ext uri="{FF2B5EF4-FFF2-40B4-BE49-F238E27FC236}">
                <a16:creationId xmlns:a16="http://schemas.microsoft.com/office/drawing/2014/main" id="{13D209B6-CFFC-4C3E-B42A-5785CBC02088}"/>
              </a:ext>
            </a:extLst>
          </p:cNvPr>
          <p:cNvSpPr/>
          <p:nvPr/>
        </p:nvSpPr>
        <p:spPr bwMode="auto">
          <a:xfrm>
            <a:off x="485627" y="1755278"/>
            <a:ext cx="1351872" cy="215444"/>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관리손익 기준</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2: </a:t>
            </a:r>
            <a:r>
              <a:rPr lang="ko-KR" altLang="en-US" sz="700" dirty="0">
                <a:solidFill>
                  <a:prstClr val="black"/>
                </a:solidFill>
                <a:latin typeface="Arial" panose="020B0604020202020204" pitchFamily="34" charset="0"/>
                <a:ea typeface="+mj-ea"/>
                <a:cs typeface="Arial" panose="020B0604020202020204" pitchFamily="34" charset="0"/>
              </a:rPr>
              <a:t>기타 고정비 효과</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60" name="직사각형 119">
            <a:extLst>
              <a:ext uri="{FF2B5EF4-FFF2-40B4-BE49-F238E27FC236}">
                <a16:creationId xmlns:a16="http://schemas.microsoft.com/office/drawing/2014/main" id="{3C274909-665F-4F5C-A03D-1793FBC1D7F1}"/>
              </a:ext>
            </a:extLst>
          </p:cNvPr>
          <p:cNvSpPr/>
          <p:nvPr/>
        </p:nvSpPr>
        <p:spPr bwMode="auto">
          <a:xfrm>
            <a:off x="521159" y="6002270"/>
            <a:ext cx="8779488" cy="123111"/>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800" i="1" dirty="0">
                <a:solidFill>
                  <a:prstClr val="black"/>
                </a:solidFill>
                <a:latin typeface="Arial" panose="020B0604020202020204" pitchFamily="34" charset="0"/>
                <a:ea typeface="+mj-ea"/>
                <a:cs typeface="Arial" panose="020B0604020202020204" pitchFamily="34" charset="0"/>
              </a:rPr>
              <a:t>(Limitation) 2022</a:t>
            </a:r>
            <a:r>
              <a:rPr lang="ko-KR" altLang="en-US" sz="800" i="1" dirty="0">
                <a:solidFill>
                  <a:prstClr val="black"/>
                </a:solidFill>
                <a:latin typeface="Arial" panose="020B0604020202020204" pitchFamily="34" charset="0"/>
                <a:ea typeface="+mj-ea"/>
                <a:cs typeface="Arial" panose="020B0604020202020204" pitchFamily="34" charset="0"/>
              </a:rPr>
              <a:t>년 </a:t>
            </a:r>
            <a:r>
              <a:rPr lang="en-US" altLang="ko-KR" sz="800" i="1" dirty="0">
                <a:solidFill>
                  <a:prstClr val="black"/>
                </a:solidFill>
                <a:latin typeface="Arial" panose="020B0604020202020204" pitchFamily="34" charset="0"/>
                <a:ea typeface="+mj-ea"/>
                <a:cs typeface="Arial" panose="020B0604020202020204" pitchFamily="34" charset="0"/>
              </a:rPr>
              <a:t>1</a:t>
            </a:r>
            <a:r>
              <a:rPr lang="ko-KR" altLang="en-US" sz="800" i="1" dirty="0">
                <a:solidFill>
                  <a:prstClr val="black"/>
                </a:solidFill>
                <a:latin typeface="Arial" panose="020B0604020202020204" pitchFamily="34" charset="0"/>
                <a:ea typeface="+mj-ea"/>
                <a:cs typeface="Arial" panose="020B0604020202020204" pitchFamily="34" charset="0"/>
              </a:rPr>
              <a:t>분기 원재료 매입 실적자료를 제공받지 못하여 </a:t>
            </a:r>
            <a:r>
              <a:rPr lang="en-US" altLang="ko-KR" sz="800" i="1" dirty="0">
                <a:solidFill>
                  <a:prstClr val="black"/>
                </a:solidFill>
                <a:latin typeface="Arial" panose="020B0604020202020204" pitchFamily="34" charset="0"/>
                <a:ea typeface="+mj-ea"/>
                <a:cs typeface="Arial" panose="020B0604020202020204" pitchFamily="34" charset="0"/>
              </a:rPr>
              <a:t>2022</a:t>
            </a:r>
            <a:r>
              <a:rPr lang="ko-KR" altLang="en-US" sz="800" i="1" dirty="0">
                <a:solidFill>
                  <a:prstClr val="black"/>
                </a:solidFill>
                <a:latin typeface="Arial" panose="020B0604020202020204" pitchFamily="34" charset="0"/>
                <a:ea typeface="+mj-ea"/>
                <a:cs typeface="Arial" panose="020B0604020202020204" pitchFamily="34" charset="0"/>
              </a:rPr>
              <a:t>년 </a:t>
            </a:r>
            <a:r>
              <a:rPr lang="en-US" altLang="ko-KR" sz="800" i="1" dirty="0">
                <a:solidFill>
                  <a:prstClr val="black"/>
                </a:solidFill>
                <a:latin typeface="Arial" panose="020B0604020202020204" pitchFamily="34" charset="0"/>
                <a:ea typeface="+mj-ea"/>
                <a:cs typeface="Arial" panose="020B0604020202020204" pitchFamily="34" charset="0"/>
              </a:rPr>
              <a:t>1</a:t>
            </a:r>
            <a:r>
              <a:rPr lang="ko-KR" altLang="en-US" sz="800" i="1" dirty="0">
                <a:solidFill>
                  <a:prstClr val="black"/>
                </a:solidFill>
                <a:latin typeface="Arial" panose="020B0604020202020204" pitchFamily="34" charset="0"/>
                <a:ea typeface="+mj-ea"/>
                <a:cs typeface="Arial" panose="020B0604020202020204" pitchFamily="34" charset="0"/>
              </a:rPr>
              <a:t>분기의 재료비 단가 효과 산출에 제약이 존재하여 </a:t>
            </a:r>
            <a:r>
              <a:rPr lang="en-US" altLang="ko-KR" sz="800" i="1" dirty="0">
                <a:solidFill>
                  <a:prstClr val="black"/>
                </a:solidFill>
                <a:latin typeface="Arial" panose="020B0604020202020204" pitchFamily="34" charset="0"/>
                <a:ea typeface="+mj-ea"/>
                <a:cs typeface="Arial" panose="020B0604020202020204" pitchFamily="34" charset="0"/>
              </a:rPr>
              <a:t>2021</a:t>
            </a:r>
            <a:r>
              <a:rPr lang="ko-KR" altLang="en-US" sz="800" i="1" dirty="0" err="1">
                <a:solidFill>
                  <a:prstClr val="black"/>
                </a:solidFill>
                <a:latin typeface="Arial" panose="020B0604020202020204" pitchFamily="34" charset="0"/>
                <a:ea typeface="+mj-ea"/>
                <a:cs typeface="Arial" panose="020B0604020202020204" pitchFamily="34" charset="0"/>
              </a:rPr>
              <a:t>년까지를</a:t>
            </a:r>
            <a:r>
              <a:rPr lang="ko-KR" altLang="en-US" sz="800" i="1" dirty="0">
                <a:solidFill>
                  <a:prstClr val="black"/>
                </a:solidFill>
                <a:latin typeface="Arial" panose="020B0604020202020204" pitchFamily="34" charset="0"/>
                <a:ea typeface="+mj-ea"/>
                <a:cs typeface="Arial" panose="020B0604020202020204" pitchFamily="34" charset="0"/>
              </a:rPr>
              <a:t> 분석 대상 기간으로 정하였음</a:t>
            </a:r>
            <a:endParaRPr lang="en-US" altLang="ko-KR" sz="800" i="1" dirty="0">
              <a:solidFill>
                <a:prstClr val="black"/>
              </a:solidFill>
              <a:latin typeface="Arial" panose="020B0604020202020204" pitchFamily="34" charset="0"/>
              <a:ea typeface="+mj-ea"/>
              <a:cs typeface="Arial" panose="020B0604020202020204" pitchFamily="34" charset="0"/>
            </a:endParaRPr>
          </a:p>
        </p:txBody>
      </p:sp>
      <p:sp>
        <p:nvSpPr>
          <p:cNvPr id="61" name="직사각형 119">
            <a:extLst>
              <a:ext uri="{FF2B5EF4-FFF2-40B4-BE49-F238E27FC236}">
                <a16:creationId xmlns:a16="http://schemas.microsoft.com/office/drawing/2014/main" id="{FA643CB4-9CC8-4698-9E93-258A6C32BC5C}"/>
              </a:ext>
            </a:extLst>
          </p:cNvPr>
          <p:cNvSpPr/>
          <p:nvPr/>
        </p:nvSpPr>
        <p:spPr bwMode="auto">
          <a:xfrm>
            <a:off x="3115798" y="3469503"/>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62" name="직사각형 119">
            <a:extLst>
              <a:ext uri="{FF2B5EF4-FFF2-40B4-BE49-F238E27FC236}">
                <a16:creationId xmlns:a16="http://schemas.microsoft.com/office/drawing/2014/main" id="{380BD3C7-CD14-4EEE-8D73-5DB722F1D71A}"/>
              </a:ext>
            </a:extLst>
          </p:cNvPr>
          <p:cNvSpPr/>
          <p:nvPr/>
        </p:nvSpPr>
        <p:spPr bwMode="auto">
          <a:xfrm>
            <a:off x="5881535" y="3469503"/>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63" name="직사각형 119">
            <a:extLst>
              <a:ext uri="{FF2B5EF4-FFF2-40B4-BE49-F238E27FC236}">
                <a16:creationId xmlns:a16="http://schemas.microsoft.com/office/drawing/2014/main" id="{B3DBC5B7-F21D-43A7-AA41-77F4099A56E6}"/>
              </a:ext>
            </a:extLst>
          </p:cNvPr>
          <p:cNvSpPr/>
          <p:nvPr/>
        </p:nvSpPr>
        <p:spPr bwMode="auto">
          <a:xfrm>
            <a:off x="8639022" y="3469503"/>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2</a:t>
            </a:r>
          </a:p>
        </p:txBody>
      </p:sp>
      <p:sp>
        <p:nvSpPr>
          <p:cNvPr id="65" name="직사각형 64">
            <a:extLst>
              <a:ext uri="{FF2B5EF4-FFF2-40B4-BE49-F238E27FC236}">
                <a16:creationId xmlns:a16="http://schemas.microsoft.com/office/drawing/2014/main" id="{0AA92ED9-204C-43B6-AC4A-3C5BF0D7943A}"/>
              </a:ext>
            </a:extLst>
          </p:cNvPr>
          <p:cNvSpPr/>
          <p:nvPr/>
        </p:nvSpPr>
        <p:spPr>
          <a:xfrm>
            <a:off x="1904421" y="2755742"/>
            <a:ext cx="360911" cy="360518"/>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6" name="순서도: 연결자 65">
            <a:extLst>
              <a:ext uri="{FF2B5EF4-FFF2-40B4-BE49-F238E27FC236}">
                <a16:creationId xmlns:a16="http://schemas.microsoft.com/office/drawing/2014/main" id="{7AAACA3C-5EFE-42D8-B5DA-15534788D68F}"/>
              </a:ext>
            </a:extLst>
          </p:cNvPr>
          <p:cNvSpPr/>
          <p:nvPr/>
        </p:nvSpPr>
        <p:spPr bwMode="auto">
          <a:xfrm>
            <a:off x="1832421" y="26885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69" name="직사각형 68">
            <a:extLst>
              <a:ext uri="{FF2B5EF4-FFF2-40B4-BE49-F238E27FC236}">
                <a16:creationId xmlns:a16="http://schemas.microsoft.com/office/drawing/2014/main" id="{3AF6FCFC-4AF4-478D-B518-550DE910813C}"/>
              </a:ext>
            </a:extLst>
          </p:cNvPr>
          <p:cNvSpPr/>
          <p:nvPr/>
        </p:nvSpPr>
        <p:spPr>
          <a:xfrm>
            <a:off x="6499069" y="1772918"/>
            <a:ext cx="394249" cy="789307"/>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0" name="순서도: 연결자 69">
            <a:extLst>
              <a:ext uri="{FF2B5EF4-FFF2-40B4-BE49-F238E27FC236}">
                <a16:creationId xmlns:a16="http://schemas.microsoft.com/office/drawing/2014/main" id="{A8D76E51-6732-4B7C-A590-29C01A0B4140}"/>
              </a:ext>
            </a:extLst>
          </p:cNvPr>
          <p:cNvSpPr/>
          <p:nvPr/>
        </p:nvSpPr>
        <p:spPr bwMode="auto">
          <a:xfrm>
            <a:off x="6427069" y="169731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71" name="직사각형 70">
            <a:extLst>
              <a:ext uri="{FF2B5EF4-FFF2-40B4-BE49-F238E27FC236}">
                <a16:creationId xmlns:a16="http://schemas.microsoft.com/office/drawing/2014/main" id="{AA2EC73B-F25E-47A0-A3AE-84BAECAFAD99}"/>
              </a:ext>
            </a:extLst>
          </p:cNvPr>
          <p:cNvSpPr/>
          <p:nvPr/>
        </p:nvSpPr>
        <p:spPr>
          <a:xfrm>
            <a:off x="7408706" y="1846797"/>
            <a:ext cx="394249" cy="1202567"/>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2" name="순서도: 연결자 71">
            <a:extLst>
              <a:ext uri="{FF2B5EF4-FFF2-40B4-BE49-F238E27FC236}">
                <a16:creationId xmlns:a16="http://schemas.microsoft.com/office/drawing/2014/main" id="{6ED8BC80-27A2-490A-8153-01872D240642}"/>
              </a:ext>
            </a:extLst>
          </p:cNvPr>
          <p:cNvSpPr/>
          <p:nvPr/>
        </p:nvSpPr>
        <p:spPr bwMode="auto">
          <a:xfrm>
            <a:off x="7336706" y="177119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73" name="순서도: 연결자 72">
            <a:extLst>
              <a:ext uri="{FF2B5EF4-FFF2-40B4-BE49-F238E27FC236}">
                <a16:creationId xmlns:a16="http://schemas.microsoft.com/office/drawing/2014/main" id="{1E5E0DCD-45D1-4F44-BB78-678E544D70E3}"/>
              </a:ext>
            </a:extLst>
          </p:cNvPr>
          <p:cNvSpPr/>
          <p:nvPr/>
        </p:nvSpPr>
        <p:spPr bwMode="auto">
          <a:xfrm>
            <a:off x="703335" y="560537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74" name="순서도: 연결자 73">
            <a:extLst>
              <a:ext uri="{FF2B5EF4-FFF2-40B4-BE49-F238E27FC236}">
                <a16:creationId xmlns:a16="http://schemas.microsoft.com/office/drawing/2014/main" id="{9045D7F1-A0AE-4C7B-A691-D70A2099B871}"/>
              </a:ext>
            </a:extLst>
          </p:cNvPr>
          <p:cNvSpPr/>
          <p:nvPr/>
        </p:nvSpPr>
        <p:spPr bwMode="auto">
          <a:xfrm>
            <a:off x="703335" y="57815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Tree>
    <p:extLst>
      <p:ext uri="{BB962C8B-B14F-4D97-AF65-F5344CB8AC3E}">
        <p14:creationId xmlns:p14="http://schemas.microsoft.com/office/powerpoint/2010/main" val="9578258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Cost Structure (1/2)</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2" name="TextBox 11">
            <a:extLst>
              <a:ext uri="{FF2B5EF4-FFF2-40B4-BE49-F238E27FC236}">
                <a16:creationId xmlns:a16="http://schemas.microsoft.com/office/drawing/2014/main" id="{58EA298C-983A-41A0-82E3-DE9D01435F27}"/>
              </a:ext>
            </a:extLst>
          </p:cNvPr>
          <p:cNvSpPr txBox="1"/>
          <p:nvPr/>
        </p:nvSpPr>
        <p:spPr>
          <a:xfrm>
            <a:off x="6076949" y="1515600"/>
            <a:ext cx="3648075" cy="4947223"/>
          </a:xfrm>
          <a:prstGeom prst="rect">
            <a:avLst/>
          </a:prstGeom>
          <a:noFill/>
          <a:ln>
            <a:noFill/>
          </a:ln>
        </p:spPr>
        <p:txBody>
          <a:bodyPr wrap="square" lIns="36000" tIns="0" rIns="36000" bIns="0" rtlCol="0">
            <a:noAutofit/>
          </a:bodyPr>
          <a:lstStyle/>
          <a:p>
            <a:pPr marL="171450" marR="0" lvl="0" indent="-171450" algn="l" defTabSz="914400" rtl="0" eaLnBrk="1" fontAlgn="auto" latinLnBrk="0" hangingPunct="1">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Cost Structure (</a:t>
            </a:r>
            <a:r>
              <a:rPr lang="ko-KR" altLang="en-US" sz="900" b="1" u="sng" dirty="0">
                <a:solidFill>
                  <a:srgbClr val="000000"/>
                </a:solidFill>
                <a:latin typeface="Arial" panose="020B0604020202020204" pitchFamily="34" charset="0"/>
                <a:cs typeface="Arial" panose="020B0604020202020204" pitchFamily="34" charset="0"/>
              </a:rPr>
              <a:t>군산공장</a:t>
            </a:r>
            <a:r>
              <a:rPr lang="en-US" altLang="ko-KR" sz="900" b="1" u="sng" dirty="0">
                <a:solidFill>
                  <a:srgbClr val="000000"/>
                </a:solidFill>
                <a:latin typeface="Arial" panose="020B0604020202020204" pitchFamily="34" charset="0"/>
                <a:cs typeface="Arial" panose="020B0604020202020204" pitchFamily="34" charset="0"/>
              </a:rPr>
              <a:t>)</a:t>
            </a:r>
            <a:endParaRPr lang="en-US" altLang="ko-KR" sz="800" b="1" u="sng"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변동</a:t>
            </a:r>
            <a:r>
              <a:rPr lang="en-US" altLang="ko-KR" sz="800" b="1" u="sng" dirty="0">
                <a:solidFill>
                  <a:srgbClr val="000000"/>
                </a:solidFill>
                <a:latin typeface="Arial" panose="020B0604020202020204" pitchFamily="34" charset="0"/>
                <a:cs typeface="Arial" panose="020B0604020202020204" pitchFamily="34" charset="0"/>
              </a:rPr>
              <a:t>COGS</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재료비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변동원가의 가장 큰 부분을 차지하는 항목으로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주요 원재료로는 고지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펄프 등이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원부재료 매입 단가 변화 </a:t>
            </a:r>
            <a:r>
              <a:rPr lang="en-US" altLang="ko-KR" sz="800" dirty="0">
                <a:solidFill>
                  <a:srgbClr val="000000"/>
                </a:solidFill>
                <a:latin typeface="Arial" panose="020B0604020202020204" pitchFamily="34" charset="0"/>
                <a:cs typeface="Arial" panose="020B0604020202020204" pitchFamily="34" charset="0"/>
              </a:rPr>
              <a:t>&amp; </a:t>
            </a:r>
            <a:r>
              <a:rPr lang="ko-KR" altLang="en-US" sz="800" dirty="0" err="1">
                <a:solidFill>
                  <a:srgbClr val="000000"/>
                </a:solidFill>
                <a:latin typeface="Arial" panose="020B0604020202020204" pitchFamily="34" charset="0"/>
                <a:cs typeface="Arial" panose="020B0604020202020204" pitchFamily="34" charset="0"/>
              </a:rPr>
              <a:t>배합비</a:t>
            </a:r>
            <a:r>
              <a:rPr lang="ko-KR" altLang="en-US" sz="800" dirty="0">
                <a:solidFill>
                  <a:srgbClr val="000000"/>
                </a:solidFill>
                <a:latin typeface="Arial" panose="020B0604020202020204" pitchFamily="34" charset="0"/>
                <a:cs typeface="Arial" panose="020B0604020202020204" pitchFamily="34" charset="0"/>
              </a:rPr>
              <a:t> 개선 </a:t>
            </a:r>
            <a:r>
              <a:rPr lang="en-US" altLang="ko-KR" sz="800" dirty="0">
                <a:solidFill>
                  <a:srgbClr val="000000"/>
                </a:solidFill>
                <a:latin typeface="Arial" panose="020B0604020202020204" pitchFamily="34" charset="0"/>
                <a:cs typeface="Arial" panose="020B0604020202020204" pitchFamily="34" charset="0"/>
              </a:rPr>
              <a:t>&amp; </a:t>
            </a:r>
            <a:r>
              <a:rPr lang="ko-KR" altLang="en-US" sz="800" dirty="0" err="1">
                <a:solidFill>
                  <a:srgbClr val="000000"/>
                </a:solidFill>
                <a:latin typeface="Arial" panose="020B0604020202020204" pitchFamily="34" charset="0"/>
                <a:cs typeface="Arial" panose="020B0604020202020204" pitchFamily="34" charset="0"/>
              </a:rPr>
              <a:t>수율</a:t>
            </a:r>
            <a:r>
              <a:rPr lang="ko-KR" altLang="en-US" sz="800" dirty="0">
                <a:solidFill>
                  <a:srgbClr val="000000"/>
                </a:solidFill>
                <a:latin typeface="Arial" panose="020B0604020202020204" pitchFamily="34" charset="0"/>
                <a:cs typeface="Arial" panose="020B0604020202020204" pitchFamily="34" charset="0"/>
              </a:rPr>
              <a:t> 개선 등의 사유로 비중이 변동하였음</a:t>
            </a:r>
            <a:r>
              <a:rPr lang="en-US" altLang="ko-KR" sz="800" dirty="0">
                <a:solidFill>
                  <a:srgbClr val="000000"/>
                </a:solidFill>
                <a:latin typeface="Arial" panose="020B0604020202020204" pitchFamily="34" charset="0"/>
                <a:cs typeface="Arial" panose="020B0604020202020204" pitchFamily="34" charset="0"/>
              </a:rPr>
              <a:t>. </a:t>
            </a:r>
            <a:endParaRPr lang="ko-KR" altLang="en-US"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유틸리티비용</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전력비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스팀비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용수비로 구성되어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각 연도별 상세내역은 아래와 같음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현재 군산공장은 필요한 열원의 약 </a:t>
            </a:r>
            <a:r>
              <a:rPr lang="en-US" altLang="ko-KR" sz="800" dirty="0">
                <a:solidFill>
                  <a:srgbClr val="000000"/>
                </a:solidFill>
                <a:latin typeface="Arial" panose="020B0604020202020204" pitchFamily="34" charset="0"/>
                <a:cs typeface="Arial" panose="020B0604020202020204" pitchFamily="34" charset="0"/>
              </a:rPr>
              <a:t>35%</a:t>
            </a:r>
            <a:r>
              <a:rPr lang="ko-KR" altLang="en-US" sz="800" dirty="0">
                <a:solidFill>
                  <a:srgbClr val="000000"/>
                </a:solidFill>
                <a:latin typeface="Arial" panose="020B0604020202020204" pitchFamily="34" charset="0"/>
                <a:cs typeface="Arial" panose="020B0604020202020204" pitchFamily="34" charset="0"/>
              </a:rPr>
              <a:t>를 외부에서 공급받고 있는 바</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외부 스팀단가 변동이 유틸리티비용 절감의 가장 중요한 변수임 </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 </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100013">
              <a:spcBef>
                <a:spcPts val="100"/>
              </a:spcBef>
              <a:buClr>
                <a:srgbClr val="00338D"/>
              </a:buClr>
              <a:tabLst>
                <a:tab pos="4935538" algn="l"/>
              </a:tabLst>
              <a:defRPr/>
            </a:pPr>
            <a:endParaRPr lang="en-US" altLang="ko-KR" sz="800" b="1" u="sng" dirty="0">
              <a:solidFill>
                <a:srgbClr val="000000"/>
              </a:solidFill>
              <a:latin typeface="Arial" panose="020B0604020202020204" pitchFamily="34" charset="0"/>
              <a:cs typeface="Arial" panose="020B0604020202020204" pitchFamily="34" charset="0"/>
            </a:endParaRPr>
          </a:p>
          <a:p>
            <a:pPr marL="271463" indent="-171450">
              <a:spcBef>
                <a:spcPts val="100"/>
              </a:spcBef>
              <a:buClr>
                <a:srgbClr val="00338D"/>
              </a:buClr>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폐기물처리비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폐기물을 처리할 때 발생하는 비용에서 폐기물을 반입하여 얻는 수익을 차감하여 </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폐기물처리비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가 산출되는데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발생 비용보다 반입 수입이 큰 경우 음의 값이 산출됨</a:t>
            </a: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변동</a:t>
            </a:r>
            <a:r>
              <a:rPr lang="en-US" altLang="ko-KR" sz="800" b="1" u="sng" dirty="0">
                <a:solidFill>
                  <a:srgbClr val="000000"/>
                </a:solidFill>
                <a:latin typeface="Arial" panose="020B0604020202020204" pitchFamily="34" charset="0"/>
                <a:cs typeface="Arial" panose="020B0604020202020204" pitchFamily="34" charset="0"/>
              </a:rPr>
              <a:t>SG&amp;A</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운반작업비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b="1"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매년 매출액 대비 </a:t>
            </a:r>
            <a:r>
              <a:rPr lang="en-US" altLang="ko-KR" sz="800" dirty="0">
                <a:solidFill>
                  <a:srgbClr val="000000"/>
                </a:solidFill>
                <a:latin typeface="Arial" panose="020B0604020202020204" pitchFamily="34" charset="0"/>
                <a:cs typeface="Arial" panose="020B0604020202020204" pitchFamily="34" charset="0"/>
              </a:rPr>
              <a:t>2~3% </a:t>
            </a:r>
            <a:r>
              <a:rPr lang="ko-KR" altLang="en-US" sz="800" dirty="0">
                <a:solidFill>
                  <a:srgbClr val="000000"/>
                </a:solidFill>
                <a:latin typeface="Arial" panose="020B0604020202020204" pitchFamily="34" charset="0"/>
                <a:cs typeface="Arial" panose="020B0604020202020204" pitchFamily="34" charset="0"/>
              </a:rPr>
              <a:t>수준으로 발생함</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수출제비용</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b="1"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수출매출과 관련된 수수료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해상운임 등으로 구성되어 있음</a:t>
            </a:r>
            <a:endParaRPr lang="en-US" altLang="ko-KR" sz="80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고정</a:t>
            </a:r>
            <a:r>
              <a:rPr lang="en-US" altLang="ko-KR" sz="800" b="1" u="sng" dirty="0">
                <a:solidFill>
                  <a:srgbClr val="000000"/>
                </a:solidFill>
                <a:latin typeface="Arial" panose="020B0604020202020204" pitchFamily="34" charset="0"/>
                <a:cs typeface="Arial" panose="020B0604020202020204" pitchFamily="34" charset="0"/>
              </a:rPr>
              <a:t>COGS</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노무비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노무비는 고정성 비용으로 급여 및 제수당</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퇴직급여</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잡급으로</a:t>
            </a:r>
            <a:r>
              <a:rPr lang="ko-KR" altLang="en-US" sz="800" dirty="0">
                <a:solidFill>
                  <a:srgbClr val="000000"/>
                </a:solidFill>
                <a:latin typeface="Arial" panose="020B0604020202020204" pitchFamily="34" charset="0"/>
                <a:cs typeface="Arial" panose="020B0604020202020204" pitchFamily="34" charset="0"/>
              </a:rPr>
              <a:t> 구성됨</a:t>
            </a:r>
            <a:endParaRPr lang="en-US" altLang="ko-KR" sz="800"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spcBef>
                <a:spcPts val="100"/>
              </a:spcBef>
              <a:spcAft>
                <a:spcPts val="0"/>
              </a:spcAft>
              <a:buClr>
                <a:srgbClr val="00338D"/>
              </a:buClr>
              <a:buSzTx/>
              <a:buFont typeface="Arial" panose="020B0604020202020204" pitchFamily="34" charset="0"/>
              <a:buChar char="-"/>
              <a:tabLst>
                <a:tab pos="355600" algn="l"/>
                <a:tab pos="4935538" algn="l"/>
              </a:tabLst>
              <a:defRPr/>
            </a:pPr>
            <a:r>
              <a:rPr lang="ko-KR" altLang="en-US" sz="800" dirty="0">
                <a:solidFill>
                  <a:srgbClr val="000000"/>
                </a:solidFill>
                <a:latin typeface="Arial" panose="020B0604020202020204" pitchFamily="34" charset="0"/>
                <a:cs typeface="Arial" panose="020B0604020202020204" pitchFamily="34" charset="0"/>
              </a:rPr>
              <a:t>급여 및 제수당</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생산직</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관리직의 급여 및 상여 등으로 구성</a:t>
            </a:r>
            <a:endParaRPr lang="en-US" altLang="ko-KR" sz="800"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spcBef>
                <a:spcPts val="100"/>
              </a:spcBef>
              <a:spcAft>
                <a:spcPts val="0"/>
              </a:spcAft>
              <a:buClr>
                <a:srgbClr val="00338D"/>
              </a:buClr>
              <a:buSzTx/>
              <a:buFont typeface="Arial" panose="020B0604020202020204" pitchFamily="34" charset="0"/>
              <a:buChar char="-"/>
              <a:tabLst>
                <a:tab pos="355600" algn="l"/>
                <a:tab pos="4935538" algn="l"/>
              </a:tabLst>
              <a:defRPr/>
            </a:pPr>
            <a:r>
              <a:rPr lang="ko-KR" altLang="en-US" sz="800" dirty="0" err="1">
                <a:solidFill>
                  <a:srgbClr val="000000"/>
                </a:solidFill>
                <a:latin typeface="Arial" panose="020B0604020202020204" pitchFamily="34" charset="0"/>
                <a:cs typeface="Arial" panose="020B0604020202020204" pitchFamily="34" charset="0"/>
              </a:rPr>
              <a:t>잡급</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일용직에 대해 지급되는 급여로 구성</a:t>
            </a:r>
            <a:endParaRPr lang="en-US" altLang="ko-KR" sz="800"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spcBef>
                <a:spcPts val="100"/>
              </a:spcBef>
              <a:spcAft>
                <a:spcPts val="0"/>
              </a:spcAft>
              <a:buClr>
                <a:srgbClr val="00338D"/>
              </a:buClr>
              <a:buSzTx/>
              <a:buFont typeface="Arial" panose="020B0604020202020204" pitchFamily="34" charset="0"/>
              <a:buChar char="-"/>
              <a:tabLst>
                <a:tab pos="355600" algn="l"/>
                <a:tab pos="4935538" algn="l"/>
              </a:tabLst>
              <a:defRPr/>
            </a:pPr>
            <a:r>
              <a:rPr lang="ko-KR" altLang="en-US" sz="800" dirty="0">
                <a:solidFill>
                  <a:srgbClr val="000000"/>
                </a:solidFill>
                <a:latin typeface="Arial" panose="020B0604020202020204" pitchFamily="34" charset="0"/>
                <a:cs typeface="Arial" panose="020B0604020202020204" pitchFamily="34" charset="0"/>
              </a:rPr>
              <a:t>퇴직급여</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현재 </a:t>
            </a:r>
            <a:r>
              <a:rPr lang="ko-KR" altLang="en-US" sz="800" dirty="0" err="1">
                <a:solidFill>
                  <a:srgbClr val="000000"/>
                </a:solidFill>
                <a:latin typeface="Arial" panose="020B0604020202020204" pitchFamily="34" charset="0"/>
                <a:cs typeface="Arial" panose="020B0604020202020204" pitchFamily="34" charset="0"/>
              </a:rPr>
              <a:t>페이퍼코리아는</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DB</a:t>
            </a:r>
            <a:r>
              <a:rPr lang="ko-KR" altLang="en-US" sz="800" dirty="0">
                <a:solidFill>
                  <a:srgbClr val="000000"/>
                </a:solidFill>
                <a:latin typeface="Arial" panose="020B0604020202020204" pitchFamily="34" charset="0"/>
                <a:cs typeface="Arial" panose="020B0604020202020204" pitchFamily="34" charset="0"/>
              </a:rPr>
              <a:t>형 퇴직연금제도를 운영하고 있음</a:t>
            </a:r>
            <a:endParaRPr lang="en-US" altLang="ko-KR" sz="800" i="1"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감가상각비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b="1"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기계장치</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공장 등의 감가상각비로 매년 </a:t>
            </a:r>
            <a:r>
              <a:rPr lang="en-US" altLang="ko-KR" sz="800" dirty="0">
                <a:solidFill>
                  <a:srgbClr val="000000"/>
                </a:solidFill>
                <a:latin typeface="Arial" panose="020B0604020202020204" pitchFamily="34" charset="0"/>
                <a:cs typeface="Arial" panose="020B0604020202020204" pitchFamily="34" charset="0"/>
              </a:rPr>
              <a:t>50~60</a:t>
            </a:r>
            <a:r>
              <a:rPr lang="ko-KR" altLang="en-US" sz="800" dirty="0">
                <a:solidFill>
                  <a:srgbClr val="000000"/>
                </a:solidFill>
                <a:latin typeface="Arial" panose="020B0604020202020204" pitchFamily="34" charset="0"/>
                <a:cs typeface="Arial" panose="020B0604020202020204" pitchFamily="34" charset="0"/>
              </a:rPr>
              <a:t>억원 수준에서 발생</a:t>
            </a:r>
            <a:r>
              <a:rPr lang="en-US" altLang="ko-KR" sz="800" dirty="0">
                <a:solidFill>
                  <a:srgbClr val="000000"/>
                </a:solidFill>
                <a:latin typeface="Arial" panose="020B0604020202020204" pitchFamily="34" charset="0"/>
                <a:cs typeface="Arial" panose="020B0604020202020204" pitchFamily="34" charset="0"/>
              </a:rPr>
              <a:t> </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용역비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b="1"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대부분 특정 용역업체</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err="1">
                <a:solidFill>
                  <a:srgbClr val="000000"/>
                </a:solidFill>
                <a:latin typeface="Arial" panose="020B0604020202020204" pitchFamily="34" charset="0"/>
                <a:cs typeface="Arial" panose="020B0604020202020204" pitchFamily="34" charset="0"/>
              </a:rPr>
              <a:t>한진피엠</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에 지급하는 용역비로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해당업체는 소각로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원료하역투입</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고지선별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등의 업무를 수행하고 있음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기타제조경비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복리후생비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수선비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보험료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지급수수료 등의 금액으로 구성됨</a:t>
            </a:r>
            <a:endParaRPr lang="en-US" altLang="ko-KR" sz="800" b="1" u="sng"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고정</a:t>
            </a:r>
            <a:r>
              <a:rPr lang="en-US" altLang="ko-KR" sz="800" b="1" u="sng" dirty="0">
                <a:solidFill>
                  <a:srgbClr val="000000"/>
                </a:solidFill>
                <a:latin typeface="Arial" panose="020B0604020202020204" pitchFamily="34" charset="0"/>
                <a:cs typeface="Arial" panose="020B0604020202020204" pitchFamily="34" charset="0"/>
              </a:rPr>
              <a:t>SG&amp;A</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err="1">
                <a:solidFill>
                  <a:srgbClr val="000000"/>
                </a:solidFill>
                <a:latin typeface="Arial" panose="020B0604020202020204" pitchFamily="34" charset="0"/>
                <a:cs typeface="Arial" panose="020B0604020202020204" pitchFamily="34" charset="0"/>
              </a:rPr>
              <a:t>세금과공과</a:t>
            </a:r>
            <a:r>
              <a:rPr lang="en-US" altLang="ko-KR" sz="800" b="1" u="sng"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2018</a:t>
            </a:r>
            <a:r>
              <a:rPr lang="ko-KR" altLang="en-US" sz="800" dirty="0">
                <a:solidFill>
                  <a:srgbClr val="000000"/>
                </a:solidFill>
                <a:latin typeface="Arial" panose="020B0604020202020204" pitchFamily="34" charset="0"/>
                <a:cs typeface="Arial" panose="020B0604020202020204" pitchFamily="34" charset="0"/>
              </a:rPr>
              <a:t>년과 </a:t>
            </a:r>
            <a:r>
              <a:rPr lang="en-US" altLang="ko-KR" sz="800" dirty="0">
                <a:solidFill>
                  <a:srgbClr val="000000"/>
                </a:solidFill>
                <a:latin typeface="Arial" panose="020B0604020202020204" pitchFamily="34" charset="0"/>
                <a:cs typeface="Arial" panose="020B0604020202020204" pitchFamily="34" charset="0"/>
              </a:rPr>
              <a:t>2019</a:t>
            </a:r>
            <a:r>
              <a:rPr lang="ko-KR" altLang="en-US" sz="800" dirty="0">
                <a:solidFill>
                  <a:srgbClr val="000000"/>
                </a:solidFill>
                <a:latin typeface="Arial" panose="020B0604020202020204" pitchFamily="34" charset="0"/>
                <a:cs typeface="Arial" panose="020B0604020202020204" pitchFamily="34" charset="0"/>
              </a:rPr>
              <a:t>년은 부동산부문 </a:t>
            </a:r>
            <a:r>
              <a:rPr lang="ko-KR" altLang="en-US" sz="800" dirty="0" err="1">
                <a:solidFill>
                  <a:srgbClr val="000000"/>
                </a:solidFill>
                <a:latin typeface="Arial" panose="020B0604020202020204" pitchFamily="34" charset="0"/>
                <a:cs typeface="Arial" panose="020B0604020202020204" pitchFamily="34" charset="0"/>
              </a:rPr>
              <a:t>세금과공과</a:t>
            </a:r>
            <a:r>
              <a:rPr lang="ko-KR" altLang="en-US" sz="800" dirty="0">
                <a:solidFill>
                  <a:srgbClr val="000000"/>
                </a:solidFill>
                <a:latin typeface="Arial" panose="020B0604020202020204" pitchFamily="34" charset="0"/>
                <a:cs typeface="Arial" panose="020B0604020202020204" pitchFamily="34" charset="0"/>
              </a:rPr>
              <a:t> 금액이 포함된 수치로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이를 제거할 경우 매년 발생액은 </a:t>
            </a:r>
            <a:r>
              <a:rPr lang="en-US" altLang="ko-KR" sz="800" dirty="0">
                <a:solidFill>
                  <a:srgbClr val="000000"/>
                </a:solidFill>
                <a:latin typeface="Arial" panose="020B0604020202020204" pitchFamily="34" charset="0"/>
                <a:cs typeface="Arial" panose="020B0604020202020204" pitchFamily="34" charset="0"/>
              </a:rPr>
              <a:t>2</a:t>
            </a:r>
            <a:r>
              <a:rPr lang="ko-KR" altLang="en-US" sz="800" dirty="0">
                <a:solidFill>
                  <a:srgbClr val="000000"/>
                </a:solidFill>
                <a:latin typeface="Arial" panose="020B0604020202020204" pitchFamily="34" charset="0"/>
                <a:cs typeface="Arial" panose="020B0604020202020204" pitchFamily="34" charset="0"/>
              </a:rPr>
              <a:t>억원 이하임 </a:t>
            </a:r>
            <a:endParaRPr lang="en-US" altLang="ko-KR" sz="800" dirty="0">
              <a:solidFill>
                <a:srgbClr val="000000"/>
              </a:solidFill>
              <a:latin typeface="Arial" panose="020B0604020202020204" pitchFamily="34" charset="0"/>
              <a:cs typeface="Arial" panose="020B0604020202020204" pitchFamily="34" charset="0"/>
            </a:endParaRPr>
          </a:p>
          <a:p>
            <a:pPr marL="271463" indent="-171450">
              <a:spcBef>
                <a:spcPts val="100"/>
              </a:spcBef>
              <a:buClr>
                <a:srgbClr val="00338D"/>
              </a:buClr>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지급수수료</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전자어음 및 수입부대관련 비용</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지급보증료</a:t>
            </a:r>
            <a:r>
              <a:rPr lang="ko-KR" altLang="en-US" sz="800" dirty="0">
                <a:solidFill>
                  <a:srgbClr val="000000"/>
                </a:solidFill>
                <a:latin typeface="Arial" panose="020B0604020202020204" pitchFamily="34" charset="0"/>
                <a:cs typeface="Arial" panose="020B0604020202020204" pitchFamily="34" charset="0"/>
              </a:rPr>
              <a:t> 등으로 구성되어 있음</a:t>
            </a:r>
            <a:endParaRPr lang="en-US" altLang="ko-KR" sz="800" b="1" u="sng"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i="1" dirty="0">
              <a:solidFill>
                <a:srgbClr val="000000"/>
              </a:solidFill>
              <a:latin typeface="Arial" panose="020B0604020202020204" pitchFamily="34" charset="0"/>
              <a:cs typeface="Arial" panose="020B0604020202020204" pitchFamily="34" charset="0"/>
            </a:endParaRPr>
          </a:p>
          <a:p>
            <a:pPr marL="355600" indent="-171450">
              <a:lnSpc>
                <a:spcPts val="1200"/>
              </a:lnSpc>
              <a:spcBef>
                <a:spcPts val="100"/>
              </a:spcBef>
              <a:buClr>
                <a:srgbClr val="00338D"/>
              </a:buClr>
              <a:buFont typeface="Arial" panose="020B0604020202020204" pitchFamily="34" charset="0"/>
              <a:buChar char="-"/>
              <a:tabLst>
                <a:tab pos="355600" algn="l"/>
                <a:tab pos="4935538" algn="l"/>
              </a:tabLst>
              <a:defRPr/>
            </a:pPr>
            <a:endParaRPr lang="en-US" altLang="ko-KR" sz="800" i="1" dirty="0">
              <a:solidFill>
                <a:srgbClr val="000000"/>
              </a:solidFill>
              <a:latin typeface="Arial" panose="020B0604020202020204" pitchFamily="34" charset="0"/>
              <a:cs typeface="Arial" panose="020B0604020202020204" pitchFamily="34" charset="0"/>
            </a:endParaRPr>
          </a:p>
          <a:p>
            <a:pPr marL="355600" indent="-171450">
              <a:lnSpc>
                <a:spcPts val="1200"/>
              </a:lnSpc>
              <a:spcBef>
                <a:spcPts val="100"/>
              </a:spcBef>
              <a:buClr>
                <a:srgbClr val="00338D"/>
              </a:buClr>
              <a:buFont typeface="Arial" panose="020B0604020202020204" pitchFamily="34" charset="0"/>
              <a:buChar char="-"/>
              <a:tabLst>
                <a:tab pos="355600" algn="l"/>
                <a:tab pos="4935538" algn="l"/>
              </a:tabLst>
              <a:defRPr/>
            </a:pPr>
            <a:endParaRPr lang="ko-KR" altLang="en-US" sz="800" i="1"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lnSpc>
                <a:spcPts val="1200"/>
              </a:lnSpc>
              <a:spcBef>
                <a:spcPts val="100"/>
              </a:spcBef>
              <a:spcAft>
                <a:spcPts val="0"/>
              </a:spcAft>
              <a:buClr>
                <a:srgbClr val="00338D"/>
              </a:buClr>
              <a:buSzTx/>
              <a:buFont typeface="Arial" panose="020B0604020202020204" pitchFamily="34" charset="0"/>
              <a:buChar char="-"/>
              <a:tabLst>
                <a:tab pos="355600" algn="l"/>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LTM</a:t>
            </a:r>
            <a:r>
              <a:rPr lang="ko-KR" altLang="en-US" sz="1000" b="1" dirty="0">
                <a:solidFill>
                  <a:srgbClr val="002997"/>
                </a:solidFill>
                <a:latin typeface="Arial" panose="020B0604020202020204" pitchFamily="34" charset="0"/>
                <a:ea typeface="+mj-ea"/>
                <a:cs typeface="Arial" panose="020B0604020202020204" pitchFamily="34" charset="0"/>
              </a:rPr>
              <a:t> 기준 군산공장의 매출액 대비 변동비</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75.7%, </a:t>
            </a:r>
            <a:r>
              <a:rPr lang="ko-KR" altLang="en-US" sz="1000" b="1" dirty="0">
                <a:solidFill>
                  <a:srgbClr val="002997"/>
                </a:solidFill>
                <a:latin typeface="Arial" panose="020B0604020202020204" pitchFamily="34" charset="0"/>
                <a:ea typeface="+mj-ea"/>
                <a:cs typeface="Arial" panose="020B0604020202020204" pitchFamily="34" charset="0"/>
              </a:rPr>
              <a:t>고정비</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21.3%</a:t>
            </a:r>
            <a:r>
              <a:rPr lang="ko-KR" altLang="en-US" sz="1000" b="1" dirty="0">
                <a:solidFill>
                  <a:srgbClr val="002997"/>
                </a:solidFill>
                <a:latin typeface="Arial" panose="020B0604020202020204" pitchFamily="34" charset="0"/>
                <a:ea typeface="+mj-ea"/>
                <a:cs typeface="Arial" panose="020B0604020202020204" pitchFamily="34" charset="0"/>
              </a:rPr>
              <a:t> 수준이며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주요 변동비 항목으로는 재료비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유틸리티비용</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운반비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수출제비용이 존재하며</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주요 고정비 항목은 노무비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감가상각비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용역비 등이 존재함</a:t>
            </a:r>
            <a:r>
              <a:rPr lang="en-US" altLang="ko-KR" sz="1000" b="1" dirty="0">
                <a:solidFill>
                  <a:srgbClr val="002997"/>
                </a:solidFill>
                <a:latin typeface="Arial" panose="020B0604020202020204" pitchFamily="34" charset="0"/>
                <a:ea typeface="+mj-ea"/>
                <a:cs typeface="Arial" panose="020B0604020202020204" pitchFamily="34" charset="0"/>
              </a:rPr>
              <a:t> </a:t>
            </a:r>
            <a:endParaRPr lang="ko-KR" altLang="en-US"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11" name="표 10">
            <a:extLst>
              <a:ext uri="{FF2B5EF4-FFF2-40B4-BE49-F238E27FC236}">
                <a16:creationId xmlns:a16="http://schemas.microsoft.com/office/drawing/2014/main" id="{93ACE35C-DA2A-4798-93E6-7E733ACA722C}"/>
              </a:ext>
            </a:extLst>
          </p:cNvPr>
          <p:cNvGraphicFramePr>
            <a:graphicFrameLocks noGrp="1"/>
          </p:cNvGraphicFramePr>
          <p:nvPr>
            <p:extLst>
              <p:ext uri="{D42A27DB-BD31-4B8C-83A1-F6EECF244321}">
                <p14:modId xmlns:p14="http://schemas.microsoft.com/office/powerpoint/2010/main" val="3086154100"/>
              </p:ext>
            </p:extLst>
          </p:nvPr>
        </p:nvGraphicFramePr>
        <p:xfrm>
          <a:off x="495464" y="1515599"/>
          <a:ext cx="5509872" cy="4320000"/>
        </p:xfrm>
        <a:graphic>
          <a:graphicData uri="http://schemas.openxmlformats.org/drawingml/2006/table">
            <a:tbl>
              <a:tblPr/>
              <a:tblGrid>
                <a:gridCol w="97400">
                  <a:extLst>
                    <a:ext uri="{9D8B030D-6E8A-4147-A177-3AD203B41FA5}">
                      <a16:colId xmlns:a16="http://schemas.microsoft.com/office/drawing/2014/main" val="2168994127"/>
                    </a:ext>
                  </a:extLst>
                </a:gridCol>
                <a:gridCol w="612000">
                  <a:extLst>
                    <a:ext uri="{9D8B030D-6E8A-4147-A177-3AD203B41FA5}">
                      <a16:colId xmlns:a16="http://schemas.microsoft.com/office/drawing/2014/main" val="3514636938"/>
                    </a:ext>
                  </a:extLst>
                </a:gridCol>
                <a:gridCol w="432000">
                  <a:extLst>
                    <a:ext uri="{9D8B030D-6E8A-4147-A177-3AD203B41FA5}">
                      <a16:colId xmlns:a16="http://schemas.microsoft.com/office/drawing/2014/main" val="2059544430"/>
                    </a:ext>
                  </a:extLst>
                </a:gridCol>
                <a:gridCol w="432000">
                  <a:extLst>
                    <a:ext uri="{9D8B030D-6E8A-4147-A177-3AD203B41FA5}">
                      <a16:colId xmlns:a16="http://schemas.microsoft.com/office/drawing/2014/main" val="3375523106"/>
                    </a:ext>
                  </a:extLst>
                </a:gridCol>
                <a:gridCol w="432000">
                  <a:extLst>
                    <a:ext uri="{9D8B030D-6E8A-4147-A177-3AD203B41FA5}">
                      <a16:colId xmlns:a16="http://schemas.microsoft.com/office/drawing/2014/main" val="4279378391"/>
                    </a:ext>
                  </a:extLst>
                </a:gridCol>
                <a:gridCol w="432000">
                  <a:extLst>
                    <a:ext uri="{9D8B030D-6E8A-4147-A177-3AD203B41FA5}">
                      <a16:colId xmlns:a16="http://schemas.microsoft.com/office/drawing/2014/main" val="2200784786"/>
                    </a:ext>
                  </a:extLst>
                </a:gridCol>
                <a:gridCol w="432000">
                  <a:extLst>
                    <a:ext uri="{9D8B030D-6E8A-4147-A177-3AD203B41FA5}">
                      <a16:colId xmlns:a16="http://schemas.microsoft.com/office/drawing/2014/main" val="1097931319"/>
                    </a:ext>
                  </a:extLst>
                </a:gridCol>
                <a:gridCol w="432000">
                  <a:extLst>
                    <a:ext uri="{9D8B030D-6E8A-4147-A177-3AD203B41FA5}">
                      <a16:colId xmlns:a16="http://schemas.microsoft.com/office/drawing/2014/main" val="1625317397"/>
                    </a:ext>
                  </a:extLst>
                </a:gridCol>
                <a:gridCol w="432000">
                  <a:extLst>
                    <a:ext uri="{9D8B030D-6E8A-4147-A177-3AD203B41FA5}">
                      <a16:colId xmlns:a16="http://schemas.microsoft.com/office/drawing/2014/main" val="696297034"/>
                    </a:ext>
                  </a:extLst>
                </a:gridCol>
                <a:gridCol w="97400">
                  <a:extLst>
                    <a:ext uri="{9D8B030D-6E8A-4147-A177-3AD203B41FA5}">
                      <a16:colId xmlns:a16="http://schemas.microsoft.com/office/drawing/2014/main" val="209415109"/>
                    </a:ext>
                  </a:extLst>
                </a:gridCol>
                <a:gridCol w="407536">
                  <a:extLst>
                    <a:ext uri="{9D8B030D-6E8A-4147-A177-3AD203B41FA5}">
                      <a16:colId xmlns:a16="http://schemas.microsoft.com/office/drawing/2014/main" val="1855088376"/>
                    </a:ext>
                  </a:extLst>
                </a:gridCol>
                <a:gridCol w="407536">
                  <a:extLst>
                    <a:ext uri="{9D8B030D-6E8A-4147-A177-3AD203B41FA5}">
                      <a16:colId xmlns:a16="http://schemas.microsoft.com/office/drawing/2014/main" val="408070001"/>
                    </a:ext>
                  </a:extLst>
                </a:gridCol>
                <a:gridCol w="432000">
                  <a:extLst>
                    <a:ext uri="{9D8B030D-6E8A-4147-A177-3AD203B41FA5}">
                      <a16:colId xmlns:a16="http://schemas.microsoft.com/office/drawing/2014/main" val="535887856"/>
                    </a:ext>
                  </a:extLst>
                </a:gridCol>
                <a:gridCol w="432000">
                  <a:extLst>
                    <a:ext uri="{9D8B030D-6E8A-4147-A177-3AD203B41FA5}">
                      <a16:colId xmlns:a16="http://schemas.microsoft.com/office/drawing/2014/main" val="1587927643"/>
                    </a:ext>
                  </a:extLst>
                </a:gridCol>
              </a:tblGrid>
              <a:tr h="144000">
                <a:tc gridSpan="4">
                  <a:txBody>
                    <a:bodyPr/>
                    <a:lstStyle/>
                    <a:p>
                      <a:pPr algn="l"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Cost Structure - </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군산공장</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9843472"/>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FY21.1Q</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FY21.1Q</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77833726"/>
                  </a:ext>
                </a:extLst>
              </a:tr>
              <a:tr h="144000">
                <a:tc gridSpan="2">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7869089"/>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75,594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65,016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79,865</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116,008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121,162</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27,660</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32,813</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73789409"/>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61,972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50,929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60,331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85,662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91,685</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18,132</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24,155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73.8%</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73.6%</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79646395"/>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59,322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47,691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55,651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79,084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84,526</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16,568</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22,010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68.2%</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67.1%</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232574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재료비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42,818</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34,749</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41,282</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64,031</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68,999</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12,943</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17,911</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55.2%</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56.9%</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46.8%</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1395742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유틸리티비용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16,504</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11,984</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12,912</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13,600</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14,068</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3,273</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3,741</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50487770"/>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폐기물처리비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958</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1,457</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1,453</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1,459</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352</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73890210"/>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2,650</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3,238</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4,680</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6,578</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7,158</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1,565</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52637"/>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운반작업비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1,410</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1,685</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2,399</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3,176</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3,366</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740</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908132424"/>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수출제비용</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1,239</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1,552</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3,402</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3,792</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825</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1,215</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95843376"/>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공헌이익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13,622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14,087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19,534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30,347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29,477</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9,527</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8,658</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34216636"/>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27,949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27,453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25,219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25,808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25,860</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6,730</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6,782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86243286"/>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19,132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19,046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20,246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21,151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21,231</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5,391</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5,471</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51840814"/>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8,063</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8,479</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9,341</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9,165</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9,170</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2,476</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34564509"/>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5,193</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5,594</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5,812</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6,060</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6,186</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1,478</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1,604</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2855376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용역비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2,648</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2,249</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2,169</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2,319</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2,390</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555</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626</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23127567"/>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기타제조경비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3,228</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2,724</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2,923</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3,608</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3,485</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882</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759</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8111937"/>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8,817</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8,406</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4,973</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4,657</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4,629</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1,339</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1,311</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40763385"/>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2,993</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2,245</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2,073</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2,066</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2,033</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574</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01245203"/>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세금과공과</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2,502</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2,979</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56976738"/>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1,633</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962</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869</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834</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9525" marB="0" anchor="ctr">
                    <a:lnL>
                      <a:noFill/>
                    </a:lnL>
                    <a:lnR>
                      <a:noFill/>
                    </a:lnR>
                    <a:lnT>
                      <a:noFill/>
                    </a:lnT>
                    <a:lnB>
                      <a:noFill/>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46828872"/>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용역비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543</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556</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502</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78189848"/>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임차료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391</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349</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28822188"/>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기타고정비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1,299</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1,257</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939</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878</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908</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246</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82892097"/>
                  </a:ext>
                </a:extLst>
              </a:tr>
              <a:tr h="144000">
                <a:tc gridSpan="2">
                  <a:txBody>
                    <a:bodyPr/>
                    <a:lstStyle/>
                    <a:p>
                      <a:pPr algn="l" fontAlgn="ctr"/>
                      <a:r>
                        <a:rPr lang="ko-KR" altLang="en-US" sz="7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재고변동등</a:t>
                      </a: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3,958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1,655</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2,738</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2,377</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1,568</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59591795"/>
                  </a:ext>
                </a:extLst>
              </a:tr>
              <a:tr h="144000">
                <a:tc gridSpan="2">
                  <a:txBody>
                    <a:bodyPr/>
                    <a:lstStyle/>
                    <a:p>
                      <a:pPr algn="l"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(15,779)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(17,325)</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(7,340)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879</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47976302"/>
                  </a:ext>
                </a:extLst>
              </a:tr>
              <a:tr h="144000">
                <a:tc gridSpan="2">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Dep</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5,364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5,867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6,454</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1,547</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1,668</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22749626"/>
                  </a:ext>
                </a:extLst>
              </a:tr>
              <a:tr h="144000">
                <a:tc gridSpan="2">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(10,415)</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(11,458)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7,324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7,333</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1,966</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07254365"/>
                  </a:ext>
                </a:extLst>
              </a:tr>
            </a:tbl>
          </a:graphicData>
        </a:graphic>
      </p:graphicFrame>
      <p:sp>
        <p:nvSpPr>
          <p:cNvPr id="20" name="직사각형 19">
            <a:extLst>
              <a:ext uri="{FF2B5EF4-FFF2-40B4-BE49-F238E27FC236}">
                <a16:creationId xmlns:a16="http://schemas.microsoft.com/office/drawing/2014/main" id="{271A7314-FA7C-40AD-9398-7AB80CD73C6E}"/>
              </a:ext>
            </a:extLst>
          </p:cNvPr>
          <p:cNvSpPr/>
          <p:nvPr/>
        </p:nvSpPr>
        <p:spPr>
          <a:xfrm>
            <a:off x="502260" y="2233413"/>
            <a:ext cx="3726839"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1" name="순서도: 연결자 20">
            <a:extLst>
              <a:ext uri="{FF2B5EF4-FFF2-40B4-BE49-F238E27FC236}">
                <a16:creationId xmlns:a16="http://schemas.microsoft.com/office/drawing/2014/main" id="{C9EA2426-52F4-4A6A-9CE7-D0432FB6FCDF}"/>
              </a:ext>
            </a:extLst>
          </p:cNvPr>
          <p:cNvSpPr/>
          <p:nvPr/>
        </p:nvSpPr>
        <p:spPr bwMode="auto">
          <a:xfrm>
            <a:off x="430261" y="21648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2" name="순서도: 연결자 21">
            <a:extLst>
              <a:ext uri="{FF2B5EF4-FFF2-40B4-BE49-F238E27FC236}">
                <a16:creationId xmlns:a16="http://schemas.microsoft.com/office/drawing/2014/main" id="{1B529AD1-85C6-44CC-A679-071395A7DAB5}"/>
              </a:ext>
            </a:extLst>
          </p:cNvPr>
          <p:cNvSpPr/>
          <p:nvPr/>
        </p:nvSpPr>
        <p:spPr bwMode="auto">
          <a:xfrm>
            <a:off x="6070599" y="164728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graphicFrame>
        <p:nvGraphicFramePr>
          <p:cNvPr id="25" name="표 24">
            <a:extLst>
              <a:ext uri="{FF2B5EF4-FFF2-40B4-BE49-F238E27FC236}">
                <a16:creationId xmlns:a16="http://schemas.microsoft.com/office/drawing/2014/main" id="{6A8249F1-1477-461E-B3A8-226D7F6C499A}"/>
              </a:ext>
            </a:extLst>
          </p:cNvPr>
          <p:cNvGraphicFramePr>
            <a:graphicFrameLocks noGrp="1"/>
          </p:cNvGraphicFramePr>
          <p:nvPr>
            <p:extLst>
              <p:ext uri="{D42A27DB-BD31-4B8C-83A1-F6EECF244321}">
                <p14:modId xmlns:p14="http://schemas.microsoft.com/office/powerpoint/2010/main" val="889342955"/>
              </p:ext>
            </p:extLst>
          </p:nvPr>
        </p:nvGraphicFramePr>
        <p:xfrm>
          <a:off x="6207439" y="2691844"/>
          <a:ext cx="3539031" cy="460800"/>
        </p:xfrm>
        <a:graphic>
          <a:graphicData uri="http://schemas.openxmlformats.org/drawingml/2006/table">
            <a:tbl>
              <a:tblPr/>
              <a:tblGrid>
                <a:gridCol w="306000">
                  <a:extLst>
                    <a:ext uri="{9D8B030D-6E8A-4147-A177-3AD203B41FA5}">
                      <a16:colId xmlns:a16="http://schemas.microsoft.com/office/drawing/2014/main" val="1316528798"/>
                    </a:ext>
                  </a:extLst>
                </a:gridCol>
                <a:gridCol w="270000">
                  <a:extLst>
                    <a:ext uri="{9D8B030D-6E8A-4147-A177-3AD203B41FA5}">
                      <a16:colId xmlns:a16="http://schemas.microsoft.com/office/drawing/2014/main" val="797580010"/>
                    </a:ext>
                  </a:extLst>
                </a:gridCol>
                <a:gridCol w="270000">
                  <a:extLst>
                    <a:ext uri="{9D8B030D-6E8A-4147-A177-3AD203B41FA5}">
                      <a16:colId xmlns:a16="http://schemas.microsoft.com/office/drawing/2014/main" val="1981433131"/>
                    </a:ext>
                  </a:extLst>
                </a:gridCol>
                <a:gridCol w="270000">
                  <a:extLst>
                    <a:ext uri="{9D8B030D-6E8A-4147-A177-3AD203B41FA5}">
                      <a16:colId xmlns:a16="http://schemas.microsoft.com/office/drawing/2014/main" val="3674514750"/>
                    </a:ext>
                  </a:extLst>
                </a:gridCol>
                <a:gridCol w="270000">
                  <a:extLst>
                    <a:ext uri="{9D8B030D-6E8A-4147-A177-3AD203B41FA5}">
                      <a16:colId xmlns:a16="http://schemas.microsoft.com/office/drawing/2014/main" val="2766436837"/>
                    </a:ext>
                  </a:extLst>
                </a:gridCol>
                <a:gridCol w="316831">
                  <a:extLst>
                    <a:ext uri="{9D8B030D-6E8A-4147-A177-3AD203B41FA5}">
                      <a16:colId xmlns:a16="http://schemas.microsoft.com/office/drawing/2014/main" val="643034015"/>
                    </a:ext>
                  </a:extLst>
                </a:gridCol>
                <a:gridCol w="288000">
                  <a:extLst>
                    <a:ext uri="{9D8B030D-6E8A-4147-A177-3AD203B41FA5}">
                      <a16:colId xmlns:a16="http://schemas.microsoft.com/office/drawing/2014/main" val="1634985521"/>
                    </a:ext>
                  </a:extLst>
                </a:gridCol>
                <a:gridCol w="288000">
                  <a:extLst>
                    <a:ext uri="{9D8B030D-6E8A-4147-A177-3AD203B41FA5}">
                      <a16:colId xmlns:a16="http://schemas.microsoft.com/office/drawing/2014/main" val="2155889157"/>
                    </a:ext>
                  </a:extLst>
                </a:gridCol>
                <a:gridCol w="97400">
                  <a:extLst>
                    <a:ext uri="{9D8B030D-6E8A-4147-A177-3AD203B41FA5}">
                      <a16:colId xmlns:a16="http://schemas.microsoft.com/office/drawing/2014/main" val="1930559366"/>
                    </a:ext>
                  </a:extLst>
                </a:gridCol>
                <a:gridCol w="270000">
                  <a:extLst>
                    <a:ext uri="{9D8B030D-6E8A-4147-A177-3AD203B41FA5}">
                      <a16:colId xmlns:a16="http://schemas.microsoft.com/office/drawing/2014/main" val="3200471172"/>
                    </a:ext>
                  </a:extLst>
                </a:gridCol>
                <a:gridCol w="316800">
                  <a:extLst>
                    <a:ext uri="{9D8B030D-6E8A-4147-A177-3AD203B41FA5}">
                      <a16:colId xmlns:a16="http://schemas.microsoft.com/office/drawing/2014/main" val="1768292117"/>
                    </a:ext>
                  </a:extLst>
                </a:gridCol>
                <a:gridCol w="288000">
                  <a:extLst>
                    <a:ext uri="{9D8B030D-6E8A-4147-A177-3AD203B41FA5}">
                      <a16:colId xmlns:a16="http://schemas.microsoft.com/office/drawing/2014/main" val="2967621346"/>
                    </a:ext>
                  </a:extLst>
                </a:gridCol>
                <a:gridCol w="288000">
                  <a:extLst>
                    <a:ext uri="{9D8B030D-6E8A-4147-A177-3AD203B41FA5}">
                      <a16:colId xmlns:a16="http://schemas.microsoft.com/office/drawing/2014/main" val="2515638734"/>
                    </a:ext>
                  </a:extLst>
                </a:gridCol>
              </a:tblGrid>
              <a:tr h="115200">
                <a:tc>
                  <a:txBody>
                    <a:bodyPr/>
                    <a:lstStyle/>
                    <a:p>
                      <a:pPr algn="l" rtl="0" fontAlgn="ctr"/>
                      <a:r>
                        <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endParaRPr 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LTM22</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21.1Q</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22.1Q</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1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LTM22</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21.1Q</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22.1Q</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57609133"/>
                  </a:ext>
                </a:extLst>
              </a:tr>
              <a:tr h="115200">
                <a:tc>
                  <a:txBody>
                    <a:bodyPr/>
                    <a:lstStyle/>
                    <a:p>
                      <a:pPr algn="l" fontAlgn="ctr"/>
                      <a:r>
                        <a:rPr lang="ko-KR" altLang="en-US"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전력비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9,152</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8,211</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9,611</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9,935</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10,021</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2,455</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2,541</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endParaRPr lang="en-US" altLang="ko-KR" sz="1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8.6%</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198422630"/>
                  </a:ext>
                </a:extLst>
              </a:tr>
              <a:tr h="115200">
                <a:tc>
                  <a:txBody>
                    <a:bodyPr/>
                    <a:lstStyle/>
                    <a:p>
                      <a:pPr algn="l" fontAlgn="ctr"/>
                      <a:r>
                        <a:rPr lang="ko-KR" altLang="en-US" sz="6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스팀비</a:t>
                      </a:r>
                      <a:endParaRPr lang="ko-KR" altLang="en-US"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5,464</a:t>
                      </a:r>
                    </a:p>
                  </a:txBody>
                  <a:tcPr marL="36000" marR="36000" marT="9525" marB="0" anchor="ctr">
                    <a:lnL>
                      <a:noFill/>
                    </a:lnL>
                    <a:lnR>
                      <a:noFill/>
                    </a:lnR>
                    <a:lnT>
                      <a:noFill/>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a:t>
                      </a:r>
                    </a:p>
                  </a:txBody>
                  <a:tcPr marL="36000" marR="36000" marT="9525" marB="0" anchor="ctr">
                    <a:lnL>
                      <a:noFill/>
                    </a:lnL>
                    <a:lnR>
                      <a:noFill/>
                    </a:lnR>
                    <a:lnT>
                      <a:noFill/>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1,626</a:t>
                      </a:r>
                    </a:p>
                  </a:txBody>
                  <a:tcPr marL="36000" marR="36000" marT="9525" marB="0" anchor="ctr">
                    <a:lnL>
                      <a:noFill/>
                    </a:lnL>
                    <a:lnR>
                      <a:noFill/>
                    </a:lnR>
                    <a:lnT>
                      <a:noFill/>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2,313</a:t>
                      </a:r>
                    </a:p>
                  </a:txBody>
                  <a:tcPr marL="36000" marR="36000" marT="9525" marB="0" anchor="ctr">
                    <a:lnL>
                      <a:noFill/>
                    </a:lnL>
                    <a:lnR>
                      <a:noFill/>
                    </a:lnR>
                    <a:lnT>
                      <a:noFill/>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2,791</a:t>
                      </a:r>
                    </a:p>
                  </a:txBody>
                  <a:tcPr marL="36000" marR="36000" marT="9525" marB="0" anchor="ctr">
                    <a:lnL>
                      <a:noFill/>
                    </a:lnL>
                    <a:lnR>
                      <a:noFill/>
                    </a:lnR>
                    <a:lnT>
                      <a:noFill/>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519</a:t>
                      </a:r>
                    </a:p>
                  </a:txBody>
                  <a:tcPr marL="36000" marR="36000" marT="9525" marB="0" anchor="ctr">
                    <a:lnL>
                      <a:noFill/>
                    </a:lnL>
                    <a:lnR>
                      <a:noFill/>
                    </a:lnR>
                    <a:lnT>
                      <a:noFill/>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997</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endParaRPr lang="en-US" altLang="ko-KR" sz="1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9525" marB="0" anchor="ctr">
                    <a:lnL>
                      <a:noFill/>
                    </a:lnL>
                    <a:lnR>
                      <a:noFill/>
                    </a:lnR>
                    <a:lnT>
                      <a:noFill/>
                    </a:lnT>
                    <a:lnB>
                      <a:noFill/>
                    </a:lnB>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9525" marB="0" anchor="ctr">
                    <a:lnL>
                      <a:noFill/>
                    </a:lnL>
                    <a:lnR>
                      <a:noFill/>
                    </a:lnR>
                    <a:lnT>
                      <a:noFill/>
                    </a:lnT>
                    <a:lnB>
                      <a:noFill/>
                    </a:lnB>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75783596"/>
                  </a:ext>
                </a:extLst>
              </a:tr>
              <a:tr h="115200">
                <a:tc>
                  <a:txBody>
                    <a:bodyPr/>
                    <a:lstStyle/>
                    <a:p>
                      <a:pPr algn="l" fontAlgn="ctr"/>
                      <a:r>
                        <a:rPr lang="ko-KR" altLang="en-US" sz="6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용수비</a:t>
                      </a:r>
                      <a:endParaRPr lang="ko-KR" altLang="en-US"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1,888</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1,973</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1,675</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1,255</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endParaRPr lang="en-US" altLang="ko-KR" sz="1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0.6%</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89706635"/>
                  </a:ext>
                </a:extLst>
              </a:tr>
            </a:tbl>
          </a:graphicData>
        </a:graphic>
      </p:graphicFrame>
      <p:sp>
        <p:nvSpPr>
          <p:cNvPr id="26" name="순서도: 연결자 25">
            <a:extLst>
              <a:ext uri="{FF2B5EF4-FFF2-40B4-BE49-F238E27FC236}">
                <a16:creationId xmlns:a16="http://schemas.microsoft.com/office/drawing/2014/main" id="{A1C8B4FE-2404-41EC-B1D3-1EF06BE2FCC7}"/>
              </a:ext>
            </a:extLst>
          </p:cNvPr>
          <p:cNvSpPr/>
          <p:nvPr/>
        </p:nvSpPr>
        <p:spPr bwMode="auto">
          <a:xfrm>
            <a:off x="6070599" y="35750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27" name="순서도: 연결자 26">
            <a:extLst>
              <a:ext uri="{FF2B5EF4-FFF2-40B4-BE49-F238E27FC236}">
                <a16:creationId xmlns:a16="http://schemas.microsoft.com/office/drawing/2014/main" id="{9EC691E1-7633-49EC-9D23-5419925E1061}"/>
              </a:ext>
            </a:extLst>
          </p:cNvPr>
          <p:cNvSpPr/>
          <p:nvPr/>
        </p:nvSpPr>
        <p:spPr bwMode="auto">
          <a:xfrm>
            <a:off x="6070599" y="39743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28" name="직사각형 27">
            <a:extLst>
              <a:ext uri="{FF2B5EF4-FFF2-40B4-BE49-F238E27FC236}">
                <a16:creationId xmlns:a16="http://schemas.microsoft.com/office/drawing/2014/main" id="{4428D47A-C7DE-4DD5-B9AC-10FA345C7EA9}"/>
              </a:ext>
            </a:extLst>
          </p:cNvPr>
          <p:cNvSpPr/>
          <p:nvPr/>
        </p:nvSpPr>
        <p:spPr>
          <a:xfrm>
            <a:off x="502261" y="2814438"/>
            <a:ext cx="3726838"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9" name="순서도: 연결자 28">
            <a:extLst>
              <a:ext uri="{FF2B5EF4-FFF2-40B4-BE49-F238E27FC236}">
                <a16:creationId xmlns:a16="http://schemas.microsoft.com/office/drawing/2014/main" id="{BA4848BA-02D3-46FB-9198-C13ECEE279FF}"/>
              </a:ext>
            </a:extLst>
          </p:cNvPr>
          <p:cNvSpPr/>
          <p:nvPr/>
        </p:nvSpPr>
        <p:spPr bwMode="auto">
          <a:xfrm>
            <a:off x="430261" y="274583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30" name="직사각형 29">
            <a:extLst>
              <a:ext uri="{FF2B5EF4-FFF2-40B4-BE49-F238E27FC236}">
                <a16:creationId xmlns:a16="http://schemas.microsoft.com/office/drawing/2014/main" id="{84A2D584-EFAD-4F7D-A7DB-5C91C0A83620}"/>
              </a:ext>
            </a:extLst>
          </p:cNvPr>
          <p:cNvSpPr/>
          <p:nvPr/>
        </p:nvSpPr>
        <p:spPr>
          <a:xfrm>
            <a:off x="502260" y="3529733"/>
            <a:ext cx="3726837"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1" name="순서도: 연결자 30">
            <a:extLst>
              <a:ext uri="{FF2B5EF4-FFF2-40B4-BE49-F238E27FC236}">
                <a16:creationId xmlns:a16="http://schemas.microsoft.com/office/drawing/2014/main" id="{B449C235-F245-4813-A7E1-EFDE72B8064A}"/>
              </a:ext>
            </a:extLst>
          </p:cNvPr>
          <p:cNvSpPr/>
          <p:nvPr/>
        </p:nvSpPr>
        <p:spPr bwMode="auto">
          <a:xfrm>
            <a:off x="430261" y="346112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32" name="TextBox 31">
            <a:extLst>
              <a:ext uri="{FF2B5EF4-FFF2-40B4-BE49-F238E27FC236}">
                <a16:creationId xmlns:a16="http://schemas.microsoft.com/office/drawing/2014/main" id="{25A67461-E85C-436A-9343-623D61528924}"/>
              </a:ext>
            </a:extLst>
          </p:cNvPr>
          <p:cNvSpPr txBox="1"/>
          <p:nvPr/>
        </p:nvSpPr>
        <p:spPr>
          <a:xfrm>
            <a:off x="497497" y="5949903"/>
            <a:ext cx="5507839" cy="369332"/>
          </a:xfrm>
          <a:prstGeom prst="rect">
            <a:avLst/>
          </a:prstGeom>
          <a:noFill/>
          <a:ln>
            <a:noFill/>
          </a:ln>
        </p:spPr>
        <p:txBody>
          <a:bodyPr wrap="square" lIns="0" tIns="0" rIns="0" bIns="0" rtlCol="0">
            <a:spAutoFit/>
          </a:bodyPr>
          <a:lstStyle/>
          <a:p>
            <a:pPr>
              <a:spcBef>
                <a:spcPts val="100"/>
              </a:spcBef>
              <a:buClr>
                <a:srgbClr val="00338D"/>
              </a:buClr>
              <a:tabLst>
                <a:tab pos="355600" algn="l"/>
                <a:tab pos="4935538" algn="l"/>
              </a:tabLst>
              <a:defRPr/>
            </a:pPr>
            <a:r>
              <a:rPr lang="en-US" altLang="ko-KR" sz="800" i="1" dirty="0">
                <a:solidFill>
                  <a:srgbClr val="000000"/>
                </a:solidFill>
                <a:latin typeface="Arial" panose="020B0604020202020204" pitchFamily="34" charset="0"/>
                <a:cs typeface="Arial" panose="020B0604020202020204" pitchFamily="34" charset="0"/>
              </a:rPr>
              <a:t>(Limitation) </a:t>
            </a:r>
            <a:r>
              <a:rPr lang="ko-KR" altLang="en-US" sz="800" i="1" dirty="0">
                <a:solidFill>
                  <a:srgbClr val="000000"/>
                </a:solidFill>
                <a:latin typeface="Arial" panose="020B0604020202020204" pitchFamily="34" charset="0"/>
                <a:cs typeface="Arial" panose="020B0604020202020204" pitchFamily="34" charset="0"/>
              </a:rPr>
              <a:t>군산</a:t>
            </a:r>
            <a:r>
              <a:rPr lang="en-US" altLang="ko-KR" sz="800" i="1" dirty="0">
                <a:solidFill>
                  <a:srgbClr val="000000"/>
                </a:solidFill>
                <a:latin typeface="Arial" panose="020B0604020202020204" pitchFamily="34" charset="0"/>
                <a:cs typeface="Arial" panose="020B0604020202020204" pitchFamily="34" charset="0"/>
              </a:rPr>
              <a:t>, </a:t>
            </a:r>
            <a:r>
              <a:rPr lang="ko-KR" altLang="en-US" sz="800" i="1" dirty="0">
                <a:solidFill>
                  <a:srgbClr val="000000"/>
                </a:solidFill>
                <a:latin typeface="Arial" panose="020B0604020202020204" pitchFamily="34" charset="0"/>
                <a:cs typeface="Arial" panose="020B0604020202020204" pitchFamily="34" charset="0"/>
              </a:rPr>
              <a:t>청주공장은 판매제품 및 원재료 물성에 차이가 존재</a:t>
            </a:r>
            <a:r>
              <a:rPr lang="en-US" altLang="ko-KR" sz="800" i="1" dirty="0">
                <a:solidFill>
                  <a:srgbClr val="000000"/>
                </a:solidFill>
                <a:latin typeface="Arial" panose="020B0604020202020204" pitchFamily="34" charset="0"/>
                <a:cs typeface="Arial" panose="020B0604020202020204" pitchFamily="34" charset="0"/>
              </a:rPr>
              <a:t>, </a:t>
            </a:r>
            <a:r>
              <a:rPr lang="ko-KR" altLang="en-US" sz="800" i="1" dirty="0">
                <a:solidFill>
                  <a:srgbClr val="000000"/>
                </a:solidFill>
                <a:latin typeface="Arial" panose="020B0604020202020204" pitchFamily="34" charset="0"/>
                <a:cs typeface="Arial" panose="020B0604020202020204" pitchFamily="34" charset="0"/>
              </a:rPr>
              <a:t>이에 따라 제지부문을 군산공장과 청주공장으로 구분하여 분석을 수행하였으나</a:t>
            </a:r>
            <a:r>
              <a:rPr lang="en-US" altLang="ko-KR" sz="800" i="1" dirty="0">
                <a:solidFill>
                  <a:srgbClr val="000000"/>
                </a:solidFill>
                <a:latin typeface="Arial" panose="020B0604020202020204" pitchFamily="34" charset="0"/>
                <a:cs typeface="Arial" panose="020B0604020202020204" pitchFamily="34" charset="0"/>
              </a:rPr>
              <a:t>, </a:t>
            </a:r>
            <a:r>
              <a:rPr lang="ko-KR" altLang="en-US" sz="800" i="1" dirty="0">
                <a:solidFill>
                  <a:srgbClr val="000000"/>
                </a:solidFill>
                <a:latin typeface="Arial" panose="020B0604020202020204" pitchFamily="34" charset="0"/>
                <a:cs typeface="Arial" panose="020B0604020202020204" pitchFamily="34" charset="0"/>
              </a:rPr>
              <a:t>군산</a:t>
            </a:r>
            <a:r>
              <a:rPr lang="en-US" altLang="ko-KR" sz="800" i="1" dirty="0">
                <a:solidFill>
                  <a:srgbClr val="000000"/>
                </a:solidFill>
                <a:latin typeface="Arial" panose="020B0604020202020204" pitchFamily="34" charset="0"/>
                <a:cs typeface="Arial" panose="020B0604020202020204" pitchFamily="34" charset="0"/>
              </a:rPr>
              <a:t> </a:t>
            </a:r>
            <a:r>
              <a:rPr lang="ko-KR" altLang="en-US" sz="800" i="1" dirty="0">
                <a:solidFill>
                  <a:srgbClr val="000000"/>
                </a:solidFill>
                <a:latin typeface="Arial" panose="020B0604020202020204" pitchFamily="34" charset="0"/>
                <a:cs typeface="Arial" panose="020B0604020202020204" pitchFamily="34" charset="0"/>
              </a:rPr>
              <a:t>및 청주공장을 구분하여 관리하고 있는 관리손익 자료는 군산공장 손익에 일부 부동산부문 손익</a:t>
            </a:r>
            <a:r>
              <a:rPr lang="en-US" altLang="ko-KR" sz="800" i="1" dirty="0">
                <a:solidFill>
                  <a:srgbClr val="000000"/>
                </a:solidFill>
                <a:latin typeface="Arial" panose="020B0604020202020204" pitchFamily="34" charset="0"/>
                <a:cs typeface="Arial" panose="020B0604020202020204" pitchFamily="34" charset="0"/>
              </a:rPr>
              <a:t>(</a:t>
            </a:r>
            <a:r>
              <a:rPr lang="ko-KR" altLang="en-US" sz="800" i="1" dirty="0" err="1">
                <a:solidFill>
                  <a:srgbClr val="000000"/>
                </a:solidFill>
                <a:latin typeface="Arial" panose="020B0604020202020204" pitchFamily="34" charset="0"/>
                <a:cs typeface="Arial" panose="020B0604020202020204" pitchFamily="34" charset="0"/>
              </a:rPr>
              <a:t>세금과공과</a:t>
            </a:r>
            <a:r>
              <a:rPr lang="en-US" altLang="ko-KR" sz="800" i="1" dirty="0">
                <a:solidFill>
                  <a:srgbClr val="000000"/>
                </a:solidFill>
                <a:latin typeface="Arial" panose="020B0604020202020204" pitchFamily="34" charset="0"/>
                <a:cs typeface="Arial" panose="020B0604020202020204" pitchFamily="34" charset="0"/>
              </a:rPr>
              <a:t>, </a:t>
            </a:r>
            <a:r>
              <a:rPr lang="ko-KR" altLang="en-US" sz="800" i="1" dirty="0">
                <a:solidFill>
                  <a:srgbClr val="000000"/>
                </a:solidFill>
                <a:latin typeface="Arial" panose="020B0604020202020204" pitchFamily="34" charset="0"/>
                <a:cs typeface="Arial" panose="020B0604020202020204" pitchFamily="34" charset="0"/>
              </a:rPr>
              <a:t>지급수수료 등</a:t>
            </a:r>
            <a:r>
              <a:rPr lang="en-US" altLang="ko-KR" sz="800" i="1" dirty="0">
                <a:solidFill>
                  <a:srgbClr val="000000"/>
                </a:solidFill>
                <a:latin typeface="Arial" panose="020B0604020202020204" pitchFamily="34" charset="0"/>
                <a:cs typeface="Arial" panose="020B0604020202020204" pitchFamily="34" charset="0"/>
              </a:rPr>
              <a:t>)</a:t>
            </a:r>
            <a:r>
              <a:rPr lang="ko-KR" altLang="en-US" sz="800" i="1" dirty="0">
                <a:solidFill>
                  <a:srgbClr val="000000"/>
                </a:solidFill>
                <a:latin typeface="Arial" panose="020B0604020202020204" pitchFamily="34" charset="0"/>
                <a:cs typeface="Arial" panose="020B0604020202020204" pitchFamily="34" charset="0"/>
              </a:rPr>
              <a:t>이 포함되어 있는 한계사항이 존재함</a:t>
            </a:r>
            <a:r>
              <a:rPr lang="en-US" altLang="ko-KR" sz="800" i="1" dirty="0">
                <a:solidFill>
                  <a:srgbClr val="000000"/>
                </a:solidFill>
                <a:latin typeface="Arial" panose="020B0604020202020204" pitchFamily="34" charset="0"/>
                <a:cs typeface="Arial" panose="020B0604020202020204" pitchFamily="34" charset="0"/>
              </a:rPr>
              <a:t>  </a:t>
            </a:r>
          </a:p>
        </p:txBody>
      </p:sp>
      <p:sp>
        <p:nvSpPr>
          <p:cNvPr id="33" name="순서도: 연결자 32">
            <a:extLst>
              <a:ext uri="{FF2B5EF4-FFF2-40B4-BE49-F238E27FC236}">
                <a16:creationId xmlns:a16="http://schemas.microsoft.com/office/drawing/2014/main" id="{E685A7E4-A571-44BC-81C6-C2E7E601F3F9}"/>
              </a:ext>
            </a:extLst>
          </p:cNvPr>
          <p:cNvSpPr/>
          <p:nvPr/>
        </p:nvSpPr>
        <p:spPr bwMode="auto">
          <a:xfrm>
            <a:off x="6070599" y="553806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34" name="직사각형 119">
            <a:extLst>
              <a:ext uri="{FF2B5EF4-FFF2-40B4-BE49-F238E27FC236}">
                <a16:creationId xmlns:a16="http://schemas.microsoft.com/office/drawing/2014/main" id="{FA3A8EB5-55EA-4BF4-AFB0-F48689C3FA04}"/>
              </a:ext>
            </a:extLst>
          </p:cNvPr>
          <p:cNvSpPr/>
          <p:nvPr/>
        </p:nvSpPr>
        <p:spPr bwMode="auto">
          <a:xfrm>
            <a:off x="495464" y="5842181"/>
            <a:ext cx="2880000"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6.3.3</a:t>
            </a:r>
          </a:p>
        </p:txBody>
      </p:sp>
      <p:sp>
        <p:nvSpPr>
          <p:cNvPr id="23" name="직사각형 22">
            <a:extLst>
              <a:ext uri="{FF2B5EF4-FFF2-40B4-BE49-F238E27FC236}">
                <a16:creationId xmlns:a16="http://schemas.microsoft.com/office/drawing/2014/main" id="{33E6B2C6-9847-410C-BEE6-F16D9BABE382}"/>
              </a:ext>
            </a:extLst>
          </p:cNvPr>
          <p:cNvSpPr/>
          <p:nvPr/>
        </p:nvSpPr>
        <p:spPr>
          <a:xfrm>
            <a:off x="502260" y="4245028"/>
            <a:ext cx="3726837"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5" name="순서도: 연결자 34">
            <a:extLst>
              <a:ext uri="{FF2B5EF4-FFF2-40B4-BE49-F238E27FC236}">
                <a16:creationId xmlns:a16="http://schemas.microsoft.com/office/drawing/2014/main" id="{15813512-2AEC-44F3-A230-AD97089C07DE}"/>
              </a:ext>
            </a:extLst>
          </p:cNvPr>
          <p:cNvSpPr/>
          <p:nvPr/>
        </p:nvSpPr>
        <p:spPr bwMode="auto">
          <a:xfrm>
            <a:off x="430261" y="417642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Tree>
    <p:extLst>
      <p:ext uri="{BB962C8B-B14F-4D97-AF65-F5344CB8AC3E}">
        <p14:creationId xmlns:p14="http://schemas.microsoft.com/office/powerpoint/2010/main" val="1812740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표 22">
            <a:extLst>
              <a:ext uri="{FF2B5EF4-FFF2-40B4-BE49-F238E27FC236}">
                <a16:creationId xmlns:a16="http://schemas.microsoft.com/office/drawing/2014/main" id="{AD72B745-4E46-4C1F-9D0F-4D1DC6CCA125}"/>
              </a:ext>
            </a:extLst>
          </p:cNvPr>
          <p:cNvGraphicFramePr>
            <a:graphicFrameLocks noGrp="1"/>
          </p:cNvGraphicFramePr>
          <p:nvPr/>
        </p:nvGraphicFramePr>
        <p:xfrm>
          <a:off x="495464" y="1515599"/>
          <a:ext cx="5509872" cy="4176000"/>
        </p:xfrm>
        <a:graphic>
          <a:graphicData uri="http://schemas.openxmlformats.org/drawingml/2006/table">
            <a:tbl>
              <a:tblPr/>
              <a:tblGrid>
                <a:gridCol w="97400">
                  <a:extLst>
                    <a:ext uri="{9D8B030D-6E8A-4147-A177-3AD203B41FA5}">
                      <a16:colId xmlns:a16="http://schemas.microsoft.com/office/drawing/2014/main" val="2168994127"/>
                    </a:ext>
                  </a:extLst>
                </a:gridCol>
                <a:gridCol w="612000">
                  <a:extLst>
                    <a:ext uri="{9D8B030D-6E8A-4147-A177-3AD203B41FA5}">
                      <a16:colId xmlns:a16="http://schemas.microsoft.com/office/drawing/2014/main" val="3514636938"/>
                    </a:ext>
                  </a:extLst>
                </a:gridCol>
                <a:gridCol w="432000">
                  <a:extLst>
                    <a:ext uri="{9D8B030D-6E8A-4147-A177-3AD203B41FA5}">
                      <a16:colId xmlns:a16="http://schemas.microsoft.com/office/drawing/2014/main" val="2059544430"/>
                    </a:ext>
                  </a:extLst>
                </a:gridCol>
                <a:gridCol w="432000">
                  <a:extLst>
                    <a:ext uri="{9D8B030D-6E8A-4147-A177-3AD203B41FA5}">
                      <a16:colId xmlns:a16="http://schemas.microsoft.com/office/drawing/2014/main" val="3375523106"/>
                    </a:ext>
                  </a:extLst>
                </a:gridCol>
                <a:gridCol w="432000">
                  <a:extLst>
                    <a:ext uri="{9D8B030D-6E8A-4147-A177-3AD203B41FA5}">
                      <a16:colId xmlns:a16="http://schemas.microsoft.com/office/drawing/2014/main" val="4279378391"/>
                    </a:ext>
                  </a:extLst>
                </a:gridCol>
                <a:gridCol w="432000">
                  <a:extLst>
                    <a:ext uri="{9D8B030D-6E8A-4147-A177-3AD203B41FA5}">
                      <a16:colId xmlns:a16="http://schemas.microsoft.com/office/drawing/2014/main" val="2200784786"/>
                    </a:ext>
                  </a:extLst>
                </a:gridCol>
                <a:gridCol w="432000">
                  <a:extLst>
                    <a:ext uri="{9D8B030D-6E8A-4147-A177-3AD203B41FA5}">
                      <a16:colId xmlns:a16="http://schemas.microsoft.com/office/drawing/2014/main" val="1097931319"/>
                    </a:ext>
                  </a:extLst>
                </a:gridCol>
                <a:gridCol w="432000">
                  <a:extLst>
                    <a:ext uri="{9D8B030D-6E8A-4147-A177-3AD203B41FA5}">
                      <a16:colId xmlns:a16="http://schemas.microsoft.com/office/drawing/2014/main" val="1625317397"/>
                    </a:ext>
                  </a:extLst>
                </a:gridCol>
                <a:gridCol w="432000">
                  <a:extLst>
                    <a:ext uri="{9D8B030D-6E8A-4147-A177-3AD203B41FA5}">
                      <a16:colId xmlns:a16="http://schemas.microsoft.com/office/drawing/2014/main" val="696297034"/>
                    </a:ext>
                  </a:extLst>
                </a:gridCol>
                <a:gridCol w="97400">
                  <a:extLst>
                    <a:ext uri="{9D8B030D-6E8A-4147-A177-3AD203B41FA5}">
                      <a16:colId xmlns:a16="http://schemas.microsoft.com/office/drawing/2014/main" val="209415109"/>
                    </a:ext>
                  </a:extLst>
                </a:gridCol>
                <a:gridCol w="407536">
                  <a:extLst>
                    <a:ext uri="{9D8B030D-6E8A-4147-A177-3AD203B41FA5}">
                      <a16:colId xmlns:a16="http://schemas.microsoft.com/office/drawing/2014/main" val="1855088376"/>
                    </a:ext>
                  </a:extLst>
                </a:gridCol>
                <a:gridCol w="407536">
                  <a:extLst>
                    <a:ext uri="{9D8B030D-6E8A-4147-A177-3AD203B41FA5}">
                      <a16:colId xmlns:a16="http://schemas.microsoft.com/office/drawing/2014/main" val="408070001"/>
                    </a:ext>
                  </a:extLst>
                </a:gridCol>
                <a:gridCol w="432000">
                  <a:extLst>
                    <a:ext uri="{9D8B030D-6E8A-4147-A177-3AD203B41FA5}">
                      <a16:colId xmlns:a16="http://schemas.microsoft.com/office/drawing/2014/main" val="535887856"/>
                    </a:ext>
                  </a:extLst>
                </a:gridCol>
                <a:gridCol w="432000">
                  <a:extLst>
                    <a:ext uri="{9D8B030D-6E8A-4147-A177-3AD203B41FA5}">
                      <a16:colId xmlns:a16="http://schemas.microsoft.com/office/drawing/2014/main" val="1587927643"/>
                    </a:ext>
                  </a:extLst>
                </a:gridCol>
              </a:tblGrid>
              <a:tr h="144000">
                <a:tc gridSpan="4">
                  <a:txBody>
                    <a:bodyPr/>
                    <a:lstStyle/>
                    <a:p>
                      <a:pPr algn="l"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Cost Structure - </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청주공장</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9843472"/>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FY21.1Q</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FY21.1Q</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77833726"/>
                  </a:ext>
                </a:extLst>
              </a:tr>
              <a:tr h="144000">
                <a:tc gridSpan="2">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7869089"/>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116,820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105,113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101,352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114,945</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122,069</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24,656</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31,780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73789409"/>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84,685</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74,584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67,290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86,666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92,702</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18,487</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24,523</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75.4%</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79646395"/>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77,493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69,467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61,213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79,688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85,286</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16,794</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22,392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69.3%</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232574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재료비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64,168</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56,273</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49,570</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67,922</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73,544</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13,889</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19,511</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59.1%</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56.3%</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1395742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유틸리티비용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13,325</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13,028</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11,931</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12,132</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12,208</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3,016</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3,092</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50487770"/>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폐기물처리비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(367)</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(466)</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73890210"/>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7,192</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5,117</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6,077</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6,979</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7,416</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1,693</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2,131</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52637"/>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운반작업비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4,814</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3,539</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4,100</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4,586</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4,784</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1,009</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1,207</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908132424"/>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수출제비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2,378</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1,578</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1,977</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2,392</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2,632</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684</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923</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95843376"/>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공헌이익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32,135</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30,529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34,062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28,278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29,367</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6,169</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7,258</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24.6%</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34216636"/>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23,064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23,168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23,244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24,743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25,113</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6,410</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6,780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86243286"/>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18,350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18,250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19,007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20,610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21,062</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5,201</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5,652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51840814"/>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7,933</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7,697</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7,987</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8,836</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9,185</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2,302</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34564509"/>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2,190</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2,880</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3,191</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3,658</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3,736</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952</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9525" marB="0" anchor="ctr">
                    <a:lnL>
                      <a:noFill/>
                    </a:lnL>
                    <a:lnR>
                      <a:noFill/>
                    </a:lnR>
                    <a:lnT>
                      <a:noFill/>
                    </a:lnT>
                    <a:lnB>
                      <a:noFill/>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2855376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용역비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2,517</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2,432</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2,684</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2,731</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2,749</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683</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9525" marB="0" anchor="ctr">
                    <a:lnL>
                      <a:noFill/>
                    </a:lnL>
                    <a:lnR>
                      <a:noFill/>
                    </a:lnR>
                    <a:lnT>
                      <a:noFill/>
                    </a:lnT>
                    <a:lnB>
                      <a:noFill/>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23127567"/>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dot"/>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차량유지비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729</a:t>
                      </a:r>
                    </a:p>
                  </a:txBody>
                  <a:tcPr marL="36000" marR="36000" marT="9525"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638</a:t>
                      </a:r>
                    </a:p>
                  </a:txBody>
                  <a:tcPr marL="36000" marR="36000" marT="9525"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468</a:t>
                      </a:r>
                    </a:p>
                  </a:txBody>
                  <a:tcPr marL="36000" marR="36000" marT="9525"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516</a:t>
                      </a:r>
                    </a:p>
                  </a:txBody>
                  <a:tcPr marL="36000" marR="36000" marT="9525"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549</a:t>
                      </a:r>
                    </a:p>
                  </a:txBody>
                  <a:tcPr marL="36000" marR="36000" marT="9525" marB="0" anchor="ctr">
                    <a:lnL>
                      <a:noFill/>
                    </a:lnL>
                    <a:lnR w="6350" cap="flat" cmpd="sng" algn="ctr">
                      <a:no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a:t>
                      </a:r>
                    </a:p>
                  </a:txBody>
                  <a:tcPr marL="36000" marR="36000" marT="9525" marB="0" anchor="ctr">
                    <a:lnL>
                      <a:noFill/>
                    </a:lnL>
                    <a:lnR w="6350" cap="flat" cmpd="sng" algn="ctr">
                      <a:no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9525"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9525"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extLst>
                  <a:ext uri="{0D108BD9-81ED-4DB2-BD59-A6C34878D82A}">
                    <a16:rowId xmlns:a16="http://schemas.microsoft.com/office/drawing/2014/main" val="1274548565"/>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기타제조경비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4,981</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4,603</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4,676</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4,870</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4,842</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1,213</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1,185</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8111937"/>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4,714</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4,918</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4,237</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4,133</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4,051</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1,210</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1,128</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40763385"/>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1,797</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2,280</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1,992</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1,935</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1,965</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01245203"/>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광고선전비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1,569</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991</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911</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789</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0.6%</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46828872"/>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508</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618</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523</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437</a:t>
                      </a:r>
                    </a:p>
                  </a:txBody>
                  <a:tcPr marL="36000" marR="36000" marT="9525"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a:t>
                      </a:r>
                    </a:p>
                  </a:txBody>
                  <a:tcPr marL="36000" marR="36000" marT="9525"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9525"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28822188"/>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기타고정비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1,029</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889</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857</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237</a:t>
                      </a:r>
                    </a:p>
                  </a:txBody>
                  <a:tcPr marL="36000" marR="36000" marT="9525"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0.6%</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82892097"/>
                  </a:ext>
                </a:extLst>
              </a:tr>
              <a:tr h="144000">
                <a:tc gridSpan="2">
                  <a:txBody>
                    <a:bodyPr/>
                    <a:lstStyle/>
                    <a:p>
                      <a:pPr algn="l" fontAlgn="ctr"/>
                      <a:r>
                        <a:rPr lang="ko-KR" altLang="en-US" sz="7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재고변동등</a:t>
                      </a: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(1,820)</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784</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59591795"/>
                  </a:ext>
                </a:extLst>
              </a:tr>
              <a:tr h="144000">
                <a:tc gridSpan="2">
                  <a:txBody>
                    <a:bodyPr/>
                    <a:lstStyle/>
                    <a:p>
                      <a:pPr algn="l"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9,040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8,854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11,308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6,232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4,349</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1,578</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47976302"/>
                  </a:ext>
                </a:extLst>
              </a:tr>
              <a:tr h="144000">
                <a:tc gridSpan="2">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Dep</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3,319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3,878</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905</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987</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22749626"/>
                  </a:ext>
                </a:extLst>
              </a:tr>
              <a:tr h="144000">
                <a:tc gridSpan="2">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11,357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11,857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14,626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10,028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8,227</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2,483</a:t>
                      </a:r>
                    </a:p>
                  </a:txBody>
                  <a:tcPr marL="36000" marR="36000" marT="9525"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682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07254365"/>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Cost Structure (2/2)</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2" name="TextBox 11">
            <a:extLst>
              <a:ext uri="{FF2B5EF4-FFF2-40B4-BE49-F238E27FC236}">
                <a16:creationId xmlns:a16="http://schemas.microsoft.com/office/drawing/2014/main" id="{58EA298C-983A-41A0-82E3-DE9D01435F27}"/>
              </a:ext>
            </a:extLst>
          </p:cNvPr>
          <p:cNvSpPr txBox="1"/>
          <p:nvPr/>
        </p:nvSpPr>
        <p:spPr>
          <a:xfrm>
            <a:off x="6076800" y="1515600"/>
            <a:ext cx="3646800" cy="4947223"/>
          </a:xfrm>
          <a:prstGeom prst="rect">
            <a:avLst/>
          </a:prstGeom>
          <a:noFill/>
          <a:ln>
            <a:noFill/>
          </a:ln>
        </p:spPr>
        <p:txBody>
          <a:bodyPr wrap="square" lIns="36000" tIns="0" rIns="36000" bIns="0" rtlCol="0">
            <a:noAutofit/>
          </a:bodyPr>
          <a:lstStyle/>
          <a:p>
            <a:pPr marL="171450" marR="0" lvl="0" indent="-171450" algn="l" defTabSz="914400" rtl="0" eaLnBrk="1" fontAlgn="auto" latinLnBrk="0" hangingPunct="1">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Cost Structure (</a:t>
            </a:r>
            <a:r>
              <a:rPr lang="ko-KR" altLang="en-US" sz="900" b="1" u="sng" dirty="0">
                <a:solidFill>
                  <a:srgbClr val="000000"/>
                </a:solidFill>
                <a:latin typeface="Arial" panose="020B0604020202020204" pitchFamily="34" charset="0"/>
                <a:cs typeface="Arial" panose="020B0604020202020204" pitchFamily="34" charset="0"/>
              </a:rPr>
              <a:t>청주공장</a:t>
            </a:r>
            <a:r>
              <a:rPr lang="en-US" altLang="ko-KR" sz="900" b="1" u="sng" dirty="0">
                <a:solidFill>
                  <a:srgbClr val="000000"/>
                </a:solidFill>
                <a:latin typeface="Arial" panose="020B0604020202020204" pitchFamily="34" charset="0"/>
                <a:cs typeface="Arial" panose="020B0604020202020204" pitchFamily="34" charset="0"/>
              </a:rPr>
              <a:t>)</a:t>
            </a:r>
            <a:endParaRPr lang="en-US" altLang="ko-KR" sz="800" b="1" u="sng"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변동</a:t>
            </a:r>
            <a:r>
              <a:rPr lang="en-US" altLang="ko-KR" sz="800" b="1" u="sng" dirty="0">
                <a:solidFill>
                  <a:srgbClr val="000000"/>
                </a:solidFill>
                <a:latin typeface="Arial" panose="020B0604020202020204" pitchFamily="34" charset="0"/>
                <a:cs typeface="Arial" panose="020B0604020202020204" pitchFamily="34" charset="0"/>
              </a:rPr>
              <a:t>COGS</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재료비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변동원가의 가장 큰 부분을 차지하는 항목으로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주요 원재료로는 고지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펄프 등이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원부재료 매입 단가 변화 </a:t>
            </a:r>
            <a:r>
              <a:rPr lang="en-US" altLang="ko-KR" sz="800" dirty="0">
                <a:solidFill>
                  <a:srgbClr val="000000"/>
                </a:solidFill>
                <a:latin typeface="Arial" panose="020B0604020202020204" pitchFamily="34" charset="0"/>
                <a:cs typeface="Arial" panose="020B0604020202020204" pitchFamily="34" charset="0"/>
              </a:rPr>
              <a:t>&amp; </a:t>
            </a:r>
            <a:r>
              <a:rPr lang="ko-KR" altLang="en-US" sz="800" dirty="0" err="1">
                <a:solidFill>
                  <a:srgbClr val="000000"/>
                </a:solidFill>
                <a:latin typeface="Arial" panose="020B0604020202020204" pitchFamily="34" charset="0"/>
                <a:cs typeface="Arial" panose="020B0604020202020204" pitchFamily="34" charset="0"/>
              </a:rPr>
              <a:t>배합비</a:t>
            </a:r>
            <a:r>
              <a:rPr lang="ko-KR" altLang="en-US" sz="800" dirty="0">
                <a:solidFill>
                  <a:srgbClr val="000000"/>
                </a:solidFill>
                <a:latin typeface="Arial" panose="020B0604020202020204" pitchFamily="34" charset="0"/>
                <a:cs typeface="Arial" panose="020B0604020202020204" pitchFamily="34" charset="0"/>
              </a:rPr>
              <a:t> 개선 </a:t>
            </a:r>
            <a:r>
              <a:rPr lang="en-US" altLang="ko-KR" sz="800" dirty="0">
                <a:solidFill>
                  <a:srgbClr val="000000"/>
                </a:solidFill>
                <a:latin typeface="Arial" panose="020B0604020202020204" pitchFamily="34" charset="0"/>
                <a:cs typeface="Arial" panose="020B0604020202020204" pitchFamily="34" charset="0"/>
              </a:rPr>
              <a:t>&amp; </a:t>
            </a:r>
            <a:r>
              <a:rPr lang="ko-KR" altLang="en-US" sz="800" dirty="0" err="1">
                <a:solidFill>
                  <a:srgbClr val="000000"/>
                </a:solidFill>
                <a:latin typeface="Arial" panose="020B0604020202020204" pitchFamily="34" charset="0"/>
                <a:cs typeface="Arial" panose="020B0604020202020204" pitchFamily="34" charset="0"/>
              </a:rPr>
              <a:t>수율</a:t>
            </a:r>
            <a:r>
              <a:rPr lang="ko-KR" altLang="en-US" sz="800" dirty="0">
                <a:solidFill>
                  <a:srgbClr val="000000"/>
                </a:solidFill>
                <a:latin typeface="Arial" panose="020B0604020202020204" pitchFamily="34" charset="0"/>
                <a:cs typeface="Arial" panose="020B0604020202020204" pitchFamily="34" charset="0"/>
              </a:rPr>
              <a:t> 개선 등의 사유로 비중이 변동하였음</a:t>
            </a:r>
            <a:r>
              <a:rPr lang="en-US" altLang="ko-KR" sz="800" dirty="0">
                <a:solidFill>
                  <a:srgbClr val="000000"/>
                </a:solidFill>
                <a:latin typeface="Arial" panose="020B0604020202020204" pitchFamily="34" charset="0"/>
                <a:cs typeface="Arial" panose="020B0604020202020204" pitchFamily="34" charset="0"/>
              </a:rPr>
              <a:t>. </a:t>
            </a:r>
            <a:endParaRPr lang="ko-KR" altLang="en-US"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유틸리티비용</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전력비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스팀비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용수비로 구성되어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각 연도별 상세내역은 아래와 같음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현재 청주공장은 자체 소각 스팀을 </a:t>
            </a:r>
            <a:r>
              <a:rPr lang="en-US" altLang="ko-KR" sz="800" dirty="0">
                <a:solidFill>
                  <a:srgbClr val="000000"/>
                </a:solidFill>
                <a:latin typeface="Arial" panose="020B0604020202020204" pitchFamily="34" charset="0"/>
                <a:cs typeface="Arial" panose="020B0604020202020204" pitchFamily="34" charset="0"/>
              </a:rPr>
              <a:t>100% </a:t>
            </a:r>
            <a:r>
              <a:rPr lang="ko-KR" altLang="en-US" sz="800" dirty="0">
                <a:solidFill>
                  <a:srgbClr val="000000"/>
                </a:solidFill>
                <a:latin typeface="Arial" panose="020B0604020202020204" pitchFamily="34" charset="0"/>
                <a:cs typeface="Arial" panose="020B0604020202020204" pitchFamily="34" charset="0"/>
              </a:rPr>
              <a:t>활용하고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이에 따라 군산공장 대비 </a:t>
            </a:r>
            <a:r>
              <a:rPr lang="ko-KR" altLang="en-US" sz="800" dirty="0" err="1">
                <a:solidFill>
                  <a:srgbClr val="000000"/>
                </a:solidFill>
                <a:latin typeface="Arial" panose="020B0604020202020204" pitchFamily="34" charset="0"/>
                <a:cs typeface="Arial" panose="020B0604020202020204" pitchFamily="34" charset="0"/>
              </a:rPr>
              <a:t>스팀비</a:t>
            </a:r>
            <a:r>
              <a:rPr lang="ko-KR" altLang="en-US" sz="800" dirty="0">
                <a:solidFill>
                  <a:srgbClr val="000000"/>
                </a:solidFill>
                <a:latin typeface="Arial" panose="020B0604020202020204" pitchFamily="34" charset="0"/>
                <a:cs typeface="Arial" panose="020B0604020202020204" pitchFamily="34" charset="0"/>
              </a:rPr>
              <a:t> 수준이 매우 낮음</a:t>
            </a:r>
            <a:endParaRPr lang="en-US" altLang="ko-KR" sz="800" dirty="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spcBef>
                <a:spcPts val="100"/>
              </a:spcBef>
              <a:spcAft>
                <a:spcPts val="0"/>
              </a:spcAft>
              <a:buClr>
                <a:srgbClr val="00338D"/>
              </a:buClr>
              <a:buSzTx/>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spcBef>
                <a:spcPts val="100"/>
              </a:spcBef>
              <a:spcAft>
                <a:spcPts val="0"/>
              </a:spcAft>
              <a:buClr>
                <a:srgbClr val="00338D"/>
              </a:buClr>
              <a:buSzTx/>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b="1" u="sng"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b="1" u="sng"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폐기물처리비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청주공장은 외부로부터 폐기물을 반입하여 이를 소각함에 따라 수익이 창출되며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폐기물을 처리할 때 발생하는 비용에서 폐기물을 반입하여 얻는 수익을 차감하여 </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폐기물처리비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가 산출되는데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발생 비용보다 반입 수입이 큰 경우 음의 값이 산출됨</a:t>
            </a: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변동</a:t>
            </a:r>
            <a:r>
              <a:rPr lang="en-US" altLang="ko-KR" sz="800" b="1" u="sng" dirty="0">
                <a:solidFill>
                  <a:srgbClr val="000000"/>
                </a:solidFill>
                <a:latin typeface="Arial" panose="020B0604020202020204" pitchFamily="34" charset="0"/>
                <a:cs typeface="Arial" panose="020B0604020202020204" pitchFamily="34" charset="0"/>
              </a:rPr>
              <a:t>SG&amp;A</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운반작업비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b="1"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매년 매출액 대비 </a:t>
            </a:r>
            <a:r>
              <a:rPr lang="en-US" altLang="ko-KR" sz="800" dirty="0">
                <a:solidFill>
                  <a:srgbClr val="000000"/>
                </a:solidFill>
                <a:latin typeface="Arial" panose="020B0604020202020204" pitchFamily="34" charset="0"/>
                <a:cs typeface="Arial" panose="020B0604020202020204" pitchFamily="34" charset="0"/>
              </a:rPr>
              <a:t>4% </a:t>
            </a:r>
            <a:r>
              <a:rPr lang="ko-KR" altLang="en-US" sz="800" dirty="0">
                <a:solidFill>
                  <a:srgbClr val="000000"/>
                </a:solidFill>
                <a:latin typeface="Arial" panose="020B0604020202020204" pitchFamily="34" charset="0"/>
                <a:cs typeface="Arial" panose="020B0604020202020204" pitchFamily="34" charset="0"/>
              </a:rPr>
              <a:t>수준으로 발생함</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수출제비용</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b="1"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수출매출과 관련된 수수료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해상운임 등으로 구성되어 있음</a:t>
            </a:r>
            <a:endParaRPr lang="en-US" altLang="ko-KR" sz="80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고정</a:t>
            </a:r>
            <a:r>
              <a:rPr lang="en-US" altLang="ko-KR" sz="800" b="1" u="sng" dirty="0">
                <a:solidFill>
                  <a:srgbClr val="000000"/>
                </a:solidFill>
                <a:latin typeface="Arial" panose="020B0604020202020204" pitchFamily="34" charset="0"/>
                <a:cs typeface="Arial" panose="020B0604020202020204" pitchFamily="34" charset="0"/>
              </a:rPr>
              <a:t>COGS</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노무비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노무비는 고정성 비용으로 급여 및 제수당</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퇴직급여</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잡급으로</a:t>
            </a:r>
            <a:r>
              <a:rPr lang="ko-KR" altLang="en-US" sz="800" dirty="0">
                <a:solidFill>
                  <a:srgbClr val="000000"/>
                </a:solidFill>
                <a:latin typeface="Arial" panose="020B0604020202020204" pitchFamily="34" charset="0"/>
                <a:cs typeface="Arial" panose="020B0604020202020204" pitchFamily="34" charset="0"/>
              </a:rPr>
              <a:t> 구성됨</a:t>
            </a:r>
            <a:endParaRPr lang="en-US" altLang="ko-KR" sz="800"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spcBef>
                <a:spcPts val="100"/>
              </a:spcBef>
              <a:spcAft>
                <a:spcPts val="0"/>
              </a:spcAft>
              <a:buClr>
                <a:srgbClr val="00338D"/>
              </a:buClr>
              <a:buSzTx/>
              <a:buFont typeface="Arial" panose="020B0604020202020204" pitchFamily="34" charset="0"/>
              <a:buChar char="-"/>
              <a:tabLst>
                <a:tab pos="355600" algn="l"/>
                <a:tab pos="4935538" algn="l"/>
              </a:tabLst>
              <a:defRPr/>
            </a:pPr>
            <a:r>
              <a:rPr lang="ko-KR" altLang="en-US" sz="800" dirty="0">
                <a:solidFill>
                  <a:srgbClr val="000000"/>
                </a:solidFill>
                <a:latin typeface="Arial" panose="020B0604020202020204" pitchFamily="34" charset="0"/>
                <a:cs typeface="Arial" panose="020B0604020202020204" pitchFamily="34" charset="0"/>
              </a:rPr>
              <a:t>급여 및 제수당</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생산직</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관리직의 급여 및 상여 등으로 구성</a:t>
            </a:r>
            <a:endParaRPr lang="en-US" altLang="ko-KR" sz="800"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spcBef>
                <a:spcPts val="100"/>
              </a:spcBef>
              <a:spcAft>
                <a:spcPts val="0"/>
              </a:spcAft>
              <a:buClr>
                <a:srgbClr val="00338D"/>
              </a:buClr>
              <a:buSzTx/>
              <a:buFont typeface="Arial" panose="020B0604020202020204" pitchFamily="34" charset="0"/>
              <a:buChar char="-"/>
              <a:tabLst>
                <a:tab pos="355600" algn="l"/>
                <a:tab pos="4935538" algn="l"/>
              </a:tabLst>
              <a:defRPr/>
            </a:pPr>
            <a:r>
              <a:rPr lang="ko-KR" altLang="en-US" sz="800" dirty="0" err="1">
                <a:solidFill>
                  <a:srgbClr val="000000"/>
                </a:solidFill>
                <a:latin typeface="Arial" panose="020B0604020202020204" pitchFamily="34" charset="0"/>
                <a:cs typeface="Arial" panose="020B0604020202020204" pitchFamily="34" charset="0"/>
              </a:rPr>
              <a:t>잡급</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일용직에 대해 지급되는 급여로 구성</a:t>
            </a:r>
            <a:endParaRPr lang="en-US" altLang="ko-KR" sz="800"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spcBef>
                <a:spcPts val="100"/>
              </a:spcBef>
              <a:spcAft>
                <a:spcPts val="0"/>
              </a:spcAft>
              <a:buClr>
                <a:srgbClr val="00338D"/>
              </a:buClr>
              <a:buSzTx/>
              <a:buFont typeface="Arial" panose="020B0604020202020204" pitchFamily="34" charset="0"/>
              <a:buChar char="-"/>
              <a:tabLst>
                <a:tab pos="355600" algn="l"/>
                <a:tab pos="4935538" algn="l"/>
              </a:tabLst>
              <a:defRPr/>
            </a:pPr>
            <a:r>
              <a:rPr lang="ko-KR" altLang="en-US" sz="800" dirty="0">
                <a:solidFill>
                  <a:srgbClr val="000000"/>
                </a:solidFill>
                <a:latin typeface="Arial" panose="020B0604020202020204" pitchFamily="34" charset="0"/>
                <a:cs typeface="Arial" panose="020B0604020202020204" pitchFamily="34" charset="0"/>
              </a:rPr>
              <a:t>퇴직급여</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현재 </a:t>
            </a:r>
            <a:r>
              <a:rPr lang="ko-KR" altLang="en-US" sz="800" dirty="0" err="1">
                <a:solidFill>
                  <a:srgbClr val="000000"/>
                </a:solidFill>
                <a:latin typeface="Arial" panose="020B0604020202020204" pitchFamily="34" charset="0"/>
                <a:cs typeface="Arial" panose="020B0604020202020204" pitchFamily="34" charset="0"/>
              </a:rPr>
              <a:t>나투라페이퍼는</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DB+DC</a:t>
            </a:r>
            <a:r>
              <a:rPr lang="ko-KR" altLang="en-US" sz="800" dirty="0">
                <a:solidFill>
                  <a:srgbClr val="000000"/>
                </a:solidFill>
                <a:latin typeface="Arial" panose="020B0604020202020204" pitchFamily="34" charset="0"/>
                <a:cs typeface="Arial" panose="020B0604020202020204" pitchFamily="34" charset="0"/>
              </a:rPr>
              <a:t> 혼합형 퇴직연금제도를 운영하고 있음</a:t>
            </a:r>
            <a:endParaRPr lang="en-US" altLang="ko-KR" sz="800" i="1"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감가상각비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b="1"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기계장치</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공장 등의 감가상각비로 관련 설비 투자로 인해 감가상각비 발생액이 지속적으로 증가하였음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용역비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b="1"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대부분 특정 용역업체</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err="1">
                <a:solidFill>
                  <a:srgbClr val="000000"/>
                </a:solidFill>
                <a:latin typeface="Arial" panose="020B0604020202020204" pitchFamily="34" charset="0"/>
                <a:cs typeface="Arial" panose="020B0604020202020204" pitchFamily="34" charset="0"/>
              </a:rPr>
              <a:t>한진피엠</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에 지급하는 용역비로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해당업체는 소각로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원료하역투입</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고지선별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등의 업무를 수행하고 있음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차량유지비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일반적인 성격의 차량유지비 외에 장비 유류비가 포함된 금액임</a:t>
            </a:r>
            <a:endParaRPr lang="en-US" altLang="ko-KR" sz="800" b="1" u="sng"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기타제조경비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복리후생비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수선비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보험료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지급수수료 등의 금액으로 구성됨</a:t>
            </a:r>
            <a:endParaRPr lang="en-US" altLang="ko-KR" sz="800" b="1" u="sng"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고정</a:t>
            </a:r>
            <a:r>
              <a:rPr lang="en-US" altLang="ko-KR" sz="800" b="1" u="sng" dirty="0">
                <a:solidFill>
                  <a:srgbClr val="000000"/>
                </a:solidFill>
                <a:latin typeface="Arial" panose="020B0604020202020204" pitchFamily="34" charset="0"/>
                <a:cs typeface="Arial" panose="020B0604020202020204" pitchFamily="34" charset="0"/>
              </a:rPr>
              <a:t>SG&amp;A</a:t>
            </a:r>
          </a:p>
          <a:p>
            <a:pPr marL="271463" indent="-171450">
              <a:spcBef>
                <a:spcPts val="100"/>
              </a:spcBef>
              <a:buClr>
                <a:srgbClr val="00338D"/>
              </a:buClr>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지급수수료</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전자어음 및 수입부대관련 비용</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지급보증료</a:t>
            </a:r>
            <a:r>
              <a:rPr lang="ko-KR" altLang="en-US" sz="800" dirty="0">
                <a:solidFill>
                  <a:srgbClr val="000000"/>
                </a:solidFill>
                <a:latin typeface="Arial" panose="020B0604020202020204" pitchFamily="34" charset="0"/>
                <a:cs typeface="Arial" panose="020B0604020202020204" pitchFamily="34" charset="0"/>
              </a:rPr>
              <a:t> 등으로 구성되어 있음</a:t>
            </a:r>
            <a:endParaRPr lang="en-US" altLang="ko-KR" sz="800" dirty="0">
              <a:solidFill>
                <a:srgbClr val="000000"/>
              </a:solidFill>
              <a:latin typeface="Arial" panose="020B0604020202020204" pitchFamily="34" charset="0"/>
              <a:cs typeface="Arial" panose="020B0604020202020204" pitchFamily="34" charset="0"/>
            </a:endParaRPr>
          </a:p>
          <a:p>
            <a:pPr marL="100013">
              <a:lnSpc>
                <a:spcPts val="1200"/>
              </a:lnSpc>
              <a:spcBef>
                <a:spcPts val="100"/>
              </a:spcBef>
              <a:buClr>
                <a:srgbClr val="00338D"/>
              </a:buClr>
              <a:tabLst>
                <a:tab pos="4935538"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271463" indent="-171450">
              <a:lnSpc>
                <a:spcPts val="1200"/>
              </a:lnSpc>
              <a:spcBef>
                <a:spcPts val="100"/>
              </a:spcBef>
              <a:buClr>
                <a:srgbClr val="00338D"/>
              </a:buClr>
              <a:buFont typeface="Wingdings" panose="05000000000000000000" pitchFamily="2" charset="2"/>
              <a:buChar char="ü"/>
              <a:tabLst>
                <a:tab pos="4935538" algn="l"/>
              </a:tabLst>
              <a:defRPr/>
            </a:pPr>
            <a:endParaRPr lang="en-US" altLang="ko-KR" sz="800" b="1" u="sng"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i="1" dirty="0">
              <a:solidFill>
                <a:srgbClr val="000000"/>
              </a:solidFill>
              <a:latin typeface="Arial" panose="020B0604020202020204" pitchFamily="34" charset="0"/>
              <a:cs typeface="Arial" panose="020B0604020202020204" pitchFamily="34" charset="0"/>
            </a:endParaRPr>
          </a:p>
          <a:p>
            <a:pPr marL="355600" indent="-171450">
              <a:lnSpc>
                <a:spcPts val="1200"/>
              </a:lnSpc>
              <a:spcBef>
                <a:spcPts val="100"/>
              </a:spcBef>
              <a:buClr>
                <a:srgbClr val="00338D"/>
              </a:buClr>
              <a:buFont typeface="Arial" panose="020B0604020202020204" pitchFamily="34" charset="0"/>
              <a:buChar char="-"/>
              <a:tabLst>
                <a:tab pos="355600" algn="l"/>
                <a:tab pos="4935538" algn="l"/>
              </a:tabLst>
              <a:defRPr/>
            </a:pPr>
            <a:endParaRPr lang="en-US" altLang="ko-KR" sz="800" i="1" dirty="0">
              <a:solidFill>
                <a:srgbClr val="000000"/>
              </a:solidFill>
              <a:latin typeface="Arial" panose="020B0604020202020204" pitchFamily="34" charset="0"/>
              <a:cs typeface="Arial" panose="020B0604020202020204" pitchFamily="34" charset="0"/>
            </a:endParaRPr>
          </a:p>
          <a:p>
            <a:pPr marL="355600" indent="-171450">
              <a:lnSpc>
                <a:spcPts val="1200"/>
              </a:lnSpc>
              <a:spcBef>
                <a:spcPts val="100"/>
              </a:spcBef>
              <a:buClr>
                <a:srgbClr val="00338D"/>
              </a:buClr>
              <a:buFont typeface="Arial" panose="020B0604020202020204" pitchFamily="34" charset="0"/>
              <a:buChar char="-"/>
              <a:tabLst>
                <a:tab pos="355600" algn="l"/>
                <a:tab pos="4935538" algn="l"/>
              </a:tabLst>
              <a:defRPr/>
            </a:pPr>
            <a:endParaRPr lang="ko-KR" altLang="en-US" sz="800" i="1"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lnSpc>
                <a:spcPts val="1200"/>
              </a:lnSpc>
              <a:spcBef>
                <a:spcPts val="100"/>
              </a:spcBef>
              <a:spcAft>
                <a:spcPts val="0"/>
              </a:spcAft>
              <a:buClr>
                <a:srgbClr val="00338D"/>
              </a:buClr>
              <a:buSzTx/>
              <a:buFont typeface="Arial" panose="020B0604020202020204" pitchFamily="34" charset="0"/>
              <a:buChar char="-"/>
              <a:tabLst>
                <a:tab pos="355600" algn="l"/>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LTM </a:t>
            </a:r>
            <a:r>
              <a:rPr lang="ko-KR" altLang="en-US" sz="1000" b="1" dirty="0">
                <a:solidFill>
                  <a:srgbClr val="002997"/>
                </a:solidFill>
                <a:latin typeface="Arial" panose="020B0604020202020204" pitchFamily="34" charset="0"/>
                <a:ea typeface="+mj-ea"/>
                <a:cs typeface="Arial" panose="020B0604020202020204" pitchFamily="34" charset="0"/>
              </a:rPr>
              <a:t>기준 청주공장의 매출액 대비 변동비</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75.9%, </a:t>
            </a:r>
            <a:r>
              <a:rPr lang="ko-KR" altLang="en-US" sz="1000" b="1" dirty="0">
                <a:solidFill>
                  <a:srgbClr val="002997"/>
                </a:solidFill>
                <a:latin typeface="Arial" panose="020B0604020202020204" pitchFamily="34" charset="0"/>
                <a:ea typeface="+mj-ea"/>
                <a:cs typeface="Arial" panose="020B0604020202020204" pitchFamily="34" charset="0"/>
              </a:rPr>
              <a:t>고정비</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20.6%</a:t>
            </a:r>
            <a:r>
              <a:rPr lang="ko-KR" altLang="en-US" sz="1000" b="1" dirty="0">
                <a:solidFill>
                  <a:srgbClr val="002997"/>
                </a:solidFill>
                <a:latin typeface="Arial" panose="020B0604020202020204" pitchFamily="34" charset="0"/>
                <a:ea typeface="+mj-ea"/>
                <a:cs typeface="Arial" panose="020B0604020202020204" pitchFamily="34" charset="0"/>
              </a:rPr>
              <a:t> 수준이며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주요 변동비 항목으로는 재료비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유틸리티비용</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운반비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수출제비용이 존재하며</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주요 고정비 항목은 노무비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감가상각비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용역비 등이 존재함</a:t>
            </a:r>
            <a:r>
              <a:rPr lang="en-US" altLang="ko-KR" sz="1000" b="1" dirty="0">
                <a:solidFill>
                  <a:srgbClr val="002997"/>
                </a:solidFill>
                <a:latin typeface="Arial" panose="020B0604020202020204" pitchFamily="34" charset="0"/>
                <a:ea typeface="+mj-ea"/>
                <a:cs typeface="Arial" panose="020B0604020202020204" pitchFamily="34" charset="0"/>
              </a:rPr>
              <a:t> </a:t>
            </a:r>
            <a:endParaRPr lang="ko-KR" altLang="en-US" sz="1000" b="1" dirty="0">
              <a:solidFill>
                <a:srgbClr val="002997"/>
              </a:solidFill>
              <a:latin typeface="Arial" panose="020B0604020202020204" pitchFamily="34" charset="0"/>
              <a:ea typeface="+mj-ea"/>
              <a:cs typeface="Arial" panose="020B0604020202020204" pitchFamily="34" charset="0"/>
            </a:endParaRPr>
          </a:p>
        </p:txBody>
      </p:sp>
      <p:sp>
        <p:nvSpPr>
          <p:cNvPr id="22" name="순서도: 연결자 21">
            <a:extLst>
              <a:ext uri="{FF2B5EF4-FFF2-40B4-BE49-F238E27FC236}">
                <a16:creationId xmlns:a16="http://schemas.microsoft.com/office/drawing/2014/main" id="{1B529AD1-85C6-44CC-A679-071395A7DAB5}"/>
              </a:ext>
            </a:extLst>
          </p:cNvPr>
          <p:cNvSpPr/>
          <p:nvPr/>
        </p:nvSpPr>
        <p:spPr bwMode="auto">
          <a:xfrm>
            <a:off x="6069600" y="165363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6" name="순서도: 연결자 25">
            <a:extLst>
              <a:ext uri="{FF2B5EF4-FFF2-40B4-BE49-F238E27FC236}">
                <a16:creationId xmlns:a16="http://schemas.microsoft.com/office/drawing/2014/main" id="{A1C8B4FE-2404-41EC-B1D3-1EF06BE2FCC7}"/>
              </a:ext>
            </a:extLst>
          </p:cNvPr>
          <p:cNvSpPr/>
          <p:nvPr/>
        </p:nvSpPr>
        <p:spPr bwMode="auto">
          <a:xfrm>
            <a:off x="6069600" y="35750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27" name="순서도: 연결자 26">
            <a:extLst>
              <a:ext uri="{FF2B5EF4-FFF2-40B4-BE49-F238E27FC236}">
                <a16:creationId xmlns:a16="http://schemas.microsoft.com/office/drawing/2014/main" id="{9EC691E1-7633-49EC-9D23-5419925E1061}"/>
              </a:ext>
            </a:extLst>
          </p:cNvPr>
          <p:cNvSpPr/>
          <p:nvPr/>
        </p:nvSpPr>
        <p:spPr bwMode="auto">
          <a:xfrm>
            <a:off x="6069600" y="39870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32" name="TextBox 31">
            <a:extLst>
              <a:ext uri="{FF2B5EF4-FFF2-40B4-BE49-F238E27FC236}">
                <a16:creationId xmlns:a16="http://schemas.microsoft.com/office/drawing/2014/main" id="{25A67461-E85C-436A-9343-623D61528924}"/>
              </a:ext>
            </a:extLst>
          </p:cNvPr>
          <p:cNvSpPr txBox="1"/>
          <p:nvPr/>
        </p:nvSpPr>
        <p:spPr>
          <a:xfrm>
            <a:off x="497497" y="5807837"/>
            <a:ext cx="5509872" cy="446341"/>
          </a:xfrm>
          <a:prstGeom prst="rect">
            <a:avLst/>
          </a:prstGeom>
          <a:noFill/>
          <a:ln>
            <a:noFill/>
          </a:ln>
        </p:spPr>
        <p:txBody>
          <a:bodyPr wrap="square" lIns="0" tIns="0" rIns="0" bIns="0" rtlCol="0">
            <a:spAutoFit/>
          </a:bodyPr>
          <a:lstStyle/>
          <a:p>
            <a:pPr>
              <a:lnSpc>
                <a:spcPts val="1200"/>
              </a:lnSpc>
              <a:spcBef>
                <a:spcPts val="100"/>
              </a:spcBef>
              <a:buClr>
                <a:srgbClr val="00338D"/>
              </a:buClr>
              <a:tabLst>
                <a:tab pos="355600" algn="l"/>
                <a:tab pos="4935538" algn="l"/>
              </a:tabLst>
              <a:defRPr/>
            </a:pPr>
            <a:r>
              <a:rPr lang="en-US" altLang="ko-KR" sz="800" i="1" dirty="0">
                <a:solidFill>
                  <a:srgbClr val="000000"/>
                </a:solidFill>
                <a:latin typeface="Arial" panose="020B0604020202020204" pitchFamily="34" charset="0"/>
                <a:cs typeface="Arial" panose="020B0604020202020204" pitchFamily="34" charset="0"/>
              </a:rPr>
              <a:t>(Limitation) </a:t>
            </a:r>
            <a:r>
              <a:rPr lang="ko-KR" altLang="en-US" sz="800" i="1" dirty="0">
                <a:solidFill>
                  <a:srgbClr val="000000"/>
                </a:solidFill>
                <a:latin typeface="Arial" panose="020B0604020202020204" pitchFamily="34" charset="0"/>
                <a:cs typeface="Arial" panose="020B0604020202020204" pitchFamily="34" charset="0"/>
              </a:rPr>
              <a:t>군산</a:t>
            </a:r>
            <a:r>
              <a:rPr lang="en-US" altLang="ko-KR" sz="800" i="1" dirty="0">
                <a:solidFill>
                  <a:srgbClr val="000000"/>
                </a:solidFill>
                <a:latin typeface="Arial" panose="020B0604020202020204" pitchFamily="34" charset="0"/>
                <a:cs typeface="Arial" panose="020B0604020202020204" pitchFamily="34" charset="0"/>
              </a:rPr>
              <a:t>, </a:t>
            </a:r>
            <a:r>
              <a:rPr lang="ko-KR" altLang="en-US" sz="800" i="1" dirty="0">
                <a:solidFill>
                  <a:srgbClr val="000000"/>
                </a:solidFill>
                <a:latin typeface="Arial" panose="020B0604020202020204" pitchFamily="34" charset="0"/>
                <a:cs typeface="Arial" panose="020B0604020202020204" pitchFamily="34" charset="0"/>
              </a:rPr>
              <a:t>청주공장은 판매제품 및 원재료 물성에 차이가 존재</a:t>
            </a:r>
            <a:r>
              <a:rPr lang="en-US" altLang="ko-KR" sz="800" i="1" dirty="0">
                <a:solidFill>
                  <a:srgbClr val="000000"/>
                </a:solidFill>
                <a:latin typeface="Arial" panose="020B0604020202020204" pitchFamily="34" charset="0"/>
                <a:cs typeface="Arial" panose="020B0604020202020204" pitchFamily="34" charset="0"/>
              </a:rPr>
              <a:t>, </a:t>
            </a:r>
            <a:r>
              <a:rPr lang="ko-KR" altLang="en-US" sz="800" i="1" dirty="0">
                <a:solidFill>
                  <a:srgbClr val="000000"/>
                </a:solidFill>
                <a:latin typeface="Arial" panose="020B0604020202020204" pitchFamily="34" charset="0"/>
                <a:cs typeface="Arial" panose="020B0604020202020204" pitchFamily="34" charset="0"/>
              </a:rPr>
              <a:t>이에 따라 제지부문을 군산공장과 청주공장으로 구분하여 분석을 수행하였으나</a:t>
            </a:r>
            <a:r>
              <a:rPr lang="en-US" altLang="ko-KR" sz="800" i="1" dirty="0">
                <a:solidFill>
                  <a:srgbClr val="000000"/>
                </a:solidFill>
                <a:latin typeface="Arial" panose="020B0604020202020204" pitchFamily="34" charset="0"/>
                <a:cs typeface="Arial" panose="020B0604020202020204" pitchFamily="34" charset="0"/>
              </a:rPr>
              <a:t>, </a:t>
            </a:r>
            <a:r>
              <a:rPr lang="ko-KR" altLang="en-US" sz="800" i="1" dirty="0">
                <a:solidFill>
                  <a:srgbClr val="000000"/>
                </a:solidFill>
                <a:latin typeface="Arial" panose="020B0604020202020204" pitchFamily="34" charset="0"/>
                <a:cs typeface="Arial" panose="020B0604020202020204" pitchFamily="34" charset="0"/>
              </a:rPr>
              <a:t>군산</a:t>
            </a:r>
            <a:r>
              <a:rPr lang="en-US" altLang="ko-KR" sz="800" i="1" dirty="0">
                <a:solidFill>
                  <a:srgbClr val="000000"/>
                </a:solidFill>
                <a:latin typeface="Arial" panose="020B0604020202020204" pitchFamily="34" charset="0"/>
                <a:cs typeface="Arial" panose="020B0604020202020204" pitchFamily="34" charset="0"/>
              </a:rPr>
              <a:t> </a:t>
            </a:r>
            <a:r>
              <a:rPr lang="ko-KR" altLang="en-US" sz="800" i="1" dirty="0">
                <a:solidFill>
                  <a:srgbClr val="000000"/>
                </a:solidFill>
                <a:latin typeface="Arial" panose="020B0604020202020204" pitchFamily="34" charset="0"/>
                <a:cs typeface="Arial" panose="020B0604020202020204" pitchFamily="34" charset="0"/>
              </a:rPr>
              <a:t>및 청주공장을 구분하여 관리하고 있는 관리손익 자료는 군산공장 손익에 일부 부동산부문 손익</a:t>
            </a:r>
            <a:r>
              <a:rPr lang="en-US" altLang="ko-KR" sz="800" i="1" dirty="0">
                <a:solidFill>
                  <a:srgbClr val="000000"/>
                </a:solidFill>
                <a:latin typeface="Arial" panose="020B0604020202020204" pitchFamily="34" charset="0"/>
                <a:cs typeface="Arial" panose="020B0604020202020204" pitchFamily="34" charset="0"/>
              </a:rPr>
              <a:t>(</a:t>
            </a:r>
            <a:r>
              <a:rPr lang="ko-KR" altLang="en-US" sz="800" i="1" dirty="0" err="1">
                <a:solidFill>
                  <a:srgbClr val="000000"/>
                </a:solidFill>
                <a:latin typeface="Arial" panose="020B0604020202020204" pitchFamily="34" charset="0"/>
                <a:cs typeface="Arial" panose="020B0604020202020204" pitchFamily="34" charset="0"/>
              </a:rPr>
              <a:t>세금과공과</a:t>
            </a:r>
            <a:r>
              <a:rPr lang="en-US" altLang="ko-KR" sz="800" i="1" dirty="0">
                <a:solidFill>
                  <a:srgbClr val="000000"/>
                </a:solidFill>
                <a:latin typeface="Arial" panose="020B0604020202020204" pitchFamily="34" charset="0"/>
                <a:cs typeface="Arial" panose="020B0604020202020204" pitchFamily="34" charset="0"/>
              </a:rPr>
              <a:t>, </a:t>
            </a:r>
            <a:r>
              <a:rPr lang="ko-KR" altLang="en-US" sz="800" i="1" dirty="0">
                <a:solidFill>
                  <a:srgbClr val="000000"/>
                </a:solidFill>
                <a:latin typeface="Arial" panose="020B0604020202020204" pitchFamily="34" charset="0"/>
                <a:cs typeface="Arial" panose="020B0604020202020204" pitchFamily="34" charset="0"/>
              </a:rPr>
              <a:t>지급수수료 등</a:t>
            </a:r>
            <a:r>
              <a:rPr lang="en-US" altLang="ko-KR" sz="800" i="1" dirty="0">
                <a:solidFill>
                  <a:srgbClr val="000000"/>
                </a:solidFill>
                <a:latin typeface="Arial" panose="020B0604020202020204" pitchFamily="34" charset="0"/>
                <a:cs typeface="Arial" panose="020B0604020202020204" pitchFamily="34" charset="0"/>
              </a:rPr>
              <a:t>)</a:t>
            </a:r>
            <a:r>
              <a:rPr lang="ko-KR" altLang="en-US" sz="800" i="1" dirty="0">
                <a:solidFill>
                  <a:srgbClr val="000000"/>
                </a:solidFill>
                <a:latin typeface="Arial" panose="020B0604020202020204" pitchFamily="34" charset="0"/>
                <a:cs typeface="Arial" panose="020B0604020202020204" pitchFamily="34" charset="0"/>
              </a:rPr>
              <a:t>이  포함되어 있는 한계사항이 존재함</a:t>
            </a:r>
            <a:r>
              <a:rPr lang="en-US" altLang="ko-KR" sz="800" i="1" dirty="0">
                <a:solidFill>
                  <a:srgbClr val="000000"/>
                </a:solidFill>
                <a:latin typeface="Arial" panose="020B0604020202020204" pitchFamily="34" charset="0"/>
                <a:cs typeface="Arial" panose="020B0604020202020204" pitchFamily="34" charset="0"/>
              </a:rPr>
              <a:t>  </a:t>
            </a:r>
          </a:p>
        </p:txBody>
      </p:sp>
      <p:sp>
        <p:nvSpPr>
          <p:cNvPr id="33" name="순서도: 연결자 32">
            <a:extLst>
              <a:ext uri="{FF2B5EF4-FFF2-40B4-BE49-F238E27FC236}">
                <a16:creationId xmlns:a16="http://schemas.microsoft.com/office/drawing/2014/main" id="{E685A7E4-A571-44BC-81C6-C2E7E601F3F9}"/>
              </a:ext>
            </a:extLst>
          </p:cNvPr>
          <p:cNvSpPr/>
          <p:nvPr/>
        </p:nvSpPr>
        <p:spPr bwMode="auto">
          <a:xfrm>
            <a:off x="6069600" y="59333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24" name="직사각형 119">
            <a:extLst>
              <a:ext uri="{FF2B5EF4-FFF2-40B4-BE49-F238E27FC236}">
                <a16:creationId xmlns:a16="http://schemas.microsoft.com/office/drawing/2014/main" id="{2E579486-D3DD-48F5-880F-1AC6E40A7C69}"/>
              </a:ext>
            </a:extLst>
          </p:cNvPr>
          <p:cNvSpPr/>
          <p:nvPr/>
        </p:nvSpPr>
        <p:spPr bwMode="auto">
          <a:xfrm>
            <a:off x="495464" y="5698761"/>
            <a:ext cx="2880000"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6.3.3</a:t>
            </a:r>
          </a:p>
        </p:txBody>
      </p:sp>
      <p:graphicFrame>
        <p:nvGraphicFramePr>
          <p:cNvPr id="35" name="표 34">
            <a:extLst>
              <a:ext uri="{FF2B5EF4-FFF2-40B4-BE49-F238E27FC236}">
                <a16:creationId xmlns:a16="http://schemas.microsoft.com/office/drawing/2014/main" id="{CC929F16-7A61-451E-9787-2CC448A993F3}"/>
              </a:ext>
            </a:extLst>
          </p:cNvPr>
          <p:cNvGraphicFramePr>
            <a:graphicFrameLocks noGrp="1"/>
          </p:cNvGraphicFramePr>
          <p:nvPr>
            <p:extLst>
              <p:ext uri="{D42A27DB-BD31-4B8C-83A1-F6EECF244321}">
                <p14:modId xmlns:p14="http://schemas.microsoft.com/office/powerpoint/2010/main" val="3460966020"/>
              </p:ext>
            </p:extLst>
          </p:nvPr>
        </p:nvGraphicFramePr>
        <p:xfrm>
          <a:off x="6083889" y="2574369"/>
          <a:ext cx="3747631" cy="460800"/>
        </p:xfrm>
        <a:graphic>
          <a:graphicData uri="http://schemas.openxmlformats.org/drawingml/2006/table">
            <a:tbl>
              <a:tblPr/>
              <a:tblGrid>
                <a:gridCol w="306000">
                  <a:extLst>
                    <a:ext uri="{9D8B030D-6E8A-4147-A177-3AD203B41FA5}">
                      <a16:colId xmlns:a16="http://schemas.microsoft.com/office/drawing/2014/main" val="1316528798"/>
                    </a:ext>
                  </a:extLst>
                </a:gridCol>
                <a:gridCol w="324000">
                  <a:extLst>
                    <a:ext uri="{9D8B030D-6E8A-4147-A177-3AD203B41FA5}">
                      <a16:colId xmlns:a16="http://schemas.microsoft.com/office/drawing/2014/main" val="797580010"/>
                    </a:ext>
                  </a:extLst>
                </a:gridCol>
                <a:gridCol w="324000">
                  <a:extLst>
                    <a:ext uri="{9D8B030D-6E8A-4147-A177-3AD203B41FA5}">
                      <a16:colId xmlns:a16="http://schemas.microsoft.com/office/drawing/2014/main" val="1981433131"/>
                    </a:ext>
                  </a:extLst>
                </a:gridCol>
                <a:gridCol w="324000">
                  <a:extLst>
                    <a:ext uri="{9D8B030D-6E8A-4147-A177-3AD203B41FA5}">
                      <a16:colId xmlns:a16="http://schemas.microsoft.com/office/drawing/2014/main" val="3674514750"/>
                    </a:ext>
                  </a:extLst>
                </a:gridCol>
                <a:gridCol w="324000">
                  <a:extLst>
                    <a:ext uri="{9D8B030D-6E8A-4147-A177-3AD203B41FA5}">
                      <a16:colId xmlns:a16="http://schemas.microsoft.com/office/drawing/2014/main" val="2766436837"/>
                    </a:ext>
                  </a:extLst>
                </a:gridCol>
                <a:gridCol w="316831">
                  <a:extLst>
                    <a:ext uri="{9D8B030D-6E8A-4147-A177-3AD203B41FA5}">
                      <a16:colId xmlns:a16="http://schemas.microsoft.com/office/drawing/2014/main" val="643034015"/>
                    </a:ext>
                  </a:extLst>
                </a:gridCol>
                <a:gridCol w="288000">
                  <a:extLst>
                    <a:ext uri="{9D8B030D-6E8A-4147-A177-3AD203B41FA5}">
                      <a16:colId xmlns:a16="http://schemas.microsoft.com/office/drawing/2014/main" val="1634985521"/>
                    </a:ext>
                  </a:extLst>
                </a:gridCol>
                <a:gridCol w="288000">
                  <a:extLst>
                    <a:ext uri="{9D8B030D-6E8A-4147-A177-3AD203B41FA5}">
                      <a16:colId xmlns:a16="http://schemas.microsoft.com/office/drawing/2014/main" val="2155889157"/>
                    </a:ext>
                  </a:extLst>
                </a:gridCol>
                <a:gridCol w="36000">
                  <a:extLst>
                    <a:ext uri="{9D8B030D-6E8A-4147-A177-3AD203B41FA5}">
                      <a16:colId xmlns:a16="http://schemas.microsoft.com/office/drawing/2014/main" val="1930559366"/>
                    </a:ext>
                  </a:extLst>
                </a:gridCol>
                <a:gridCol w="306000">
                  <a:extLst>
                    <a:ext uri="{9D8B030D-6E8A-4147-A177-3AD203B41FA5}">
                      <a16:colId xmlns:a16="http://schemas.microsoft.com/office/drawing/2014/main" val="3200471172"/>
                    </a:ext>
                  </a:extLst>
                </a:gridCol>
                <a:gridCol w="316800">
                  <a:extLst>
                    <a:ext uri="{9D8B030D-6E8A-4147-A177-3AD203B41FA5}">
                      <a16:colId xmlns:a16="http://schemas.microsoft.com/office/drawing/2014/main" val="1768292117"/>
                    </a:ext>
                  </a:extLst>
                </a:gridCol>
                <a:gridCol w="306000">
                  <a:extLst>
                    <a:ext uri="{9D8B030D-6E8A-4147-A177-3AD203B41FA5}">
                      <a16:colId xmlns:a16="http://schemas.microsoft.com/office/drawing/2014/main" val="2967621346"/>
                    </a:ext>
                  </a:extLst>
                </a:gridCol>
                <a:gridCol w="288000">
                  <a:extLst>
                    <a:ext uri="{9D8B030D-6E8A-4147-A177-3AD203B41FA5}">
                      <a16:colId xmlns:a16="http://schemas.microsoft.com/office/drawing/2014/main" val="2515638734"/>
                    </a:ext>
                  </a:extLst>
                </a:gridCol>
              </a:tblGrid>
              <a:tr h="115200">
                <a:tc>
                  <a:txBody>
                    <a:bodyPr/>
                    <a:lstStyle/>
                    <a:p>
                      <a:pPr algn="l" rtl="0" fontAlgn="ctr"/>
                      <a:r>
                        <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endParaRPr 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LTM22</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21.1Q</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22.1Q</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1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LTM22</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21.1Q</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22.1Q</a:t>
                      </a:r>
                      <a:endParaRPr lang="ko-KR" altLang="en-US" sz="6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57609133"/>
                  </a:ext>
                </a:extLst>
              </a:tr>
              <a:tr h="115200">
                <a:tc>
                  <a:txBody>
                    <a:bodyPr/>
                    <a:lstStyle/>
                    <a:p>
                      <a:pPr algn="l" fontAlgn="ctr"/>
                      <a:r>
                        <a:rPr lang="ko-KR" altLang="en-US"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전력비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12,344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12,108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11,514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endParaRPr lang="en-US" altLang="ko-KR" sz="1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r" fontAlgn="ctr"/>
                      <a:r>
                        <a:rPr lang="en-US" altLang="ko-KR" sz="6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198422630"/>
                  </a:ext>
                </a:extLst>
              </a:tr>
              <a:tr h="115200">
                <a:tc>
                  <a:txBody>
                    <a:bodyPr/>
                    <a:lstStyle/>
                    <a:p>
                      <a:pPr algn="l" fontAlgn="ctr"/>
                      <a:r>
                        <a:rPr lang="ko-KR" altLang="en-US" sz="6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스팀비</a:t>
                      </a:r>
                      <a:endParaRPr lang="ko-KR" altLang="en-US"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766</a:t>
                      </a:r>
                    </a:p>
                  </a:txBody>
                  <a:tcPr marL="36000" marR="36000" marT="0" marB="0" anchor="ctr">
                    <a:lnL>
                      <a:noFill/>
                    </a:lnL>
                    <a:lnR>
                      <a:noFill/>
                    </a:lnR>
                    <a:lnT>
                      <a:noFill/>
                    </a:lnT>
                    <a:lnB>
                      <a:noFill/>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705</a:t>
                      </a:r>
                    </a:p>
                  </a:txBody>
                  <a:tcPr marL="36000" marR="36000" marT="0" marB="0" anchor="ctr">
                    <a:lnL>
                      <a:noFill/>
                    </a:lnL>
                    <a:lnR>
                      <a:noFill/>
                    </a:lnR>
                    <a:lnT>
                      <a:noFill/>
                    </a:lnT>
                    <a:lnB>
                      <a:noFill/>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282</a:t>
                      </a:r>
                    </a:p>
                  </a:txBody>
                  <a:tcPr marL="36000" marR="36000" marT="0" marB="0" anchor="ctr">
                    <a:lnL>
                      <a:noFill/>
                    </a:lnL>
                    <a:lnR>
                      <a:noFill/>
                    </a:lnR>
                    <a:lnT>
                      <a:noFill/>
                    </a:lnT>
                    <a:lnB>
                      <a:noFill/>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460</a:t>
                      </a:r>
                    </a:p>
                  </a:txBody>
                  <a:tcPr marL="36000" marR="36000" marT="0" marB="0" anchor="ctr">
                    <a:lnL>
                      <a:noFill/>
                    </a:lnL>
                    <a:lnR>
                      <a:noFill/>
                    </a:lnR>
                    <a:lnT>
                      <a:noFill/>
                    </a:lnT>
                    <a:lnB>
                      <a:noFill/>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0" marB="0" anchor="ctr">
                    <a:lnL>
                      <a:noFill/>
                    </a:lnL>
                    <a:lnR>
                      <a:noFill/>
                    </a:lnR>
                    <a:lnT>
                      <a:noFill/>
                    </a:lnT>
                    <a:lnB>
                      <a:noFill/>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a:noFill/>
                    </a:lnR>
                    <a:lnT>
                      <a:noFill/>
                    </a:lnT>
                    <a:lnB>
                      <a:noFill/>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endParaRPr lang="en-US" altLang="ko-KR" sz="1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0" marB="0" anchor="ctr">
                    <a:lnL>
                      <a:noFill/>
                    </a:lnL>
                    <a:lnR>
                      <a:noFill/>
                    </a:lnR>
                    <a:lnT>
                      <a:noFill/>
                    </a:lnT>
                    <a:lnB>
                      <a:noFill/>
                    </a:lnB>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0" marB="0" anchor="ctr">
                    <a:lnL>
                      <a:noFill/>
                    </a:lnL>
                    <a:lnR>
                      <a:noFill/>
                    </a:lnR>
                    <a:lnT>
                      <a:noFill/>
                    </a:lnT>
                    <a:lnB>
                      <a:noFill/>
                    </a:lnB>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75783596"/>
                  </a:ext>
                </a:extLst>
              </a:tr>
              <a:tr h="115200">
                <a:tc>
                  <a:txBody>
                    <a:bodyPr/>
                    <a:lstStyle/>
                    <a:p>
                      <a:pPr algn="l" fontAlgn="ctr"/>
                      <a:r>
                        <a:rPr lang="ko-KR" altLang="en-US" sz="6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용수비</a:t>
                      </a:r>
                      <a:endParaRPr lang="ko-KR" altLang="en-US"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endParaRPr lang="en-US" altLang="ko-KR" sz="1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89706635"/>
                  </a:ext>
                </a:extLst>
              </a:tr>
            </a:tbl>
          </a:graphicData>
        </a:graphic>
      </p:graphicFrame>
      <p:sp>
        <p:nvSpPr>
          <p:cNvPr id="36" name="직사각형 35">
            <a:extLst>
              <a:ext uri="{FF2B5EF4-FFF2-40B4-BE49-F238E27FC236}">
                <a16:creationId xmlns:a16="http://schemas.microsoft.com/office/drawing/2014/main" id="{08851145-8993-4B8A-9763-CD0CF4144349}"/>
              </a:ext>
            </a:extLst>
          </p:cNvPr>
          <p:cNvSpPr/>
          <p:nvPr/>
        </p:nvSpPr>
        <p:spPr>
          <a:xfrm>
            <a:off x="502260" y="2233413"/>
            <a:ext cx="3726839"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7" name="순서도: 연결자 36">
            <a:extLst>
              <a:ext uri="{FF2B5EF4-FFF2-40B4-BE49-F238E27FC236}">
                <a16:creationId xmlns:a16="http://schemas.microsoft.com/office/drawing/2014/main" id="{8978FA25-B249-4F94-914E-B3AACC413747}"/>
              </a:ext>
            </a:extLst>
          </p:cNvPr>
          <p:cNvSpPr/>
          <p:nvPr/>
        </p:nvSpPr>
        <p:spPr bwMode="auto">
          <a:xfrm>
            <a:off x="430261" y="21648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38" name="직사각형 37">
            <a:extLst>
              <a:ext uri="{FF2B5EF4-FFF2-40B4-BE49-F238E27FC236}">
                <a16:creationId xmlns:a16="http://schemas.microsoft.com/office/drawing/2014/main" id="{0C85A1A8-8EFE-498E-8046-9E17650B9EA9}"/>
              </a:ext>
            </a:extLst>
          </p:cNvPr>
          <p:cNvSpPr/>
          <p:nvPr/>
        </p:nvSpPr>
        <p:spPr>
          <a:xfrm>
            <a:off x="502261" y="2814438"/>
            <a:ext cx="3726838"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9" name="순서도: 연결자 38">
            <a:extLst>
              <a:ext uri="{FF2B5EF4-FFF2-40B4-BE49-F238E27FC236}">
                <a16:creationId xmlns:a16="http://schemas.microsoft.com/office/drawing/2014/main" id="{D3AE7382-6EE0-497D-A7E6-92D599BB5CEE}"/>
              </a:ext>
            </a:extLst>
          </p:cNvPr>
          <p:cNvSpPr/>
          <p:nvPr/>
        </p:nvSpPr>
        <p:spPr bwMode="auto">
          <a:xfrm>
            <a:off x="430261" y="274583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40" name="직사각형 39">
            <a:extLst>
              <a:ext uri="{FF2B5EF4-FFF2-40B4-BE49-F238E27FC236}">
                <a16:creationId xmlns:a16="http://schemas.microsoft.com/office/drawing/2014/main" id="{EE56E514-750E-4F72-9AAD-4BCB6105354C}"/>
              </a:ext>
            </a:extLst>
          </p:cNvPr>
          <p:cNvSpPr/>
          <p:nvPr/>
        </p:nvSpPr>
        <p:spPr>
          <a:xfrm>
            <a:off x="502260" y="3529733"/>
            <a:ext cx="3726837"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1" name="순서도: 연결자 40">
            <a:extLst>
              <a:ext uri="{FF2B5EF4-FFF2-40B4-BE49-F238E27FC236}">
                <a16:creationId xmlns:a16="http://schemas.microsoft.com/office/drawing/2014/main" id="{86A36596-B57D-41D9-BB54-BE0E9C852974}"/>
              </a:ext>
            </a:extLst>
          </p:cNvPr>
          <p:cNvSpPr/>
          <p:nvPr/>
        </p:nvSpPr>
        <p:spPr bwMode="auto">
          <a:xfrm>
            <a:off x="430261" y="346112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42" name="직사각형 41">
            <a:extLst>
              <a:ext uri="{FF2B5EF4-FFF2-40B4-BE49-F238E27FC236}">
                <a16:creationId xmlns:a16="http://schemas.microsoft.com/office/drawing/2014/main" id="{70B41C77-6C0D-4C16-AEE0-3321B2F48A23}"/>
              </a:ext>
            </a:extLst>
          </p:cNvPr>
          <p:cNvSpPr/>
          <p:nvPr/>
        </p:nvSpPr>
        <p:spPr>
          <a:xfrm>
            <a:off x="502260" y="4392671"/>
            <a:ext cx="3726837"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3" name="순서도: 연결자 42">
            <a:extLst>
              <a:ext uri="{FF2B5EF4-FFF2-40B4-BE49-F238E27FC236}">
                <a16:creationId xmlns:a16="http://schemas.microsoft.com/office/drawing/2014/main" id="{CE9BB751-3B10-4BAB-8D6E-E14B58CB1869}"/>
              </a:ext>
            </a:extLst>
          </p:cNvPr>
          <p:cNvSpPr/>
          <p:nvPr/>
        </p:nvSpPr>
        <p:spPr bwMode="auto">
          <a:xfrm>
            <a:off x="430261" y="432406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Tree>
    <p:extLst>
      <p:ext uri="{BB962C8B-B14F-4D97-AF65-F5344CB8AC3E}">
        <p14:creationId xmlns:p14="http://schemas.microsoft.com/office/powerpoint/2010/main" val="19285624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C828A6-4AC2-4996-986F-CEE78AA4919B}"/>
              </a:ext>
            </a:extLst>
          </p:cNvPr>
          <p:cNvSpPr txBox="1"/>
          <p:nvPr/>
        </p:nvSpPr>
        <p:spPr>
          <a:xfrm>
            <a:off x="4968240" y="1515600"/>
            <a:ext cx="4320000" cy="4931619"/>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Materials</a:t>
            </a:r>
            <a:endParaRPr lang="en-US" altLang="ko-KR" sz="900" dirty="0">
              <a:latin typeface="Arial" panose="020B0604020202020204" pitchFamily="34" charset="0"/>
              <a:cs typeface="Arial" panose="020B0604020202020204" pitchFamily="34" charset="0"/>
            </a:endParaRPr>
          </a:p>
          <a:p>
            <a:pPr marL="266700" indent="-174625" latinLnBrk="1">
              <a:buClr>
                <a:srgbClr val="00338D"/>
              </a:buClr>
              <a:buFont typeface="Wingdings" panose="05000000000000000000" pitchFamily="2" charset="2"/>
              <a:buChar char="ü"/>
              <a:tabLst>
                <a:tab pos="266700" algn="l"/>
              </a:tabLst>
              <a:defRPr/>
            </a:pPr>
            <a:r>
              <a:rPr lang="ko-KR" altLang="en-US" sz="800" dirty="0">
                <a:latin typeface="Arial" panose="020B0604020202020204" pitchFamily="34" charset="0"/>
                <a:cs typeface="Arial" panose="020B0604020202020204" pitchFamily="34" charset="0"/>
              </a:rPr>
              <a:t>제지부문의 주 원재료는 고지</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국내</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수입</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및</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펄프이며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매입비중은 하기와 같음</a:t>
            </a: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r>
              <a:rPr lang="ko-KR" altLang="en-US" sz="800" dirty="0">
                <a:latin typeface="Arial" panose="020B0604020202020204" pitchFamily="34" charset="0"/>
                <a:cs typeface="Arial" panose="020B0604020202020204" pitchFamily="34" charset="0"/>
              </a:rPr>
              <a:t>국내 약 </a:t>
            </a:r>
            <a:r>
              <a:rPr lang="en-US" altLang="ko-KR" sz="800" dirty="0">
                <a:latin typeface="Arial" panose="020B0604020202020204" pitchFamily="34" charset="0"/>
                <a:cs typeface="Arial" panose="020B0604020202020204" pitchFamily="34" charset="0"/>
              </a:rPr>
              <a:t>20~25</a:t>
            </a:r>
            <a:r>
              <a:rPr lang="ko-KR" altLang="en-US" sz="800" dirty="0">
                <a:latin typeface="Arial" panose="020B0604020202020204" pitchFamily="34" charset="0"/>
                <a:cs typeface="Arial" panose="020B0604020202020204" pitchFamily="34" charset="0"/>
              </a:rPr>
              <a:t>개 업체로부터 원재료를 공급받고 있으며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수입의 경우 </a:t>
            </a:r>
            <a:r>
              <a:rPr lang="ko-KR" altLang="en-US" sz="800" dirty="0" err="1">
                <a:latin typeface="Arial" panose="020B0604020202020204" pitchFamily="34" charset="0"/>
                <a:cs typeface="Arial" panose="020B0604020202020204" pitchFamily="34" charset="0"/>
              </a:rPr>
              <a:t>북중미</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3~6</a:t>
            </a:r>
            <a:r>
              <a:rPr lang="ko-KR" altLang="en-US" sz="800" dirty="0">
                <a:latin typeface="Arial" panose="020B0604020202020204" pitchFamily="34" charset="0"/>
                <a:cs typeface="Arial" panose="020B0604020202020204" pitchFamily="34" charset="0"/>
              </a:rPr>
              <a:t>개 업체</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일본 </a:t>
            </a:r>
            <a:r>
              <a:rPr lang="en-US" altLang="ko-KR" sz="800" dirty="0">
                <a:latin typeface="Arial" panose="020B0604020202020204" pitchFamily="34" charset="0"/>
                <a:cs typeface="Arial" panose="020B0604020202020204" pitchFamily="34" charset="0"/>
              </a:rPr>
              <a:t>5~8</a:t>
            </a:r>
            <a:r>
              <a:rPr lang="ko-KR" altLang="en-US" sz="800" dirty="0">
                <a:latin typeface="Arial" panose="020B0604020202020204" pitchFamily="34" charset="0"/>
                <a:cs typeface="Arial" panose="020B0604020202020204" pitchFamily="34" charset="0"/>
              </a:rPr>
              <a:t>개 업체에서 원재료를 공급받고 있음</a:t>
            </a:r>
            <a:r>
              <a:rPr lang="en-US" altLang="ko-KR" sz="800" dirty="0">
                <a:latin typeface="Arial" panose="020B0604020202020204" pitchFamily="34" charset="0"/>
                <a:cs typeface="Arial" panose="020B0604020202020204" pitchFamily="34" charset="0"/>
              </a:rPr>
              <a:t> </a:t>
            </a:r>
          </a:p>
          <a:p>
            <a:pPr marL="266700" lvl="0" indent="-174625" defTabSz="914400" latinLnBrk="1">
              <a:buClr>
                <a:srgbClr val="00338D"/>
              </a:buClr>
              <a:buFont typeface="Wingdings" panose="05000000000000000000" pitchFamily="2" charset="2"/>
              <a:buChar char="ü"/>
              <a:tabLst>
                <a:tab pos="266700" algn="l"/>
              </a:tabLst>
              <a:defRPr/>
            </a:pPr>
            <a:r>
              <a:rPr lang="ko-KR" altLang="en-US" sz="800" dirty="0">
                <a:latin typeface="Arial" panose="020B0604020202020204" pitchFamily="34" charset="0"/>
                <a:cs typeface="Arial" panose="020B0604020202020204" pitchFamily="34" charset="0"/>
              </a:rPr>
              <a:t>각 원재료별 </a:t>
            </a:r>
            <a:r>
              <a:rPr lang="ko-KR" altLang="en-US" sz="800" b="1" u="sng" dirty="0">
                <a:latin typeface="Arial" panose="020B0604020202020204" pitchFamily="34" charset="0"/>
                <a:cs typeface="Arial" panose="020B0604020202020204" pitchFamily="34" charset="0"/>
              </a:rPr>
              <a:t>매입가격</a:t>
            </a:r>
            <a:r>
              <a:rPr lang="en-US" altLang="ko-KR" sz="800" b="1" u="sng" dirty="0">
                <a:latin typeface="Arial" panose="020B0604020202020204" pitchFamily="34" charset="0"/>
                <a:cs typeface="Arial" panose="020B0604020202020204" pitchFamily="34" charset="0"/>
              </a:rPr>
              <a:t> </a:t>
            </a:r>
            <a:r>
              <a:rPr lang="ko-KR" altLang="en-US" sz="800" b="1" u="sng" dirty="0">
                <a:latin typeface="Arial" panose="020B0604020202020204" pitchFamily="34" charset="0"/>
                <a:cs typeface="Arial" panose="020B0604020202020204" pitchFamily="34" charset="0"/>
              </a:rPr>
              <a:t>결정 </a:t>
            </a:r>
            <a:r>
              <a:rPr lang="en-US" altLang="ko-KR" sz="800" b="1" u="sng" dirty="0">
                <a:latin typeface="Arial" panose="020B0604020202020204" pitchFamily="34" charset="0"/>
                <a:cs typeface="Arial" panose="020B0604020202020204" pitchFamily="34" charset="0"/>
              </a:rPr>
              <a:t>Process</a:t>
            </a:r>
            <a:r>
              <a:rPr lang="ko-KR" altLang="en-US" sz="800" dirty="0">
                <a:latin typeface="Arial" panose="020B0604020202020204" pitchFamily="34" charset="0"/>
                <a:cs typeface="Arial" panose="020B0604020202020204" pitchFamily="34" charset="0"/>
              </a:rPr>
              <a:t>는 아래와 같음</a:t>
            </a: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92075" lvl="0" defTabSz="914400" latinLnBrk="1">
              <a:buClr>
                <a:srgbClr val="00338D"/>
              </a:buClr>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r>
              <a:rPr lang="ko-KR" altLang="en-US" sz="800" dirty="0">
                <a:latin typeface="Arial" panose="020B0604020202020204" pitchFamily="34" charset="0"/>
                <a:cs typeface="Arial" panose="020B0604020202020204" pitchFamily="34" charset="0"/>
              </a:rPr>
              <a:t>각 연도별 </a:t>
            </a:r>
            <a:r>
              <a:rPr lang="ko-KR" altLang="en-US" sz="800" b="1" u="sng" dirty="0">
                <a:latin typeface="Arial" panose="020B0604020202020204" pitchFamily="34" charset="0"/>
                <a:cs typeface="Arial" panose="020B0604020202020204" pitchFamily="34" charset="0"/>
              </a:rPr>
              <a:t>제지부문의 </a:t>
            </a:r>
            <a:r>
              <a:rPr lang="en-US" altLang="ko-KR" sz="800" b="1" u="sng" dirty="0">
                <a:latin typeface="Arial" panose="020B0604020202020204" pitchFamily="34" charset="0"/>
                <a:cs typeface="Arial" panose="020B0604020202020204" pitchFamily="34" charset="0"/>
              </a:rPr>
              <a:t>APP </a:t>
            </a:r>
            <a:r>
              <a:rPr lang="ko-KR" altLang="en-US" sz="800" b="1" u="sng" dirty="0">
                <a:latin typeface="Arial" panose="020B0604020202020204" pitchFamily="34" charset="0"/>
                <a:cs typeface="Arial" panose="020B0604020202020204" pitchFamily="34" charset="0"/>
              </a:rPr>
              <a:t>추이</a:t>
            </a:r>
            <a:r>
              <a:rPr lang="ko-KR" altLang="en-US" sz="800" dirty="0">
                <a:latin typeface="Arial" panose="020B0604020202020204" pitchFamily="34" charset="0"/>
                <a:cs typeface="Arial" panose="020B0604020202020204" pitchFamily="34" charset="0"/>
              </a:rPr>
              <a:t>는 아래와 같음</a:t>
            </a: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800" dirty="0">
              <a:latin typeface="Arial" panose="020B0604020202020204" pitchFamily="34" charset="0"/>
              <a:cs typeface="Arial" panose="020B0604020202020204" pitchFamily="34" charset="0"/>
            </a:endParaRPr>
          </a:p>
          <a:p>
            <a:pPr marL="271463" lvl="0" defTabSz="914400" latinLnBrk="1">
              <a:buClr>
                <a:srgbClr val="00338D"/>
              </a:buClr>
              <a:tabLst>
                <a:tab pos="449263" algn="l"/>
              </a:tabLst>
              <a:defRPr/>
            </a:pPr>
            <a:endParaRPr lang="en-US" altLang="ko-KR" sz="800" dirty="0">
              <a:latin typeface="Arial" panose="020B0604020202020204" pitchFamily="34" charset="0"/>
              <a:cs typeface="Arial" panose="020B0604020202020204" pitchFamily="34" charset="0"/>
            </a:endParaRPr>
          </a:p>
          <a:p>
            <a:pPr marL="449263" lvl="0" indent="-177800" defTabSz="914400" latinLnBrk="1">
              <a:buClr>
                <a:srgbClr val="00338D"/>
              </a:buClr>
              <a:buFont typeface="Wingdings" panose="05000000000000000000" pitchFamily="2" charset="2"/>
              <a:buChar char="Ø"/>
              <a:tabLst>
                <a:tab pos="449263" algn="l"/>
              </a:tabLst>
              <a:defRPr/>
            </a:pPr>
            <a:endParaRPr lang="en-US" altLang="ko-KR" sz="800" dirty="0">
              <a:latin typeface="Arial" panose="020B0604020202020204" pitchFamily="34" charset="0"/>
              <a:cs typeface="Arial" panose="020B0604020202020204" pitchFamily="34" charset="0"/>
            </a:endParaRPr>
          </a:p>
          <a:p>
            <a:pPr marL="449263" lvl="0" indent="-177800" defTabSz="914400" latinLnBrk="1">
              <a:buClr>
                <a:srgbClr val="00338D"/>
              </a:buClr>
              <a:buFont typeface="Wingdings" panose="05000000000000000000" pitchFamily="2" charset="2"/>
              <a:buChar char="Ø"/>
              <a:tabLst>
                <a:tab pos="449263" algn="l"/>
              </a:tabLst>
              <a:defRPr/>
            </a:pPr>
            <a:endParaRPr lang="en-US" altLang="ko-KR" sz="800" dirty="0">
              <a:latin typeface="Arial" panose="020B0604020202020204" pitchFamily="34" charset="0"/>
              <a:cs typeface="Arial" panose="020B0604020202020204" pitchFamily="34" charset="0"/>
            </a:endParaRPr>
          </a:p>
          <a:p>
            <a:pPr marL="449263" lvl="0" indent="-177800" defTabSz="914400" latinLnBrk="1">
              <a:buClr>
                <a:srgbClr val="00338D"/>
              </a:buClr>
              <a:buFont typeface="Wingdings" panose="05000000000000000000" pitchFamily="2" charset="2"/>
              <a:buChar char="Ø"/>
              <a:tabLst>
                <a:tab pos="449263" algn="l"/>
              </a:tabLst>
              <a:defRPr/>
            </a:pPr>
            <a:r>
              <a:rPr lang="en-US" altLang="ko-KR" sz="800" dirty="0">
                <a:latin typeface="Arial" panose="020B0604020202020204" pitchFamily="34" charset="0"/>
                <a:cs typeface="Arial" panose="020B0604020202020204" pitchFamily="34" charset="0"/>
              </a:rPr>
              <a:t>2017</a:t>
            </a:r>
            <a:r>
              <a:rPr lang="ko-KR" altLang="en-US" sz="800" dirty="0">
                <a:latin typeface="Arial" panose="020B0604020202020204" pitchFamily="34" charset="0"/>
                <a:cs typeface="Arial" panose="020B0604020202020204" pitchFamily="34" charset="0"/>
              </a:rPr>
              <a:t>년 중국 정부가 폐지 수입규제를 선언한 이래 </a:t>
            </a:r>
            <a:r>
              <a:rPr lang="en-US" altLang="ko-KR" sz="800" dirty="0">
                <a:latin typeface="Arial" panose="020B0604020202020204" pitchFamily="34" charset="0"/>
                <a:cs typeface="Arial" panose="020B0604020202020204" pitchFamily="34" charset="0"/>
              </a:rPr>
              <a:t>2020</a:t>
            </a:r>
            <a:r>
              <a:rPr lang="ko-KR" altLang="en-US" sz="800" dirty="0">
                <a:latin typeface="Arial" panose="020B0604020202020204" pitchFamily="34" charset="0"/>
                <a:cs typeface="Arial" panose="020B0604020202020204" pitchFamily="34" charset="0"/>
              </a:rPr>
              <a:t>년까지 이로 인해 고지 공급 과잉 현상이 지속</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원재료 가격이 지속적으로 하락하였음</a:t>
            </a:r>
            <a:endParaRPr lang="en-US" altLang="ko-KR" sz="800" dirty="0">
              <a:latin typeface="Arial" panose="020B0604020202020204" pitchFamily="34" charset="0"/>
              <a:cs typeface="Arial" panose="020B0604020202020204" pitchFamily="34" charset="0"/>
            </a:endParaRPr>
          </a:p>
          <a:p>
            <a:pPr marL="449263" lvl="0" indent="-177800" defTabSz="914400" latinLnBrk="1">
              <a:buClr>
                <a:srgbClr val="00338D"/>
              </a:buClr>
              <a:buFont typeface="Wingdings" panose="05000000000000000000" pitchFamily="2" charset="2"/>
              <a:buChar char="Ø"/>
              <a:tabLst>
                <a:tab pos="449263" algn="l"/>
              </a:tabLst>
              <a:defRPr/>
            </a:pPr>
            <a:r>
              <a:rPr lang="ko-KR" altLang="en-US" sz="800" dirty="0">
                <a:latin typeface="Arial" panose="020B0604020202020204" pitchFamily="34" charset="0"/>
                <a:cs typeface="Arial" panose="020B0604020202020204" pitchFamily="34" charset="0"/>
              </a:rPr>
              <a:t>이후 베트남</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인도네시아의 폐지시장 활성화로 해당 국가로의 폐지 수출 증가 및 </a:t>
            </a:r>
            <a:r>
              <a:rPr lang="en-US" altLang="ko-KR" sz="800" dirty="0">
                <a:latin typeface="Arial" panose="020B0604020202020204" pitchFamily="34" charset="0"/>
                <a:cs typeface="Arial" panose="020B0604020202020204" pitchFamily="34" charset="0"/>
              </a:rPr>
              <a:t>Covid-19</a:t>
            </a:r>
            <a:r>
              <a:rPr lang="ko-KR" altLang="en-US" sz="800" dirty="0">
                <a:latin typeface="Arial" panose="020B0604020202020204" pitchFamily="34" charset="0"/>
                <a:cs typeface="Arial" panose="020B0604020202020204" pitchFamily="34" charset="0"/>
              </a:rPr>
              <a:t>로 인한 박스 물동량 상승으로 폐지 수요가 증가하여 원재료 가격이 다시 증가하였음 </a:t>
            </a:r>
            <a:endParaRPr lang="en-US" altLang="ko-KR" sz="800" dirty="0">
              <a:latin typeface="Arial" panose="020B0604020202020204" pitchFamily="34" charset="0"/>
              <a:cs typeface="Arial" panose="020B0604020202020204" pitchFamily="34" charset="0"/>
            </a:endParaRPr>
          </a:p>
          <a:p>
            <a:pPr marL="271463" lvl="0" indent="-177800" defTabSz="914400" latinLnBrk="1">
              <a:buClr>
                <a:srgbClr val="00338D"/>
              </a:buClr>
              <a:buFont typeface="Wingdings" panose="05000000000000000000" pitchFamily="2" charset="2"/>
              <a:buChar char="ü"/>
              <a:tabLst>
                <a:tab pos="271463" algn="l"/>
              </a:tabLst>
              <a:defRPr/>
            </a:pPr>
            <a:r>
              <a:rPr lang="ko-KR" altLang="en-US" sz="800" dirty="0">
                <a:latin typeface="+mn-ea"/>
                <a:cs typeface="Arial" panose="020B0604020202020204" pitchFamily="34" charset="0"/>
              </a:rPr>
              <a:t>같은 원재료임에도 불구하고</a:t>
            </a:r>
            <a:r>
              <a:rPr lang="en-US" altLang="ko-KR" sz="800" dirty="0">
                <a:latin typeface="+mn-ea"/>
                <a:cs typeface="Arial" panose="020B0604020202020204" pitchFamily="34" charset="0"/>
              </a:rPr>
              <a:t>, </a:t>
            </a:r>
            <a:r>
              <a:rPr lang="ko-KR" altLang="en-US" sz="800" dirty="0">
                <a:latin typeface="+mn-ea"/>
                <a:cs typeface="Arial" panose="020B0604020202020204" pitchFamily="34" charset="0"/>
              </a:rPr>
              <a:t>고지물성과 내륙운반비 차이</a:t>
            </a:r>
            <a:r>
              <a:rPr lang="en-US" altLang="ko-KR" sz="800" dirty="0">
                <a:latin typeface="+mn-ea"/>
                <a:cs typeface="Arial" panose="020B0604020202020204" pitchFamily="34" charset="0"/>
              </a:rPr>
              <a:t>, </a:t>
            </a:r>
            <a:r>
              <a:rPr lang="ko-KR" altLang="en-US" sz="800" dirty="0">
                <a:latin typeface="+mn-ea"/>
                <a:cs typeface="Arial" panose="020B0604020202020204" pitchFamily="34" charset="0"/>
              </a:rPr>
              <a:t>수입의 경우 </a:t>
            </a:r>
            <a:r>
              <a:rPr lang="en-US" altLang="ko-KR" sz="800" dirty="0">
                <a:latin typeface="+mn-ea"/>
                <a:cs typeface="Arial" panose="020B0604020202020204" pitchFamily="34" charset="0"/>
              </a:rPr>
              <a:t>＇</a:t>
            </a:r>
            <a:r>
              <a:rPr lang="ko-KR" altLang="en-US" sz="800" dirty="0">
                <a:latin typeface="+mn-ea"/>
                <a:cs typeface="Arial" panose="020B0604020202020204" pitchFamily="34" charset="0"/>
              </a:rPr>
              <a:t>정기 </a:t>
            </a:r>
            <a:r>
              <a:rPr lang="en-US" altLang="ko-KR" sz="800" dirty="0">
                <a:latin typeface="+mn-ea"/>
                <a:cs typeface="Arial" panose="020B0604020202020204" pitchFamily="34" charset="0"/>
              </a:rPr>
              <a:t>or Spot’/＇</a:t>
            </a:r>
            <a:r>
              <a:rPr lang="ko-KR" altLang="en-US" sz="800" dirty="0">
                <a:latin typeface="+mn-ea"/>
                <a:cs typeface="Arial" panose="020B0604020202020204" pitchFamily="34" charset="0"/>
              </a:rPr>
              <a:t>대량 </a:t>
            </a:r>
            <a:r>
              <a:rPr lang="en-US" altLang="ko-KR" sz="800" dirty="0">
                <a:latin typeface="+mn-ea"/>
                <a:cs typeface="Arial" panose="020B0604020202020204" pitchFamily="34" charset="0"/>
              </a:rPr>
              <a:t>or </a:t>
            </a:r>
            <a:r>
              <a:rPr lang="ko-KR" altLang="en-US" sz="800" dirty="0">
                <a:latin typeface="+mn-ea"/>
                <a:cs typeface="Arial" panose="020B0604020202020204" pitchFamily="34" charset="0"/>
              </a:rPr>
              <a:t>소량</a:t>
            </a:r>
            <a:r>
              <a:rPr lang="en-US" altLang="ko-KR" sz="800" dirty="0">
                <a:latin typeface="+mn-ea"/>
                <a:cs typeface="Arial" panose="020B0604020202020204" pitchFamily="34" charset="0"/>
              </a:rPr>
              <a:t>’ </a:t>
            </a:r>
            <a:r>
              <a:rPr lang="ko-KR" altLang="en-US" sz="800" dirty="0">
                <a:latin typeface="+mn-ea"/>
                <a:cs typeface="Arial" panose="020B0604020202020204" pitchFamily="34" charset="0"/>
              </a:rPr>
              <a:t>구매</a:t>
            </a:r>
            <a:r>
              <a:rPr lang="en-US" altLang="ko-KR" sz="800" dirty="0">
                <a:latin typeface="+mn-ea"/>
                <a:cs typeface="Arial" panose="020B0604020202020204" pitchFamily="34" charset="0"/>
              </a:rPr>
              <a:t> </a:t>
            </a:r>
            <a:r>
              <a:rPr lang="ko-KR" altLang="en-US" sz="800" dirty="0">
                <a:latin typeface="+mn-ea"/>
                <a:cs typeface="Arial" panose="020B0604020202020204" pitchFamily="34" charset="0"/>
              </a:rPr>
              <a:t>차이</a:t>
            </a:r>
            <a:r>
              <a:rPr lang="en-US" altLang="ko-KR" sz="800" dirty="0">
                <a:latin typeface="+mn-ea"/>
                <a:cs typeface="Arial" panose="020B0604020202020204" pitchFamily="34" charset="0"/>
              </a:rPr>
              <a:t>, </a:t>
            </a:r>
            <a:r>
              <a:rPr lang="ko-KR" altLang="en-US" sz="800" dirty="0">
                <a:latin typeface="+mn-ea"/>
                <a:cs typeface="Arial" panose="020B0604020202020204" pitchFamily="34" charset="0"/>
              </a:rPr>
              <a:t>결제조건에 따른 환율 결정시점 차이</a:t>
            </a:r>
            <a:r>
              <a:rPr lang="en-US" altLang="ko-KR" sz="800" dirty="0">
                <a:latin typeface="+mn-ea"/>
                <a:cs typeface="Arial" panose="020B0604020202020204" pitchFamily="34" charset="0"/>
              </a:rPr>
              <a:t>,</a:t>
            </a:r>
            <a:r>
              <a:rPr lang="ko-KR" altLang="en-US" sz="800" dirty="0">
                <a:latin typeface="+mn-ea"/>
                <a:cs typeface="Arial" panose="020B0604020202020204" pitchFamily="34" charset="0"/>
              </a:rPr>
              <a:t> 공장의 </a:t>
            </a:r>
            <a:r>
              <a:rPr lang="ko-KR" altLang="en-US" sz="800" dirty="0" err="1">
                <a:latin typeface="+mn-ea"/>
                <a:cs typeface="Arial" panose="020B0604020202020204" pitchFamily="34" charset="0"/>
              </a:rPr>
              <a:t>감량율</a:t>
            </a:r>
            <a:r>
              <a:rPr lang="ko-KR" altLang="en-US" sz="800" dirty="0">
                <a:latin typeface="+mn-ea"/>
                <a:cs typeface="Arial" panose="020B0604020202020204" pitchFamily="34" charset="0"/>
              </a:rPr>
              <a:t> 차이 등의 요인으로 군산</a:t>
            </a:r>
            <a:r>
              <a:rPr lang="en-US" altLang="ko-KR" sz="800" dirty="0">
                <a:latin typeface="+mn-ea"/>
                <a:cs typeface="Arial" panose="020B0604020202020204" pitchFamily="34" charset="0"/>
              </a:rPr>
              <a:t>/</a:t>
            </a:r>
            <a:r>
              <a:rPr lang="ko-KR" altLang="en-US" sz="800" dirty="0">
                <a:latin typeface="+mn-ea"/>
                <a:cs typeface="Arial" panose="020B0604020202020204" pitchFamily="34" charset="0"/>
              </a:rPr>
              <a:t>청주의 매입단가에 차이가 발생함</a:t>
            </a:r>
            <a:endParaRPr lang="en-US" altLang="ko-KR" sz="900" i="1" dirty="0">
              <a:latin typeface="Arial" panose="020B0604020202020204" pitchFamily="34" charset="0"/>
              <a:cs typeface="Arial" panose="020B0604020202020204" pitchFamily="34" charset="0"/>
            </a:endParaRPr>
          </a:p>
          <a:p>
            <a:pPr lvl="0" defTabSz="914400" latinLnBrk="1">
              <a:lnSpc>
                <a:spcPts val="1200"/>
              </a:lnSpc>
              <a:buClr>
                <a:srgbClr val="00338D"/>
              </a:buClr>
              <a:tabLst>
                <a:tab pos="180975" algn="l"/>
              </a:tabLst>
              <a:defRPr/>
            </a:pPr>
            <a:r>
              <a:rPr lang="en-US" altLang="ko-KR" sz="800" i="1" dirty="0">
                <a:latin typeface="Arial" panose="020B0604020202020204" pitchFamily="34" charset="0"/>
                <a:cs typeface="Arial" panose="020B0604020202020204" pitchFamily="34" charset="0"/>
              </a:rPr>
              <a:t>(Limitation) 2022</a:t>
            </a:r>
            <a:r>
              <a:rPr lang="ko-KR" altLang="en-US" sz="800" i="1" dirty="0">
                <a:latin typeface="Arial" panose="020B0604020202020204" pitchFamily="34" charset="0"/>
                <a:cs typeface="Arial" panose="020B0604020202020204" pitchFamily="34" charset="0"/>
              </a:rPr>
              <a:t>년 </a:t>
            </a:r>
            <a:r>
              <a:rPr lang="en-US" altLang="ko-KR" sz="800" i="1" dirty="0">
                <a:latin typeface="Arial" panose="020B0604020202020204" pitchFamily="34" charset="0"/>
                <a:cs typeface="Arial" panose="020B0604020202020204" pitchFamily="34" charset="0"/>
              </a:rPr>
              <a:t>1</a:t>
            </a:r>
            <a:r>
              <a:rPr lang="ko-KR" altLang="en-US" sz="800" i="1" dirty="0">
                <a:latin typeface="Arial" panose="020B0604020202020204" pitchFamily="34" charset="0"/>
                <a:cs typeface="Arial" panose="020B0604020202020204" pitchFamily="34" charset="0"/>
              </a:rPr>
              <a:t>분기 제지부문 원재료 매입 실적 자료 미수령으로 </a:t>
            </a:r>
            <a:r>
              <a:rPr lang="en-US" altLang="ko-KR" sz="800" i="1" dirty="0">
                <a:latin typeface="Arial" panose="020B0604020202020204" pitchFamily="34" charset="0"/>
                <a:cs typeface="Arial" panose="020B0604020202020204" pitchFamily="34" charset="0"/>
              </a:rPr>
              <a:t>2021</a:t>
            </a:r>
            <a:r>
              <a:rPr lang="ko-KR" altLang="en-US" sz="800" i="1" dirty="0" err="1">
                <a:latin typeface="Arial" panose="020B0604020202020204" pitchFamily="34" charset="0"/>
                <a:cs typeface="Arial" panose="020B0604020202020204" pitchFamily="34" charset="0"/>
              </a:rPr>
              <a:t>년까지를</a:t>
            </a:r>
            <a:r>
              <a:rPr lang="ko-KR" altLang="en-US" sz="800" i="1" dirty="0">
                <a:latin typeface="Arial" panose="020B0604020202020204" pitchFamily="34" charset="0"/>
                <a:cs typeface="Arial" panose="020B0604020202020204" pitchFamily="34" charset="0"/>
              </a:rPr>
              <a:t> 분석대상으로 하였음</a:t>
            </a:r>
            <a:endParaRPr lang="en-US" altLang="ko-KR" sz="800" i="1" dirty="0">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Materials</a:t>
            </a:r>
          </a:p>
        </p:txBody>
      </p:sp>
      <p:sp>
        <p:nvSpPr>
          <p:cNvPr id="9" name="제목 2">
            <a:extLst>
              <a:ext uri="{FF2B5EF4-FFF2-40B4-BE49-F238E27FC236}">
                <a16:creationId xmlns:a16="http://schemas.microsoft.com/office/drawing/2014/main" id="{58FB23E5-64A8-481A-9E87-515695941C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C34C07D5-E9D7-4EEB-AB1B-962910A37528}"/>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cs typeface="Arial" panose="020B0604020202020204" pitchFamily="34" charset="0"/>
              </a:rPr>
              <a:t>제지부문의 주 원재료는 고지</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펄프 </a:t>
            </a:r>
            <a:r>
              <a:rPr lang="en-US" altLang="ko-KR" sz="1000" b="1" dirty="0">
                <a:solidFill>
                  <a:srgbClr val="002997"/>
                </a:solidFill>
                <a:latin typeface="Arial" panose="020B0604020202020204" pitchFamily="34" charset="0"/>
                <a:cs typeface="Arial" panose="020B0604020202020204" pitchFamily="34" charset="0"/>
              </a:rPr>
              <a:t>(2021</a:t>
            </a:r>
            <a:r>
              <a:rPr lang="ko-KR" altLang="en-US" sz="1000" b="1" dirty="0">
                <a:solidFill>
                  <a:srgbClr val="002997"/>
                </a:solidFill>
                <a:latin typeface="Arial" panose="020B0604020202020204" pitchFamily="34" charset="0"/>
                <a:cs typeface="Arial" panose="020B0604020202020204" pitchFamily="34" charset="0"/>
              </a:rPr>
              <a:t>년 기준 매입액 비중 각각 </a:t>
            </a:r>
            <a:r>
              <a:rPr lang="en-US" altLang="ko-KR" sz="1000" b="1" dirty="0">
                <a:solidFill>
                  <a:srgbClr val="002997"/>
                </a:solidFill>
                <a:latin typeface="Arial" panose="020B0604020202020204" pitchFamily="34" charset="0"/>
                <a:cs typeface="Arial" panose="020B0604020202020204" pitchFamily="34" charset="0"/>
              </a:rPr>
              <a:t>93%, 7%)</a:t>
            </a:r>
            <a:r>
              <a:rPr lang="ko-KR" altLang="en-US" sz="1000" b="1" dirty="0">
                <a:solidFill>
                  <a:srgbClr val="002997"/>
                </a:solidFill>
                <a:latin typeface="Arial" panose="020B0604020202020204" pitchFamily="34" charset="0"/>
                <a:cs typeface="Arial" panose="020B0604020202020204" pitchFamily="34" charset="0"/>
              </a:rPr>
              <a:t>로 구성되어 있으며</a:t>
            </a:r>
            <a:r>
              <a:rPr lang="en-US" altLang="ko-KR" sz="1000" b="1" dirty="0">
                <a:solidFill>
                  <a:srgbClr val="002997"/>
                </a:solidFill>
                <a:latin typeface="Arial" panose="020B0604020202020204" pitchFamily="34" charset="0"/>
                <a:cs typeface="Arial" panose="020B0604020202020204" pitchFamily="34" charset="0"/>
              </a:rPr>
              <a:t>, 2020</a:t>
            </a:r>
            <a:r>
              <a:rPr lang="ko-KR" altLang="en-US" sz="1000" b="1" dirty="0">
                <a:solidFill>
                  <a:srgbClr val="002997"/>
                </a:solidFill>
                <a:latin typeface="Arial" panose="020B0604020202020204" pitchFamily="34" charset="0"/>
                <a:cs typeface="Arial" panose="020B0604020202020204" pitchFamily="34" charset="0"/>
              </a:rPr>
              <a:t>년까지 중국의 폐지 수입 규제 조치로 인하여 공급이 </a:t>
            </a:r>
            <a:r>
              <a:rPr lang="ko-KR" altLang="en-US" sz="1000" b="1" dirty="0" err="1">
                <a:solidFill>
                  <a:srgbClr val="002997"/>
                </a:solidFill>
                <a:latin typeface="Arial" panose="020B0604020202020204" pitchFamily="34" charset="0"/>
                <a:cs typeface="Arial" panose="020B0604020202020204" pitchFamily="34" charset="0"/>
              </a:rPr>
              <a:t>과잉되어</a:t>
            </a:r>
            <a:r>
              <a:rPr lang="ko-KR" altLang="en-US" sz="1000" b="1" dirty="0">
                <a:solidFill>
                  <a:srgbClr val="002997"/>
                </a:solidFill>
                <a:latin typeface="Arial" panose="020B0604020202020204" pitchFamily="34" charset="0"/>
                <a:cs typeface="Arial" panose="020B0604020202020204" pitchFamily="34" charset="0"/>
              </a:rPr>
              <a:t> 원재료 단가가 하락한 이후</a:t>
            </a:r>
            <a:r>
              <a:rPr lang="en-US" altLang="ko-KR" sz="1000" b="1" dirty="0">
                <a:solidFill>
                  <a:srgbClr val="002997"/>
                </a:solidFill>
                <a:latin typeface="Arial" panose="020B0604020202020204" pitchFamily="34" charset="0"/>
                <a:cs typeface="Arial" panose="020B0604020202020204" pitchFamily="34" charset="0"/>
              </a:rPr>
              <a:t>,</a:t>
            </a:r>
            <a:r>
              <a:rPr lang="ko-KR" altLang="en-US" sz="1000" b="1" dirty="0">
                <a:solidFill>
                  <a:srgbClr val="002997"/>
                </a:solidFill>
                <a:latin typeface="Arial" panose="020B0604020202020204" pitchFamily="34" charset="0"/>
                <a:cs typeface="Arial" panose="020B0604020202020204" pitchFamily="34" charset="0"/>
              </a:rPr>
              <a:t> 타 국가의 폐지시장 활성화 및 </a:t>
            </a:r>
            <a:r>
              <a:rPr lang="en-US" altLang="ko-KR" sz="1000" b="1" dirty="0">
                <a:solidFill>
                  <a:srgbClr val="002997"/>
                </a:solidFill>
                <a:latin typeface="Arial" panose="020B0604020202020204" pitchFamily="34" charset="0"/>
                <a:cs typeface="Arial" panose="020B0604020202020204" pitchFamily="34" charset="0"/>
              </a:rPr>
              <a:t>Covid-19</a:t>
            </a:r>
            <a:r>
              <a:rPr lang="ko-KR" altLang="en-US" sz="1000" b="1" dirty="0">
                <a:solidFill>
                  <a:srgbClr val="002997"/>
                </a:solidFill>
                <a:latin typeface="Arial" panose="020B0604020202020204" pitchFamily="34" charset="0"/>
                <a:cs typeface="Arial" panose="020B0604020202020204" pitchFamily="34" charset="0"/>
              </a:rPr>
              <a:t>로 인한 물동량 증가로 폐지 수요가 증가하여 다시 원재료 단가가 증가하였음 </a:t>
            </a:r>
            <a:r>
              <a:rPr lang="en-US" altLang="ko-KR" sz="1000" b="1" dirty="0">
                <a:solidFill>
                  <a:srgbClr val="002997"/>
                </a:solidFill>
                <a:latin typeface="Arial" panose="020B0604020202020204" pitchFamily="34" charset="0"/>
                <a:cs typeface="Arial" panose="020B0604020202020204" pitchFamily="34" charset="0"/>
              </a:rPr>
              <a:t>  </a:t>
            </a:r>
          </a:p>
        </p:txBody>
      </p:sp>
      <p:graphicFrame>
        <p:nvGraphicFramePr>
          <p:cNvPr id="3" name="표 2">
            <a:extLst>
              <a:ext uri="{FF2B5EF4-FFF2-40B4-BE49-F238E27FC236}">
                <a16:creationId xmlns:a16="http://schemas.microsoft.com/office/drawing/2014/main" id="{40D58089-B1D4-4C03-9A10-8DF6A16DF130}"/>
              </a:ext>
            </a:extLst>
          </p:cNvPr>
          <p:cNvGraphicFramePr>
            <a:graphicFrameLocks noGrp="1"/>
          </p:cNvGraphicFramePr>
          <p:nvPr/>
        </p:nvGraphicFramePr>
        <p:xfrm>
          <a:off x="504000" y="1515600"/>
          <a:ext cx="4248000" cy="4716480"/>
        </p:xfrm>
        <a:graphic>
          <a:graphicData uri="http://schemas.openxmlformats.org/drawingml/2006/table">
            <a:tbl>
              <a:tblPr/>
              <a:tblGrid>
                <a:gridCol w="144000">
                  <a:extLst>
                    <a:ext uri="{9D8B030D-6E8A-4147-A177-3AD203B41FA5}">
                      <a16:colId xmlns:a16="http://schemas.microsoft.com/office/drawing/2014/main" val="1620874637"/>
                    </a:ext>
                  </a:extLst>
                </a:gridCol>
                <a:gridCol w="1224000">
                  <a:extLst>
                    <a:ext uri="{9D8B030D-6E8A-4147-A177-3AD203B41FA5}">
                      <a16:colId xmlns:a16="http://schemas.microsoft.com/office/drawing/2014/main" val="1159218537"/>
                    </a:ext>
                  </a:extLst>
                </a:gridCol>
                <a:gridCol w="720000">
                  <a:extLst>
                    <a:ext uri="{9D8B030D-6E8A-4147-A177-3AD203B41FA5}">
                      <a16:colId xmlns:a16="http://schemas.microsoft.com/office/drawing/2014/main" val="1782220785"/>
                    </a:ext>
                  </a:extLst>
                </a:gridCol>
                <a:gridCol w="720000">
                  <a:extLst>
                    <a:ext uri="{9D8B030D-6E8A-4147-A177-3AD203B41FA5}">
                      <a16:colId xmlns:a16="http://schemas.microsoft.com/office/drawing/2014/main" val="3640901965"/>
                    </a:ext>
                  </a:extLst>
                </a:gridCol>
                <a:gridCol w="720000">
                  <a:extLst>
                    <a:ext uri="{9D8B030D-6E8A-4147-A177-3AD203B41FA5}">
                      <a16:colId xmlns:a16="http://schemas.microsoft.com/office/drawing/2014/main" val="13508770"/>
                    </a:ext>
                  </a:extLst>
                </a:gridCol>
                <a:gridCol w="720000">
                  <a:extLst>
                    <a:ext uri="{9D8B030D-6E8A-4147-A177-3AD203B41FA5}">
                      <a16:colId xmlns:a16="http://schemas.microsoft.com/office/drawing/2014/main" val="3654373999"/>
                    </a:ext>
                  </a:extLst>
                </a:gridCol>
              </a:tblGrid>
              <a:tr h="144000">
                <a:tc gridSpan="4">
                  <a:txBody>
                    <a:bodyPr/>
                    <a:lstStyle/>
                    <a:p>
                      <a:pPr algn="l"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제지부문</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_</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원재료별 매입액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4129322928"/>
                  </a:ext>
                </a:extLst>
              </a:tr>
              <a:tr h="118045">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a:noFill/>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a:noFill/>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a:noFill/>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83710294"/>
                  </a:ext>
                </a:extLst>
              </a:tr>
              <a:tr h="118045">
                <a:tc gridSpan="2">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83537296"/>
                  </a:ext>
                </a:extLst>
              </a:tr>
              <a:tr h="1152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제지부문 총매입액 </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백만원</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a:t>
                      </a:r>
                      <a:endParaRPr lang="ko-KR" altLang="en-US" sz="7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113,017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77,484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75,676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120,624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80799809"/>
                  </a:ext>
                </a:extLst>
              </a:tr>
              <a:tr h="115200">
                <a:tc>
                  <a:txBody>
                    <a:bodyPr/>
                    <a:lstStyle/>
                    <a:p>
                      <a:pPr algn="l" fontAlgn="ct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국내고지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39,058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36,156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37,669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50,061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961858130"/>
                  </a:ext>
                </a:extLst>
              </a:tr>
              <a:tr h="11520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수입고지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70,344</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38,719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35,339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62,652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89848845"/>
                  </a:ext>
                </a:extLst>
              </a:tr>
              <a:tr h="115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펄프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3,615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2,609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2,668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7,912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0602241"/>
                  </a:ext>
                </a:extLst>
              </a:tr>
              <a:tr h="1152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제지부문 총매입수량 </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(M/T)</a:t>
                      </a:r>
                      <a:endParaRPr lang="ko-KR" altLang="en-US" sz="7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450,887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346,391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376,695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406,527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9786941"/>
                  </a:ext>
                </a:extLst>
              </a:tr>
              <a:tr h="115200">
                <a:tc>
                  <a:txBody>
                    <a:bodyPr/>
                    <a:lstStyle/>
                    <a:p>
                      <a:pPr algn="l" fontAlgn="ct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국내고지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181,140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189,948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222,729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207,636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44211823"/>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수입고지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265,777</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152,979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149,876</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189,622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91928403"/>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펄프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3,971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dirty="0">
                          <a:solidFill>
                            <a:srgbClr val="000000"/>
                          </a:solidFill>
                          <a:effectLst/>
                          <a:latin typeface="맑은 고딕" panose="020B0503020000020004" pitchFamily="50" charset="-127"/>
                          <a:ea typeface="맑은 고딕" panose="020B0503020000020004" pitchFamily="50" charset="-127"/>
                        </a:rPr>
                        <a:t>3,465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dirty="0">
                          <a:solidFill>
                            <a:srgbClr val="000000"/>
                          </a:solidFill>
                          <a:effectLst/>
                          <a:latin typeface="맑은 고딕" panose="020B0503020000020004" pitchFamily="50" charset="-127"/>
                          <a:ea typeface="맑은 고딕" panose="020B0503020000020004" pitchFamily="50" charset="-127"/>
                        </a:rPr>
                        <a:t>4,089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dirty="0">
                          <a:solidFill>
                            <a:srgbClr val="000000"/>
                          </a:solidFill>
                          <a:effectLst/>
                          <a:latin typeface="맑은 고딕" panose="020B0503020000020004" pitchFamily="50" charset="-127"/>
                          <a:ea typeface="맑은 고딕" panose="020B0503020000020004" pitchFamily="50" charset="-127"/>
                        </a:rPr>
                        <a:t>9,269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11049362"/>
                  </a:ext>
                </a:extLst>
              </a:tr>
              <a:tr h="1152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제지부문 </a:t>
                      </a:r>
                      <a:r>
                        <a:rPr lang="en-US" sz="750" b="1" i="0" u="none" strike="noStrike" dirty="0">
                          <a:solidFill>
                            <a:srgbClr val="000000"/>
                          </a:solidFill>
                          <a:effectLst/>
                          <a:latin typeface="맑은 고딕" panose="020B0503020000020004" pitchFamily="50" charset="-127"/>
                          <a:ea typeface="맑은 고딕" panose="020B0503020000020004" pitchFamily="50" charset="-127"/>
                        </a:rPr>
                        <a:t>APP</a:t>
                      </a: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 </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원</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/kg)</a:t>
                      </a:r>
                      <a:endParaRPr lang="en-US" sz="7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224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201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92678061"/>
                  </a:ext>
                </a:extLst>
              </a:tr>
              <a:tr h="115200">
                <a:tc>
                  <a:txBody>
                    <a:bodyPr/>
                    <a:lstStyle/>
                    <a:p>
                      <a:pPr algn="l" fontAlgn="ct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국내고지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216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190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169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241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36704504"/>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수입고지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265</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253</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236</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330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93252602"/>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펄프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910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753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맑은 고딕" panose="020B0503020000020004" pitchFamily="50" charset="-127"/>
                          <a:ea typeface="맑은 고딕" panose="020B0503020000020004" pitchFamily="50" charset="-127"/>
                        </a:rPr>
                        <a:t>652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854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21200086"/>
                  </a:ext>
                </a:extLst>
              </a:tr>
              <a:tr h="1152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군산공장 총매입액 </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백만원</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a:t>
                      </a:r>
                      <a:endParaRPr lang="ko-KR" altLang="en-US" sz="7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56,010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28,109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34,135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56,486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3106317"/>
                  </a:ext>
                </a:extLst>
              </a:tr>
              <a:tr h="115200">
                <a:tc>
                  <a:txBody>
                    <a:bodyPr/>
                    <a:lstStyle/>
                    <a:p>
                      <a:pPr algn="l" fontAlgn="ct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국내고지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10,099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8,286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10,768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17,359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158119260"/>
                  </a:ext>
                </a:extLst>
              </a:tr>
              <a:tr h="115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수입고지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42,297</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17,215</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20,699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31,252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04940633"/>
                  </a:ext>
                </a:extLst>
              </a:tr>
              <a:tr h="115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펄프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3,615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2,609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2,668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7,874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56340338"/>
                  </a:ext>
                </a:extLst>
              </a:tr>
              <a:tr h="1152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군산공장 총매입수량 </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(M/T)</a:t>
                      </a:r>
                      <a:endParaRPr lang="ko-KR" altLang="en-US" sz="7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215,567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118,904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155,782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170,090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68606904"/>
                  </a:ext>
                </a:extLst>
              </a:tr>
              <a:tr h="115200">
                <a:tc>
                  <a:txBody>
                    <a:bodyPr/>
                    <a:lstStyle/>
                    <a:p>
                      <a:pPr algn="l" fontAlgn="ct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국내고지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51,640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52,751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69,000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71,003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67807515"/>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수입고지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159,957</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62,688</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82,693</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89,970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48740811"/>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펄프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3,971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3,465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dirty="0">
                          <a:solidFill>
                            <a:srgbClr val="000000"/>
                          </a:solidFill>
                          <a:effectLst/>
                          <a:latin typeface="맑은 고딕" panose="020B0503020000020004" pitchFamily="50" charset="-127"/>
                          <a:ea typeface="맑은 고딕" panose="020B0503020000020004" pitchFamily="50" charset="-127"/>
                        </a:rPr>
                        <a:t>4,089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dirty="0">
                          <a:solidFill>
                            <a:srgbClr val="000000"/>
                          </a:solidFill>
                          <a:effectLst/>
                          <a:latin typeface="맑은 고딕" panose="020B0503020000020004" pitchFamily="50" charset="-127"/>
                          <a:ea typeface="맑은 고딕" panose="020B0503020000020004" pitchFamily="50" charset="-127"/>
                        </a:rPr>
                        <a:t>9,118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49079866"/>
                  </a:ext>
                </a:extLst>
              </a:tr>
              <a:tr h="1152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군산공장 </a:t>
                      </a:r>
                      <a:r>
                        <a:rPr lang="en-US" sz="750" b="1" i="0" u="none" strike="noStrike" dirty="0">
                          <a:solidFill>
                            <a:srgbClr val="000000"/>
                          </a:solidFill>
                          <a:effectLst/>
                          <a:latin typeface="맑은 고딕" panose="020B0503020000020004" pitchFamily="50" charset="-127"/>
                          <a:ea typeface="맑은 고딕" panose="020B0503020000020004" pitchFamily="50" charset="-127"/>
                        </a:rPr>
                        <a:t>APP (</a:t>
                      </a: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원</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/kg)</a:t>
                      </a:r>
                      <a:endParaRPr lang="en-US" sz="7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260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236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219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332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18953319"/>
                  </a:ext>
                </a:extLst>
              </a:tr>
              <a:tr h="115200">
                <a:tc>
                  <a:txBody>
                    <a:bodyPr/>
                    <a:lstStyle/>
                    <a:p>
                      <a:pPr algn="l" fontAlgn="ct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국내고지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764376159"/>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수입고지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264</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275</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250</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347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82420763"/>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펄프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910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753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맑은 고딕" panose="020B0503020000020004" pitchFamily="50" charset="-127"/>
                          <a:ea typeface="맑은 고딕" panose="020B0503020000020004" pitchFamily="50" charset="-127"/>
                        </a:rPr>
                        <a:t>652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864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43300563"/>
                  </a:ext>
                </a:extLst>
              </a:tr>
              <a:tr h="1152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청주공장 총매입액 </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백만원</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a:t>
                      </a:r>
                      <a:endParaRPr lang="ko-KR" altLang="en-US" sz="7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57,007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49,375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41,541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64,138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964198"/>
                  </a:ext>
                </a:extLst>
              </a:tr>
              <a:tr h="115200">
                <a:tc>
                  <a:txBody>
                    <a:bodyPr/>
                    <a:lstStyle/>
                    <a:p>
                      <a:pPr algn="l" fontAlgn="ct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국내고지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28,959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27,870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26,901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32,701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723479276"/>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수입고지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28,047</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21,504</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14,641</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31,400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90383068"/>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펄프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72819013"/>
                  </a:ext>
                </a:extLst>
              </a:tr>
              <a:tr h="1152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청주공장 총매입수량 </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(M/T)</a:t>
                      </a:r>
                      <a:endParaRPr lang="ko-KR" altLang="en-US" sz="7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235,320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227,488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220,912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236,437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94349125"/>
                  </a:ext>
                </a:extLst>
              </a:tr>
              <a:tr h="115200">
                <a:tc>
                  <a:txBody>
                    <a:bodyPr/>
                    <a:lstStyle/>
                    <a:p>
                      <a:pPr algn="l" fontAlgn="ct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국내고지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129,499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137,197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153,729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136,634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90665043"/>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수입고지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105,821</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90,291</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67,183</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99,652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12922360"/>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펄프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dirty="0">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50" b="0" i="0" u="none" strike="noStrike" dirty="0">
                          <a:solidFill>
                            <a:srgbClr val="000000"/>
                          </a:solidFill>
                          <a:effectLst/>
                          <a:latin typeface="맑은 고딕" panose="020B0503020000020004" pitchFamily="50" charset="-127"/>
                          <a:ea typeface="맑은 고딕" panose="020B0503020000020004" pitchFamily="50" charset="-127"/>
                        </a:rPr>
                        <a:t>151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29959488"/>
                  </a:ext>
                </a:extLst>
              </a:tr>
              <a:tr h="1152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청주공장 </a:t>
                      </a:r>
                      <a:r>
                        <a:rPr lang="en-US" sz="750" b="1" i="0" u="none" strike="noStrike" dirty="0">
                          <a:solidFill>
                            <a:srgbClr val="000000"/>
                          </a:solidFill>
                          <a:effectLst/>
                          <a:latin typeface="맑은 고딕" panose="020B0503020000020004" pitchFamily="50" charset="-127"/>
                          <a:ea typeface="맑은 고딕" panose="020B0503020000020004" pitchFamily="50" charset="-127"/>
                        </a:rPr>
                        <a:t>APP (</a:t>
                      </a: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원</a:t>
                      </a:r>
                      <a:r>
                        <a:rPr lang="en-US" altLang="ko-KR" sz="750" b="1" i="0" u="none" strike="noStrike" dirty="0">
                          <a:solidFill>
                            <a:srgbClr val="000000"/>
                          </a:solidFill>
                          <a:effectLst/>
                          <a:latin typeface="맑은 고딕" panose="020B0503020000020004" pitchFamily="50" charset="-127"/>
                          <a:ea typeface="맑은 고딕" panose="020B0503020000020004" pitchFamily="50" charset="-127"/>
                        </a:rPr>
                        <a:t>/kg)</a:t>
                      </a:r>
                      <a:endParaRPr lang="en-US" sz="7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217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188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271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29435797"/>
                  </a:ext>
                </a:extLst>
              </a:tr>
              <a:tr h="115200">
                <a:tc>
                  <a:txBody>
                    <a:bodyPr/>
                    <a:lstStyle/>
                    <a:p>
                      <a:pPr algn="l" fontAlgn="ct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국내고지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224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203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175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875467818"/>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수입고지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265</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238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218</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315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47629728"/>
                  </a:ext>
                </a:extLst>
              </a:tr>
              <a:tr h="115200">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펄프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맑은 고딕" panose="020B0503020000020004" pitchFamily="50" charset="-127"/>
                          <a:ea typeface="맑은 고딕" panose="020B0503020000020004" pitchFamily="50" charset="-127"/>
                        </a:rPr>
                        <a:t>245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40431869"/>
                  </a:ext>
                </a:extLst>
              </a:tr>
            </a:tbl>
          </a:graphicData>
        </a:graphic>
      </p:graphicFrame>
      <p:graphicFrame>
        <p:nvGraphicFramePr>
          <p:cNvPr id="16" name="차트 15">
            <a:extLst>
              <a:ext uri="{FF2B5EF4-FFF2-40B4-BE49-F238E27FC236}">
                <a16:creationId xmlns:a16="http://schemas.microsoft.com/office/drawing/2014/main" id="{A30A1574-DE10-4796-93A5-63DDDBE8E69C}"/>
              </a:ext>
            </a:extLst>
          </p:cNvPr>
          <p:cNvGraphicFramePr>
            <a:graphicFrameLocks/>
          </p:cNvGraphicFramePr>
          <p:nvPr/>
        </p:nvGraphicFramePr>
        <p:xfrm>
          <a:off x="5036820" y="3626644"/>
          <a:ext cx="4267980" cy="1404255"/>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C797A475-DB50-4739-A6FC-2661844D2ABF}"/>
              </a:ext>
            </a:extLst>
          </p:cNvPr>
          <p:cNvSpPr txBox="1"/>
          <p:nvPr/>
        </p:nvSpPr>
        <p:spPr>
          <a:xfrm>
            <a:off x="8254657" y="3672999"/>
            <a:ext cx="1010723" cy="107722"/>
          </a:xfrm>
          <a:prstGeom prst="rect">
            <a:avLst/>
          </a:prstGeom>
          <a:noFill/>
        </p:spPr>
        <p:txBody>
          <a:bodyPr wrap="square" lIns="0" tIns="0" rIns="0" bIns="0" rtlCol="0">
            <a:spAutoFit/>
          </a:bodyPr>
          <a:lstStyle/>
          <a:p>
            <a:pPr algn="r">
              <a:spcAft>
                <a:spcPts val="600"/>
              </a:spcAft>
            </a:pP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단위 </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원</a:t>
            </a:r>
            <a:r>
              <a:rPr lang="en-US" altLang="ko-KR" sz="700" dirty="0">
                <a:latin typeface="Arial" panose="020B0604020202020204" pitchFamily="34" charset="0"/>
                <a:cs typeface="Arial" panose="020B0604020202020204" pitchFamily="34" charset="0"/>
              </a:rPr>
              <a:t>/kg)</a:t>
            </a:r>
          </a:p>
        </p:txBody>
      </p:sp>
      <p:sp>
        <p:nvSpPr>
          <p:cNvPr id="20" name="직사각형 19">
            <a:extLst>
              <a:ext uri="{FF2B5EF4-FFF2-40B4-BE49-F238E27FC236}">
                <a16:creationId xmlns:a16="http://schemas.microsoft.com/office/drawing/2014/main" id="{FAC1A2DB-4AD2-4B0E-9613-3E0CD2724651}"/>
              </a:ext>
            </a:extLst>
          </p:cNvPr>
          <p:cNvSpPr/>
          <p:nvPr/>
        </p:nvSpPr>
        <p:spPr>
          <a:xfrm>
            <a:off x="5320933" y="3708720"/>
            <a:ext cx="2140317" cy="110691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1" name="순서도: 연결자 20">
            <a:extLst>
              <a:ext uri="{FF2B5EF4-FFF2-40B4-BE49-F238E27FC236}">
                <a16:creationId xmlns:a16="http://schemas.microsoft.com/office/drawing/2014/main" id="{08CCD8EB-52A3-47AA-83B0-8E91D8345950}"/>
              </a:ext>
            </a:extLst>
          </p:cNvPr>
          <p:cNvSpPr/>
          <p:nvPr/>
        </p:nvSpPr>
        <p:spPr bwMode="auto">
          <a:xfrm>
            <a:off x="5248933" y="364011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2" name="순서도: 연결자 21">
            <a:extLst>
              <a:ext uri="{FF2B5EF4-FFF2-40B4-BE49-F238E27FC236}">
                <a16:creationId xmlns:a16="http://schemas.microsoft.com/office/drawing/2014/main" id="{98706EC4-E16F-4F2C-AA88-EA3A87C50B51}"/>
              </a:ext>
            </a:extLst>
          </p:cNvPr>
          <p:cNvSpPr/>
          <p:nvPr/>
        </p:nvSpPr>
        <p:spPr bwMode="auto">
          <a:xfrm>
            <a:off x="5248933" y="50616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3" name="직사각형 22">
            <a:extLst>
              <a:ext uri="{FF2B5EF4-FFF2-40B4-BE49-F238E27FC236}">
                <a16:creationId xmlns:a16="http://schemas.microsoft.com/office/drawing/2014/main" id="{1012897C-C7EF-4A8C-B047-55BC002F0741}"/>
              </a:ext>
            </a:extLst>
          </p:cNvPr>
          <p:cNvSpPr/>
          <p:nvPr/>
        </p:nvSpPr>
        <p:spPr>
          <a:xfrm>
            <a:off x="7619633" y="3708720"/>
            <a:ext cx="825867" cy="110691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4" name="순서도: 연결자 23">
            <a:extLst>
              <a:ext uri="{FF2B5EF4-FFF2-40B4-BE49-F238E27FC236}">
                <a16:creationId xmlns:a16="http://schemas.microsoft.com/office/drawing/2014/main" id="{9D97097F-464C-4C25-937A-180AE6BDA9EA}"/>
              </a:ext>
            </a:extLst>
          </p:cNvPr>
          <p:cNvSpPr/>
          <p:nvPr/>
        </p:nvSpPr>
        <p:spPr bwMode="auto">
          <a:xfrm>
            <a:off x="7547633" y="364011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25" name="순서도: 연결자 24">
            <a:extLst>
              <a:ext uri="{FF2B5EF4-FFF2-40B4-BE49-F238E27FC236}">
                <a16:creationId xmlns:a16="http://schemas.microsoft.com/office/drawing/2014/main" id="{819599C7-052F-48A5-B210-411D865AAD6D}"/>
              </a:ext>
            </a:extLst>
          </p:cNvPr>
          <p:cNvSpPr/>
          <p:nvPr/>
        </p:nvSpPr>
        <p:spPr bwMode="auto">
          <a:xfrm>
            <a:off x="5248933" y="53097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graphicFrame>
        <p:nvGraphicFramePr>
          <p:cNvPr id="26" name="표 25">
            <a:extLst>
              <a:ext uri="{FF2B5EF4-FFF2-40B4-BE49-F238E27FC236}">
                <a16:creationId xmlns:a16="http://schemas.microsoft.com/office/drawing/2014/main" id="{1DEB5252-6F11-44D4-8362-966B42EE487F}"/>
              </a:ext>
            </a:extLst>
          </p:cNvPr>
          <p:cNvGraphicFramePr>
            <a:graphicFrameLocks noGrp="1"/>
          </p:cNvGraphicFramePr>
          <p:nvPr/>
        </p:nvGraphicFramePr>
        <p:xfrm>
          <a:off x="5087481" y="2770219"/>
          <a:ext cx="4200759" cy="696900"/>
        </p:xfrm>
        <a:graphic>
          <a:graphicData uri="http://schemas.openxmlformats.org/drawingml/2006/table">
            <a:tbl>
              <a:tblPr/>
              <a:tblGrid>
                <a:gridCol w="670709">
                  <a:extLst>
                    <a:ext uri="{9D8B030D-6E8A-4147-A177-3AD203B41FA5}">
                      <a16:colId xmlns:a16="http://schemas.microsoft.com/office/drawing/2014/main" val="2388327988"/>
                    </a:ext>
                  </a:extLst>
                </a:gridCol>
                <a:gridCol w="3530050">
                  <a:extLst>
                    <a:ext uri="{9D8B030D-6E8A-4147-A177-3AD203B41FA5}">
                      <a16:colId xmlns:a16="http://schemas.microsoft.com/office/drawing/2014/main" val="1898794642"/>
                    </a:ext>
                  </a:extLst>
                </a:gridCol>
              </a:tblGrid>
              <a:tr h="100800">
                <a:tc>
                  <a:txBody>
                    <a:bodyPr/>
                    <a:lstStyle/>
                    <a:p>
                      <a:pPr algn="ctr" rtl="0" fontAlgn="ctr"/>
                      <a:r>
                        <a:rPr lang="ko-KR" altLang="en-US" sz="650" b="1" i="0" u="none" strike="noStrike" dirty="0">
                          <a:solidFill>
                            <a:srgbClr val="FFFFFF"/>
                          </a:solidFill>
                          <a:effectLst/>
                          <a:latin typeface="맑은 고딕" panose="020B0503020000020004" pitchFamily="50" charset="-127"/>
                          <a:ea typeface="맑은 고딕" panose="020B0503020000020004" pitchFamily="50" charset="-127"/>
                        </a:rPr>
                        <a:t>구분</a:t>
                      </a:r>
                      <a:endParaRPr lang="en-US" altLang="ko-KR" sz="65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매입가격 결정 </a:t>
                      </a: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Process</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802684043"/>
                  </a:ext>
                </a:extLst>
              </a:tr>
              <a:tr h="100800">
                <a:tc>
                  <a:txBody>
                    <a:bodyPr/>
                    <a:lstStyle/>
                    <a:p>
                      <a:pPr algn="ctr" fontAlgn="ctr"/>
                      <a:r>
                        <a:rPr lang="ko-KR" altLang="en-US" sz="650" b="0" i="0" u="none" strike="noStrike" dirty="0">
                          <a:solidFill>
                            <a:srgbClr val="000000"/>
                          </a:solidFill>
                          <a:effectLst/>
                          <a:latin typeface="맑은 고딕" panose="020B0503020000020004" pitchFamily="50" charset="-127"/>
                          <a:ea typeface="맑은 고딕" panose="020B0503020000020004" pitchFamily="50" charset="-127"/>
                        </a:rPr>
                        <a:t>국내고지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marL="90488" indent="-90488" algn="l" fontAlgn="ctr">
                        <a:buFont typeface="Wingdings" panose="05000000000000000000" pitchFamily="2" charset="2"/>
                        <a:buChar char="§"/>
                      </a:pPr>
                      <a:r>
                        <a:rPr lang="ko-KR" altLang="en-US" sz="650" b="0" i="0" u="none" strike="noStrike" dirty="0">
                          <a:solidFill>
                            <a:srgbClr val="000000"/>
                          </a:solidFill>
                          <a:effectLst/>
                          <a:latin typeface="Arial" panose="020B0604020202020204" pitchFamily="34" charset="0"/>
                          <a:ea typeface="맑은 고딕" panose="020B0503020000020004" pitchFamily="50" charset="-127"/>
                        </a:rPr>
                        <a:t>시장 수급상황에 따라 많은 물량을 구매하는 제지사의 구매가격을 기준으로 변동되는 경향</a:t>
                      </a:r>
                      <a:endParaRPr lang="en-US" altLang="ko-KR" sz="6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83758811"/>
                  </a:ext>
                </a:extLst>
              </a:tr>
              <a:tr h="100800">
                <a:tc>
                  <a:txBody>
                    <a:bodyPr/>
                    <a:lstStyle/>
                    <a:p>
                      <a:pPr algn="ctr" fontAlgn="ctr"/>
                      <a:r>
                        <a:rPr lang="ko-KR" altLang="en-US" sz="650" b="0" i="0" u="none" strike="noStrike" dirty="0">
                          <a:solidFill>
                            <a:srgbClr val="000000"/>
                          </a:solidFill>
                          <a:effectLst/>
                          <a:latin typeface="맑은 고딕" panose="020B0503020000020004" pitchFamily="50" charset="-127"/>
                          <a:ea typeface="맑은 고딕" panose="020B0503020000020004" pitchFamily="50" charset="-127"/>
                        </a:rPr>
                        <a:t>수입고지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90488" indent="-90488" algn="l" fontAlgn="ctr">
                        <a:buFont typeface="Wingdings" panose="05000000000000000000" pitchFamily="2" charset="2"/>
                        <a:buChar char="§"/>
                      </a:pPr>
                      <a:r>
                        <a:rPr lang="ko-KR" altLang="en-US" sz="650" b="0" i="0" u="none" strike="noStrike" dirty="0">
                          <a:solidFill>
                            <a:srgbClr val="000000"/>
                          </a:solidFill>
                          <a:effectLst/>
                          <a:latin typeface="Arial" panose="020B0604020202020204" pitchFamily="34" charset="0"/>
                          <a:ea typeface="맑은 고딕" panose="020B0503020000020004" pitchFamily="50" charset="-127"/>
                        </a:rPr>
                        <a:t>매월 발표되는 미국 가격지표</a:t>
                      </a:r>
                      <a:r>
                        <a:rPr lang="en-US" altLang="ko-KR" sz="650" b="0" i="0" u="none" strike="noStrike" dirty="0">
                          <a:solidFill>
                            <a:srgbClr val="000000"/>
                          </a:solidFill>
                          <a:effectLst/>
                          <a:latin typeface="Arial" panose="020B0604020202020204" pitchFamily="34" charset="0"/>
                          <a:ea typeface="맑은 고딕" panose="020B0503020000020004" pitchFamily="50" charset="-127"/>
                        </a:rPr>
                        <a:t>(OBM)</a:t>
                      </a:r>
                      <a:r>
                        <a:rPr lang="ko-KR" altLang="en-US" sz="650" b="0" i="0" u="none" strike="noStrike" dirty="0">
                          <a:solidFill>
                            <a:srgbClr val="000000"/>
                          </a:solidFill>
                          <a:effectLst/>
                          <a:latin typeface="Arial" panose="020B0604020202020204" pitchFamily="34" charset="0"/>
                          <a:ea typeface="맑은 고딕" panose="020B0503020000020004" pitchFamily="50" charset="-127"/>
                        </a:rPr>
                        <a:t>를 참고로 기본적인 가격의 방향을 </a:t>
                      </a:r>
                      <a:r>
                        <a:rPr lang="ko-KR" altLang="en-US" sz="650" b="0" i="0" u="none" strike="noStrike" dirty="0" err="1">
                          <a:solidFill>
                            <a:srgbClr val="000000"/>
                          </a:solidFill>
                          <a:effectLst/>
                          <a:latin typeface="Arial" panose="020B0604020202020204" pitchFamily="34" charset="0"/>
                          <a:ea typeface="맑은 고딕" panose="020B0503020000020004" pitchFamily="50" charset="-127"/>
                        </a:rPr>
                        <a:t>판단▶인도와</a:t>
                      </a:r>
                      <a:r>
                        <a:rPr lang="ko-KR" altLang="en-US" sz="650" b="0" i="0" u="none" strike="noStrike" dirty="0">
                          <a:solidFill>
                            <a:srgbClr val="000000"/>
                          </a:solidFill>
                          <a:effectLst/>
                          <a:latin typeface="Arial" panose="020B0604020202020204" pitchFamily="34" charset="0"/>
                          <a:ea typeface="맑은 고딕" panose="020B0503020000020004" pitchFamily="50" charset="-127"/>
                        </a:rPr>
                        <a:t> 대만과 같은 구매경쟁국의 구매활동이나 선사를 통한 해상운임 확인을 통해 공급업체 제안가격이 </a:t>
                      </a:r>
                      <a:endParaRPr lang="en-US" altLang="ko-KR" sz="650" b="0" i="0" u="none" strike="noStrike" dirty="0">
                        <a:solidFill>
                          <a:srgbClr val="000000"/>
                        </a:solidFill>
                        <a:effectLst/>
                        <a:latin typeface="Arial" panose="020B0604020202020204" pitchFamily="34" charset="0"/>
                        <a:ea typeface="맑은 고딕" panose="020B0503020000020004" pitchFamily="50" charset="-127"/>
                      </a:endParaRPr>
                    </a:p>
                    <a:p>
                      <a:pPr marL="0" indent="0" algn="l" fontAlgn="ctr">
                        <a:buFont typeface="Wingdings" panose="05000000000000000000" pitchFamily="2" charset="2"/>
                        <a:buNone/>
                      </a:pPr>
                      <a:r>
                        <a:rPr lang="en-US" altLang="ko-KR" sz="6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rPr>
                        <a:t>적정한지 판단한 후 구매 진행</a:t>
                      </a:r>
                      <a:endParaRPr lang="en-US" altLang="ko-KR" sz="6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64260181"/>
                  </a:ext>
                </a:extLst>
              </a:tr>
              <a:tr h="100800">
                <a:tc>
                  <a:txBody>
                    <a:bodyPr/>
                    <a:lstStyle/>
                    <a:p>
                      <a:pPr algn="ctr" fontAlgn="ctr"/>
                      <a:r>
                        <a:rPr lang="ko-KR" altLang="en-US" sz="650" b="0" i="0" u="none" strike="noStrike" dirty="0">
                          <a:solidFill>
                            <a:srgbClr val="000000"/>
                          </a:solidFill>
                          <a:effectLst/>
                          <a:latin typeface="맑은 고딕" panose="020B0503020000020004" pitchFamily="50" charset="-127"/>
                          <a:ea typeface="맑은 고딕" panose="020B0503020000020004" pitchFamily="50" charset="-127"/>
                        </a:rPr>
                        <a:t>펄프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0488" indent="-90488" algn="l" fontAlgn="ctr">
                        <a:buFont typeface="Wingdings" panose="05000000000000000000" pitchFamily="2" charset="2"/>
                        <a:buChar char="§"/>
                      </a:pPr>
                      <a:r>
                        <a:rPr lang="ko-KR" altLang="en-US" sz="650" b="0" i="0" u="none" strike="noStrike" dirty="0">
                          <a:solidFill>
                            <a:srgbClr val="000000"/>
                          </a:solidFill>
                          <a:effectLst/>
                          <a:latin typeface="Arial" panose="020B0604020202020204" pitchFamily="34" charset="0"/>
                          <a:ea typeface="맑은 고딕" panose="020B0503020000020004" pitchFamily="50" charset="-127"/>
                        </a:rPr>
                        <a:t>매월 </a:t>
                      </a:r>
                      <a:r>
                        <a:rPr lang="ko-KR" altLang="en-US" sz="650" b="0" i="0" u="none" strike="noStrike" dirty="0" err="1">
                          <a:solidFill>
                            <a:srgbClr val="000000"/>
                          </a:solidFill>
                          <a:effectLst/>
                          <a:latin typeface="Arial" panose="020B0604020202020204" pitchFamily="34" charset="0"/>
                          <a:ea typeface="맑은 고딕" panose="020B0503020000020004" pitchFamily="50" charset="-127"/>
                        </a:rPr>
                        <a:t>중국향</a:t>
                      </a:r>
                      <a:r>
                        <a:rPr lang="ko-KR" altLang="en-US" sz="650" b="0" i="0" u="none" strike="noStrike" dirty="0">
                          <a:solidFill>
                            <a:srgbClr val="000000"/>
                          </a:solidFill>
                          <a:effectLst/>
                          <a:latin typeface="Arial" panose="020B0604020202020204" pitchFamily="34" charset="0"/>
                          <a:ea typeface="맑은 고딕" panose="020B0503020000020004" pitchFamily="50" charset="-127"/>
                        </a:rPr>
                        <a:t> 공급가격이 정해진 후</a:t>
                      </a:r>
                      <a:r>
                        <a:rPr lang="en-US" altLang="ko-KR" sz="6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rPr>
                        <a:t>그 가격을 기준으로 동월 마지막주 </a:t>
                      </a:r>
                      <a:r>
                        <a:rPr lang="ko-KR" altLang="en-US" sz="650" b="0" i="0" u="none" strike="noStrike" dirty="0" err="1">
                          <a:solidFill>
                            <a:srgbClr val="000000"/>
                          </a:solidFill>
                          <a:effectLst/>
                          <a:latin typeface="Arial" panose="020B0604020202020204" pitchFamily="34" charset="0"/>
                          <a:ea typeface="맑은 고딕" panose="020B0503020000020004" pitchFamily="50" charset="-127"/>
                        </a:rPr>
                        <a:t>한국향</a:t>
                      </a:r>
                      <a:r>
                        <a:rPr lang="ko-KR" altLang="en-US" sz="650" b="0" i="0" u="none" strike="noStrike" dirty="0">
                          <a:solidFill>
                            <a:srgbClr val="000000"/>
                          </a:solidFill>
                          <a:effectLst/>
                          <a:latin typeface="Arial" panose="020B0604020202020204" pitchFamily="34" charset="0"/>
                          <a:ea typeface="맑은 고딕" panose="020B0503020000020004" pitchFamily="50" charset="-127"/>
                        </a:rPr>
                        <a:t> 공급가격이 결정되며</a:t>
                      </a:r>
                      <a:r>
                        <a:rPr lang="en-US" altLang="ko-KR" sz="6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rPr>
                        <a:t>이를 기준으로 구매를 진행함</a:t>
                      </a:r>
                      <a:endParaRPr lang="en-US" altLang="ko-KR" sz="6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1216983"/>
                  </a:ext>
                </a:extLst>
              </a:tr>
            </a:tbl>
          </a:graphicData>
        </a:graphic>
      </p:graphicFrame>
      <p:sp>
        <p:nvSpPr>
          <p:cNvPr id="27" name="순서도: 연결자 26">
            <a:extLst>
              <a:ext uri="{FF2B5EF4-FFF2-40B4-BE49-F238E27FC236}">
                <a16:creationId xmlns:a16="http://schemas.microsoft.com/office/drawing/2014/main" id="{E6489367-AEC2-49F3-9BBC-89C4E162FFAE}"/>
              </a:ext>
            </a:extLst>
          </p:cNvPr>
          <p:cNvSpPr/>
          <p:nvPr/>
        </p:nvSpPr>
        <p:spPr bwMode="auto">
          <a:xfrm>
            <a:off x="5062081" y="566217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30" name="직사각형 29">
            <a:extLst>
              <a:ext uri="{FF2B5EF4-FFF2-40B4-BE49-F238E27FC236}">
                <a16:creationId xmlns:a16="http://schemas.microsoft.com/office/drawing/2014/main" id="{0D526C94-E56E-44C1-B69A-52031E59087B}"/>
              </a:ext>
            </a:extLst>
          </p:cNvPr>
          <p:cNvSpPr/>
          <p:nvPr/>
        </p:nvSpPr>
        <p:spPr>
          <a:xfrm>
            <a:off x="1870148" y="4313620"/>
            <a:ext cx="2881851" cy="10724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8" name="순서도: 연결자 27">
            <a:extLst>
              <a:ext uri="{FF2B5EF4-FFF2-40B4-BE49-F238E27FC236}">
                <a16:creationId xmlns:a16="http://schemas.microsoft.com/office/drawing/2014/main" id="{E59698A1-8300-4E3A-9F6B-851B4259E230}"/>
              </a:ext>
            </a:extLst>
          </p:cNvPr>
          <p:cNvSpPr/>
          <p:nvPr/>
        </p:nvSpPr>
        <p:spPr bwMode="auto">
          <a:xfrm>
            <a:off x="1798148" y="424162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33" name="TextBox 32">
            <a:extLst>
              <a:ext uri="{FF2B5EF4-FFF2-40B4-BE49-F238E27FC236}">
                <a16:creationId xmlns:a16="http://schemas.microsoft.com/office/drawing/2014/main" id="{FA8680F0-9F67-4BBF-9D22-90DCFDB96D26}"/>
              </a:ext>
            </a:extLst>
          </p:cNvPr>
          <p:cNvSpPr txBox="1"/>
          <p:nvPr/>
        </p:nvSpPr>
        <p:spPr>
          <a:xfrm>
            <a:off x="504000" y="6235638"/>
            <a:ext cx="4100340" cy="107722"/>
          </a:xfrm>
          <a:prstGeom prst="rect">
            <a:avLst/>
          </a:prstGeom>
          <a:noFill/>
        </p:spPr>
        <p:txBody>
          <a:bodyPr wrap="square" lIns="0" tIns="0" rIns="0" bIns="0" rtlCol="0">
            <a:spAutoFit/>
          </a:bodyPr>
          <a:lstStyle/>
          <a:p>
            <a:pPr>
              <a:spcAft>
                <a:spcPts val="600"/>
              </a:spcAft>
            </a:pPr>
            <a:r>
              <a:rPr lang="en-US" altLang="ko-KR" sz="700" dirty="0">
                <a:latin typeface="Arial" panose="020B0604020202020204" pitchFamily="34" charset="0"/>
                <a:cs typeface="Arial" panose="020B0604020202020204" pitchFamily="34" charset="0"/>
              </a:rPr>
              <a:t>Source : VDR 1.3.4.4.2</a:t>
            </a:r>
          </a:p>
        </p:txBody>
      </p:sp>
      <p:sp>
        <p:nvSpPr>
          <p:cNvPr id="34" name="직사각형 33">
            <a:extLst>
              <a:ext uri="{FF2B5EF4-FFF2-40B4-BE49-F238E27FC236}">
                <a16:creationId xmlns:a16="http://schemas.microsoft.com/office/drawing/2014/main" id="{7E6B1326-F751-4FE5-997F-5F71B10BD28A}"/>
              </a:ext>
            </a:extLst>
          </p:cNvPr>
          <p:cNvSpPr/>
          <p:nvPr/>
        </p:nvSpPr>
        <p:spPr>
          <a:xfrm>
            <a:off x="1870148" y="5761250"/>
            <a:ext cx="2881851" cy="10724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5" name="순서도: 연결자 34">
            <a:extLst>
              <a:ext uri="{FF2B5EF4-FFF2-40B4-BE49-F238E27FC236}">
                <a16:creationId xmlns:a16="http://schemas.microsoft.com/office/drawing/2014/main" id="{D0B45300-7CA5-483F-B3C5-557D9AD3958E}"/>
              </a:ext>
            </a:extLst>
          </p:cNvPr>
          <p:cNvSpPr/>
          <p:nvPr/>
        </p:nvSpPr>
        <p:spPr bwMode="auto">
          <a:xfrm>
            <a:off x="1798148" y="56892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graphicFrame>
        <p:nvGraphicFramePr>
          <p:cNvPr id="29" name="표 28">
            <a:extLst>
              <a:ext uri="{FF2B5EF4-FFF2-40B4-BE49-F238E27FC236}">
                <a16:creationId xmlns:a16="http://schemas.microsoft.com/office/drawing/2014/main" id="{B98D7CDB-6E0D-462A-B41D-113C9C7646C6}"/>
              </a:ext>
            </a:extLst>
          </p:cNvPr>
          <p:cNvGraphicFramePr>
            <a:graphicFrameLocks noGrp="1"/>
          </p:cNvGraphicFramePr>
          <p:nvPr/>
        </p:nvGraphicFramePr>
        <p:xfrm>
          <a:off x="5087481" y="1915534"/>
          <a:ext cx="4200759" cy="403200"/>
        </p:xfrm>
        <a:graphic>
          <a:graphicData uri="http://schemas.openxmlformats.org/drawingml/2006/table">
            <a:tbl>
              <a:tblPr/>
              <a:tblGrid>
                <a:gridCol w="527583">
                  <a:extLst>
                    <a:ext uri="{9D8B030D-6E8A-4147-A177-3AD203B41FA5}">
                      <a16:colId xmlns:a16="http://schemas.microsoft.com/office/drawing/2014/main" val="2388327988"/>
                    </a:ext>
                  </a:extLst>
                </a:gridCol>
                <a:gridCol w="918294">
                  <a:extLst>
                    <a:ext uri="{9D8B030D-6E8A-4147-A177-3AD203B41FA5}">
                      <a16:colId xmlns:a16="http://schemas.microsoft.com/office/drawing/2014/main" val="2227021316"/>
                    </a:ext>
                  </a:extLst>
                </a:gridCol>
                <a:gridCol w="918294">
                  <a:extLst>
                    <a:ext uri="{9D8B030D-6E8A-4147-A177-3AD203B41FA5}">
                      <a16:colId xmlns:a16="http://schemas.microsoft.com/office/drawing/2014/main" val="1529388459"/>
                    </a:ext>
                  </a:extLst>
                </a:gridCol>
                <a:gridCol w="918294">
                  <a:extLst>
                    <a:ext uri="{9D8B030D-6E8A-4147-A177-3AD203B41FA5}">
                      <a16:colId xmlns:a16="http://schemas.microsoft.com/office/drawing/2014/main" val="2533704527"/>
                    </a:ext>
                  </a:extLst>
                </a:gridCol>
                <a:gridCol w="918294">
                  <a:extLst>
                    <a:ext uri="{9D8B030D-6E8A-4147-A177-3AD203B41FA5}">
                      <a16:colId xmlns:a16="http://schemas.microsoft.com/office/drawing/2014/main" val="1898794642"/>
                    </a:ext>
                  </a:extLst>
                </a:gridCol>
              </a:tblGrid>
              <a:tr h="100800">
                <a:tc>
                  <a:txBody>
                    <a:bodyPr/>
                    <a:lstStyle/>
                    <a:p>
                      <a:pPr algn="ctr" rtl="0" fontAlgn="ctr"/>
                      <a:r>
                        <a:rPr lang="ko-KR" altLang="en-US" sz="650" b="1" i="0" u="none" strike="noStrike" dirty="0">
                          <a:solidFill>
                            <a:srgbClr val="FFFFFF"/>
                          </a:solidFill>
                          <a:effectLst/>
                          <a:latin typeface="맑은 고딕" panose="020B0503020000020004" pitchFamily="50" charset="-127"/>
                          <a:ea typeface="맑은 고딕" panose="020B0503020000020004" pitchFamily="50" charset="-127"/>
                        </a:rPr>
                        <a:t>구분</a:t>
                      </a:r>
                      <a:endParaRPr lang="en-US" altLang="ko-KR" sz="65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802684043"/>
                  </a:ext>
                </a:extLst>
              </a:tr>
              <a:tr h="100800">
                <a:tc>
                  <a:txBody>
                    <a:bodyPr/>
                    <a:lstStyle/>
                    <a:p>
                      <a:pPr algn="ctr" fontAlgn="ctr"/>
                      <a:r>
                        <a:rPr lang="ko-KR" altLang="en-US" sz="650" b="0" i="0" u="none" strike="noStrike" dirty="0">
                          <a:solidFill>
                            <a:srgbClr val="000000"/>
                          </a:solidFill>
                          <a:effectLst/>
                          <a:latin typeface="맑은 고딕" panose="020B0503020000020004" pitchFamily="50" charset="-127"/>
                          <a:ea typeface="맑은 고딕" panose="020B0503020000020004" pitchFamily="50" charset="-127"/>
                        </a:rPr>
                        <a:t>국내고지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34.6%</a:t>
                      </a:r>
                    </a:p>
                  </a:txBody>
                  <a:tcPr marL="36000" marR="36000" marT="0" marB="0" anchor="ctr">
                    <a:lnL w="635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46.7%</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49.8%</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41.5%</a:t>
                      </a:r>
                    </a:p>
                  </a:txBody>
                  <a:tcPr marL="36000" marR="36000" marT="0" marB="0" anchor="ctr">
                    <a:lnL w="1270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83758811"/>
                  </a:ext>
                </a:extLst>
              </a:tr>
              <a:tr h="100800">
                <a:tc>
                  <a:txBody>
                    <a:bodyPr/>
                    <a:lstStyle/>
                    <a:p>
                      <a:pPr algn="ctr" fontAlgn="ctr"/>
                      <a:r>
                        <a:rPr lang="ko-KR" altLang="en-US" sz="650" b="0" i="0" u="none" strike="noStrike" dirty="0">
                          <a:solidFill>
                            <a:srgbClr val="000000"/>
                          </a:solidFill>
                          <a:effectLst/>
                          <a:latin typeface="맑은 고딕" panose="020B0503020000020004" pitchFamily="50" charset="-127"/>
                          <a:ea typeface="맑은 고딕" panose="020B0503020000020004" pitchFamily="50" charset="-127"/>
                        </a:rPr>
                        <a:t>수입고지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62.2%</a:t>
                      </a:r>
                    </a:p>
                  </a:txBody>
                  <a:tcPr marL="36000" marR="36000" marT="0" marB="0" anchor="ctr">
                    <a:lnL w="635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50.0%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46.7%</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51.9%</a:t>
                      </a:r>
                    </a:p>
                  </a:txBody>
                  <a:tcPr marL="36000" marR="36000" marT="0" marB="0" anchor="ctr">
                    <a:lnL w="1270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64260181"/>
                  </a:ext>
                </a:extLst>
              </a:tr>
              <a:tr h="100800">
                <a:tc>
                  <a:txBody>
                    <a:bodyPr/>
                    <a:lstStyle/>
                    <a:p>
                      <a:pPr algn="ctr" fontAlgn="ctr"/>
                      <a:r>
                        <a:rPr lang="ko-KR" altLang="en-US" sz="650" b="0" i="0" u="none" strike="noStrike" dirty="0">
                          <a:solidFill>
                            <a:srgbClr val="000000"/>
                          </a:solidFill>
                          <a:effectLst/>
                          <a:latin typeface="맑은 고딕" panose="020B0503020000020004" pitchFamily="50" charset="-127"/>
                          <a:ea typeface="맑은 고딕" panose="020B0503020000020004" pitchFamily="50" charset="-127"/>
                        </a:rPr>
                        <a:t>펄프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w="635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indent="0" algn="r" fontAlgn="ctr">
                        <a:buFontTx/>
                        <a:buNone/>
                      </a:pPr>
                      <a:r>
                        <a:rPr lang="en-US" altLang="ko-KR" sz="650" b="0" i="1" u="none" strike="noStrike" dirty="0">
                          <a:solidFill>
                            <a:srgbClr val="000000"/>
                          </a:solidFill>
                          <a:effectLst/>
                          <a:latin typeface="Arial" panose="020B0604020202020204" pitchFamily="34" charset="0"/>
                          <a:ea typeface="맑은 고딕" panose="020B0503020000020004" pitchFamily="50" charset="-127"/>
                        </a:rPr>
                        <a:t>6.6%</a:t>
                      </a:r>
                    </a:p>
                  </a:txBody>
                  <a:tcPr marL="36000" marR="36000" marT="0" marB="0" anchor="ctr">
                    <a:lnL w="1270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1216983"/>
                  </a:ext>
                </a:extLst>
              </a:tr>
            </a:tbl>
          </a:graphicData>
        </a:graphic>
      </p:graphicFrame>
    </p:spTree>
    <p:extLst>
      <p:ext uri="{BB962C8B-B14F-4D97-AF65-F5344CB8AC3E}">
        <p14:creationId xmlns:p14="http://schemas.microsoft.com/office/powerpoint/2010/main" val="424181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차트 23">
            <a:extLst>
              <a:ext uri="{FF2B5EF4-FFF2-40B4-BE49-F238E27FC236}">
                <a16:creationId xmlns:a16="http://schemas.microsoft.com/office/drawing/2014/main" id="{18C446B7-485E-42A9-970F-3926C8094C56}"/>
              </a:ext>
            </a:extLst>
          </p:cNvPr>
          <p:cNvGraphicFramePr>
            <a:graphicFrameLocks/>
          </p:cNvGraphicFramePr>
          <p:nvPr/>
        </p:nvGraphicFramePr>
        <p:xfrm>
          <a:off x="504000" y="4283674"/>
          <a:ext cx="4271200" cy="2015526"/>
        </p:xfrm>
        <a:graphic>
          <a:graphicData uri="http://schemas.openxmlformats.org/drawingml/2006/chart">
            <c:chart xmlns:c="http://schemas.openxmlformats.org/drawingml/2006/chart" xmlns:r="http://schemas.openxmlformats.org/officeDocument/2006/relationships" r:id="rId3"/>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Labor Cost</a:t>
            </a:r>
          </a:p>
        </p:txBody>
      </p:sp>
      <p:sp>
        <p:nvSpPr>
          <p:cNvPr id="9" name="제목 2">
            <a:extLst>
              <a:ext uri="{FF2B5EF4-FFF2-40B4-BE49-F238E27FC236}">
                <a16:creationId xmlns:a16="http://schemas.microsoft.com/office/drawing/2014/main" id="{58FB23E5-64A8-481A-9E87-515695941C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C34C07D5-E9D7-4EEB-AB1B-962910A37528}"/>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제지부문의 인건비는 매년 </a:t>
            </a:r>
            <a:r>
              <a:rPr lang="en-US" altLang="ko-KR" sz="1000" b="1" dirty="0">
                <a:solidFill>
                  <a:srgbClr val="002997"/>
                </a:solidFill>
                <a:latin typeface="Arial" panose="020B0604020202020204" pitchFamily="34" charset="0"/>
                <a:ea typeface="+mj-ea"/>
                <a:cs typeface="Arial" panose="020B0604020202020204" pitchFamily="34" charset="0"/>
              </a:rPr>
              <a:t>250</a:t>
            </a:r>
            <a:r>
              <a:rPr lang="ko-KR" altLang="en-US" sz="1000" b="1" dirty="0">
                <a:solidFill>
                  <a:srgbClr val="002997"/>
                </a:solidFill>
                <a:latin typeface="Arial" panose="020B0604020202020204" pitchFamily="34" charset="0"/>
                <a:ea typeface="+mj-ea"/>
                <a:cs typeface="Arial" panose="020B0604020202020204" pitchFamily="34" charset="0"/>
              </a:rPr>
              <a:t>억원 전후로 발생하고 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제조원가 내에서 인건비와 판매관리비 비중은 각각 </a:t>
            </a:r>
            <a:r>
              <a:rPr lang="en-US" altLang="ko-KR" sz="1000" b="1" dirty="0">
                <a:solidFill>
                  <a:srgbClr val="002997"/>
                </a:solidFill>
                <a:latin typeface="Arial" panose="020B0604020202020204" pitchFamily="34" charset="0"/>
                <a:ea typeface="+mj-ea"/>
                <a:cs typeface="Arial" panose="020B0604020202020204" pitchFamily="34" charset="0"/>
              </a:rPr>
              <a:t>80%, 20% </a:t>
            </a:r>
            <a:r>
              <a:rPr lang="ko-KR" altLang="en-US" sz="1000" b="1" dirty="0">
                <a:solidFill>
                  <a:srgbClr val="002997"/>
                </a:solidFill>
                <a:latin typeface="Arial" panose="020B0604020202020204" pitchFamily="34" charset="0"/>
                <a:ea typeface="+mj-ea"/>
                <a:cs typeface="Arial" panose="020B0604020202020204" pitchFamily="34" charset="0"/>
              </a:rPr>
              <a:t>수준을 보임</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375E8398-B72F-47F6-A118-2655B022ABB2}"/>
              </a:ext>
            </a:extLst>
          </p:cNvPr>
          <p:cNvSpPr txBox="1"/>
          <p:nvPr/>
        </p:nvSpPr>
        <p:spPr>
          <a:xfrm>
            <a:off x="4968240" y="1562099"/>
            <a:ext cx="4320000" cy="4931619"/>
          </a:xfrm>
          <a:prstGeom prst="rect">
            <a:avLst/>
          </a:prstGeom>
          <a:noFill/>
          <a:ln>
            <a:noFill/>
          </a:ln>
        </p:spPr>
        <p:txBody>
          <a:bodyPr wrap="square" lIns="36000" tIns="108000" rIns="36000" bIns="36000" rtlCol="0">
            <a:noAutofit/>
          </a:bodyPr>
          <a:lstStyle/>
          <a:p>
            <a:pPr lvl="0" defTabSz="914400" latinLnBrk="1">
              <a:lnSpc>
                <a:spcPts val="1200"/>
              </a:lnSpc>
              <a:buClr>
                <a:srgbClr val="00338D"/>
              </a:buClr>
              <a:tabLst>
                <a:tab pos="180975" algn="l"/>
              </a:tabLst>
              <a:defRPr/>
            </a:pPr>
            <a:r>
              <a:rPr lang="en-US" altLang="ko-KR" sz="900" i="1" dirty="0">
                <a:latin typeface="Arial" panose="020B0604020202020204" pitchFamily="34" charset="0"/>
                <a:cs typeface="Arial" panose="020B0604020202020204" pitchFamily="34" charset="0"/>
              </a:rPr>
              <a:t>Limitation: </a:t>
            </a:r>
            <a:r>
              <a:rPr lang="ko-KR" altLang="en-US" sz="900" i="1" dirty="0">
                <a:latin typeface="Arial" panose="020B0604020202020204" pitchFamily="34" charset="0"/>
                <a:cs typeface="Arial" panose="020B0604020202020204" pitchFamily="34" charset="0"/>
              </a:rPr>
              <a:t>회사 제시 자료상 임</a:t>
            </a:r>
            <a:r>
              <a:rPr lang="en-US" altLang="ko-KR" sz="900" i="1" dirty="0">
                <a:latin typeface="Arial" panose="020B0604020202020204" pitchFamily="34" charset="0"/>
                <a:cs typeface="Arial" panose="020B0604020202020204" pitchFamily="34" charset="0"/>
              </a:rPr>
              <a:t>/</a:t>
            </a:r>
            <a:r>
              <a:rPr lang="ko-KR" altLang="en-US" sz="900" i="1" dirty="0">
                <a:latin typeface="Arial" panose="020B0604020202020204" pitchFamily="34" charset="0"/>
                <a:cs typeface="Arial" panose="020B0604020202020204" pitchFamily="34" charset="0"/>
              </a:rPr>
              <a:t>직원 구분</a:t>
            </a:r>
            <a:r>
              <a:rPr lang="en-US" altLang="ko-KR" sz="900" i="1" dirty="0">
                <a:latin typeface="Arial" panose="020B0604020202020204" pitchFamily="34" charset="0"/>
                <a:cs typeface="Arial" panose="020B0604020202020204" pitchFamily="34" charset="0"/>
              </a:rPr>
              <a:t>, </a:t>
            </a:r>
            <a:r>
              <a:rPr lang="ko-KR" altLang="en-US" sz="900" i="1" dirty="0">
                <a:latin typeface="Arial" panose="020B0604020202020204" pitchFamily="34" charset="0"/>
                <a:cs typeface="Arial" panose="020B0604020202020204" pitchFamily="34" charset="0"/>
              </a:rPr>
              <a:t>부서 구분이 되어 있지 않은 관계로</a:t>
            </a:r>
            <a:r>
              <a:rPr lang="en-US" altLang="ko-KR" sz="900" i="1" dirty="0">
                <a:latin typeface="Arial" panose="020B0604020202020204" pitchFamily="34" charset="0"/>
                <a:cs typeface="Arial" panose="020B0604020202020204" pitchFamily="34" charset="0"/>
              </a:rPr>
              <a:t> </a:t>
            </a:r>
            <a:r>
              <a:rPr lang="ko-KR" altLang="en-US" sz="900" i="1" dirty="0">
                <a:latin typeface="Arial" panose="020B0604020202020204" pitchFamily="34" charset="0"/>
                <a:cs typeface="Arial" panose="020B0604020202020204" pitchFamily="34" charset="0"/>
              </a:rPr>
              <a:t>제조</a:t>
            </a:r>
            <a:r>
              <a:rPr lang="en-US" altLang="ko-KR" sz="900" i="1" dirty="0">
                <a:latin typeface="Arial" panose="020B0604020202020204" pitchFamily="34" charset="0"/>
                <a:cs typeface="Arial" panose="020B0604020202020204" pitchFamily="34" charset="0"/>
              </a:rPr>
              <a:t>, </a:t>
            </a:r>
            <a:r>
              <a:rPr lang="ko-KR" altLang="en-US" sz="900" i="1" dirty="0">
                <a:latin typeface="Arial" panose="020B0604020202020204" pitchFamily="34" charset="0"/>
                <a:cs typeface="Arial" panose="020B0604020202020204" pitchFamily="34" charset="0"/>
              </a:rPr>
              <a:t>판관 </a:t>
            </a:r>
            <a:r>
              <a:rPr lang="en-US" altLang="ko-KR" sz="900" i="1" dirty="0">
                <a:latin typeface="Arial" panose="020B0604020202020204" pitchFamily="34" charset="0"/>
                <a:cs typeface="Arial" panose="020B0604020202020204" pitchFamily="34" charset="0"/>
              </a:rPr>
              <a:t>level</a:t>
            </a:r>
            <a:r>
              <a:rPr lang="ko-KR" altLang="en-US" sz="900" i="1" dirty="0">
                <a:latin typeface="Arial" panose="020B0604020202020204" pitchFamily="34" charset="0"/>
                <a:cs typeface="Arial" panose="020B0604020202020204" pitchFamily="34" charset="0"/>
              </a:rPr>
              <a:t>까지만 분석이 가능하며</a:t>
            </a:r>
            <a:r>
              <a:rPr lang="en-US" altLang="ko-KR" sz="900" i="1" dirty="0">
                <a:latin typeface="Arial" panose="020B0604020202020204" pitchFamily="34" charset="0"/>
                <a:cs typeface="Arial" panose="020B0604020202020204" pitchFamily="34" charset="0"/>
              </a:rPr>
              <a:t>,</a:t>
            </a:r>
            <a:r>
              <a:rPr lang="ko-KR" altLang="en-US" sz="900" i="1" dirty="0">
                <a:latin typeface="Arial" panose="020B0604020202020204" pitchFamily="34" charset="0"/>
                <a:cs typeface="Arial" panose="020B0604020202020204" pitchFamily="34" charset="0"/>
              </a:rPr>
              <a:t> 급여대장 상 지급총액과 손익계산서 인건비 금액에 차이가 존재함</a:t>
            </a:r>
            <a:r>
              <a:rPr lang="en-US" altLang="ko-KR" sz="900" i="1" dirty="0">
                <a:latin typeface="Arial" panose="020B0604020202020204" pitchFamily="34" charset="0"/>
                <a:cs typeface="Arial" panose="020B0604020202020204" pitchFamily="34" charset="0"/>
              </a:rPr>
              <a:t>.</a:t>
            </a:r>
            <a:r>
              <a:rPr lang="ko-KR" altLang="en-US" sz="900" i="1" dirty="0">
                <a:latin typeface="Arial" panose="020B0604020202020204" pitchFamily="34" charset="0"/>
                <a:cs typeface="Arial" panose="020B0604020202020204" pitchFamily="34" charset="0"/>
              </a:rPr>
              <a:t> </a:t>
            </a: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제지부문 인건비는 매년 </a:t>
            </a:r>
            <a:r>
              <a:rPr lang="en-US" altLang="ko-KR" sz="900" dirty="0">
                <a:latin typeface="Arial" panose="020B0604020202020204" pitchFamily="34" charset="0"/>
                <a:cs typeface="Arial" panose="020B0604020202020204" pitchFamily="34" charset="0"/>
              </a:rPr>
              <a:t>250</a:t>
            </a:r>
            <a:r>
              <a:rPr lang="ko-KR" altLang="en-US" sz="900" dirty="0">
                <a:latin typeface="Arial" panose="020B0604020202020204" pitchFamily="34" charset="0"/>
                <a:cs typeface="Arial" panose="020B0604020202020204" pitchFamily="34" charset="0"/>
              </a:rPr>
              <a:t>억원 전후로 발생하고 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제조</a:t>
            </a:r>
            <a:r>
              <a:rPr lang="en-US" altLang="ko-KR" sz="900" dirty="0">
                <a:latin typeface="Arial" panose="020B0604020202020204" pitchFamily="34" charset="0"/>
                <a:cs typeface="Arial" panose="020B0604020202020204" pitchFamily="34" charset="0"/>
              </a:rPr>
              <a:t> / </a:t>
            </a:r>
            <a:r>
              <a:rPr lang="ko-KR" altLang="en-US" sz="900" dirty="0">
                <a:latin typeface="Arial" panose="020B0604020202020204" pitchFamily="34" charset="0"/>
                <a:cs typeface="Arial" panose="020B0604020202020204" pitchFamily="34" charset="0"/>
              </a:rPr>
              <a:t>판관비 연도별 비중은 각각 </a:t>
            </a:r>
            <a:r>
              <a:rPr lang="en-US" altLang="ko-KR" sz="900" dirty="0">
                <a:latin typeface="Arial" panose="020B0604020202020204" pitchFamily="34" charset="0"/>
                <a:cs typeface="Arial" panose="020B0604020202020204" pitchFamily="34" charset="0"/>
              </a:rPr>
              <a:t>80% </a:t>
            </a:r>
            <a:r>
              <a:rPr lang="ko-KR" altLang="en-US" sz="900" dirty="0">
                <a:latin typeface="Arial" panose="020B0604020202020204" pitchFamily="34" charset="0"/>
                <a:cs typeface="Arial" panose="020B0604020202020204" pitchFamily="34" charset="0"/>
              </a:rPr>
              <a:t>내외 </a:t>
            </a:r>
            <a:r>
              <a:rPr lang="en-US" altLang="ko-KR" sz="900" dirty="0">
                <a:latin typeface="Arial" panose="020B0604020202020204" pitchFamily="34" charset="0"/>
                <a:cs typeface="Arial" panose="020B0604020202020204" pitchFamily="34" charset="0"/>
              </a:rPr>
              <a:t>/ 20% </a:t>
            </a:r>
            <a:r>
              <a:rPr lang="ko-KR" altLang="en-US" sz="900" dirty="0">
                <a:latin typeface="Arial" panose="020B0604020202020204" pitchFamily="34" charset="0"/>
                <a:cs typeface="Arial" panose="020B0604020202020204" pitchFamily="34" charset="0"/>
              </a:rPr>
              <a:t>내외 수준임</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제지부문의 인원은 사무직</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생산직으로 구분되고</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매년 </a:t>
            </a:r>
            <a:r>
              <a:rPr lang="en-US" altLang="ko-KR" sz="900" dirty="0">
                <a:latin typeface="Arial" panose="020B0604020202020204" pitchFamily="34" charset="0"/>
                <a:cs typeface="Arial" panose="020B0604020202020204" pitchFamily="34" charset="0"/>
              </a:rPr>
              <a:t>250~280</a:t>
            </a:r>
            <a:r>
              <a:rPr lang="ko-KR" altLang="en-US" sz="900" dirty="0">
                <a:latin typeface="Arial" panose="020B0604020202020204" pitchFamily="34" charset="0"/>
                <a:cs typeface="Arial" panose="020B0604020202020204" pitchFamily="34" charset="0"/>
              </a:rPr>
              <a:t>여명의 근무인원 수준을 유지하고 있으며</a:t>
            </a:r>
            <a:r>
              <a:rPr lang="en-US" altLang="ko-KR" sz="900" dirty="0">
                <a:latin typeface="Arial" panose="020B0604020202020204" pitchFamily="34" charset="0"/>
                <a:cs typeface="Arial" panose="020B0604020202020204" pitchFamily="34" charset="0"/>
              </a:rPr>
              <a:t>, 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월말 기준 인원은 사무직</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생산직 각각 </a:t>
            </a:r>
            <a:r>
              <a:rPr lang="en-US" altLang="ko-KR" sz="900" dirty="0">
                <a:latin typeface="Arial" panose="020B0604020202020204" pitchFamily="34" charset="0"/>
                <a:cs typeface="Arial" panose="020B0604020202020204" pitchFamily="34" charset="0"/>
              </a:rPr>
              <a:t>52</a:t>
            </a:r>
            <a:r>
              <a:rPr lang="ko-KR" altLang="en-US" sz="900" dirty="0">
                <a:latin typeface="Arial" panose="020B0604020202020204" pitchFamily="34" charset="0"/>
                <a:cs typeface="Arial" panose="020B0604020202020204" pitchFamily="34" charset="0"/>
              </a:rPr>
              <a:t>명</a:t>
            </a:r>
            <a:r>
              <a:rPr lang="en-US" altLang="ko-KR" sz="900" dirty="0">
                <a:latin typeface="Arial" panose="020B0604020202020204" pitchFamily="34" charset="0"/>
                <a:cs typeface="Arial" panose="020B0604020202020204" pitchFamily="34" charset="0"/>
              </a:rPr>
              <a:t>, 225</a:t>
            </a:r>
            <a:r>
              <a:rPr lang="ko-KR" altLang="en-US" sz="900" dirty="0">
                <a:latin typeface="Arial" panose="020B0604020202020204" pitchFamily="34" charset="0"/>
                <a:cs typeface="Arial" panose="020B0604020202020204" pitchFamily="34" charset="0"/>
              </a:rPr>
              <a:t>명임</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인당 인건비의 경우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제조원가는 약 </a:t>
            </a:r>
            <a:r>
              <a:rPr lang="en-US" altLang="ko-KR" sz="900" dirty="0">
                <a:latin typeface="Arial" panose="020B0604020202020204" pitchFamily="34" charset="0"/>
                <a:cs typeface="Arial" panose="020B0604020202020204" pitchFamily="34" charset="0"/>
              </a:rPr>
              <a:t>90</a:t>
            </a:r>
            <a:r>
              <a:rPr lang="ko-KR" altLang="en-US" sz="900" dirty="0">
                <a:latin typeface="Arial" panose="020B0604020202020204" pitchFamily="34" charset="0"/>
                <a:cs typeface="Arial" panose="020B0604020202020204" pitchFamily="34" charset="0"/>
              </a:rPr>
              <a:t>백만원 수준</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판관비는 </a:t>
            </a:r>
            <a:r>
              <a:rPr lang="en-US" altLang="ko-KR" sz="900" dirty="0">
                <a:latin typeface="Arial" panose="020B0604020202020204" pitchFamily="34" charset="0"/>
                <a:cs typeface="Arial" panose="020B0604020202020204" pitchFamily="34" charset="0"/>
              </a:rPr>
              <a:t>85~118</a:t>
            </a:r>
            <a:r>
              <a:rPr lang="ko-KR" altLang="en-US" sz="900" dirty="0">
                <a:latin typeface="Arial" panose="020B0604020202020204" pitchFamily="34" charset="0"/>
                <a:cs typeface="Arial" panose="020B0604020202020204" pitchFamily="34" charset="0"/>
              </a:rPr>
              <a:t>백만원 수준으로</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판관비 인당 인건비가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91</a:t>
            </a:r>
            <a:r>
              <a:rPr lang="ko-KR" altLang="en-US" sz="900" dirty="0">
                <a:latin typeface="Arial" panose="020B0604020202020204" pitchFamily="34" charset="0"/>
                <a:cs typeface="Arial" panose="020B0604020202020204" pitchFamily="34" charset="0"/>
              </a:rPr>
              <a:t>백만원으로 크게 감소한 것은 주로 임원의 퇴사에 기인함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PCI</a:t>
            </a:r>
            <a:r>
              <a:rPr lang="ko-KR" altLang="en-US" sz="900" dirty="0">
                <a:latin typeface="Arial" panose="020B0604020202020204" pitchFamily="34" charset="0"/>
                <a:cs typeface="Arial" panose="020B0604020202020204" pitchFamily="34" charset="0"/>
              </a:rPr>
              <a:t>에서 외부판매를 전담하고 있으며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이에 따라 영업조직은 </a:t>
            </a:r>
            <a:r>
              <a:rPr lang="en-US" altLang="ko-KR" sz="900" dirty="0">
                <a:latin typeface="Arial" panose="020B0604020202020204" pitchFamily="34" charset="0"/>
                <a:cs typeface="Arial" panose="020B0604020202020204" pitchFamily="34" charset="0"/>
              </a:rPr>
              <a:t>PCI</a:t>
            </a:r>
            <a:r>
              <a:rPr lang="ko-KR" altLang="en-US" sz="900" dirty="0">
                <a:latin typeface="Arial" panose="020B0604020202020204" pitchFamily="34" charset="0"/>
                <a:cs typeface="Arial" panose="020B0604020202020204" pitchFamily="34" charset="0"/>
              </a:rPr>
              <a:t>에만 존재함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PCI</a:t>
            </a:r>
            <a:r>
              <a:rPr lang="ko-KR" altLang="en-US" sz="900" dirty="0">
                <a:latin typeface="Arial" panose="020B0604020202020204" pitchFamily="34" charset="0"/>
                <a:cs typeface="Arial" panose="020B0604020202020204" pitchFamily="34" charset="0"/>
              </a:rPr>
              <a:t>의 대표이사가</a:t>
            </a:r>
            <a:r>
              <a:rPr lang="en-US" altLang="ko-KR" sz="900" dirty="0">
                <a:latin typeface="Arial" panose="020B0604020202020204" pitchFamily="34" charset="0"/>
                <a:cs typeface="Arial" panose="020B0604020202020204" pitchFamily="34" charset="0"/>
              </a:rPr>
              <a:t> NP, </a:t>
            </a:r>
            <a:r>
              <a:rPr lang="ko-KR" altLang="en-US" sz="900" dirty="0" err="1">
                <a:latin typeface="Arial" panose="020B0604020202020204" pitchFamily="34" charset="0"/>
                <a:cs typeface="Arial" panose="020B0604020202020204" pitchFamily="34" charset="0"/>
              </a:rPr>
              <a:t>디오션시티의</a:t>
            </a:r>
            <a:r>
              <a:rPr lang="ko-KR" altLang="en-US" sz="900" dirty="0">
                <a:latin typeface="Arial" panose="020B0604020202020204" pitchFamily="34" charset="0"/>
                <a:cs typeface="Arial" panose="020B0604020202020204" pitchFamily="34" charset="0"/>
              </a:rPr>
              <a:t> 대표이사를 겸임하고</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PCI </a:t>
            </a:r>
            <a:r>
              <a:rPr lang="ko-KR" altLang="en-US" sz="900" dirty="0">
                <a:latin typeface="Arial" panose="020B0604020202020204" pitchFamily="34" charset="0"/>
                <a:cs typeface="Arial" panose="020B0604020202020204" pitchFamily="34" charset="0"/>
              </a:rPr>
              <a:t>경영기획본부장이 </a:t>
            </a:r>
            <a:r>
              <a:rPr lang="en-US" altLang="ko-KR" sz="900" dirty="0">
                <a:latin typeface="Arial" panose="020B0604020202020204" pitchFamily="34" charset="0"/>
                <a:cs typeface="Arial" panose="020B0604020202020204" pitchFamily="34" charset="0"/>
              </a:rPr>
              <a:t>NP</a:t>
            </a:r>
            <a:r>
              <a:rPr lang="ko-KR" altLang="en-US" sz="900" dirty="0">
                <a:latin typeface="Arial" panose="020B0604020202020204" pitchFamily="34" charset="0"/>
                <a:cs typeface="Arial" panose="020B0604020202020204" pitchFamily="34" charset="0"/>
              </a:rPr>
              <a:t>의 </a:t>
            </a:r>
            <a:r>
              <a:rPr lang="en-US" altLang="ko-KR" sz="900" dirty="0">
                <a:latin typeface="Arial" panose="020B0604020202020204" pitchFamily="34" charset="0"/>
                <a:cs typeface="Arial" panose="020B0604020202020204" pitchFamily="34" charset="0"/>
              </a:rPr>
              <a:t>CFO, NM</a:t>
            </a:r>
            <a:r>
              <a:rPr lang="ko-KR" altLang="en-US" sz="900" dirty="0">
                <a:latin typeface="Arial" panose="020B0604020202020204" pitchFamily="34" charset="0"/>
                <a:cs typeface="Arial" panose="020B0604020202020204" pitchFamily="34" charset="0"/>
              </a:rPr>
              <a:t>의 감사를 겸임하고 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해당 인원의 급여는 모두 </a:t>
            </a:r>
            <a:r>
              <a:rPr lang="en-US" altLang="ko-KR" sz="900" dirty="0">
                <a:latin typeface="Arial" panose="020B0604020202020204" pitchFamily="34" charset="0"/>
                <a:cs typeface="Arial" panose="020B0604020202020204" pitchFamily="34" charset="0"/>
              </a:rPr>
              <a:t>PCI</a:t>
            </a:r>
            <a:r>
              <a:rPr lang="ko-KR" altLang="en-US" sz="900" dirty="0">
                <a:latin typeface="Arial" panose="020B0604020202020204" pitchFamily="34" charset="0"/>
                <a:cs typeface="Arial" panose="020B0604020202020204" pitchFamily="34" charset="0"/>
              </a:rPr>
              <a:t>에서 지급하고 있음</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현재 </a:t>
            </a:r>
            <a:r>
              <a:rPr lang="en-US" altLang="ko-KR" sz="900" dirty="0">
                <a:latin typeface="Arial" panose="020B0604020202020204" pitchFamily="34" charset="0"/>
                <a:cs typeface="Arial" panose="020B0604020202020204" pitchFamily="34" charset="0"/>
              </a:rPr>
              <a:t>PCI</a:t>
            </a:r>
            <a:r>
              <a:rPr lang="ko-KR" altLang="en-US" sz="900" dirty="0">
                <a:latin typeface="Arial" panose="020B0604020202020204" pitchFamily="34" charset="0"/>
                <a:cs typeface="Arial" panose="020B0604020202020204" pitchFamily="34" charset="0"/>
              </a:rPr>
              <a:t>는 </a:t>
            </a:r>
            <a:r>
              <a:rPr lang="en-US" altLang="ko-KR" sz="900" dirty="0">
                <a:latin typeface="Arial" panose="020B0604020202020204" pitchFamily="34" charset="0"/>
                <a:cs typeface="Arial" panose="020B0604020202020204" pitchFamily="34" charset="0"/>
              </a:rPr>
              <a:t>DB</a:t>
            </a:r>
            <a:r>
              <a:rPr lang="ko-KR" altLang="en-US" sz="900" dirty="0">
                <a:latin typeface="Arial" panose="020B0604020202020204" pitchFamily="34" charset="0"/>
                <a:cs typeface="Arial" panose="020B0604020202020204" pitchFamily="34" charset="0"/>
              </a:rPr>
              <a:t>형 퇴직연금제도를 운영하고 있으며</a:t>
            </a:r>
            <a:r>
              <a:rPr lang="en-US" altLang="ko-KR" sz="900" dirty="0">
                <a:latin typeface="Arial" panose="020B0604020202020204" pitchFamily="34" charset="0"/>
                <a:cs typeface="Arial" panose="020B0604020202020204" pitchFamily="34" charset="0"/>
              </a:rPr>
              <a:t>, NP</a:t>
            </a:r>
            <a:r>
              <a:rPr lang="ko-KR" altLang="en-US" sz="900" dirty="0">
                <a:latin typeface="Arial" panose="020B0604020202020204" pitchFamily="34" charset="0"/>
                <a:cs typeface="Arial" panose="020B0604020202020204" pitchFamily="34" charset="0"/>
              </a:rPr>
              <a:t>의 경우 </a:t>
            </a:r>
            <a:r>
              <a:rPr lang="en-US" altLang="ko-KR" sz="900" dirty="0">
                <a:latin typeface="Arial" panose="020B0604020202020204" pitchFamily="34" charset="0"/>
                <a:cs typeface="Arial" panose="020B0604020202020204" pitchFamily="34" charset="0"/>
              </a:rPr>
              <a:t>DB+DC </a:t>
            </a:r>
            <a:r>
              <a:rPr lang="ko-KR" altLang="en-US" sz="900" dirty="0">
                <a:latin typeface="Arial" panose="020B0604020202020204" pitchFamily="34" charset="0"/>
                <a:cs typeface="Arial" panose="020B0604020202020204" pitchFamily="34" charset="0"/>
              </a:rPr>
              <a:t>혼합형으로 퇴직연금제도를 운영하고 있음</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제지부문 근무인원의 평균 근속연수는 </a:t>
            </a:r>
            <a:r>
              <a:rPr lang="en-US" altLang="ko-KR" sz="900" dirty="0">
                <a:latin typeface="Arial" panose="020B0604020202020204" pitchFamily="34" charset="0"/>
                <a:cs typeface="Arial" panose="020B0604020202020204" pitchFamily="34" charset="0"/>
              </a:rPr>
              <a:t>18~19</a:t>
            </a:r>
            <a:r>
              <a:rPr lang="ko-KR" altLang="en-US" sz="900" dirty="0">
                <a:latin typeface="Arial" panose="020B0604020202020204" pitchFamily="34" charset="0"/>
                <a:cs typeface="Arial" panose="020B0604020202020204" pitchFamily="34" charset="0"/>
              </a:rPr>
              <a:t>년이며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제조원가 귀속 인원의 평균 근속연수는 약 </a:t>
            </a:r>
            <a:r>
              <a:rPr lang="en-US" altLang="ko-KR" sz="900" dirty="0">
                <a:latin typeface="Arial" panose="020B0604020202020204" pitchFamily="34" charset="0"/>
                <a:cs typeface="Arial" panose="020B0604020202020204" pitchFamily="34" charset="0"/>
              </a:rPr>
              <a:t>20</a:t>
            </a:r>
            <a:r>
              <a:rPr lang="ko-KR" altLang="en-US" sz="900" dirty="0">
                <a:latin typeface="Arial" panose="020B0604020202020204" pitchFamily="34" charset="0"/>
                <a:cs typeface="Arial" panose="020B0604020202020204" pitchFamily="34" charset="0"/>
              </a:rPr>
              <a:t>년</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판매관리비 귀속 인원의 평균 근속연수는 약 </a:t>
            </a:r>
            <a:r>
              <a:rPr lang="en-US" altLang="ko-KR" sz="900" dirty="0">
                <a:latin typeface="Arial" panose="020B0604020202020204" pitchFamily="34" charset="0"/>
                <a:cs typeface="Arial" panose="020B0604020202020204" pitchFamily="34" charset="0"/>
              </a:rPr>
              <a:t>11</a:t>
            </a:r>
            <a:r>
              <a:rPr lang="ko-KR" altLang="en-US" sz="900" dirty="0">
                <a:latin typeface="Arial" panose="020B0604020202020204" pitchFamily="34" charset="0"/>
                <a:cs typeface="Arial" panose="020B0604020202020204" pitchFamily="34" charset="0"/>
              </a:rPr>
              <a:t>년임 </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p:txBody>
      </p:sp>
      <p:graphicFrame>
        <p:nvGraphicFramePr>
          <p:cNvPr id="16" name="표 15">
            <a:extLst>
              <a:ext uri="{FF2B5EF4-FFF2-40B4-BE49-F238E27FC236}">
                <a16:creationId xmlns:a16="http://schemas.microsoft.com/office/drawing/2014/main" id="{CA178171-6525-4D9F-A24A-21DDE6C02D37}"/>
              </a:ext>
            </a:extLst>
          </p:cNvPr>
          <p:cNvGraphicFramePr>
            <a:graphicFrameLocks noGrp="1"/>
          </p:cNvGraphicFramePr>
          <p:nvPr/>
        </p:nvGraphicFramePr>
        <p:xfrm>
          <a:off x="503999" y="1515600"/>
          <a:ext cx="4271200" cy="1981200"/>
        </p:xfrm>
        <a:graphic>
          <a:graphicData uri="http://schemas.openxmlformats.org/drawingml/2006/table">
            <a:tbl>
              <a:tblPr/>
              <a:tblGrid>
                <a:gridCol w="187857">
                  <a:extLst>
                    <a:ext uri="{9D8B030D-6E8A-4147-A177-3AD203B41FA5}">
                      <a16:colId xmlns:a16="http://schemas.microsoft.com/office/drawing/2014/main" val="2464190250"/>
                    </a:ext>
                  </a:extLst>
                </a:gridCol>
                <a:gridCol w="187857">
                  <a:extLst>
                    <a:ext uri="{9D8B030D-6E8A-4147-A177-3AD203B41FA5}">
                      <a16:colId xmlns:a16="http://schemas.microsoft.com/office/drawing/2014/main" val="1030589446"/>
                    </a:ext>
                  </a:extLst>
                </a:gridCol>
                <a:gridCol w="623278">
                  <a:extLst>
                    <a:ext uri="{9D8B030D-6E8A-4147-A177-3AD203B41FA5}">
                      <a16:colId xmlns:a16="http://schemas.microsoft.com/office/drawing/2014/main" val="1785108612"/>
                    </a:ext>
                  </a:extLst>
                </a:gridCol>
                <a:gridCol w="545368">
                  <a:extLst>
                    <a:ext uri="{9D8B030D-6E8A-4147-A177-3AD203B41FA5}">
                      <a16:colId xmlns:a16="http://schemas.microsoft.com/office/drawing/2014/main" val="3910985183"/>
                    </a:ext>
                  </a:extLst>
                </a:gridCol>
                <a:gridCol w="545368">
                  <a:extLst>
                    <a:ext uri="{9D8B030D-6E8A-4147-A177-3AD203B41FA5}">
                      <a16:colId xmlns:a16="http://schemas.microsoft.com/office/drawing/2014/main" val="4036333176"/>
                    </a:ext>
                  </a:extLst>
                </a:gridCol>
                <a:gridCol w="545368">
                  <a:extLst>
                    <a:ext uri="{9D8B030D-6E8A-4147-A177-3AD203B41FA5}">
                      <a16:colId xmlns:a16="http://schemas.microsoft.com/office/drawing/2014/main" val="301762149"/>
                    </a:ext>
                  </a:extLst>
                </a:gridCol>
                <a:gridCol w="545368">
                  <a:extLst>
                    <a:ext uri="{9D8B030D-6E8A-4147-A177-3AD203B41FA5}">
                      <a16:colId xmlns:a16="http://schemas.microsoft.com/office/drawing/2014/main" val="1440283925"/>
                    </a:ext>
                  </a:extLst>
                </a:gridCol>
                <a:gridCol w="545368">
                  <a:extLst>
                    <a:ext uri="{9D8B030D-6E8A-4147-A177-3AD203B41FA5}">
                      <a16:colId xmlns:a16="http://schemas.microsoft.com/office/drawing/2014/main" val="948778110"/>
                    </a:ext>
                  </a:extLst>
                </a:gridCol>
                <a:gridCol w="545368">
                  <a:extLst>
                    <a:ext uri="{9D8B030D-6E8A-4147-A177-3AD203B41FA5}">
                      <a16:colId xmlns:a16="http://schemas.microsoft.com/office/drawing/2014/main" val="2675526509"/>
                    </a:ext>
                  </a:extLst>
                </a:gridCol>
              </a:tblGrid>
              <a:tr h="152400">
                <a:tc gridSpan="5">
                  <a:txBody>
                    <a:bodyPr/>
                    <a:lstStyle/>
                    <a:p>
                      <a:pPr algn="l" fontAlgn="ctr"/>
                      <a:r>
                        <a:rPr lang="en-US" sz="8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Per Capita_</a:t>
                      </a:r>
                      <a:r>
                        <a:rPr lang="ko-KR" altLang="en-US" sz="8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제지부문</a:t>
                      </a: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r>
                        <a:rPr lang="ko-KR" alt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r>
                        <a:rPr lang="ko-KR" alt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endParaRPr lang="ko-KR" alt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r>
                        <a:rPr lang="ko-KR" altLang="en-US" sz="8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190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535452422"/>
                  </a:ext>
                </a:extLst>
              </a:tr>
              <a:tr h="152400">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a:noFill/>
                    </a:lnR>
                    <a:lnT>
                      <a:noFill/>
                    </a:lnT>
                    <a:lnB>
                      <a:noFill/>
                    </a:lnB>
                  </a:tcPr>
                </a:tc>
                <a:tc>
                  <a:txBody>
                    <a:bodyPr/>
                    <a:lstStyle/>
                    <a:p>
                      <a:pPr algn="l" fontAlgn="ctr"/>
                      <a:endPar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190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FY22.1Q</a:t>
                      </a:r>
                      <a:r>
                        <a:rPr lang="en-US" altLang="ko-KR" sz="85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endPar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91336667"/>
                  </a:ext>
                </a:extLst>
              </a:tr>
              <a:tr h="152400">
                <a:tc gridSpan="3">
                  <a:txBody>
                    <a:bodyPr/>
                    <a:lstStyle/>
                    <a:p>
                      <a:pPr algn="l"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 </a:t>
                      </a: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p>
                  </a:txBody>
                  <a:tcPr marL="36000" marR="36000" marT="0" marB="0" anchor="ctr">
                    <a:lnL w="6350" cap="flat" cmpd="sng" algn="ctr">
                      <a:solidFill>
                        <a:srgbClr val="00368D"/>
                      </a:solidFill>
                      <a:prstDash val="solid"/>
                      <a:round/>
                      <a:headEnd type="none" w="med" len="med"/>
                      <a:tailEnd type="none" w="med" len="med"/>
                    </a:lnL>
                    <a:lnR>
                      <a:noFill/>
                    </a:lnR>
                    <a:lnT>
                      <a:noFill/>
                    </a:lnT>
                    <a:lnB w="6350" cap="flat" cmpd="sng" algn="ctr">
                      <a:solidFill>
                        <a:srgbClr val="00368D"/>
                      </a:solidFill>
                      <a:prstDash val="solid"/>
                      <a:round/>
                      <a:headEnd type="none" w="med" len="med"/>
                      <a:tailEnd type="none" w="med" len="med"/>
                    </a:lnB>
                  </a:tcPr>
                </a:tc>
                <a:tc hMerge="1">
                  <a:txBody>
                    <a:bodyPr/>
                    <a:lstStyle/>
                    <a:p>
                      <a:pPr algn="l" fontAlgn="ct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hMerge="1">
                  <a:txBody>
                    <a:bodyPr/>
                    <a:lstStyle/>
                    <a:p>
                      <a:pPr algn="l"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KRW m</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ctr" fontAlgn="ctr"/>
                      <a:r>
                        <a:rPr 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extLst>
                  <a:ext uri="{0D108BD9-81ED-4DB2-BD59-A6C34878D82A}">
                    <a16:rowId xmlns:a16="http://schemas.microsoft.com/office/drawing/2014/main" val="4294132035"/>
                  </a:ext>
                </a:extLst>
              </a:tr>
              <a:tr h="152400">
                <a:tc gridSpan="4">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제지부문</a:t>
                      </a: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solid"/>
                      <a:round/>
                      <a:headEnd type="none" w="med" len="med"/>
                      <a:tailEnd type="none" w="med" len="med"/>
                    </a:lnT>
                    <a:lnB>
                      <a:noFill/>
                    </a:lnB>
                    <a:solidFill>
                      <a:srgbClr val="9BC2E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endPar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extLst>
                  <a:ext uri="{0D108BD9-81ED-4DB2-BD59-A6C34878D82A}">
                    <a16:rowId xmlns:a16="http://schemas.microsoft.com/office/drawing/2014/main" val="1033629333"/>
                  </a:ext>
                </a:extLst>
              </a:tr>
              <a:tr h="152400">
                <a:tc>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gridSpan="2">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a:t>
                      </a:r>
                      <a:r>
                        <a:rPr lang="en-US" altLang="ko-KR" sz="85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24,210</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24,259</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24,854</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26,036</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7,226</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6,696</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3489886549"/>
                  </a:ext>
                </a:extLst>
              </a:tr>
              <a:tr h="152400">
                <a:tc>
                  <a:txBody>
                    <a:bodyPr/>
                    <a:lstStyle/>
                    <a:p>
                      <a:pPr algn="l" fontAlgn="ctr"/>
                      <a:r>
                        <a:rPr lang="ko-KR" altLang="en-US" sz="85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a:t>
                      </a:r>
                    </a:p>
                  </a:txBody>
                  <a:tcPr marL="36000" marR="36000" marT="0" marB="0" anchor="ctr">
                    <a:lnL w="6350" cap="flat" cmpd="sng" algn="ctr">
                      <a:solidFill>
                        <a:srgbClr val="00368D"/>
                      </a:solidFill>
                      <a:prstDash val="dot"/>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18,790</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19,024</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20,324</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21,524</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6,027</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5,598</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extLst>
                  <a:ext uri="{0D108BD9-81ED-4DB2-BD59-A6C34878D82A}">
                    <a16:rowId xmlns:a16="http://schemas.microsoft.com/office/drawing/2014/main" val="3996510600"/>
                  </a:ext>
                </a:extLst>
              </a:tr>
              <a:tr h="152400">
                <a:tc>
                  <a:txBody>
                    <a:bodyPr/>
                    <a:lstStyle/>
                    <a:p>
                      <a:pPr algn="l" fontAlgn="ctr"/>
                      <a:r>
                        <a:rPr lang="ko-KR" altLang="en-US" sz="85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판관</a:t>
                      </a:r>
                    </a:p>
                  </a:txBody>
                  <a:tcPr marL="36000" marR="36000" marT="0" marB="0" anchor="ctr">
                    <a:lnL w="6350" cap="flat" cmpd="sng" algn="ctr">
                      <a:solidFill>
                        <a:srgbClr val="00368D"/>
                      </a:solidFill>
                      <a:prstDash val="dot"/>
                      <a:round/>
                      <a:headEnd type="none" w="med" len="med"/>
                      <a:tailEnd type="none" w="med" len="med"/>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5,421</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5,235</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4,530</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4,512</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1,199</a:t>
                      </a:r>
                    </a:p>
                  </a:txBody>
                  <a:tcPr marL="36000" marR="36000" marT="0"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1,099</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44596364"/>
                  </a:ext>
                </a:extLst>
              </a:tr>
              <a:tr h="152400">
                <a:tc>
                  <a:txBody>
                    <a:bodyPr/>
                    <a:lstStyle/>
                    <a:p>
                      <a:pPr algn="l" fontAlgn="ctr"/>
                      <a:r>
                        <a:rPr lang="ko-KR" altLang="en-US" sz="85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gridSpan="2">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근무인원</a:t>
                      </a:r>
                      <a:r>
                        <a:rPr lang="en-US" altLang="ko-KR" sz="85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280</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353693744"/>
                  </a:ext>
                </a:extLst>
              </a:tr>
              <a:tr h="152400">
                <a:tc>
                  <a:txBody>
                    <a:bodyPr/>
                    <a:lstStyle/>
                    <a:p>
                      <a:pPr algn="l" fontAlgn="ctr"/>
                      <a:r>
                        <a:rPr lang="ko-KR" altLang="en-US" sz="85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a:t>
                      </a:r>
                    </a:p>
                  </a:txBody>
                  <a:tcPr marL="36000" marR="36000" marT="0" marB="0" anchor="ctr">
                    <a:lnL w="6350" cap="flat" cmpd="sng" algn="ctr">
                      <a:solidFill>
                        <a:srgbClr val="00368D"/>
                      </a:solidFill>
                      <a:prstDash val="dot"/>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209</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extLst>
                  <a:ext uri="{0D108BD9-81ED-4DB2-BD59-A6C34878D82A}">
                    <a16:rowId xmlns:a16="http://schemas.microsoft.com/office/drawing/2014/main" val="2384691309"/>
                  </a:ext>
                </a:extLst>
              </a:tr>
              <a:tr h="152400">
                <a:tc>
                  <a:txBody>
                    <a:bodyPr/>
                    <a:lstStyle/>
                    <a:p>
                      <a:pPr algn="l" fontAlgn="ctr"/>
                      <a:r>
                        <a:rPr lang="ko-KR" altLang="en-US" sz="85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판관</a:t>
                      </a:r>
                    </a:p>
                  </a:txBody>
                  <a:tcPr marL="36000" marR="36000" marT="0" marB="0" anchor="ctr">
                    <a:lnL w="6350" cap="flat" cmpd="sng" algn="ctr">
                      <a:solidFill>
                        <a:srgbClr val="00368D"/>
                      </a:solidFill>
                      <a:prstDash val="dot"/>
                      <a:round/>
                      <a:headEnd type="none" w="med" len="med"/>
                      <a:tailEnd type="none" w="med" len="med"/>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639155540"/>
                  </a:ext>
                </a:extLst>
              </a:tr>
              <a:tr h="152400">
                <a:tc>
                  <a:txBody>
                    <a:bodyPr/>
                    <a:lstStyle/>
                    <a:p>
                      <a:pPr algn="l" fontAlgn="ctr"/>
                      <a:r>
                        <a:rPr lang="ko-KR" altLang="en-US" sz="85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gridSpan="2">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인당 인건비</a:t>
                      </a:r>
                      <a:r>
                        <a:rPr lang="en-US" altLang="ko-KR" sz="85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endPar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2752619041"/>
                  </a:ext>
                </a:extLst>
              </a:tr>
              <a:tr h="152400">
                <a:tc>
                  <a:txBody>
                    <a:bodyPr/>
                    <a:lstStyle/>
                    <a:p>
                      <a:pPr algn="l" fontAlgn="ctr"/>
                      <a:r>
                        <a:rPr lang="ko-KR" altLang="en-US" sz="85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a:t>
                      </a:r>
                    </a:p>
                  </a:txBody>
                  <a:tcPr marL="36000" marR="36000" marT="0" marB="0" anchor="ctr">
                    <a:lnL w="6350" cap="flat" cmpd="sng" algn="ctr">
                      <a:solidFill>
                        <a:srgbClr val="00368D"/>
                      </a:solidFill>
                      <a:prstDash val="dot"/>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extLst>
                  <a:ext uri="{0D108BD9-81ED-4DB2-BD59-A6C34878D82A}">
                    <a16:rowId xmlns:a16="http://schemas.microsoft.com/office/drawing/2014/main" val="2816172220"/>
                  </a:ext>
                </a:extLst>
              </a:tr>
              <a:tr h="152400">
                <a:tc>
                  <a:txBody>
                    <a:bodyPr/>
                    <a:lstStyle/>
                    <a:p>
                      <a:pPr algn="l" fontAlgn="ctr"/>
                      <a:r>
                        <a:rPr lang="ko-KR" altLang="en-US" sz="85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판관</a:t>
                      </a:r>
                    </a:p>
                  </a:txBody>
                  <a:tcPr marL="36000" marR="36000" marT="0" marB="0" anchor="ctr">
                    <a:lnL w="6350" cap="flat" cmpd="sng" algn="ctr">
                      <a:solidFill>
                        <a:srgbClr val="00368D"/>
                      </a:solidFill>
                      <a:prstDash val="dot"/>
                      <a:round/>
                      <a:headEnd type="none" w="med" len="med"/>
                      <a:tailEnd type="none" w="med" len="med"/>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a:t>
                      </a:r>
                    </a:p>
                  </a:txBody>
                  <a:tcPr marL="36000" marR="36000" marT="0"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190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54124763"/>
                  </a:ext>
                </a:extLst>
              </a:tr>
            </a:tbl>
          </a:graphicData>
        </a:graphic>
      </p:graphicFrame>
      <p:graphicFrame>
        <p:nvGraphicFramePr>
          <p:cNvPr id="23" name="표 22">
            <a:extLst>
              <a:ext uri="{FF2B5EF4-FFF2-40B4-BE49-F238E27FC236}">
                <a16:creationId xmlns:a16="http://schemas.microsoft.com/office/drawing/2014/main" id="{19E94E00-6757-4C2E-BC42-768AA58A7EA1}"/>
              </a:ext>
            </a:extLst>
          </p:cNvPr>
          <p:cNvGraphicFramePr>
            <a:graphicFrameLocks noGrp="1"/>
          </p:cNvGraphicFramePr>
          <p:nvPr/>
        </p:nvGraphicFramePr>
        <p:xfrm>
          <a:off x="5171096" y="2589026"/>
          <a:ext cx="4117141" cy="460800"/>
        </p:xfrm>
        <a:graphic>
          <a:graphicData uri="http://schemas.openxmlformats.org/drawingml/2006/table">
            <a:tbl>
              <a:tblPr/>
              <a:tblGrid>
                <a:gridCol w="588163">
                  <a:extLst>
                    <a:ext uri="{9D8B030D-6E8A-4147-A177-3AD203B41FA5}">
                      <a16:colId xmlns:a16="http://schemas.microsoft.com/office/drawing/2014/main" val="2388327988"/>
                    </a:ext>
                  </a:extLst>
                </a:gridCol>
                <a:gridCol w="588163">
                  <a:extLst>
                    <a:ext uri="{9D8B030D-6E8A-4147-A177-3AD203B41FA5}">
                      <a16:colId xmlns:a16="http://schemas.microsoft.com/office/drawing/2014/main" val="1597439072"/>
                    </a:ext>
                  </a:extLst>
                </a:gridCol>
                <a:gridCol w="588163">
                  <a:extLst>
                    <a:ext uri="{9D8B030D-6E8A-4147-A177-3AD203B41FA5}">
                      <a16:colId xmlns:a16="http://schemas.microsoft.com/office/drawing/2014/main" val="1997442850"/>
                    </a:ext>
                  </a:extLst>
                </a:gridCol>
                <a:gridCol w="588163">
                  <a:extLst>
                    <a:ext uri="{9D8B030D-6E8A-4147-A177-3AD203B41FA5}">
                      <a16:colId xmlns:a16="http://schemas.microsoft.com/office/drawing/2014/main" val="2603237210"/>
                    </a:ext>
                  </a:extLst>
                </a:gridCol>
                <a:gridCol w="588163">
                  <a:extLst>
                    <a:ext uri="{9D8B030D-6E8A-4147-A177-3AD203B41FA5}">
                      <a16:colId xmlns:a16="http://schemas.microsoft.com/office/drawing/2014/main" val="4239099587"/>
                    </a:ext>
                  </a:extLst>
                </a:gridCol>
                <a:gridCol w="588163">
                  <a:extLst>
                    <a:ext uri="{9D8B030D-6E8A-4147-A177-3AD203B41FA5}">
                      <a16:colId xmlns:a16="http://schemas.microsoft.com/office/drawing/2014/main" val="1898794642"/>
                    </a:ext>
                  </a:extLst>
                </a:gridCol>
                <a:gridCol w="588163">
                  <a:extLst>
                    <a:ext uri="{9D8B030D-6E8A-4147-A177-3AD203B41FA5}">
                      <a16:colId xmlns:a16="http://schemas.microsoft.com/office/drawing/2014/main" val="691992045"/>
                    </a:ext>
                  </a:extLst>
                </a:gridCol>
              </a:tblGrid>
              <a:tr h="115200">
                <a:tc>
                  <a:txBody>
                    <a:bodyPr/>
                    <a:lstStyle/>
                    <a:p>
                      <a:pPr algn="ctr" rtl="0"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구분</a:t>
                      </a:r>
                      <a:endParaRPr lang="en-US" altLang="ko-KR" sz="7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endPar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endPar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endPar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r>
                        <a:rPr lang="en-US" altLang="ko-KR" sz="7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3</a:t>
                      </a:r>
                      <a:endPar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802684043"/>
                  </a:ext>
                </a:extLst>
              </a:tr>
              <a:tr h="115200">
                <a:tc>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제조</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77.6%</a:t>
                      </a:r>
                    </a:p>
                  </a:txBody>
                  <a:tcPr marL="36000" marR="36000" marT="0" marB="0"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78.4%</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81.8%</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83.4%</a:t>
                      </a:r>
                    </a:p>
                  </a:txBody>
                  <a:tcPr marL="36000" marR="36000" marT="0" marB="0"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783758811"/>
                  </a:ext>
                </a:extLst>
              </a:tr>
              <a:tr h="115200">
                <a:tc>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판관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1216983"/>
                  </a:ext>
                </a:extLst>
              </a:tr>
              <a:tr h="115200">
                <a:tc>
                  <a:txBody>
                    <a:bodyPr/>
                    <a:lstStyle/>
                    <a:p>
                      <a:pPr algn="l" fontAlgn="ctr"/>
                      <a:r>
                        <a:rPr lang="en-US" altLang="ko-KR" sz="700" b="1" i="0" u="none" strike="noStrike" dirty="0">
                          <a:solidFill>
                            <a:srgbClr val="000000"/>
                          </a:solidFill>
                          <a:effectLst/>
                          <a:latin typeface="맑은 고딕" panose="020B0503020000020004" pitchFamily="50" charset="-127"/>
                          <a:ea typeface="맑은 고딕" panose="020B0503020000020004" pitchFamily="50" charset="-127"/>
                        </a:rPr>
                        <a:t>Total</a:t>
                      </a:r>
                      <a:endParaRPr lang="ko-KR" alt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endParaRPr lang="ko-KR" altLang="en-US"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endPar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endPar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endPar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indent="0" algn="r" fontAlgn="ctr">
                        <a:buFont typeface="Wingdings" panose="05000000000000000000" pitchFamily="2" charset="2"/>
                        <a:buNone/>
                      </a:pP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endPar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indent="0" algn="r" fontAlgn="ctr">
                        <a:buFont typeface="Wingdings" panose="05000000000000000000" pitchFamily="2" charset="2"/>
                        <a:buNone/>
                      </a:pP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endPar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30536768"/>
                  </a:ext>
                </a:extLst>
              </a:tr>
            </a:tbl>
          </a:graphicData>
        </a:graphic>
      </p:graphicFrame>
      <p:sp>
        <p:nvSpPr>
          <p:cNvPr id="25" name="TextBox 24">
            <a:extLst>
              <a:ext uri="{FF2B5EF4-FFF2-40B4-BE49-F238E27FC236}">
                <a16:creationId xmlns:a16="http://schemas.microsoft.com/office/drawing/2014/main" id="{0BAF38AF-3048-4F0D-B4FA-0AD0A4935021}"/>
              </a:ext>
            </a:extLst>
          </p:cNvPr>
          <p:cNvSpPr txBox="1"/>
          <p:nvPr/>
        </p:nvSpPr>
        <p:spPr>
          <a:xfrm>
            <a:off x="504000" y="3516540"/>
            <a:ext cx="4271199" cy="646331"/>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cs typeface="Arial" panose="020B0604020202020204" pitchFamily="34" charset="0"/>
              </a:rPr>
              <a:t>Source: VDR</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6.1.1.27, VDR 6.3.52</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Note 1: </a:t>
            </a:r>
            <a:r>
              <a:rPr lang="ko-KR" altLang="en-US" sz="700" dirty="0">
                <a:latin typeface="Arial" panose="020B0604020202020204" pitchFamily="34" charset="0"/>
                <a:cs typeface="Arial" panose="020B0604020202020204" pitchFamily="34" charset="0"/>
              </a:rPr>
              <a:t>급여</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퇴직급여</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복리후생비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제조원가명세서 및 손익계산서 금액 기준</a:t>
            </a:r>
            <a:r>
              <a:rPr lang="en-US" altLang="ko-KR" sz="700" dirty="0">
                <a:latin typeface="Arial" panose="020B0604020202020204" pitchFamily="34" charset="0"/>
                <a:cs typeface="Arial" panose="020B0604020202020204" pitchFamily="34" charset="0"/>
              </a:rPr>
              <a:t>)</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en-US" altLang="ko-KR" sz="700" kern="0" dirty="0">
                <a:solidFill>
                  <a:srgbClr val="000000"/>
                </a:solidFill>
                <a:latin typeface="Arial" panose="020B0604020202020204" pitchFamily="34" charset="0"/>
                <a:ea typeface="+mj-ea"/>
                <a:cs typeface="Arial" panose="020B0604020202020204" pitchFamily="34" charset="0"/>
              </a:rPr>
              <a:t>PCI</a:t>
            </a:r>
            <a:r>
              <a:rPr lang="ko-KR" altLang="en-US" sz="700" kern="0" dirty="0">
                <a:solidFill>
                  <a:srgbClr val="000000"/>
                </a:solidFill>
                <a:latin typeface="Arial" panose="020B0604020202020204" pitchFamily="34" charset="0"/>
                <a:ea typeface="+mj-ea"/>
                <a:cs typeface="Arial" panose="020B0604020202020204" pitchFamily="34" charset="0"/>
              </a:rPr>
              <a:t> 및 </a:t>
            </a:r>
            <a:r>
              <a:rPr lang="en-US" altLang="ko-KR" sz="700" kern="0" dirty="0">
                <a:solidFill>
                  <a:srgbClr val="000000"/>
                </a:solidFill>
                <a:latin typeface="Arial" panose="020B0604020202020204" pitchFamily="34" charset="0"/>
                <a:ea typeface="+mj-ea"/>
                <a:cs typeface="Arial" panose="020B0604020202020204" pitchFamily="34" charset="0"/>
              </a:rPr>
              <a:t>NP </a:t>
            </a:r>
            <a:r>
              <a:rPr lang="ko-KR" altLang="en-US" sz="700" kern="0" dirty="0">
                <a:solidFill>
                  <a:srgbClr val="000000"/>
                </a:solidFill>
                <a:latin typeface="Arial" panose="020B0604020202020204" pitchFamily="34" charset="0"/>
                <a:ea typeface="+mj-ea"/>
                <a:cs typeface="Arial" panose="020B0604020202020204" pitchFamily="34" charset="0"/>
              </a:rPr>
              <a:t>급여대장 상 각 </a:t>
            </a:r>
            <a:r>
              <a:rPr lang="ko-KR" altLang="en-US" sz="700" kern="0" dirty="0" err="1">
                <a:solidFill>
                  <a:srgbClr val="000000"/>
                </a:solidFill>
                <a:latin typeface="Arial" panose="020B0604020202020204" pitchFamily="34" charset="0"/>
                <a:ea typeface="+mj-ea"/>
                <a:cs typeface="Arial" panose="020B0604020202020204" pitchFamily="34" charset="0"/>
              </a:rPr>
              <a:t>연도말</a:t>
            </a:r>
            <a:r>
              <a:rPr lang="ko-KR" altLang="en-US" sz="700" kern="0" dirty="0">
                <a:solidFill>
                  <a:srgbClr val="000000"/>
                </a:solidFill>
                <a:latin typeface="Arial" panose="020B0604020202020204" pitchFamily="34" charset="0"/>
                <a:ea typeface="+mj-ea"/>
                <a:cs typeface="Arial" panose="020B0604020202020204" pitchFamily="34" charset="0"/>
              </a:rPr>
              <a:t> 기준 근무인원에 해당되며</a:t>
            </a:r>
            <a:r>
              <a:rPr lang="en-US" altLang="ko-KR" sz="700" kern="0" dirty="0">
                <a:solidFill>
                  <a:srgbClr val="000000"/>
                </a:solidFill>
                <a:latin typeface="Arial" panose="020B0604020202020204" pitchFamily="34" charset="0"/>
                <a:ea typeface="+mj-ea"/>
                <a:cs typeface="Arial" panose="020B0604020202020204" pitchFamily="34" charset="0"/>
              </a:rPr>
              <a:t>, IM </a:t>
            </a:r>
            <a:r>
              <a:rPr lang="ko-KR" altLang="en-US" sz="700" kern="0" dirty="0">
                <a:solidFill>
                  <a:srgbClr val="000000"/>
                </a:solidFill>
                <a:latin typeface="Arial" panose="020B0604020202020204" pitchFamily="34" charset="0"/>
                <a:ea typeface="+mj-ea"/>
                <a:cs typeface="Arial" panose="020B0604020202020204" pitchFamily="34" charset="0"/>
              </a:rPr>
              <a:t>상 근무인원과 차이가 존재함</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3: 2022</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1</a:t>
            </a:r>
            <a:r>
              <a:rPr lang="ko-KR" altLang="en-US" sz="700" dirty="0">
                <a:latin typeface="Arial" panose="020B0604020202020204" pitchFamily="34" charset="0"/>
                <a:cs typeface="Arial" panose="020B0604020202020204" pitchFamily="34" charset="0"/>
              </a:rPr>
              <a:t>분기 기준 기존 제지부문 인건비에는 </a:t>
            </a:r>
            <a:r>
              <a:rPr lang="ko-KR" altLang="en-US" sz="700" dirty="0" err="1">
                <a:latin typeface="Arial" panose="020B0604020202020204" pitchFamily="34" charset="0"/>
                <a:cs typeface="Arial" panose="020B0604020202020204" pitchFamily="34" charset="0"/>
              </a:rPr>
              <a:t>설상여</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매년 </a:t>
            </a:r>
            <a:r>
              <a:rPr lang="en-US" altLang="ko-KR" sz="700" dirty="0">
                <a:latin typeface="Arial" panose="020B0604020202020204" pitchFamily="34" charset="0"/>
                <a:cs typeface="Arial" panose="020B0604020202020204" pitchFamily="34" charset="0"/>
              </a:rPr>
              <a:t>1</a:t>
            </a:r>
            <a:r>
              <a:rPr lang="ko-KR" altLang="en-US" sz="700" dirty="0">
                <a:latin typeface="Arial" panose="020B0604020202020204" pitchFamily="34" charset="0"/>
                <a:cs typeface="Arial" panose="020B0604020202020204" pitchFamily="34" charset="0"/>
              </a:rPr>
              <a:t>분기 기준 발생</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가 포함되어 있는 바</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비교목적을 위하여 </a:t>
            </a:r>
            <a:r>
              <a:rPr lang="ko-KR" altLang="en-US" sz="700" dirty="0" err="1">
                <a:latin typeface="Arial" panose="020B0604020202020204" pitchFamily="34" charset="0"/>
                <a:cs typeface="Arial" panose="020B0604020202020204" pitchFamily="34" charset="0"/>
              </a:rPr>
              <a:t>설상여</a:t>
            </a:r>
            <a:r>
              <a:rPr lang="ko-KR" altLang="en-US" sz="700" dirty="0">
                <a:latin typeface="Arial" panose="020B0604020202020204" pitchFamily="34" charset="0"/>
                <a:cs typeface="Arial" panose="020B0604020202020204" pitchFamily="34" charset="0"/>
              </a:rPr>
              <a:t> 금액을 연 기준 안분 </a:t>
            </a:r>
            <a:r>
              <a:rPr lang="en-US" altLang="ko-KR" sz="700" dirty="0">
                <a:latin typeface="Arial" panose="020B0604020202020204" pitchFamily="34" charset="0"/>
                <a:cs typeface="Arial" panose="020B0604020202020204" pitchFamily="34" charset="0"/>
              </a:rPr>
              <a:t>(</a:t>
            </a:r>
            <a:r>
              <a:rPr lang="ko-KR" altLang="en-US" sz="700" dirty="0" err="1">
                <a:latin typeface="Arial" panose="020B0604020202020204" pitchFamily="34" charset="0"/>
                <a:cs typeface="Arial" panose="020B0604020202020204" pitchFamily="34" charset="0"/>
              </a:rPr>
              <a:t>설상여</a:t>
            </a:r>
            <a:r>
              <a:rPr lang="ko-KR" altLang="en-US" sz="700" dirty="0">
                <a:latin typeface="Arial" panose="020B0604020202020204" pitchFamily="34" charset="0"/>
                <a:cs typeface="Arial" panose="020B0604020202020204" pitchFamily="34" charset="0"/>
              </a:rPr>
              <a:t> 금액의 </a:t>
            </a:r>
            <a:r>
              <a:rPr lang="en-US" altLang="ko-KR" sz="700" dirty="0">
                <a:latin typeface="Arial" panose="020B0604020202020204" pitchFamily="34" charset="0"/>
                <a:cs typeface="Arial" panose="020B0604020202020204" pitchFamily="34" charset="0"/>
              </a:rPr>
              <a:t>4</a:t>
            </a:r>
            <a:r>
              <a:rPr lang="ko-KR" altLang="en-US" sz="700" dirty="0">
                <a:latin typeface="Arial" panose="020B0604020202020204" pitchFamily="34" charset="0"/>
                <a:cs typeface="Arial" panose="020B0604020202020204" pitchFamily="34" charset="0"/>
              </a:rPr>
              <a:t>분의 </a:t>
            </a:r>
            <a:r>
              <a:rPr lang="en-US" altLang="ko-KR" sz="700" dirty="0">
                <a:latin typeface="Arial" panose="020B0604020202020204" pitchFamily="34" charset="0"/>
                <a:cs typeface="Arial" panose="020B0604020202020204" pitchFamily="34" charset="0"/>
              </a:rPr>
              <a:t>1 </a:t>
            </a:r>
            <a:r>
              <a:rPr lang="ko-KR" altLang="en-US" sz="700" dirty="0">
                <a:latin typeface="Arial" panose="020B0604020202020204" pitchFamily="34" charset="0"/>
                <a:cs typeface="Arial" panose="020B0604020202020204" pitchFamily="34" charset="0"/>
              </a:rPr>
              <a:t>만큼만 반영 하였음</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 </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4: 2022</a:t>
            </a:r>
            <a:r>
              <a:rPr lang="ko-KR" altLang="en-US" sz="700" dirty="0">
                <a:latin typeface="Arial" panose="020B0604020202020204" pitchFamily="34" charset="0"/>
                <a:cs typeface="Arial" panose="020B0604020202020204" pitchFamily="34" charset="0"/>
              </a:rPr>
              <a:t>년 인당 인건비는 단순 </a:t>
            </a:r>
            <a:r>
              <a:rPr lang="ko-KR" altLang="en-US" sz="700" dirty="0" err="1">
                <a:latin typeface="Arial" panose="020B0604020202020204" pitchFamily="34" charset="0"/>
                <a:cs typeface="Arial" panose="020B0604020202020204" pitchFamily="34" charset="0"/>
              </a:rPr>
              <a:t>연환산</a:t>
            </a:r>
            <a:r>
              <a:rPr lang="ko-KR" altLang="en-US" sz="700" dirty="0">
                <a:latin typeface="Arial" panose="020B0604020202020204" pitchFamily="34" charset="0"/>
                <a:cs typeface="Arial" panose="020B0604020202020204" pitchFamily="34" charset="0"/>
              </a:rPr>
              <a:t> 금액임</a:t>
            </a:r>
          </a:p>
        </p:txBody>
      </p:sp>
    </p:spTree>
    <p:extLst>
      <p:ext uri="{BB962C8B-B14F-4D97-AF65-F5344CB8AC3E}">
        <p14:creationId xmlns:p14="http://schemas.microsoft.com/office/powerpoint/2010/main" val="4116390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표 15">
            <a:extLst>
              <a:ext uri="{FF2B5EF4-FFF2-40B4-BE49-F238E27FC236}">
                <a16:creationId xmlns:a16="http://schemas.microsoft.com/office/drawing/2014/main" id="{58132D14-7C22-422B-AF42-93A4E8F214EC}"/>
              </a:ext>
            </a:extLst>
          </p:cNvPr>
          <p:cNvGraphicFramePr>
            <a:graphicFrameLocks noGrp="1"/>
          </p:cNvGraphicFramePr>
          <p:nvPr/>
        </p:nvGraphicFramePr>
        <p:xfrm>
          <a:off x="601200" y="1572557"/>
          <a:ext cx="3981603" cy="1463040"/>
        </p:xfrm>
        <a:graphic>
          <a:graphicData uri="http://schemas.openxmlformats.org/drawingml/2006/table">
            <a:tbl>
              <a:tblPr/>
              <a:tblGrid>
                <a:gridCol w="1108728">
                  <a:extLst>
                    <a:ext uri="{9D8B030D-6E8A-4147-A177-3AD203B41FA5}">
                      <a16:colId xmlns:a16="http://schemas.microsoft.com/office/drawing/2014/main" val="1220319618"/>
                    </a:ext>
                  </a:extLst>
                </a:gridCol>
                <a:gridCol w="574575">
                  <a:extLst>
                    <a:ext uri="{9D8B030D-6E8A-4147-A177-3AD203B41FA5}">
                      <a16:colId xmlns:a16="http://schemas.microsoft.com/office/drawing/2014/main" val="3625901702"/>
                    </a:ext>
                  </a:extLst>
                </a:gridCol>
                <a:gridCol w="574575">
                  <a:extLst>
                    <a:ext uri="{9D8B030D-6E8A-4147-A177-3AD203B41FA5}">
                      <a16:colId xmlns:a16="http://schemas.microsoft.com/office/drawing/2014/main" val="603346671"/>
                    </a:ext>
                  </a:extLst>
                </a:gridCol>
                <a:gridCol w="574575">
                  <a:extLst>
                    <a:ext uri="{9D8B030D-6E8A-4147-A177-3AD203B41FA5}">
                      <a16:colId xmlns:a16="http://schemas.microsoft.com/office/drawing/2014/main" val="2139782312"/>
                    </a:ext>
                  </a:extLst>
                </a:gridCol>
                <a:gridCol w="574575">
                  <a:extLst>
                    <a:ext uri="{9D8B030D-6E8A-4147-A177-3AD203B41FA5}">
                      <a16:colId xmlns:a16="http://schemas.microsoft.com/office/drawing/2014/main" val="3795482664"/>
                    </a:ext>
                  </a:extLst>
                </a:gridCol>
                <a:gridCol w="574575">
                  <a:extLst>
                    <a:ext uri="{9D8B030D-6E8A-4147-A177-3AD203B41FA5}">
                      <a16:colId xmlns:a16="http://schemas.microsoft.com/office/drawing/2014/main" val="1138968722"/>
                    </a:ext>
                  </a:extLst>
                </a:gridCol>
              </a:tblGrid>
              <a:tr h="0">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제지부문</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군산</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청주</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r>
                        <a:rPr lang="en-US" sz="8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560910718"/>
                  </a:ext>
                </a:extLst>
              </a:tr>
              <a:tr h="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 </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21,805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9,914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11,228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10,732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2127590363"/>
                  </a:ext>
                </a:extLst>
              </a:tr>
              <a:tr h="0">
                <a:tc>
                  <a:txBody>
                    <a:bodyPr/>
                    <a:lstStyle/>
                    <a:p>
                      <a:pPr algn="l" rtl="0" fontAlgn="ctr"/>
                      <a:r>
                        <a:rPr 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 of </a:t>
                      </a:r>
                      <a:r>
                        <a:rPr lang="ko-KR" alt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제품매출</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15.7%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706413014"/>
                  </a:ext>
                </a:extLst>
              </a:tr>
              <a:tr h="0">
                <a:tc>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Expansion CapEx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6,040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1459048292"/>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및 생산성 증대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4,260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5,029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000962756"/>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수익성</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89860358"/>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품질향상</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3,196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16637533"/>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공정개선</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4,181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04789704"/>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554478484"/>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법규준수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56514193"/>
                  </a:ext>
                </a:extLst>
              </a:tr>
              <a:tr h="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경상 </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5,188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644041630"/>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보수성</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5,188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50432975"/>
                  </a:ext>
                </a:extLst>
              </a:tr>
            </a:tbl>
          </a:graphicData>
        </a:graphic>
      </p:graphicFrame>
      <p:graphicFrame>
        <p:nvGraphicFramePr>
          <p:cNvPr id="27" name="차트 26">
            <a:extLst>
              <a:ext uri="{FF2B5EF4-FFF2-40B4-BE49-F238E27FC236}">
                <a16:creationId xmlns:a16="http://schemas.microsoft.com/office/drawing/2014/main" id="{3E4BAD56-38F0-4C20-85AE-93916985AC0E}"/>
              </a:ext>
            </a:extLst>
          </p:cNvPr>
          <p:cNvGraphicFramePr>
            <a:graphicFrameLocks/>
          </p:cNvGraphicFramePr>
          <p:nvPr/>
        </p:nvGraphicFramePr>
        <p:xfrm>
          <a:off x="4881563" y="1722003"/>
          <a:ext cx="4321846" cy="1542405"/>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a:extLst>
              <a:ext uri="{FF2B5EF4-FFF2-40B4-BE49-F238E27FC236}">
                <a16:creationId xmlns:a16="http://schemas.microsoft.com/office/drawing/2014/main" id="{A832A88F-7063-4A54-B2C8-27B1ABD65C3C}"/>
              </a:ext>
            </a:extLst>
          </p:cNvPr>
          <p:cNvSpPr txBox="1"/>
          <p:nvPr/>
        </p:nvSpPr>
        <p:spPr>
          <a:xfrm>
            <a:off x="4850260" y="2935703"/>
            <a:ext cx="4384451" cy="1215112"/>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제지부문 </a:t>
            </a:r>
            <a:r>
              <a:rPr lang="en-US" altLang="ko-KR" sz="900" b="1" u="sng" dirty="0">
                <a:solidFill>
                  <a:srgbClr val="000000"/>
                </a:solidFill>
                <a:latin typeface="Arial" panose="020B0604020202020204" pitchFamily="34" charset="0"/>
                <a:cs typeface="Arial" panose="020B0604020202020204" pitchFamily="34" charset="0"/>
              </a:rPr>
              <a:t>CapEx</a:t>
            </a:r>
          </a:p>
          <a:p>
            <a:pPr marL="180975" lvl="0" indent="-180975" latinLnBrk="1">
              <a:lnSpc>
                <a:spcPts val="1200"/>
              </a:lnSpc>
              <a:spcBef>
                <a:spcPts val="600"/>
              </a:spcBef>
              <a:buClr>
                <a:srgbClr val="00338D"/>
              </a:buClr>
              <a:buFont typeface="Arial" panose="020B0604020202020204" pitchFamily="34" charset="0"/>
              <a:buChar char="•"/>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제지부문 총</a:t>
            </a:r>
            <a:r>
              <a:rPr lang="en-US" altLang="ko-KR" sz="800" dirty="0">
                <a:solidFill>
                  <a:srgbClr val="000000"/>
                </a:solidFill>
                <a:latin typeface="Arial" panose="020B0604020202020204" pitchFamily="34" charset="0"/>
                <a:cs typeface="Arial" panose="020B0604020202020204" pitchFamily="34" charset="0"/>
              </a:rPr>
              <a:t> CapEx</a:t>
            </a:r>
            <a:r>
              <a:rPr lang="ko-KR" altLang="en-US" sz="800" dirty="0">
                <a:solidFill>
                  <a:srgbClr val="000000"/>
                </a:solidFill>
                <a:latin typeface="Arial" panose="020B0604020202020204" pitchFamily="34" charset="0"/>
                <a:cs typeface="Arial" panose="020B0604020202020204" pitchFamily="34" charset="0"/>
              </a:rPr>
              <a:t>는</a:t>
            </a:r>
            <a:r>
              <a:rPr lang="en-US" altLang="ko-KR" sz="800" dirty="0">
                <a:solidFill>
                  <a:srgbClr val="000000"/>
                </a:solidFill>
                <a:latin typeface="Arial" panose="020B0604020202020204" pitchFamily="34" charset="0"/>
                <a:cs typeface="Arial" panose="020B0604020202020204" pitchFamily="34" charset="0"/>
              </a:rPr>
              <a:t> 2018</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218</a:t>
            </a:r>
            <a:r>
              <a:rPr lang="ko-KR" altLang="en-US" sz="800" dirty="0">
                <a:solidFill>
                  <a:srgbClr val="000000"/>
                </a:solidFill>
                <a:latin typeface="Arial" panose="020B0604020202020204" pitchFamily="34" charset="0"/>
                <a:cs typeface="Arial" panose="020B0604020202020204" pitchFamily="34" charset="0"/>
              </a:rPr>
              <a:t>억원</a:t>
            </a:r>
            <a:r>
              <a:rPr lang="en-US" altLang="ko-KR" sz="800" dirty="0">
                <a:solidFill>
                  <a:srgbClr val="000000"/>
                </a:solidFill>
                <a:latin typeface="Arial" panose="020B0604020202020204" pitchFamily="34" charset="0"/>
                <a:cs typeface="Arial" panose="020B0604020202020204" pitchFamily="34" charset="0"/>
              </a:rPr>
              <a:t>, 2019</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99</a:t>
            </a:r>
            <a:r>
              <a:rPr lang="ko-KR" altLang="en-US" sz="800" dirty="0">
                <a:solidFill>
                  <a:srgbClr val="000000"/>
                </a:solidFill>
                <a:latin typeface="Arial" panose="020B0604020202020204" pitchFamily="34" charset="0"/>
                <a:cs typeface="Arial" panose="020B0604020202020204" pitchFamily="34" charset="0"/>
              </a:rPr>
              <a:t>억원</a:t>
            </a:r>
            <a:r>
              <a:rPr lang="en-US" altLang="ko-KR" sz="800" dirty="0">
                <a:solidFill>
                  <a:srgbClr val="000000"/>
                </a:solidFill>
                <a:latin typeface="Arial" panose="020B0604020202020204" pitchFamily="34" charset="0"/>
                <a:cs typeface="Arial" panose="020B0604020202020204" pitchFamily="34" charset="0"/>
              </a:rPr>
              <a:t>, 2020</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112</a:t>
            </a:r>
            <a:r>
              <a:rPr lang="ko-KR" altLang="en-US" sz="800" dirty="0">
                <a:solidFill>
                  <a:srgbClr val="000000"/>
                </a:solidFill>
                <a:latin typeface="Arial" panose="020B0604020202020204" pitchFamily="34" charset="0"/>
                <a:cs typeface="Arial" panose="020B0604020202020204" pitchFamily="34" charset="0"/>
              </a:rPr>
              <a:t>억원</a:t>
            </a:r>
            <a:r>
              <a:rPr lang="en-US" altLang="ko-KR" sz="800" dirty="0">
                <a:solidFill>
                  <a:srgbClr val="000000"/>
                </a:solidFill>
                <a:latin typeface="Arial" panose="020B0604020202020204" pitchFamily="34" charset="0"/>
                <a:cs typeface="Arial" panose="020B0604020202020204" pitchFamily="34" charset="0"/>
              </a:rPr>
              <a:t>, 2021</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107</a:t>
            </a:r>
            <a:r>
              <a:rPr lang="ko-KR" altLang="en-US" sz="800" dirty="0">
                <a:solidFill>
                  <a:srgbClr val="000000"/>
                </a:solidFill>
                <a:latin typeface="Arial" panose="020B0604020202020204" pitchFamily="34" charset="0"/>
                <a:cs typeface="Arial" panose="020B0604020202020204" pitchFamily="34" charset="0"/>
              </a:rPr>
              <a:t>억원</a:t>
            </a:r>
            <a:r>
              <a:rPr lang="en-US" altLang="ko-KR" sz="800" dirty="0">
                <a:solidFill>
                  <a:srgbClr val="000000"/>
                </a:solidFill>
                <a:latin typeface="Arial" panose="020B0604020202020204" pitchFamily="34" charset="0"/>
                <a:cs typeface="Arial" panose="020B0604020202020204" pitchFamily="34" charset="0"/>
              </a:rPr>
              <a:t>, 2022</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1</a:t>
            </a:r>
            <a:r>
              <a:rPr lang="ko-KR" altLang="en-US" sz="800" dirty="0">
                <a:solidFill>
                  <a:srgbClr val="000000"/>
                </a:solidFill>
                <a:latin typeface="Arial" panose="020B0604020202020204" pitchFamily="34" charset="0"/>
                <a:cs typeface="Arial" panose="020B0604020202020204" pitchFamily="34" charset="0"/>
              </a:rPr>
              <a:t>분기 </a:t>
            </a:r>
            <a:r>
              <a:rPr lang="en-US" altLang="ko-KR" sz="800" dirty="0">
                <a:solidFill>
                  <a:srgbClr val="000000"/>
                </a:solidFill>
                <a:latin typeface="Arial" panose="020B0604020202020204" pitchFamily="34" charset="0"/>
                <a:cs typeface="Arial" panose="020B0604020202020204" pitchFamily="34" charset="0"/>
              </a:rPr>
              <a:t>25</a:t>
            </a:r>
            <a:r>
              <a:rPr lang="ko-KR" altLang="en-US" sz="800" dirty="0">
                <a:solidFill>
                  <a:srgbClr val="000000"/>
                </a:solidFill>
                <a:latin typeface="Arial" panose="020B0604020202020204" pitchFamily="34" charset="0"/>
                <a:cs typeface="Arial" panose="020B0604020202020204" pitchFamily="34" charset="0"/>
              </a:rPr>
              <a:t>억원 수준임</a:t>
            </a:r>
            <a:r>
              <a:rPr lang="en-US" altLang="ko-KR" sz="800" dirty="0">
                <a:solidFill>
                  <a:srgbClr val="000000"/>
                </a:solidFill>
                <a:latin typeface="Arial" panose="020B0604020202020204" pitchFamily="34" charset="0"/>
                <a:cs typeface="Arial" panose="020B0604020202020204" pitchFamily="34" charset="0"/>
              </a:rPr>
              <a:t>. 2018</a:t>
            </a:r>
            <a:r>
              <a:rPr lang="ko-KR" altLang="en-US" sz="800" dirty="0">
                <a:solidFill>
                  <a:srgbClr val="000000"/>
                </a:solidFill>
                <a:latin typeface="Arial" panose="020B0604020202020204" pitchFamily="34" charset="0"/>
                <a:cs typeface="Arial" panose="020B0604020202020204" pitchFamily="34" charset="0"/>
              </a:rPr>
              <a:t>년 군산공장의 이전 관련 </a:t>
            </a:r>
            <a:r>
              <a:rPr lang="en-US" altLang="ko-KR" sz="800" dirty="0">
                <a:solidFill>
                  <a:srgbClr val="000000"/>
                </a:solidFill>
                <a:latin typeface="Arial" panose="020B0604020202020204" pitchFamily="34" charset="0"/>
                <a:cs typeface="Arial" panose="020B0604020202020204" pitchFamily="34" charset="0"/>
              </a:rPr>
              <a:t>CapEx(</a:t>
            </a:r>
            <a:r>
              <a:rPr lang="ko-KR" altLang="en-US" sz="800" dirty="0">
                <a:solidFill>
                  <a:srgbClr val="000000"/>
                </a:solidFill>
                <a:latin typeface="Arial" panose="020B0604020202020204" pitchFamily="34" charset="0"/>
                <a:cs typeface="Arial" panose="020B0604020202020204" pitchFamily="34" charset="0"/>
              </a:rPr>
              <a:t>헤드박스 등 납기지연에 따라 공장이전의 연장선 성격의 </a:t>
            </a:r>
            <a:r>
              <a:rPr lang="en-US" altLang="ko-KR" sz="800" dirty="0">
                <a:solidFill>
                  <a:srgbClr val="000000"/>
                </a:solidFill>
                <a:latin typeface="Arial" panose="020B0604020202020204" pitchFamily="34" charset="0"/>
                <a:cs typeface="Arial" panose="020B0604020202020204" pitchFamily="34" charset="0"/>
              </a:rPr>
              <a:t>CapEx </a:t>
            </a:r>
            <a:r>
              <a:rPr lang="ko-KR" altLang="en-US" sz="800" dirty="0">
                <a:solidFill>
                  <a:srgbClr val="000000"/>
                </a:solidFill>
                <a:latin typeface="Arial" panose="020B0604020202020204" pitchFamily="34" charset="0"/>
                <a:cs typeface="Arial" panose="020B0604020202020204" pitchFamily="34" charset="0"/>
              </a:rPr>
              <a:t>발생</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가 비경상적으로 높게 발생한 것을 제외하면 </a:t>
            </a:r>
            <a:r>
              <a:rPr lang="en-US" altLang="ko-KR" sz="800" dirty="0">
                <a:solidFill>
                  <a:srgbClr val="000000"/>
                </a:solidFill>
                <a:latin typeface="Arial" panose="020B0604020202020204" pitchFamily="34" charset="0"/>
                <a:cs typeface="Arial" panose="020B0604020202020204" pitchFamily="34" charset="0"/>
              </a:rPr>
              <a:t>2020</a:t>
            </a:r>
            <a:r>
              <a:rPr lang="ko-KR" altLang="en-US" sz="800" dirty="0">
                <a:solidFill>
                  <a:srgbClr val="000000"/>
                </a:solidFill>
                <a:latin typeface="Arial" panose="020B0604020202020204" pitchFamily="34" charset="0"/>
                <a:cs typeface="Arial" panose="020B0604020202020204" pitchFamily="34" charset="0"/>
              </a:rPr>
              <a:t>년 이후 연 </a:t>
            </a:r>
            <a:r>
              <a:rPr lang="en-US" altLang="ko-KR" sz="800" dirty="0">
                <a:solidFill>
                  <a:srgbClr val="000000"/>
                </a:solidFill>
                <a:latin typeface="Arial" panose="020B0604020202020204" pitchFamily="34" charset="0"/>
                <a:cs typeface="Arial" panose="020B0604020202020204" pitchFamily="34" charset="0"/>
              </a:rPr>
              <a:t>100</a:t>
            </a:r>
            <a:r>
              <a:rPr lang="ko-KR" altLang="en-US" sz="800" dirty="0">
                <a:solidFill>
                  <a:srgbClr val="000000"/>
                </a:solidFill>
                <a:latin typeface="Arial" panose="020B0604020202020204" pitchFamily="34" charset="0"/>
                <a:cs typeface="Arial" panose="020B0604020202020204" pitchFamily="34" charset="0"/>
              </a:rPr>
              <a:t>억원 수준을 보임</a:t>
            </a:r>
            <a:endParaRPr lang="en-US" altLang="ko-KR" sz="800"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CapEx </a:t>
            </a:r>
            <a:r>
              <a:rPr lang="ko-KR" altLang="en-US" sz="800" dirty="0">
                <a:solidFill>
                  <a:srgbClr val="000000"/>
                </a:solidFill>
                <a:latin typeface="Arial" panose="020B0604020202020204" pitchFamily="34" charset="0"/>
                <a:cs typeface="Arial" panose="020B0604020202020204" pitchFamily="34" charset="0"/>
              </a:rPr>
              <a:t>지출 건에 대한 분류는 다음의 성격에 따라 구분됨</a:t>
            </a:r>
            <a:r>
              <a:rPr lang="en-US" altLang="ko-KR" sz="800" dirty="0">
                <a:solidFill>
                  <a:srgbClr val="000000"/>
                </a:solidFill>
                <a:latin typeface="Arial" panose="020B0604020202020204" pitchFamily="34" charset="0"/>
                <a:cs typeface="Arial" panose="020B0604020202020204" pitchFamily="34" charset="0"/>
              </a:rPr>
              <a:t> </a:t>
            </a: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연도별 </a:t>
            </a:r>
            <a:r>
              <a:rPr lang="en-US" altLang="ko-KR" sz="800" dirty="0">
                <a:solidFill>
                  <a:srgbClr val="000000"/>
                </a:solidFill>
                <a:latin typeface="Arial" panose="020B0604020202020204" pitchFamily="34" charset="0"/>
                <a:cs typeface="Arial" panose="020B0604020202020204" pitchFamily="34" charset="0"/>
              </a:rPr>
              <a:t>Expansion CapEx</a:t>
            </a:r>
            <a:r>
              <a:rPr lang="ko-KR" altLang="en-US" sz="800" dirty="0">
                <a:solidFill>
                  <a:srgbClr val="000000"/>
                </a:solidFill>
                <a:latin typeface="Arial" panose="020B0604020202020204" pitchFamily="34" charset="0"/>
                <a:cs typeface="Arial" panose="020B0604020202020204" pitchFamily="34" charset="0"/>
              </a:rPr>
              <a:t>의 비중은 다음과 같음</a:t>
            </a:r>
            <a:endParaRPr lang="en-US" altLang="ko-KR" sz="800"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R="0" lvl="0" algn="l" defTabSz="914400" rtl="0" eaLnBrk="1" fontAlgn="auto" latinLnBrk="1" hangingPunct="1">
              <a:lnSpc>
                <a:spcPts val="1200"/>
              </a:lnSpc>
              <a:spcBef>
                <a:spcPts val="600"/>
              </a:spcBef>
              <a:spcAft>
                <a:spcPts val="0"/>
              </a:spcAft>
              <a:buClr>
                <a:srgbClr val="00338D"/>
              </a:buClr>
              <a:buSzTx/>
              <a:tabLst>
                <a:tab pos="180975"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CapEx (1/4)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950" b="1" dirty="0">
                <a:solidFill>
                  <a:srgbClr val="002997"/>
                </a:solidFill>
                <a:latin typeface="Arial" panose="020B0604020202020204" pitchFamily="34" charset="0"/>
                <a:ea typeface="+mj-ea"/>
                <a:cs typeface="Arial" panose="020B0604020202020204" pitchFamily="34" charset="0"/>
              </a:rPr>
              <a:t>제지부문은 </a:t>
            </a:r>
            <a:r>
              <a:rPr lang="en-US" altLang="ko-KR" sz="950" b="1" dirty="0">
                <a:solidFill>
                  <a:srgbClr val="002997"/>
                </a:solidFill>
                <a:latin typeface="Arial" panose="020B0604020202020204" pitchFamily="34" charset="0"/>
                <a:ea typeface="+mj-ea"/>
                <a:cs typeface="Arial" panose="020B0604020202020204" pitchFamily="34" charset="0"/>
              </a:rPr>
              <a:t>2019~2022</a:t>
            </a:r>
            <a:r>
              <a:rPr lang="ko-KR" altLang="en-US" sz="950" b="1" dirty="0">
                <a:solidFill>
                  <a:srgbClr val="002997"/>
                </a:solidFill>
                <a:latin typeface="Arial" panose="020B0604020202020204" pitchFamily="34" charset="0"/>
                <a:ea typeface="+mj-ea"/>
                <a:cs typeface="Arial" panose="020B0604020202020204" pitchFamily="34" charset="0"/>
              </a:rPr>
              <a:t>년 </a:t>
            </a:r>
            <a:r>
              <a:rPr lang="en-US" altLang="ko-KR" sz="950" b="1" dirty="0">
                <a:solidFill>
                  <a:srgbClr val="002997"/>
                </a:solidFill>
                <a:latin typeface="Arial" panose="020B0604020202020204" pitchFamily="34" charset="0"/>
                <a:ea typeface="+mj-ea"/>
                <a:cs typeface="Arial" panose="020B0604020202020204" pitchFamily="34" charset="0"/>
              </a:rPr>
              <a:t>1Q</a:t>
            </a:r>
            <a:r>
              <a:rPr lang="ko-KR" altLang="en-US" sz="950" b="1" dirty="0">
                <a:solidFill>
                  <a:srgbClr val="002997"/>
                </a:solidFill>
                <a:latin typeface="Arial" panose="020B0604020202020204" pitchFamily="34" charset="0"/>
                <a:ea typeface="+mj-ea"/>
                <a:cs typeface="Arial" panose="020B0604020202020204" pitchFamily="34" charset="0"/>
              </a:rPr>
              <a:t> 평균 </a:t>
            </a:r>
            <a:r>
              <a:rPr lang="en-US" altLang="ko-KR" sz="950" b="1" dirty="0">
                <a:solidFill>
                  <a:srgbClr val="002997"/>
                </a:solidFill>
                <a:latin typeface="Arial" panose="020B0604020202020204" pitchFamily="34" charset="0"/>
                <a:ea typeface="+mj-ea"/>
                <a:cs typeface="Arial" panose="020B0604020202020204" pitchFamily="34" charset="0"/>
              </a:rPr>
              <a:t>5.5%</a:t>
            </a:r>
            <a:r>
              <a:rPr lang="ko-KR" altLang="en-US" sz="950" b="1" dirty="0">
                <a:solidFill>
                  <a:srgbClr val="002997"/>
                </a:solidFill>
                <a:latin typeface="Arial" panose="020B0604020202020204" pitchFamily="34" charset="0"/>
                <a:ea typeface="+mj-ea"/>
                <a:cs typeface="Arial" panose="020B0604020202020204" pitchFamily="34" charset="0"/>
              </a:rPr>
              <a:t>의 제품매출 대비 </a:t>
            </a:r>
            <a:r>
              <a:rPr lang="en-US" altLang="ko-KR" sz="950" b="1" dirty="0">
                <a:solidFill>
                  <a:srgbClr val="002997"/>
                </a:solidFill>
                <a:latin typeface="Arial" panose="020B0604020202020204" pitchFamily="34" charset="0"/>
                <a:ea typeface="+mj-ea"/>
                <a:cs typeface="Arial" panose="020B0604020202020204" pitchFamily="34" charset="0"/>
              </a:rPr>
              <a:t>CapEx</a:t>
            </a:r>
            <a:r>
              <a:rPr lang="ko-KR" altLang="en-US" sz="950" b="1" dirty="0">
                <a:solidFill>
                  <a:srgbClr val="002997"/>
                </a:solidFill>
                <a:latin typeface="Arial" panose="020B0604020202020204" pitchFamily="34" charset="0"/>
                <a:ea typeface="+mj-ea"/>
                <a:cs typeface="Arial" panose="020B0604020202020204" pitchFamily="34" charset="0"/>
              </a:rPr>
              <a:t>가 발생하였으나</a:t>
            </a:r>
            <a:r>
              <a:rPr lang="en-US" altLang="ko-KR" sz="950" b="1" dirty="0">
                <a:solidFill>
                  <a:srgbClr val="002997"/>
                </a:solidFill>
                <a:latin typeface="Arial" panose="020B0604020202020204" pitchFamily="34" charset="0"/>
                <a:ea typeface="+mj-ea"/>
                <a:cs typeface="Arial" panose="020B0604020202020204" pitchFamily="34" charset="0"/>
              </a:rPr>
              <a:t>,</a:t>
            </a:r>
            <a:r>
              <a:rPr lang="ko-KR" altLang="en-US" sz="950" b="1" dirty="0">
                <a:solidFill>
                  <a:srgbClr val="002997"/>
                </a:solidFill>
                <a:latin typeface="Arial" panose="020B0604020202020204" pitchFamily="34" charset="0"/>
                <a:ea typeface="+mj-ea"/>
                <a:cs typeface="Arial" panose="020B0604020202020204" pitchFamily="34" charset="0"/>
              </a:rPr>
              <a:t> 군산공장 이전으로 인해 대규모 </a:t>
            </a:r>
            <a:r>
              <a:rPr lang="en-US" altLang="ko-KR" sz="950" b="1" dirty="0">
                <a:solidFill>
                  <a:srgbClr val="002997"/>
                </a:solidFill>
                <a:latin typeface="Arial" panose="020B0604020202020204" pitchFamily="34" charset="0"/>
                <a:ea typeface="+mj-ea"/>
                <a:cs typeface="Arial" panose="020B0604020202020204" pitchFamily="34" charset="0"/>
              </a:rPr>
              <a:t>CapEx</a:t>
            </a:r>
            <a:r>
              <a:rPr lang="ko-KR" altLang="en-US" sz="950" b="1" dirty="0">
                <a:solidFill>
                  <a:srgbClr val="002997"/>
                </a:solidFill>
                <a:latin typeface="Arial" panose="020B0604020202020204" pitchFamily="34" charset="0"/>
                <a:ea typeface="+mj-ea"/>
                <a:cs typeface="Arial" panose="020B0604020202020204" pitchFamily="34" charset="0"/>
              </a:rPr>
              <a:t>가 발생한 </a:t>
            </a:r>
            <a:r>
              <a:rPr lang="en-US" altLang="ko-KR" sz="950" b="1" dirty="0">
                <a:solidFill>
                  <a:srgbClr val="002997"/>
                </a:solidFill>
                <a:latin typeface="Arial" panose="020B0604020202020204" pitchFamily="34" charset="0"/>
                <a:ea typeface="+mj-ea"/>
                <a:cs typeface="Arial" panose="020B0604020202020204" pitchFamily="34" charset="0"/>
              </a:rPr>
              <a:t>2018</a:t>
            </a:r>
            <a:r>
              <a:rPr lang="ko-KR" altLang="en-US" sz="950" b="1" dirty="0">
                <a:solidFill>
                  <a:srgbClr val="002997"/>
                </a:solidFill>
                <a:latin typeface="Arial" panose="020B0604020202020204" pitchFamily="34" charset="0"/>
                <a:ea typeface="+mj-ea"/>
                <a:cs typeface="Arial" panose="020B0604020202020204" pitchFamily="34" charset="0"/>
              </a:rPr>
              <a:t>년의 경우 제품매출 대비 </a:t>
            </a:r>
            <a:r>
              <a:rPr lang="en-US" altLang="ko-KR" sz="950" b="1" dirty="0">
                <a:solidFill>
                  <a:srgbClr val="002997"/>
                </a:solidFill>
                <a:latin typeface="Arial" panose="020B0604020202020204" pitchFamily="34" charset="0"/>
                <a:ea typeface="+mj-ea"/>
                <a:cs typeface="Arial" panose="020B0604020202020204" pitchFamily="34" charset="0"/>
              </a:rPr>
              <a:t>15.7%</a:t>
            </a:r>
            <a:r>
              <a:rPr lang="ko-KR" altLang="en-US" sz="950" b="1" dirty="0">
                <a:solidFill>
                  <a:srgbClr val="002997"/>
                </a:solidFill>
                <a:latin typeface="Arial" panose="020B0604020202020204" pitchFamily="34" charset="0"/>
                <a:ea typeface="+mj-ea"/>
                <a:cs typeface="Arial" panose="020B0604020202020204" pitchFamily="34" charset="0"/>
              </a:rPr>
              <a:t>의 </a:t>
            </a:r>
            <a:r>
              <a:rPr lang="en-US" altLang="ko-KR" sz="950" b="1" dirty="0">
                <a:solidFill>
                  <a:srgbClr val="002997"/>
                </a:solidFill>
                <a:latin typeface="Arial" panose="020B0604020202020204" pitchFamily="34" charset="0"/>
                <a:ea typeface="+mj-ea"/>
                <a:cs typeface="Arial" panose="020B0604020202020204" pitchFamily="34" charset="0"/>
              </a:rPr>
              <a:t>CapEx</a:t>
            </a:r>
            <a:r>
              <a:rPr lang="ko-KR" altLang="en-US" sz="950" b="1" dirty="0">
                <a:solidFill>
                  <a:srgbClr val="002997"/>
                </a:solidFill>
                <a:latin typeface="Arial" panose="020B0604020202020204" pitchFamily="34" charset="0"/>
                <a:ea typeface="+mj-ea"/>
                <a:cs typeface="Arial" panose="020B0604020202020204" pitchFamily="34" charset="0"/>
              </a:rPr>
              <a:t>가 발생함</a:t>
            </a:r>
            <a:r>
              <a:rPr lang="en-US" altLang="ko-KR" sz="950" b="1" dirty="0">
                <a:solidFill>
                  <a:srgbClr val="002997"/>
                </a:solidFill>
                <a:latin typeface="Arial" panose="020B0604020202020204" pitchFamily="34" charset="0"/>
                <a:ea typeface="+mj-ea"/>
                <a:cs typeface="Arial" panose="020B0604020202020204" pitchFamily="34" charset="0"/>
              </a:rPr>
              <a:t>. 2019~2020</a:t>
            </a:r>
            <a:r>
              <a:rPr lang="ko-KR" altLang="en-US" sz="950" b="1" dirty="0">
                <a:solidFill>
                  <a:srgbClr val="002997"/>
                </a:solidFill>
                <a:latin typeface="Arial" panose="020B0604020202020204" pitchFamily="34" charset="0"/>
                <a:ea typeface="+mj-ea"/>
                <a:cs typeface="Arial" panose="020B0604020202020204" pitchFamily="34" charset="0"/>
              </a:rPr>
              <a:t>년은 군산공장 이전의 여파 및 청주공장 </a:t>
            </a:r>
            <a:r>
              <a:rPr lang="en-US" altLang="ko-KR" sz="950" b="1" dirty="0">
                <a:solidFill>
                  <a:srgbClr val="002997"/>
                </a:solidFill>
                <a:latin typeface="Arial" panose="020B0604020202020204" pitchFamily="34" charset="0"/>
                <a:ea typeface="+mj-ea"/>
                <a:cs typeface="Arial" panose="020B0604020202020204" pitchFamily="34" charset="0"/>
              </a:rPr>
              <a:t>OCC line</a:t>
            </a:r>
            <a:r>
              <a:rPr lang="ko-KR" altLang="en-US" sz="950" b="1" dirty="0">
                <a:solidFill>
                  <a:srgbClr val="002997"/>
                </a:solidFill>
                <a:latin typeface="Arial" panose="020B0604020202020204" pitchFamily="34" charset="0"/>
                <a:ea typeface="+mj-ea"/>
                <a:cs typeface="Arial" panose="020B0604020202020204" pitchFamily="34" charset="0"/>
              </a:rPr>
              <a:t>의 도입으로 </a:t>
            </a:r>
            <a:r>
              <a:rPr lang="en-US" altLang="ko-KR" sz="950" b="1" dirty="0">
                <a:solidFill>
                  <a:srgbClr val="002997"/>
                </a:solidFill>
                <a:latin typeface="Arial" panose="020B0604020202020204" pitchFamily="34" charset="0"/>
                <a:ea typeface="+mj-ea"/>
                <a:cs typeface="Arial" panose="020B0604020202020204" pitchFamily="34" charset="0"/>
              </a:rPr>
              <a:t>2021~2022</a:t>
            </a:r>
            <a:r>
              <a:rPr lang="ko-KR" altLang="en-US" sz="950" b="1" dirty="0">
                <a:solidFill>
                  <a:srgbClr val="002997"/>
                </a:solidFill>
                <a:latin typeface="Arial" panose="020B0604020202020204" pitchFamily="34" charset="0"/>
                <a:ea typeface="+mj-ea"/>
                <a:cs typeface="Arial" panose="020B0604020202020204" pitchFamily="34" charset="0"/>
              </a:rPr>
              <a:t>년 </a:t>
            </a:r>
            <a:r>
              <a:rPr lang="en-US" altLang="ko-KR" sz="950" b="1" dirty="0">
                <a:solidFill>
                  <a:srgbClr val="002997"/>
                </a:solidFill>
                <a:latin typeface="Arial" panose="020B0604020202020204" pitchFamily="34" charset="0"/>
                <a:ea typeface="+mj-ea"/>
                <a:cs typeface="Arial" panose="020B0604020202020204" pitchFamily="34" charset="0"/>
              </a:rPr>
              <a:t>1</a:t>
            </a:r>
            <a:r>
              <a:rPr lang="ko-KR" altLang="en-US" sz="950" b="1" dirty="0">
                <a:solidFill>
                  <a:srgbClr val="002997"/>
                </a:solidFill>
                <a:latin typeface="Arial" panose="020B0604020202020204" pitchFamily="34" charset="0"/>
                <a:ea typeface="+mj-ea"/>
                <a:cs typeface="Arial" panose="020B0604020202020204" pitchFamily="34" charset="0"/>
              </a:rPr>
              <a:t>분기 대비 높은 수준의 </a:t>
            </a:r>
            <a:r>
              <a:rPr lang="en-US" altLang="ko-KR" sz="950" b="1" dirty="0">
                <a:solidFill>
                  <a:srgbClr val="002997"/>
                </a:solidFill>
                <a:latin typeface="Arial" panose="020B0604020202020204" pitchFamily="34" charset="0"/>
                <a:ea typeface="+mj-ea"/>
                <a:cs typeface="Arial" panose="020B0604020202020204" pitchFamily="34" charset="0"/>
              </a:rPr>
              <a:t>CapEx</a:t>
            </a:r>
            <a:r>
              <a:rPr lang="ko-KR" altLang="en-US" sz="950" b="1" dirty="0">
                <a:solidFill>
                  <a:srgbClr val="002997"/>
                </a:solidFill>
                <a:latin typeface="Arial" panose="020B0604020202020204" pitchFamily="34" charset="0"/>
                <a:ea typeface="+mj-ea"/>
                <a:cs typeface="Arial" panose="020B0604020202020204" pitchFamily="34" charset="0"/>
              </a:rPr>
              <a:t>가 발생함</a:t>
            </a:r>
            <a:endParaRPr lang="en-US" altLang="ko-KR" sz="950" b="1" dirty="0">
              <a:solidFill>
                <a:srgbClr val="002997"/>
              </a:solidFill>
              <a:latin typeface="Arial" panose="020B0604020202020204" pitchFamily="34" charset="0"/>
              <a:ea typeface="+mj-ea"/>
              <a:cs typeface="Arial" panose="020B0604020202020204" pitchFamily="34" charset="0"/>
            </a:endParaRPr>
          </a:p>
        </p:txBody>
      </p:sp>
      <p:sp>
        <p:nvSpPr>
          <p:cNvPr id="8" name="직사각형 119">
            <a:extLst>
              <a:ext uri="{FF2B5EF4-FFF2-40B4-BE49-F238E27FC236}">
                <a16:creationId xmlns:a16="http://schemas.microsoft.com/office/drawing/2014/main" id="{F91AAA6E-DBA7-41D5-9CB5-9BE02B4A24F5}"/>
              </a:ext>
            </a:extLst>
          </p:cNvPr>
          <p:cNvSpPr/>
          <p:nvPr/>
        </p:nvSpPr>
        <p:spPr bwMode="auto">
          <a:xfrm>
            <a:off x="582281" y="1384022"/>
            <a:ext cx="3981603" cy="21350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a:t>
            </a:r>
            <a:r>
              <a:rPr lang="ko-KR" altLang="en-US" sz="800" dirty="0">
                <a:solidFill>
                  <a:prstClr val="black"/>
                </a:solidFill>
                <a:latin typeface="Arial" panose="020B0604020202020204" pitchFamily="34" charset="0"/>
                <a:ea typeface="+mj-ea"/>
                <a:cs typeface="Arial" panose="020B0604020202020204" pitchFamily="34" charset="0"/>
              </a:rPr>
              <a:t>단위 </a:t>
            </a:r>
            <a:r>
              <a:rPr lang="en-US" altLang="ko-KR" sz="800" dirty="0">
                <a:solidFill>
                  <a:prstClr val="black"/>
                </a:solidFill>
                <a:latin typeface="Arial" panose="020B0604020202020204" pitchFamily="34" charset="0"/>
                <a:ea typeface="+mj-ea"/>
                <a:cs typeface="Arial" panose="020B0604020202020204" pitchFamily="34" charset="0"/>
              </a:rPr>
              <a:t>:</a:t>
            </a:r>
            <a:r>
              <a:rPr lang="ko-KR" altLang="en-US" sz="800" dirty="0">
                <a:solidFill>
                  <a:prstClr val="black"/>
                </a:solidFill>
                <a:latin typeface="Arial" panose="020B0604020202020204" pitchFamily="34" charset="0"/>
                <a:ea typeface="+mj-ea"/>
                <a:cs typeface="Arial" panose="020B0604020202020204" pitchFamily="34" charset="0"/>
              </a:rPr>
              <a:t>백만원</a:t>
            </a:r>
            <a:r>
              <a:rPr lang="en-US" altLang="ko-KR" sz="800" dirty="0">
                <a:solidFill>
                  <a:prstClr val="black"/>
                </a:solidFill>
                <a:latin typeface="Arial" panose="020B0604020202020204" pitchFamily="34" charset="0"/>
                <a:ea typeface="+mj-ea"/>
                <a:cs typeface="Arial" panose="020B0604020202020204" pitchFamily="34" charset="0"/>
              </a:rPr>
              <a:t>)          (Source: VDR 1.3.2.3.2, VDR 1.3.2.3.14, VDR 6.4.11, VDR 6.4.15) </a:t>
            </a:r>
          </a:p>
        </p:txBody>
      </p:sp>
      <p:graphicFrame>
        <p:nvGraphicFramePr>
          <p:cNvPr id="4" name="표 3">
            <a:extLst>
              <a:ext uri="{FF2B5EF4-FFF2-40B4-BE49-F238E27FC236}">
                <a16:creationId xmlns:a16="http://schemas.microsoft.com/office/drawing/2014/main" id="{0BA6C691-A0BC-475D-BE6A-D9D7D452FA9E}"/>
              </a:ext>
            </a:extLst>
          </p:cNvPr>
          <p:cNvGraphicFramePr>
            <a:graphicFrameLocks noGrp="1"/>
          </p:cNvGraphicFramePr>
          <p:nvPr/>
        </p:nvGraphicFramePr>
        <p:xfrm>
          <a:off x="7279640" y="1732535"/>
          <a:ext cx="1633492" cy="609936"/>
        </p:xfrm>
        <a:graphic>
          <a:graphicData uri="http://schemas.openxmlformats.org/drawingml/2006/table">
            <a:tbl>
              <a:tblPr/>
              <a:tblGrid>
                <a:gridCol w="524976">
                  <a:extLst>
                    <a:ext uri="{9D8B030D-6E8A-4147-A177-3AD203B41FA5}">
                      <a16:colId xmlns:a16="http://schemas.microsoft.com/office/drawing/2014/main" val="905322391"/>
                    </a:ext>
                  </a:extLst>
                </a:gridCol>
                <a:gridCol w="1108516">
                  <a:extLst>
                    <a:ext uri="{9D8B030D-6E8A-4147-A177-3AD203B41FA5}">
                      <a16:colId xmlns:a16="http://schemas.microsoft.com/office/drawing/2014/main" val="3059430930"/>
                    </a:ext>
                  </a:extLst>
                </a:gridCol>
              </a:tblGrid>
              <a:tr h="152484">
                <a:tc>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구분</a:t>
                      </a:r>
                    </a:p>
                  </a:txBody>
                  <a:tcPr marL="0" marR="0" marT="0" marB="0" anchor="ctr">
                    <a:lnL>
                      <a:noFill/>
                    </a:lnL>
                    <a:lnR>
                      <a:noFill/>
                    </a:lnR>
                    <a:lnT>
                      <a:noFill/>
                    </a:lnT>
                    <a:lnB>
                      <a:noFill/>
                    </a:lnB>
                    <a:solidFill>
                      <a:srgbClr val="00338D"/>
                    </a:solidFill>
                  </a:tcPr>
                </a:tc>
                <a:tc>
                  <a:txBody>
                    <a:bodyPr/>
                    <a:lstStyle/>
                    <a:p>
                      <a:pPr algn="ctr" fontAlgn="ctr"/>
                      <a:r>
                        <a:rPr lang="en-US" sz="700" b="1" i="0" u="none" strike="noStrike" dirty="0">
                          <a:solidFill>
                            <a:srgbClr val="FFFFFF"/>
                          </a:solidFill>
                          <a:effectLst/>
                          <a:latin typeface="맑은 고딕" panose="020B0503020000020004" pitchFamily="50" charset="-127"/>
                          <a:ea typeface="맑은 고딕" panose="020B0503020000020004" pitchFamily="50" charset="-127"/>
                        </a:rPr>
                        <a:t>Average %of </a:t>
                      </a: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제품매출</a:t>
                      </a:r>
                      <a:endParaRPr lang="en-US" sz="7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a:noFill/>
                    </a:lnT>
                    <a:lnB>
                      <a:noFill/>
                    </a:lnB>
                    <a:solidFill>
                      <a:srgbClr val="00338D"/>
                    </a:solidFill>
                  </a:tcPr>
                </a:tc>
                <a:extLst>
                  <a:ext uri="{0D108BD9-81ED-4DB2-BD59-A6C34878D82A}">
                    <a16:rowId xmlns:a16="http://schemas.microsoft.com/office/drawing/2014/main" val="2535654054"/>
                  </a:ext>
                </a:extLst>
              </a:tr>
              <a:tr h="152484">
                <a:tc>
                  <a:txBody>
                    <a:bodyPr/>
                    <a:lstStyle/>
                    <a:p>
                      <a:pPr algn="ctr" fontAlgn="ctr"/>
                      <a:r>
                        <a:rPr lang="en-US" sz="700" b="0" i="0" u="none" strike="noStrike" dirty="0">
                          <a:solidFill>
                            <a:srgbClr val="00338D"/>
                          </a:solidFill>
                          <a:effectLst/>
                          <a:latin typeface="맑은 고딕" panose="020B0503020000020004" pitchFamily="50" charset="-127"/>
                          <a:ea typeface="맑은 고딕" panose="020B0503020000020004" pitchFamily="50" charset="-127"/>
                        </a:rPr>
                        <a:t>PCI+NP</a:t>
                      </a:r>
                      <a:r>
                        <a:rPr lang="en-US" sz="700" b="0" i="0" u="none" strike="noStrike" baseline="30000" dirty="0">
                          <a:solidFill>
                            <a:srgbClr val="00338D"/>
                          </a:solidFill>
                          <a:effectLst/>
                          <a:latin typeface="맑은 고딕" panose="020B0503020000020004" pitchFamily="50" charset="-127"/>
                          <a:ea typeface="맑은 고딕" panose="020B0503020000020004" pitchFamily="50" charset="-127"/>
                        </a:rPr>
                        <a:t>2</a:t>
                      </a:r>
                    </a:p>
                  </a:txBody>
                  <a:tcPr marL="0" marR="0" marT="0" marB="0" anchor="ctr">
                    <a:lnL>
                      <a:noFill/>
                    </a:lnL>
                    <a:lnR>
                      <a:noFill/>
                    </a:lnR>
                    <a:lnT>
                      <a:noFill/>
                    </a:lnT>
                    <a:lnB>
                      <a:noFill/>
                    </a:lnB>
                    <a:solidFill>
                      <a:srgbClr val="FFF3BF"/>
                    </a:solidFill>
                  </a:tcPr>
                </a:tc>
                <a:tc>
                  <a:txBody>
                    <a:bodyPr/>
                    <a:lstStyle/>
                    <a:p>
                      <a:pPr algn="r" fontAlgn="ctr"/>
                      <a:r>
                        <a:rPr lang="en-US" altLang="ko-KR" sz="700" b="0" i="1" u="none" strike="noStrike" dirty="0">
                          <a:solidFill>
                            <a:srgbClr val="00338D"/>
                          </a:solidFill>
                          <a:effectLst/>
                          <a:latin typeface="맑은 고딕" panose="020B0503020000020004" pitchFamily="50" charset="-127"/>
                          <a:ea typeface="맑은 고딕" panose="020B0503020000020004" pitchFamily="50" charset="-127"/>
                        </a:rPr>
                        <a:t>5.5%</a:t>
                      </a:r>
                    </a:p>
                  </a:txBody>
                  <a:tcPr marL="0" marR="0" marT="0" marB="0" anchor="ctr">
                    <a:lnL>
                      <a:noFill/>
                    </a:lnL>
                    <a:lnR>
                      <a:noFill/>
                    </a:lnR>
                    <a:lnT>
                      <a:noFill/>
                    </a:lnT>
                    <a:lnB>
                      <a:noFill/>
                    </a:lnB>
                    <a:solidFill>
                      <a:srgbClr val="FFF3BF"/>
                    </a:solidFill>
                  </a:tcPr>
                </a:tc>
                <a:extLst>
                  <a:ext uri="{0D108BD9-81ED-4DB2-BD59-A6C34878D82A}">
                    <a16:rowId xmlns:a16="http://schemas.microsoft.com/office/drawing/2014/main" val="3243759877"/>
                  </a:ext>
                </a:extLst>
              </a:tr>
              <a:tr h="152484">
                <a:tc>
                  <a:txBody>
                    <a:bodyPr/>
                    <a:lstStyle/>
                    <a:p>
                      <a:pPr algn="ctr" fontAlgn="ctr"/>
                      <a:r>
                        <a:rPr lang="en-US" sz="700" b="0" i="0" u="none" strike="noStrike" dirty="0">
                          <a:solidFill>
                            <a:srgbClr val="00338D"/>
                          </a:solidFill>
                          <a:effectLst/>
                          <a:latin typeface="맑은 고딕" panose="020B0503020000020004" pitchFamily="50" charset="-127"/>
                          <a:ea typeface="맑은 고딕" panose="020B0503020000020004" pitchFamily="50" charset="-127"/>
                        </a:rPr>
                        <a:t>PCI</a:t>
                      </a:r>
                      <a:r>
                        <a:rPr lang="en-US" sz="700" b="0" i="0" u="none" strike="noStrike" baseline="30000" dirty="0">
                          <a:solidFill>
                            <a:srgbClr val="00338D"/>
                          </a:solidFill>
                          <a:effectLst/>
                          <a:latin typeface="맑은 고딕" panose="020B0503020000020004" pitchFamily="50" charset="-127"/>
                          <a:ea typeface="맑은 고딕" panose="020B0503020000020004" pitchFamily="50" charset="-127"/>
                        </a:rPr>
                        <a:t>2</a:t>
                      </a:r>
                      <a:r>
                        <a:rPr lang="en-US" sz="700" b="0" i="0" u="none" strike="noStrike" dirty="0">
                          <a:solidFill>
                            <a:srgbClr val="00338D"/>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a:noFill/>
                    </a:lnT>
                    <a:lnB>
                      <a:noFill/>
                    </a:lnB>
                  </a:tcPr>
                </a:tc>
                <a:tc>
                  <a:txBody>
                    <a:bodyPr/>
                    <a:lstStyle/>
                    <a:p>
                      <a:pPr algn="r" fontAlgn="ctr"/>
                      <a:r>
                        <a:rPr lang="en-US" altLang="ko-KR" sz="700" b="0" i="1" u="none" strike="noStrike" dirty="0">
                          <a:solidFill>
                            <a:srgbClr val="00338D"/>
                          </a:solidFill>
                          <a:effectLst/>
                          <a:latin typeface="맑은 고딕" panose="020B0503020000020004" pitchFamily="50" charset="-127"/>
                          <a:ea typeface="맑은 고딕" panose="020B0503020000020004" pitchFamily="50" charset="-127"/>
                        </a:rPr>
                        <a:t>6.9%</a:t>
                      </a:r>
                    </a:p>
                  </a:txBody>
                  <a:tcPr marL="0" marR="0" marT="0" marB="0" anchor="ctr">
                    <a:lnL>
                      <a:noFill/>
                    </a:lnL>
                    <a:lnR>
                      <a:noFill/>
                    </a:lnR>
                    <a:lnT>
                      <a:noFill/>
                    </a:lnT>
                    <a:lnB>
                      <a:noFill/>
                    </a:lnB>
                  </a:tcPr>
                </a:tc>
                <a:extLst>
                  <a:ext uri="{0D108BD9-81ED-4DB2-BD59-A6C34878D82A}">
                    <a16:rowId xmlns:a16="http://schemas.microsoft.com/office/drawing/2014/main" val="2859191210"/>
                  </a:ext>
                </a:extLst>
              </a:tr>
              <a:tr h="152484">
                <a:tc>
                  <a:txBody>
                    <a:bodyPr/>
                    <a:lstStyle/>
                    <a:p>
                      <a:pPr algn="ctr" fontAlgn="ctr"/>
                      <a:r>
                        <a:rPr lang="en-US" sz="700" b="0" i="0" u="none" strike="noStrike" dirty="0">
                          <a:solidFill>
                            <a:srgbClr val="00338D"/>
                          </a:solidFill>
                          <a:effectLst/>
                          <a:latin typeface="맑은 고딕" panose="020B0503020000020004" pitchFamily="50" charset="-127"/>
                          <a:ea typeface="맑은 고딕" panose="020B0503020000020004" pitchFamily="50" charset="-127"/>
                        </a:rPr>
                        <a:t>NP </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338D"/>
                          </a:solidFill>
                          <a:effectLst/>
                          <a:latin typeface="맑은 고딕" panose="020B0503020000020004" pitchFamily="50" charset="-127"/>
                          <a:ea typeface="맑은 고딕" panose="020B0503020000020004" pitchFamily="50" charset="-127"/>
                        </a:rPr>
                        <a:t>4.3%</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92928567"/>
                  </a:ext>
                </a:extLst>
              </a:tr>
            </a:tbl>
          </a:graphicData>
        </a:graphic>
      </p:graphicFrame>
      <p:sp>
        <p:nvSpPr>
          <p:cNvPr id="18" name="Title 1">
            <a:extLst>
              <a:ext uri="{FF2B5EF4-FFF2-40B4-BE49-F238E27FC236}">
                <a16:creationId xmlns:a16="http://schemas.microsoft.com/office/drawing/2014/main" id="{4D7381C5-3927-4A88-AD90-C1984CC204AC}"/>
              </a:ext>
            </a:extLst>
          </p:cNvPr>
          <p:cNvSpPr txBox="1">
            <a:spLocks/>
          </p:cNvSpPr>
          <p:nvPr/>
        </p:nvSpPr>
        <p:spPr>
          <a:xfrm>
            <a:off x="6041176" y="1544916"/>
            <a:ext cx="2762299" cy="142189"/>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총 </a:t>
            </a:r>
            <a:r>
              <a:rPr lang="en-US" altLang="ko-KR" sz="1000" b="1" dirty="0">
                <a:solidFill>
                  <a:srgbClr val="002997"/>
                </a:solidFill>
                <a:latin typeface="Arial" panose="020B0604020202020204" pitchFamily="34" charset="0"/>
                <a:ea typeface="+mj-ea"/>
                <a:cs typeface="Arial" panose="020B0604020202020204" pitchFamily="34" charset="0"/>
              </a:rPr>
              <a:t>CapEx </a:t>
            </a:r>
            <a:r>
              <a:rPr lang="ko-KR" altLang="en-US" sz="1000" b="1" dirty="0">
                <a:solidFill>
                  <a:srgbClr val="002997"/>
                </a:solidFill>
                <a:latin typeface="Arial" panose="020B0604020202020204" pitchFamily="34" charset="0"/>
                <a:ea typeface="+mj-ea"/>
                <a:cs typeface="Arial" panose="020B0604020202020204" pitchFamily="34" charset="0"/>
              </a:rPr>
              <a:t>및 제품매출액 대비 총 </a:t>
            </a:r>
            <a:r>
              <a:rPr lang="en-US" altLang="ko-KR" sz="1000" b="1" dirty="0">
                <a:solidFill>
                  <a:srgbClr val="002997"/>
                </a:solidFill>
                <a:latin typeface="Arial" panose="020B0604020202020204" pitchFamily="34" charset="0"/>
                <a:ea typeface="+mj-ea"/>
                <a:cs typeface="Arial" panose="020B0604020202020204" pitchFamily="34" charset="0"/>
              </a:rPr>
              <a:t>CapEx </a:t>
            </a:r>
            <a:r>
              <a:rPr lang="ko-KR" altLang="en-US" sz="1000" b="1" dirty="0">
                <a:solidFill>
                  <a:srgbClr val="002997"/>
                </a:solidFill>
                <a:latin typeface="Arial" panose="020B0604020202020204" pitchFamily="34" charset="0"/>
                <a:ea typeface="+mj-ea"/>
                <a:cs typeface="Arial" panose="020B0604020202020204" pitchFamily="34" charset="0"/>
              </a:rPr>
              <a:t>추이</a:t>
            </a:r>
            <a:r>
              <a:rPr lang="en-US" altLang="ko-KR" sz="1000" b="1" dirty="0">
                <a:solidFill>
                  <a:srgbClr val="002997"/>
                </a:solidFill>
                <a:latin typeface="Arial" panose="020B0604020202020204" pitchFamily="34" charset="0"/>
                <a:ea typeface="+mj-ea"/>
                <a:cs typeface="Arial" panose="020B0604020202020204" pitchFamily="34" charset="0"/>
              </a:rPr>
              <a:t>]</a:t>
            </a:r>
          </a:p>
        </p:txBody>
      </p:sp>
      <p:graphicFrame>
        <p:nvGraphicFramePr>
          <p:cNvPr id="23" name="표 22">
            <a:extLst>
              <a:ext uri="{FF2B5EF4-FFF2-40B4-BE49-F238E27FC236}">
                <a16:creationId xmlns:a16="http://schemas.microsoft.com/office/drawing/2014/main" id="{B0075B7E-5C4B-4CA9-B050-CD19048A6A22}"/>
              </a:ext>
            </a:extLst>
          </p:cNvPr>
          <p:cNvGraphicFramePr>
            <a:graphicFrameLocks noGrp="1"/>
          </p:cNvGraphicFramePr>
          <p:nvPr/>
        </p:nvGraphicFramePr>
        <p:xfrm>
          <a:off x="601200" y="3047869"/>
          <a:ext cx="3988800" cy="1463040"/>
        </p:xfrm>
        <a:graphic>
          <a:graphicData uri="http://schemas.openxmlformats.org/drawingml/2006/table">
            <a:tbl>
              <a:tblPr/>
              <a:tblGrid>
                <a:gridCol w="1108800">
                  <a:extLst>
                    <a:ext uri="{9D8B030D-6E8A-4147-A177-3AD203B41FA5}">
                      <a16:colId xmlns:a16="http://schemas.microsoft.com/office/drawing/2014/main" val="1220319618"/>
                    </a:ext>
                  </a:extLst>
                </a:gridCol>
                <a:gridCol w="576000">
                  <a:extLst>
                    <a:ext uri="{9D8B030D-6E8A-4147-A177-3AD203B41FA5}">
                      <a16:colId xmlns:a16="http://schemas.microsoft.com/office/drawing/2014/main" val="3625901702"/>
                    </a:ext>
                  </a:extLst>
                </a:gridCol>
                <a:gridCol w="576000">
                  <a:extLst>
                    <a:ext uri="{9D8B030D-6E8A-4147-A177-3AD203B41FA5}">
                      <a16:colId xmlns:a16="http://schemas.microsoft.com/office/drawing/2014/main" val="603346671"/>
                    </a:ext>
                  </a:extLst>
                </a:gridCol>
                <a:gridCol w="576000">
                  <a:extLst>
                    <a:ext uri="{9D8B030D-6E8A-4147-A177-3AD203B41FA5}">
                      <a16:colId xmlns:a16="http://schemas.microsoft.com/office/drawing/2014/main" val="2139782312"/>
                    </a:ext>
                  </a:extLst>
                </a:gridCol>
                <a:gridCol w="576000">
                  <a:extLst>
                    <a:ext uri="{9D8B030D-6E8A-4147-A177-3AD203B41FA5}">
                      <a16:colId xmlns:a16="http://schemas.microsoft.com/office/drawing/2014/main" val="1903606413"/>
                    </a:ext>
                  </a:extLst>
                </a:gridCol>
                <a:gridCol w="576000">
                  <a:extLst>
                    <a:ext uri="{9D8B030D-6E8A-4147-A177-3AD203B41FA5}">
                      <a16:colId xmlns:a16="http://schemas.microsoft.com/office/drawing/2014/main" val="1138968722"/>
                    </a:ext>
                  </a:extLst>
                </a:gridCol>
              </a:tblGrid>
              <a:tr h="0">
                <a:tc>
                  <a:txBody>
                    <a:bodyPr/>
                    <a:lstStyle/>
                    <a:p>
                      <a:pPr algn="l" rtl="0"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군산공장</a:t>
                      </a:r>
                      <a:endParaRPr lang="en-US" altLang="ko-KR" sz="8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560910718"/>
                  </a:ext>
                </a:extLst>
              </a:tr>
              <a:tr h="0">
                <a:tc>
                  <a:txBody>
                    <a:bodyPr/>
                    <a:lstStyle/>
                    <a:p>
                      <a:pPr algn="l" rtl="0"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총 </a:t>
                      </a:r>
                      <a:r>
                        <a:rPr lang="en-US" sz="800" b="1" i="0" u="none" strike="noStrike" dirty="0">
                          <a:solidFill>
                            <a:srgbClr val="000000"/>
                          </a:solidFill>
                          <a:effectLst/>
                          <a:latin typeface="맑은 고딕" panose="020B0503020000020004" pitchFamily="50" charset="-127"/>
                          <a:ea typeface="맑은 고딕" panose="020B0503020000020004" pitchFamily="50" charset="-127"/>
                        </a:rPr>
                        <a:t>CapEx</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18,490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6,188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2127590363"/>
                  </a:ext>
                </a:extLst>
              </a:tr>
              <a:tr h="0">
                <a:tc>
                  <a:txBody>
                    <a:bodyPr/>
                    <a:lstStyle/>
                    <a:p>
                      <a:pPr algn="l" rtl="0" fontAlgn="ctr"/>
                      <a:r>
                        <a:rPr lang="en-US" sz="800" b="0" i="1" u="none" strike="noStrike" dirty="0">
                          <a:solidFill>
                            <a:srgbClr val="00338D"/>
                          </a:solidFill>
                          <a:effectLst/>
                          <a:latin typeface="맑은 고딕" panose="020B0503020000020004" pitchFamily="50" charset="-127"/>
                          <a:ea typeface="맑은 고딕" panose="020B0503020000020004" pitchFamily="50" charset="-127"/>
                        </a:rPr>
                        <a:t>% of </a:t>
                      </a:r>
                      <a:r>
                        <a:rPr lang="ko-KR" altLang="en-US" sz="800" b="0" i="1" u="none" strike="noStrike" dirty="0">
                          <a:solidFill>
                            <a:srgbClr val="00338D"/>
                          </a:solidFill>
                          <a:effectLst/>
                          <a:latin typeface="맑은 고딕" panose="020B0503020000020004" pitchFamily="50" charset="-127"/>
                          <a:ea typeface="맑은 고딕" panose="020B0503020000020004" pitchFamily="50" charset="-127"/>
                        </a:rPr>
                        <a:t>제품매출</a:t>
                      </a:r>
                    </a:p>
                  </a:txBody>
                  <a:tcPr marL="46800" marR="468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31.1%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706413014"/>
                  </a:ext>
                </a:extLst>
              </a:tr>
              <a:tr h="0">
                <a:tc>
                  <a:txBody>
                    <a:bodyPr/>
                    <a:lstStyle/>
                    <a:p>
                      <a:pPr algn="l" rtl="0" fontAlgn="ctr"/>
                      <a:r>
                        <a:rPr lang="en-US" sz="800" b="1" i="0" u="none" strike="noStrike" dirty="0">
                          <a:solidFill>
                            <a:srgbClr val="000000"/>
                          </a:solidFill>
                          <a:effectLst/>
                          <a:latin typeface="맑은 고딕" panose="020B0503020000020004" pitchFamily="50" charset="-127"/>
                          <a:ea typeface="맑은 고딕" panose="020B0503020000020004" pitchFamily="50" charset="-127"/>
                        </a:rPr>
                        <a:t>Expansion CapEx</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2,982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4,193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3,340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1459048292"/>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매출 및 생산성 증대</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4,193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000962756"/>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수익성</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89860358"/>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품질향상</a:t>
                      </a: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3,196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16637533"/>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공정개선</a:t>
                      </a:r>
                    </a:p>
                  </a:txBody>
                  <a:tcPr marL="46800" marR="468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4,181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04789704"/>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환경규제</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554478484"/>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법규준수</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56514193"/>
                  </a:ext>
                </a:extLst>
              </a:tr>
              <a:tr h="0">
                <a:tc>
                  <a:txBody>
                    <a:bodyPr/>
                    <a:lstStyle/>
                    <a:p>
                      <a:pPr algn="l" rtl="0"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경상 </a:t>
                      </a:r>
                      <a:r>
                        <a:rPr lang="en-US" sz="800" b="1" i="0" u="none" strike="noStrike" dirty="0">
                          <a:solidFill>
                            <a:srgbClr val="000000"/>
                          </a:solidFill>
                          <a:effectLst/>
                          <a:latin typeface="맑은 고딕" panose="020B0503020000020004" pitchFamily="50" charset="-127"/>
                          <a:ea typeface="맑은 고딕" panose="020B0503020000020004" pitchFamily="50" charset="-127"/>
                        </a:rPr>
                        <a:t>CapEx</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644041630"/>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보수성</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50432975"/>
                  </a:ext>
                </a:extLst>
              </a:tr>
            </a:tbl>
          </a:graphicData>
        </a:graphic>
      </p:graphicFrame>
      <p:graphicFrame>
        <p:nvGraphicFramePr>
          <p:cNvPr id="24" name="표 23">
            <a:extLst>
              <a:ext uri="{FF2B5EF4-FFF2-40B4-BE49-F238E27FC236}">
                <a16:creationId xmlns:a16="http://schemas.microsoft.com/office/drawing/2014/main" id="{288263FF-9A1A-43C8-8AD1-64AD1DC87878}"/>
              </a:ext>
            </a:extLst>
          </p:cNvPr>
          <p:cNvGraphicFramePr>
            <a:graphicFrameLocks noGrp="1"/>
          </p:cNvGraphicFramePr>
          <p:nvPr/>
        </p:nvGraphicFramePr>
        <p:xfrm>
          <a:off x="601200" y="4523181"/>
          <a:ext cx="3988800" cy="1463040"/>
        </p:xfrm>
        <a:graphic>
          <a:graphicData uri="http://schemas.openxmlformats.org/drawingml/2006/table">
            <a:tbl>
              <a:tblPr/>
              <a:tblGrid>
                <a:gridCol w="1108800">
                  <a:extLst>
                    <a:ext uri="{9D8B030D-6E8A-4147-A177-3AD203B41FA5}">
                      <a16:colId xmlns:a16="http://schemas.microsoft.com/office/drawing/2014/main" val="238244849"/>
                    </a:ext>
                  </a:extLst>
                </a:gridCol>
                <a:gridCol w="576000">
                  <a:extLst>
                    <a:ext uri="{9D8B030D-6E8A-4147-A177-3AD203B41FA5}">
                      <a16:colId xmlns:a16="http://schemas.microsoft.com/office/drawing/2014/main" val="1758020374"/>
                    </a:ext>
                  </a:extLst>
                </a:gridCol>
                <a:gridCol w="576000">
                  <a:extLst>
                    <a:ext uri="{9D8B030D-6E8A-4147-A177-3AD203B41FA5}">
                      <a16:colId xmlns:a16="http://schemas.microsoft.com/office/drawing/2014/main" val="637353963"/>
                    </a:ext>
                  </a:extLst>
                </a:gridCol>
                <a:gridCol w="576000">
                  <a:extLst>
                    <a:ext uri="{9D8B030D-6E8A-4147-A177-3AD203B41FA5}">
                      <a16:colId xmlns:a16="http://schemas.microsoft.com/office/drawing/2014/main" val="847825364"/>
                    </a:ext>
                  </a:extLst>
                </a:gridCol>
                <a:gridCol w="576000">
                  <a:extLst>
                    <a:ext uri="{9D8B030D-6E8A-4147-A177-3AD203B41FA5}">
                      <a16:colId xmlns:a16="http://schemas.microsoft.com/office/drawing/2014/main" val="439668775"/>
                    </a:ext>
                  </a:extLst>
                </a:gridCol>
                <a:gridCol w="576000">
                  <a:extLst>
                    <a:ext uri="{9D8B030D-6E8A-4147-A177-3AD203B41FA5}">
                      <a16:colId xmlns:a16="http://schemas.microsoft.com/office/drawing/2014/main" val="1817158328"/>
                    </a:ext>
                  </a:extLst>
                </a:gridCol>
              </a:tblGrid>
              <a:tr h="0">
                <a:tc>
                  <a:txBody>
                    <a:bodyPr/>
                    <a:lstStyle/>
                    <a:p>
                      <a:pPr algn="l" rtl="0"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청주공장</a:t>
                      </a:r>
                      <a:endParaRPr lang="en-US" altLang="ko-KR" sz="8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553580027"/>
                  </a:ext>
                </a:extLst>
              </a:tr>
              <a:tr h="0">
                <a:tc>
                  <a:txBody>
                    <a:bodyPr/>
                    <a:lstStyle/>
                    <a:p>
                      <a:pPr algn="l" rtl="0"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총 </a:t>
                      </a:r>
                      <a:r>
                        <a:rPr lang="en-US" sz="800" b="1" i="0" u="none" strike="noStrike" dirty="0">
                          <a:solidFill>
                            <a:srgbClr val="000000"/>
                          </a:solidFill>
                          <a:effectLst/>
                          <a:latin typeface="맑은 고딕" panose="020B0503020000020004" pitchFamily="50" charset="-127"/>
                          <a:ea typeface="맑은 고딕" panose="020B0503020000020004" pitchFamily="50" charset="-127"/>
                        </a:rPr>
                        <a:t>CapEx</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3,314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3,726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3,711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882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1708709556"/>
                  </a:ext>
                </a:extLst>
              </a:tr>
              <a:tr h="0">
                <a:tc>
                  <a:txBody>
                    <a:bodyPr/>
                    <a:lstStyle/>
                    <a:p>
                      <a:pPr algn="l" rtl="0" fontAlgn="ctr"/>
                      <a:r>
                        <a:rPr lang="en-US" sz="800" b="0" i="1" u="none" strike="noStrike" dirty="0">
                          <a:solidFill>
                            <a:srgbClr val="00338D"/>
                          </a:solidFill>
                          <a:effectLst/>
                          <a:latin typeface="맑은 고딕" panose="020B0503020000020004" pitchFamily="50" charset="-127"/>
                          <a:ea typeface="맑은 고딕" panose="020B0503020000020004" pitchFamily="50" charset="-127"/>
                        </a:rPr>
                        <a:t>% of </a:t>
                      </a:r>
                      <a:r>
                        <a:rPr lang="ko-KR" altLang="en-US" sz="800" b="0" i="1" u="none" strike="noStrike" dirty="0">
                          <a:solidFill>
                            <a:srgbClr val="00338D"/>
                          </a:solidFill>
                          <a:effectLst/>
                          <a:latin typeface="맑은 고딕" panose="020B0503020000020004" pitchFamily="50" charset="-127"/>
                          <a:ea typeface="맑은 고딕" panose="020B0503020000020004" pitchFamily="50" charset="-127"/>
                        </a:rPr>
                        <a:t>제품매출</a:t>
                      </a:r>
                    </a:p>
                  </a:txBody>
                  <a:tcPr marL="468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4275470267"/>
                  </a:ext>
                </a:extLst>
              </a:tr>
              <a:tr h="0">
                <a:tc>
                  <a:txBody>
                    <a:bodyPr/>
                    <a:lstStyle/>
                    <a:p>
                      <a:pPr algn="l" rtl="0" fontAlgn="ctr"/>
                      <a:r>
                        <a:rPr lang="en-US" sz="800" b="1" i="0" u="none" strike="noStrike" dirty="0">
                          <a:solidFill>
                            <a:srgbClr val="000000"/>
                          </a:solidFill>
                          <a:effectLst/>
                          <a:latin typeface="맑은 고딕" panose="020B0503020000020004" pitchFamily="50" charset="-127"/>
                          <a:ea typeface="맑은 고딕" panose="020B0503020000020004" pitchFamily="50" charset="-127"/>
                        </a:rPr>
                        <a:t>Expansion CapEx</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1787742987"/>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매출 및 생산성 증대</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641703184"/>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수익성</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109889472"/>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품질향상</a:t>
                      </a:r>
                    </a:p>
                  </a:txBody>
                  <a:tcPr marL="468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31546905"/>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공정개선</a:t>
                      </a:r>
                    </a:p>
                  </a:txBody>
                  <a:tcPr marL="468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2571416"/>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환경규제</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3160836345"/>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법규준수</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92245812"/>
                  </a:ext>
                </a:extLst>
              </a:tr>
              <a:tr h="0">
                <a:tc>
                  <a:txBody>
                    <a:bodyPr/>
                    <a:lstStyle/>
                    <a:p>
                      <a:pPr algn="l" rtl="0"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경상 </a:t>
                      </a:r>
                      <a:r>
                        <a:rPr lang="en-US" sz="800" b="1" i="0" u="none" strike="noStrike" dirty="0">
                          <a:solidFill>
                            <a:srgbClr val="000000"/>
                          </a:solidFill>
                          <a:effectLst/>
                          <a:latin typeface="맑은 고딕" panose="020B0503020000020004" pitchFamily="50" charset="-127"/>
                          <a:ea typeface="맑은 고딕" panose="020B0503020000020004" pitchFamily="50" charset="-127"/>
                        </a:rPr>
                        <a:t>CapEx</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2173659647"/>
                  </a:ext>
                </a:extLst>
              </a:tr>
              <a:tr h="0">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보수성</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86606811"/>
                  </a:ext>
                </a:extLst>
              </a:tr>
            </a:tbl>
          </a:graphicData>
        </a:graphic>
      </p:graphicFrame>
      <p:graphicFrame>
        <p:nvGraphicFramePr>
          <p:cNvPr id="26" name="표 25">
            <a:extLst>
              <a:ext uri="{FF2B5EF4-FFF2-40B4-BE49-F238E27FC236}">
                <a16:creationId xmlns:a16="http://schemas.microsoft.com/office/drawing/2014/main" id="{16F2A011-5119-432B-938C-7DA120BE3286}"/>
              </a:ext>
            </a:extLst>
          </p:cNvPr>
          <p:cNvGraphicFramePr>
            <a:graphicFrameLocks noGrp="1"/>
          </p:cNvGraphicFramePr>
          <p:nvPr/>
        </p:nvGraphicFramePr>
        <p:xfrm>
          <a:off x="5091918" y="4129323"/>
          <a:ext cx="4078398" cy="640080"/>
        </p:xfrm>
        <a:graphic>
          <a:graphicData uri="http://schemas.openxmlformats.org/drawingml/2006/table">
            <a:tbl>
              <a:tblPr/>
              <a:tblGrid>
                <a:gridCol w="579466">
                  <a:extLst>
                    <a:ext uri="{9D8B030D-6E8A-4147-A177-3AD203B41FA5}">
                      <a16:colId xmlns:a16="http://schemas.microsoft.com/office/drawing/2014/main" val="1686365948"/>
                    </a:ext>
                  </a:extLst>
                </a:gridCol>
                <a:gridCol w="579466">
                  <a:extLst>
                    <a:ext uri="{9D8B030D-6E8A-4147-A177-3AD203B41FA5}">
                      <a16:colId xmlns:a16="http://schemas.microsoft.com/office/drawing/2014/main" val="2444345204"/>
                    </a:ext>
                  </a:extLst>
                </a:gridCol>
                <a:gridCol w="579466">
                  <a:extLst>
                    <a:ext uri="{9D8B030D-6E8A-4147-A177-3AD203B41FA5}">
                      <a16:colId xmlns:a16="http://schemas.microsoft.com/office/drawing/2014/main" val="1906514896"/>
                    </a:ext>
                  </a:extLst>
                </a:gridCol>
                <a:gridCol w="2340000">
                  <a:extLst>
                    <a:ext uri="{9D8B030D-6E8A-4147-A177-3AD203B41FA5}">
                      <a16:colId xmlns:a16="http://schemas.microsoft.com/office/drawing/2014/main" val="1195323007"/>
                    </a:ext>
                  </a:extLst>
                </a:gridCol>
              </a:tblGrid>
              <a:tr h="64778">
                <a:tc gridSpan="4">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각 투자 성격에 대한 설명</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941585039"/>
                  </a:ext>
                </a:extLst>
              </a:tr>
              <a:tr h="64778">
                <a:tc rowSpan="4">
                  <a:txBody>
                    <a:bodyPr/>
                    <a:lstStyle/>
                    <a:p>
                      <a:pPr algn="ctr" fontAlgn="ctr"/>
                      <a:r>
                        <a:rPr lang="en-US" sz="700" b="1" i="0" u="none" strike="noStrike" dirty="0">
                          <a:solidFill>
                            <a:srgbClr val="FFFFFF"/>
                          </a:solidFill>
                          <a:effectLst/>
                          <a:latin typeface="맑은 고딕" panose="020B0503020000020004" pitchFamily="50" charset="-127"/>
                          <a:ea typeface="맑은 고딕" panose="020B0503020000020004" pitchFamily="50" charset="-127"/>
                        </a:rPr>
                        <a:t>Expansion</a:t>
                      </a:r>
                    </a:p>
                    <a:p>
                      <a:pPr algn="ctr" fontAlgn="ctr"/>
                      <a:r>
                        <a:rPr lang="en-US" sz="700" b="1" i="0" u="none" strike="noStrike" dirty="0">
                          <a:solidFill>
                            <a:srgbClr val="FFFFFF"/>
                          </a:solidFill>
                          <a:effectLst/>
                          <a:latin typeface="맑은 고딕" panose="020B0503020000020004" pitchFamily="50" charset="-127"/>
                          <a:ea typeface="맑은 고딕" panose="020B0503020000020004" pitchFamily="50" charset="-127"/>
                        </a:rPr>
                        <a:t> CapEx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rowSpan="3">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매출 및</a:t>
                      </a:r>
                      <a:endParaRPr lang="en-US" altLang="ko-KR" sz="700" b="1" i="0" u="none" strike="noStrike" dirty="0">
                        <a:solidFill>
                          <a:srgbClr val="FFFFFF"/>
                        </a:solidFill>
                        <a:effectLst/>
                        <a:latin typeface="맑은 고딕" panose="020B0503020000020004" pitchFamily="50" charset="-127"/>
                        <a:ea typeface="맑은 고딕" panose="020B0503020000020004" pitchFamily="50" charset="-127"/>
                      </a:endParaRPr>
                    </a:p>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생산성 </a:t>
                      </a:r>
                      <a:endParaRPr lang="en-US" altLang="ko-KR" sz="700" b="1" i="0" u="none" strike="noStrike" dirty="0">
                        <a:solidFill>
                          <a:srgbClr val="FFFFFF"/>
                        </a:solidFill>
                        <a:effectLst/>
                        <a:latin typeface="맑은 고딕" panose="020B0503020000020004" pitchFamily="50" charset="-127"/>
                        <a:ea typeface="맑은 고딕" panose="020B0503020000020004" pitchFamily="50" charset="-127"/>
                      </a:endParaRPr>
                    </a:p>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증대</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수익성</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a:txBody>
                    <a:bodyPr/>
                    <a:lstStyle/>
                    <a:p>
                      <a:pPr algn="l" fontAlgn="b"/>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생산성 증대를 통한 수익 창출 목적</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59711328"/>
                  </a:ext>
                </a:extLst>
              </a:tr>
              <a:tr h="64778">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품질향상</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a:txBody>
                    <a:bodyPr/>
                    <a:lstStyle/>
                    <a:p>
                      <a:pPr algn="l" fontAlgn="b"/>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제품의 품질 향상 목적</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77543789"/>
                  </a:ext>
                </a:extLst>
              </a:tr>
              <a:tr h="64778">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공정개선</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a:txBody>
                    <a:bodyPr/>
                    <a:lstStyle/>
                    <a:p>
                      <a:pPr algn="l" fontAlgn="b"/>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공정 개선을 통한 효율적 생산 목적</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7232216"/>
                  </a:ext>
                </a:extLst>
              </a:tr>
              <a:tr h="64778">
                <a:tc vMerge="1">
                  <a:txBody>
                    <a:bodyPr/>
                    <a:lstStyle/>
                    <a:p>
                      <a:pPr latinLnBrk="1"/>
                      <a:endParaRPr lang="ko-KR" altLang="en-US"/>
                    </a:p>
                  </a:txBody>
                  <a:tcPr/>
                </a:tc>
                <a:tc>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환경규제</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법규준수</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a:txBody>
                    <a:bodyPr/>
                    <a:lstStyle/>
                    <a:p>
                      <a:pPr algn="l" fontAlgn="b"/>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환경법 등 관련 법률규제 준수를 위한 목적</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0365123"/>
                  </a:ext>
                </a:extLst>
              </a:tr>
              <a:tr h="64778">
                <a:tc gridSpan="2">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경상 </a:t>
                      </a:r>
                      <a:r>
                        <a:rPr lang="en-US" sz="700" b="1" i="0" u="none" strike="noStrike" dirty="0">
                          <a:solidFill>
                            <a:srgbClr val="FFFFFF"/>
                          </a:solidFill>
                          <a:effectLst/>
                          <a:latin typeface="맑은 고딕" panose="020B0503020000020004" pitchFamily="50" charset="-127"/>
                          <a:ea typeface="맑은 고딕" panose="020B0503020000020004" pitchFamily="50" charset="-127"/>
                        </a:rPr>
                        <a:t>CapEx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보수성</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a:txBody>
                    <a:bodyPr/>
                    <a:lstStyle/>
                    <a:p>
                      <a:pPr algn="l" fontAlgn="b"/>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생산설비 유지보수 목적</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85455062"/>
                  </a:ext>
                </a:extLst>
              </a:tr>
            </a:tbl>
          </a:graphicData>
        </a:graphic>
      </p:graphicFrame>
      <p:sp>
        <p:nvSpPr>
          <p:cNvPr id="28" name="직사각형 119">
            <a:extLst>
              <a:ext uri="{FF2B5EF4-FFF2-40B4-BE49-F238E27FC236}">
                <a16:creationId xmlns:a16="http://schemas.microsoft.com/office/drawing/2014/main" id="{16858D26-5DA5-46C9-B286-F12020ADECF2}"/>
              </a:ext>
            </a:extLst>
          </p:cNvPr>
          <p:cNvSpPr/>
          <p:nvPr/>
        </p:nvSpPr>
        <p:spPr bwMode="auto">
          <a:xfrm>
            <a:off x="4857750" y="1616010"/>
            <a:ext cx="468336" cy="21350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백만원</a:t>
            </a:r>
            <a:r>
              <a:rPr lang="en-US" altLang="ko-KR" sz="700" dirty="0">
                <a:solidFill>
                  <a:prstClr val="black"/>
                </a:solidFill>
                <a:latin typeface="Arial" panose="020B0604020202020204" pitchFamily="34" charset="0"/>
                <a:ea typeface="+mj-ea"/>
                <a:cs typeface="Arial" panose="020B0604020202020204" pitchFamily="34" charset="0"/>
              </a:rPr>
              <a:t>)</a:t>
            </a:r>
          </a:p>
        </p:txBody>
      </p:sp>
      <p:sp>
        <p:nvSpPr>
          <p:cNvPr id="30" name="직사각형 119">
            <a:extLst>
              <a:ext uri="{FF2B5EF4-FFF2-40B4-BE49-F238E27FC236}">
                <a16:creationId xmlns:a16="http://schemas.microsoft.com/office/drawing/2014/main" id="{57E5FCD9-3431-4C07-BA45-0B4178C68231}"/>
              </a:ext>
            </a:extLst>
          </p:cNvPr>
          <p:cNvSpPr/>
          <p:nvPr/>
        </p:nvSpPr>
        <p:spPr bwMode="auto">
          <a:xfrm>
            <a:off x="601200" y="5998493"/>
            <a:ext cx="4170153" cy="323165"/>
          </a:xfrm>
          <a:prstGeom prst="rect">
            <a:avLst/>
          </a:prstGeom>
          <a:noFill/>
          <a:ln w="9525" cap="flat" cmpd="sng" algn="ctr">
            <a:noFill/>
            <a:prstDash val="solid"/>
            <a:round/>
            <a:headEnd type="none" w="med" len="med"/>
            <a:tailEnd type="none" w="med" len="med"/>
          </a:ln>
          <a:effectLst/>
        </p:spPr>
        <p:txBody>
          <a:bodyPr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2022</a:t>
            </a:r>
            <a:r>
              <a:rPr lang="ko-KR" altLang="en-US" sz="700" dirty="0">
                <a:solidFill>
                  <a:prstClr val="black"/>
                </a:solidFill>
                <a:latin typeface="Arial" panose="020B0604020202020204" pitchFamily="34" charset="0"/>
                <a:ea typeface="+mj-ea"/>
                <a:cs typeface="Arial" panose="020B0604020202020204" pitchFamily="34" charset="0"/>
              </a:rPr>
              <a:t>년</a:t>
            </a:r>
            <a:r>
              <a:rPr lang="en-US" altLang="ko-KR" sz="700" dirty="0">
                <a:solidFill>
                  <a:prstClr val="black"/>
                </a:solidFill>
                <a:latin typeface="Arial" panose="020B0604020202020204" pitchFamily="34" charset="0"/>
                <a:ea typeface="+mj-ea"/>
                <a:cs typeface="Arial" panose="020B0604020202020204" pitchFamily="34" charset="0"/>
              </a:rPr>
              <a:t> 1</a:t>
            </a:r>
            <a:r>
              <a:rPr lang="ko-KR" altLang="en-US" sz="700" dirty="0">
                <a:solidFill>
                  <a:prstClr val="black"/>
                </a:solidFill>
                <a:latin typeface="Arial" panose="020B0604020202020204" pitchFamily="34" charset="0"/>
                <a:ea typeface="+mj-ea"/>
                <a:cs typeface="Arial" panose="020B0604020202020204" pitchFamily="34" charset="0"/>
              </a:rPr>
              <a:t>분기 중 </a:t>
            </a:r>
            <a:r>
              <a:rPr lang="en-US" altLang="ko-KR" sz="700" dirty="0">
                <a:solidFill>
                  <a:prstClr val="black"/>
                </a:solidFill>
                <a:latin typeface="Arial" panose="020B0604020202020204" pitchFamily="34" charset="0"/>
                <a:ea typeface="+mj-ea"/>
                <a:cs typeface="Arial" panose="020B0604020202020204" pitchFamily="34" charset="0"/>
              </a:rPr>
              <a:t>CapEx</a:t>
            </a:r>
            <a:r>
              <a:rPr lang="ko-KR" altLang="en-US" sz="700" dirty="0">
                <a:solidFill>
                  <a:prstClr val="black"/>
                </a:solidFill>
                <a:latin typeface="Arial" panose="020B0604020202020204" pitchFamily="34" charset="0"/>
                <a:ea typeface="+mj-ea"/>
                <a:cs typeface="Arial" panose="020B0604020202020204" pitchFamily="34" charset="0"/>
              </a:rPr>
              <a:t>성격 미분류액은 보수성 투자로 분류</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공정개선</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품질 향상 두가지 목적 모두에 해당하는 투자는 공정개선투자로 분류</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2:</a:t>
            </a:r>
            <a:r>
              <a:rPr lang="ko-KR" altLang="en-US" sz="700" dirty="0">
                <a:solidFill>
                  <a:prstClr val="black"/>
                </a:solidFill>
                <a:latin typeface="Arial" panose="020B0604020202020204" pitchFamily="34" charset="0"/>
                <a:ea typeface="+mj-ea"/>
                <a:cs typeface="Arial" panose="020B0604020202020204" pitchFamily="34" charset="0"/>
              </a:rPr>
              <a:t> 군산공장의 </a:t>
            </a:r>
            <a:r>
              <a:rPr lang="en-US" altLang="ko-KR" sz="700" dirty="0">
                <a:solidFill>
                  <a:prstClr val="black"/>
                </a:solidFill>
                <a:latin typeface="Arial" panose="020B0604020202020204" pitchFamily="34" charset="0"/>
                <a:ea typeface="+mj-ea"/>
                <a:cs typeface="Arial" panose="020B0604020202020204" pitchFamily="34" charset="0"/>
              </a:rPr>
              <a:t>average % of </a:t>
            </a:r>
            <a:r>
              <a:rPr lang="ko-KR" altLang="en-US" sz="700" dirty="0">
                <a:solidFill>
                  <a:prstClr val="black"/>
                </a:solidFill>
                <a:latin typeface="Arial" panose="020B0604020202020204" pitchFamily="34" charset="0"/>
                <a:ea typeface="+mj-ea"/>
                <a:cs typeface="Arial" panose="020B0604020202020204" pitchFamily="34" charset="0"/>
              </a:rPr>
              <a:t>제품 매출은 </a:t>
            </a:r>
            <a:r>
              <a:rPr lang="en-US" altLang="ko-KR" sz="700" dirty="0">
                <a:solidFill>
                  <a:prstClr val="black"/>
                </a:solidFill>
                <a:latin typeface="Arial" panose="020B0604020202020204" pitchFamily="34" charset="0"/>
                <a:ea typeface="+mj-ea"/>
                <a:cs typeface="Arial" panose="020B0604020202020204" pitchFamily="34" charset="0"/>
              </a:rPr>
              <a:t>2019</a:t>
            </a:r>
            <a:r>
              <a:rPr lang="ko-KR" altLang="en-US" sz="700" dirty="0">
                <a:solidFill>
                  <a:prstClr val="black"/>
                </a:solidFill>
                <a:latin typeface="Arial" panose="020B0604020202020204" pitchFamily="34" charset="0"/>
                <a:ea typeface="+mj-ea"/>
                <a:cs typeface="Arial" panose="020B0604020202020204" pitchFamily="34" charset="0"/>
              </a:rPr>
              <a:t>년 이후 기간으로 산출</a:t>
            </a:r>
            <a:endParaRPr lang="en-US" altLang="ko-KR" sz="700" dirty="0">
              <a:solidFill>
                <a:prstClr val="black"/>
              </a:solidFill>
              <a:latin typeface="Arial" panose="020B0604020202020204" pitchFamily="34" charset="0"/>
              <a:ea typeface="+mj-ea"/>
              <a:cs typeface="Arial" panose="020B0604020202020204" pitchFamily="34" charset="0"/>
            </a:endParaRPr>
          </a:p>
        </p:txBody>
      </p:sp>
      <p:graphicFrame>
        <p:nvGraphicFramePr>
          <p:cNvPr id="6" name="표 5">
            <a:extLst>
              <a:ext uri="{FF2B5EF4-FFF2-40B4-BE49-F238E27FC236}">
                <a16:creationId xmlns:a16="http://schemas.microsoft.com/office/drawing/2014/main" id="{F56ABC54-8800-4244-BE14-79E74419F540}"/>
              </a:ext>
            </a:extLst>
          </p:cNvPr>
          <p:cNvGraphicFramePr>
            <a:graphicFrameLocks noGrp="1"/>
          </p:cNvGraphicFramePr>
          <p:nvPr/>
        </p:nvGraphicFramePr>
        <p:xfrm>
          <a:off x="5091918" y="5010233"/>
          <a:ext cx="4103841" cy="320040"/>
        </p:xfrm>
        <a:graphic>
          <a:graphicData uri="http://schemas.openxmlformats.org/drawingml/2006/table">
            <a:tbl>
              <a:tblPr/>
              <a:tblGrid>
                <a:gridCol w="586263">
                  <a:extLst>
                    <a:ext uri="{9D8B030D-6E8A-4147-A177-3AD203B41FA5}">
                      <a16:colId xmlns:a16="http://schemas.microsoft.com/office/drawing/2014/main" val="1726004873"/>
                    </a:ext>
                  </a:extLst>
                </a:gridCol>
                <a:gridCol w="586263">
                  <a:extLst>
                    <a:ext uri="{9D8B030D-6E8A-4147-A177-3AD203B41FA5}">
                      <a16:colId xmlns:a16="http://schemas.microsoft.com/office/drawing/2014/main" val="1335491928"/>
                    </a:ext>
                  </a:extLst>
                </a:gridCol>
                <a:gridCol w="586263">
                  <a:extLst>
                    <a:ext uri="{9D8B030D-6E8A-4147-A177-3AD203B41FA5}">
                      <a16:colId xmlns:a16="http://schemas.microsoft.com/office/drawing/2014/main" val="867396285"/>
                    </a:ext>
                  </a:extLst>
                </a:gridCol>
                <a:gridCol w="586263">
                  <a:extLst>
                    <a:ext uri="{9D8B030D-6E8A-4147-A177-3AD203B41FA5}">
                      <a16:colId xmlns:a16="http://schemas.microsoft.com/office/drawing/2014/main" val="3899651789"/>
                    </a:ext>
                  </a:extLst>
                </a:gridCol>
                <a:gridCol w="586263">
                  <a:extLst>
                    <a:ext uri="{9D8B030D-6E8A-4147-A177-3AD203B41FA5}">
                      <a16:colId xmlns:a16="http://schemas.microsoft.com/office/drawing/2014/main" val="1737270755"/>
                    </a:ext>
                  </a:extLst>
                </a:gridCol>
                <a:gridCol w="586263">
                  <a:extLst>
                    <a:ext uri="{9D8B030D-6E8A-4147-A177-3AD203B41FA5}">
                      <a16:colId xmlns:a16="http://schemas.microsoft.com/office/drawing/2014/main" val="3254072996"/>
                    </a:ext>
                  </a:extLst>
                </a:gridCol>
                <a:gridCol w="586263">
                  <a:extLst>
                    <a:ext uri="{9D8B030D-6E8A-4147-A177-3AD203B41FA5}">
                      <a16:colId xmlns:a16="http://schemas.microsoft.com/office/drawing/2014/main" val="717512442"/>
                    </a:ext>
                  </a:extLst>
                </a:gridCol>
              </a:tblGrid>
              <a:tr h="106680">
                <a:tc>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부문</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Average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68531157"/>
                  </a:ext>
                </a:extLst>
              </a:tr>
              <a:tr h="106680">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PCI</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075949422"/>
                  </a:ext>
                </a:extLst>
              </a:tr>
              <a:tr h="106680">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40339435"/>
                  </a:ext>
                </a:extLst>
              </a:tr>
            </a:tbl>
          </a:graphicData>
        </a:graphic>
      </p:graphicFrame>
      <p:sp>
        <p:nvSpPr>
          <p:cNvPr id="31" name="TextBox 30">
            <a:extLst>
              <a:ext uri="{FF2B5EF4-FFF2-40B4-BE49-F238E27FC236}">
                <a16:creationId xmlns:a16="http://schemas.microsoft.com/office/drawing/2014/main" id="{7B396B16-3DC2-4198-9898-D23472D042E4}"/>
              </a:ext>
            </a:extLst>
          </p:cNvPr>
          <p:cNvSpPr txBox="1"/>
          <p:nvPr/>
        </p:nvSpPr>
        <p:spPr>
          <a:xfrm>
            <a:off x="4857750" y="5262750"/>
            <a:ext cx="4384451" cy="471349"/>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en-US" altLang="ko-KR" sz="800" dirty="0">
                <a:latin typeface="Arial" panose="020B0604020202020204" pitchFamily="34" charset="0"/>
                <a:cs typeface="Arial" panose="020B0604020202020204" pitchFamily="34" charset="0"/>
              </a:rPr>
              <a:t>PCI </a:t>
            </a:r>
            <a:r>
              <a:rPr lang="ko-KR" altLang="en-US" sz="800" dirty="0">
                <a:latin typeface="Arial" panose="020B0604020202020204" pitchFamily="34" charset="0"/>
                <a:cs typeface="Arial" panose="020B0604020202020204" pitchFamily="34" charset="0"/>
              </a:rPr>
              <a:t>공장의 연평균 </a:t>
            </a:r>
            <a:r>
              <a:rPr lang="en-US" altLang="ko-KR" sz="800" dirty="0">
                <a:latin typeface="Arial" panose="020B0604020202020204" pitchFamily="34" charset="0"/>
                <a:cs typeface="Arial" panose="020B0604020202020204" pitchFamily="34" charset="0"/>
              </a:rPr>
              <a:t>Expansion CapEx</a:t>
            </a:r>
            <a:r>
              <a:rPr lang="ko-KR" altLang="en-US" sz="800" dirty="0">
                <a:latin typeface="Arial" panose="020B0604020202020204" pitchFamily="34" charset="0"/>
                <a:cs typeface="Arial" panose="020B0604020202020204" pitchFamily="34" charset="0"/>
              </a:rPr>
              <a:t> 비중은 </a:t>
            </a:r>
            <a:r>
              <a:rPr lang="en-US" altLang="ko-KR" sz="800" dirty="0">
                <a:latin typeface="Arial" panose="020B0604020202020204" pitchFamily="34" charset="0"/>
                <a:cs typeface="Arial" panose="020B0604020202020204" pitchFamily="34" charset="0"/>
              </a:rPr>
              <a:t>50%</a:t>
            </a:r>
            <a:r>
              <a:rPr lang="ko-KR" altLang="en-US" sz="800" dirty="0">
                <a:latin typeface="Arial" panose="020B0604020202020204" pitchFamily="34" charset="0"/>
                <a:cs typeface="Arial" panose="020B0604020202020204" pitchFamily="34" charset="0"/>
              </a:rPr>
              <a:t>로</a:t>
            </a:r>
            <a:r>
              <a:rPr lang="en-US" altLang="ko-KR" sz="800" dirty="0">
                <a:latin typeface="Arial" panose="020B0604020202020204" pitchFamily="34" charset="0"/>
                <a:cs typeface="Arial" panose="020B0604020202020204" pitchFamily="34" charset="0"/>
              </a:rPr>
              <a:t> NP 27% </a:t>
            </a:r>
            <a:r>
              <a:rPr lang="ko-KR" altLang="en-US" sz="800" dirty="0">
                <a:latin typeface="Arial" panose="020B0604020202020204" pitchFamily="34" charset="0"/>
                <a:cs typeface="Arial" panose="020B0604020202020204" pitchFamily="34" charset="0"/>
              </a:rPr>
              <a:t>대비 높은 편이며 </a:t>
            </a:r>
            <a:r>
              <a:rPr lang="en-US" altLang="ko-KR" sz="800" dirty="0">
                <a:latin typeface="Arial" panose="020B0604020202020204" pitchFamily="34" charset="0"/>
                <a:cs typeface="Arial" panose="020B0604020202020204" pitchFamily="34" charset="0"/>
              </a:rPr>
              <a:t>2018~2021</a:t>
            </a:r>
            <a:r>
              <a:rPr lang="ko-KR" altLang="en-US" sz="800" dirty="0">
                <a:latin typeface="Arial" panose="020B0604020202020204" pitchFamily="34" charset="0"/>
                <a:cs typeface="Arial" panose="020B0604020202020204" pitchFamily="34" charset="0"/>
              </a:rPr>
              <a:t>년 군산공장의 </a:t>
            </a:r>
            <a:r>
              <a:rPr lang="en-US" altLang="ko-KR" sz="800" dirty="0">
                <a:latin typeface="Arial" panose="020B0604020202020204" pitchFamily="34" charset="0"/>
                <a:cs typeface="Arial" panose="020B0604020202020204" pitchFamily="34" charset="0"/>
              </a:rPr>
              <a:t>Expansion CapEx </a:t>
            </a:r>
            <a:r>
              <a:rPr lang="ko-KR" altLang="en-US" sz="800" dirty="0">
                <a:latin typeface="Arial" panose="020B0604020202020204" pitchFamily="34" charset="0"/>
                <a:cs typeface="Arial" panose="020B0604020202020204" pitchFamily="34" charset="0"/>
              </a:rPr>
              <a:t>지출액은 원료 및 </a:t>
            </a:r>
            <a:r>
              <a:rPr lang="en-US" altLang="ko-KR" sz="800" dirty="0">
                <a:latin typeface="Arial" panose="020B0604020202020204" pitchFamily="34" charset="0"/>
                <a:cs typeface="Arial" panose="020B0604020202020204" pitchFamily="34" charset="0"/>
              </a:rPr>
              <a:t>PM</a:t>
            </a:r>
            <a:r>
              <a:rPr lang="ko-KR" altLang="en-US" sz="800" dirty="0">
                <a:latin typeface="Arial" panose="020B0604020202020204" pitchFamily="34" charset="0"/>
                <a:cs typeface="Arial" panose="020B0604020202020204" pitchFamily="34" charset="0"/>
              </a:rPr>
              <a:t>설비 관련 </a:t>
            </a:r>
            <a:r>
              <a:rPr lang="en-US" altLang="ko-KR" sz="800" dirty="0">
                <a:latin typeface="Arial" panose="020B0604020202020204" pitchFamily="34" charset="0"/>
                <a:cs typeface="Arial" panose="020B0604020202020204" pitchFamily="34" charset="0"/>
              </a:rPr>
              <a:t>74%, </a:t>
            </a:r>
            <a:r>
              <a:rPr lang="ko-KR" altLang="en-US" sz="800" dirty="0">
                <a:latin typeface="Arial" panose="020B0604020202020204" pitchFamily="34" charset="0"/>
                <a:cs typeface="Arial" panose="020B0604020202020204" pitchFamily="34" charset="0"/>
              </a:rPr>
              <a:t>창고 </a:t>
            </a:r>
            <a:r>
              <a:rPr lang="en-US" altLang="ko-KR" sz="800" dirty="0">
                <a:latin typeface="Arial" panose="020B0604020202020204" pitchFamily="34" charset="0"/>
                <a:cs typeface="Arial" panose="020B0604020202020204" pitchFamily="34" charset="0"/>
              </a:rPr>
              <a:t>20%, </a:t>
            </a:r>
            <a:r>
              <a:rPr lang="ko-KR" altLang="en-US" sz="800" dirty="0">
                <a:latin typeface="Arial" panose="020B0604020202020204" pitchFamily="34" charset="0"/>
                <a:cs typeface="Arial" panose="020B0604020202020204" pitchFamily="34" charset="0"/>
              </a:rPr>
              <a:t>기타시설 </a:t>
            </a:r>
            <a:r>
              <a:rPr lang="en-US" altLang="ko-KR" sz="800" dirty="0">
                <a:latin typeface="Arial" panose="020B0604020202020204" pitchFamily="34" charset="0"/>
                <a:cs typeface="Arial" panose="020B0604020202020204" pitchFamily="34" charset="0"/>
              </a:rPr>
              <a:t>6% </a:t>
            </a:r>
            <a:r>
              <a:rPr lang="ko-KR" altLang="en-US" sz="800" dirty="0">
                <a:latin typeface="Arial" panose="020B0604020202020204" pitchFamily="34" charset="0"/>
                <a:cs typeface="Arial" panose="020B0604020202020204" pitchFamily="34" charset="0"/>
              </a:rPr>
              <a:t>순임</a:t>
            </a:r>
            <a:endParaRPr lang="en-US" altLang="ko-KR" sz="800" dirty="0">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en-US" altLang="ko-KR" sz="800" dirty="0">
                <a:latin typeface="Arial" panose="020B0604020202020204" pitchFamily="34" charset="0"/>
                <a:cs typeface="Arial" panose="020B0604020202020204" pitchFamily="34" charset="0"/>
              </a:rPr>
              <a:t>NP</a:t>
            </a:r>
            <a:r>
              <a:rPr lang="ko-KR" altLang="en-US" sz="800" dirty="0">
                <a:latin typeface="Arial" panose="020B0604020202020204" pitchFamily="34" charset="0"/>
                <a:cs typeface="Arial" panose="020B0604020202020204" pitchFamily="34" charset="0"/>
              </a:rPr>
              <a:t>의 경우 산업용지 생산에 따른 </a:t>
            </a:r>
            <a:r>
              <a:rPr lang="en-US" altLang="ko-KR" sz="800" dirty="0">
                <a:latin typeface="Arial" panose="020B0604020202020204" pitchFamily="34" charset="0"/>
                <a:cs typeface="Arial" panose="020B0604020202020204" pitchFamily="34" charset="0"/>
              </a:rPr>
              <a:t>OCC Line</a:t>
            </a:r>
            <a:r>
              <a:rPr lang="ko-KR" altLang="en-US" sz="800" dirty="0">
                <a:latin typeface="Arial" panose="020B0604020202020204" pitchFamily="34" charset="0"/>
                <a:cs typeface="Arial" panose="020B0604020202020204" pitchFamily="34" charset="0"/>
              </a:rPr>
              <a:t> 도입으로 </a:t>
            </a:r>
            <a:r>
              <a:rPr lang="en-US" altLang="ko-KR" sz="800" dirty="0">
                <a:latin typeface="Arial" panose="020B0604020202020204" pitchFamily="34" charset="0"/>
                <a:cs typeface="Arial" panose="020B0604020202020204" pitchFamily="34" charset="0"/>
              </a:rPr>
              <a:t>2019~2020</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Expansion CapEx</a:t>
            </a:r>
            <a:r>
              <a:rPr lang="ko-KR" altLang="en-US" sz="800" dirty="0">
                <a:latin typeface="Arial" panose="020B0604020202020204" pitchFamily="34" charset="0"/>
                <a:cs typeface="Arial" panose="020B0604020202020204" pitchFamily="34" charset="0"/>
              </a:rPr>
              <a:t> 비중이 증가하였으며</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각각 </a:t>
            </a:r>
            <a:r>
              <a:rPr lang="en-US" altLang="ko-KR" sz="800" dirty="0">
                <a:latin typeface="Arial" panose="020B0604020202020204" pitchFamily="34" charset="0"/>
                <a:cs typeface="Arial" panose="020B0604020202020204" pitchFamily="34" charset="0"/>
              </a:rPr>
              <a:t>6.7</a:t>
            </a:r>
            <a:r>
              <a:rPr lang="ko-KR" altLang="en-US" sz="800" dirty="0">
                <a:latin typeface="Arial" panose="020B0604020202020204" pitchFamily="34" charset="0"/>
                <a:cs typeface="Arial" panose="020B0604020202020204" pitchFamily="34" charset="0"/>
              </a:rPr>
              <a:t>억원</a:t>
            </a:r>
            <a:r>
              <a:rPr lang="en-US" altLang="ko-KR" sz="800" dirty="0">
                <a:latin typeface="Arial" panose="020B0604020202020204" pitchFamily="34" charset="0"/>
                <a:cs typeface="Arial" panose="020B0604020202020204" pitchFamily="34" charset="0"/>
              </a:rPr>
              <a:t>, 20.7</a:t>
            </a:r>
            <a:r>
              <a:rPr lang="ko-KR" altLang="en-US" sz="800" dirty="0">
                <a:latin typeface="Arial" panose="020B0604020202020204" pitchFamily="34" charset="0"/>
                <a:cs typeface="Arial" panose="020B0604020202020204" pitchFamily="34" charset="0"/>
              </a:rPr>
              <a:t>억원</a:t>
            </a:r>
            <a:r>
              <a:rPr lang="en-US" altLang="ko-KR" sz="800" dirty="0">
                <a:latin typeface="Arial" panose="020B0604020202020204" pitchFamily="34" charset="0"/>
                <a:cs typeface="Arial" panose="020B0604020202020204" pitchFamily="34" charset="0"/>
              </a:rPr>
              <a:t>), 2022</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1</a:t>
            </a:r>
            <a:r>
              <a:rPr lang="ko-KR" altLang="en-US" sz="800" dirty="0">
                <a:latin typeface="Arial" panose="020B0604020202020204" pitchFamily="34" charset="0"/>
                <a:cs typeface="Arial" panose="020B0604020202020204" pitchFamily="34" charset="0"/>
              </a:rPr>
              <a:t>분기 </a:t>
            </a:r>
            <a:r>
              <a:rPr lang="en-US" altLang="ko-KR" sz="800" dirty="0">
                <a:latin typeface="Arial" panose="020B0604020202020204" pitchFamily="34" charset="0"/>
                <a:cs typeface="Arial" panose="020B0604020202020204" pitchFamily="34" charset="0"/>
              </a:rPr>
              <a:t>Expansion CapEx</a:t>
            </a:r>
            <a:r>
              <a:rPr lang="ko-KR" altLang="en-US" sz="800" dirty="0">
                <a:latin typeface="Arial" panose="020B0604020202020204" pitchFamily="34" charset="0"/>
                <a:cs typeface="Arial" panose="020B0604020202020204" pitchFamily="34" charset="0"/>
              </a:rPr>
              <a:t>는</a:t>
            </a:r>
            <a:r>
              <a:rPr lang="en-US" altLang="ko-KR" sz="800" dirty="0">
                <a:latin typeface="Arial" panose="020B0604020202020204" pitchFamily="34" charset="0"/>
                <a:cs typeface="Arial" panose="020B0604020202020204" pitchFamily="34" charset="0"/>
              </a:rPr>
              <a:t> Dryer </a:t>
            </a:r>
            <a:r>
              <a:rPr lang="ko-KR" altLang="en-US" sz="800" dirty="0">
                <a:latin typeface="Arial" panose="020B0604020202020204" pitchFamily="34" charset="0"/>
                <a:cs typeface="Arial" panose="020B0604020202020204" pitchFamily="34" charset="0"/>
              </a:rPr>
              <a:t>및 </a:t>
            </a:r>
            <a:r>
              <a:rPr lang="en-US" altLang="ko-KR" sz="800" dirty="0">
                <a:latin typeface="Arial" panose="020B0604020202020204" pitchFamily="34" charset="0"/>
                <a:cs typeface="Arial" panose="020B0604020202020204" pitchFamily="34" charset="0"/>
              </a:rPr>
              <a:t>QCS system</a:t>
            </a:r>
            <a:r>
              <a:rPr lang="ko-KR" altLang="en-US" sz="800" dirty="0">
                <a:latin typeface="Arial" panose="020B0604020202020204" pitchFamily="34" charset="0"/>
                <a:cs typeface="Arial" panose="020B0604020202020204" pitchFamily="34" charset="0"/>
              </a:rPr>
              <a:t>에 대한 투자에 기인함</a:t>
            </a:r>
            <a:endParaRPr lang="en-US" altLang="ko-KR" sz="800" dirty="0">
              <a:latin typeface="Arial" panose="020B0604020202020204" pitchFamily="34" charset="0"/>
              <a:cs typeface="Arial" panose="020B0604020202020204" pitchFamily="34" charset="0"/>
            </a:endParaRPr>
          </a:p>
        </p:txBody>
      </p:sp>
      <p:sp>
        <p:nvSpPr>
          <p:cNvPr id="22" name="직사각형 21">
            <a:extLst>
              <a:ext uri="{FF2B5EF4-FFF2-40B4-BE49-F238E27FC236}">
                <a16:creationId xmlns:a16="http://schemas.microsoft.com/office/drawing/2014/main" id="{49437B3D-318F-483A-872F-C896B77EE6DD}"/>
              </a:ext>
            </a:extLst>
          </p:cNvPr>
          <p:cNvSpPr/>
          <p:nvPr/>
        </p:nvSpPr>
        <p:spPr>
          <a:xfrm>
            <a:off x="7962900" y="2824269"/>
            <a:ext cx="1106424" cy="10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dirty="0">
                <a:solidFill>
                  <a:schemeClr val="tx1">
                    <a:lumMod val="65000"/>
                    <a:lumOff val="35000"/>
                  </a:schemeClr>
                </a:solidFill>
                <a:latin typeface="+mn-ea"/>
              </a:rPr>
              <a:t>FY22.1Q</a:t>
            </a:r>
            <a:endParaRPr lang="ko-KR" altLang="en-US" sz="800" dirty="0">
              <a:solidFill>
                <a:schemeClr val="tx1">
                  <a:lumMod val="65000"/>
                  <a:lumOff val="35000"/>
                </a:schemeClr>
              </a:solidFill>
              <a:latin typeface="+mn-ea"/>
            </a:endParaRPr>
          </a:p>
        </p:txBody>
      </p:sp>
    </p:spTree>
    <p:extLst>
      <p:ext uri="{BB962C8B-B14F-4D97-AF65-F5344CB8AC3E}">
        <p14:creationId xmlns:p14="http://schemas.microsoft.com/office/powerpoint/2010/main" val="3904395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a:noFill/>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950" b="1" dirty="0">
                <a:solidFill>
                  <a:srgbClr val="002997"/>
                </a:solidFill>
                <a:latin typeface="Arial" panose="020B0604020202020204" pitchFamily="34" charset="0"/>
                <a:ea typeface="+mj-ea"/>
                <a:cs typeface="Arial" panose="020B0604020202020204" pitchFamily="34" charset="0"/>
              </a:rPr>
              <a:t>PCI</a:t>
            </a:r>
            <a:r>
              <a:rPr lang="ko-KR" altLang="en-US" sz="950" b="1" dirty="0">
                <a:solidFill>
                  <a:srgbClr val="002997"/>
                </a:solidFill>
                <a:latin typeface="Arial" panose="020B0604020202020204" pitchFamily="34" charset="0"/>
                <a:ea typeface="+mj-ea"/>
                <a:cs typeface="Arial" panose="020B0604020202020204" pitchFamily="34" charset="0"/>
              </a:rPr>
              <a:t>의 설비 중 </a:t>
            </a:r>
            <a:r>
              <a:rPr lang="ko-KR" altLang="en-US" sz="950" b="1" dirty="0" err="1">
                <a:solidFill>
                  <a:srgbClr val="002997"/>
                </a:solidFill>
                <a:latin typeface="Arial" panose="020B0604020202020204" pitchFamily="34" charset="0"/>
                <a:ea typeface="+mj-ea"/>
                <a:cs typeface="Arial" panose="020B0604020202020204" pitchFamily="34" charset="0"/>
              </a:rPr>
              <a:t>초지기</a:t>
            </a:r>
            <a:r>
              <a:rPr lang="en-US" altLang="ko-KR" sz="950" b="1" dirty="0">
                <a:solidFill>
                  <a:srgbClr val="002997"/>
                </a:solidFill>
                <a:latin typeface="Arial" panose="020B0604020202020204" pitchFamily="34" charset="0"/>
                <a:ea typeface="+mj-ea"/>
                <a:cs typeface="Arial" panose="020B0604020202020204" pitchFamily="34" charset="0"/>
              </a:rPr>
              <a:t>/</a:t>
            </a:r>
            <a:r>
              <a:rPr lang="ko-KR" altLang="en-US" sz="950" b="1" dirty="0">
                <a:solidFill>
                  <a:srgbClr val="002997"/>
                </a:solidFill>
                <a:latin typeface="Arial" panose="020B0604020202020204" pitchFamily="34" charset="0"/>
                <a:ea typeface="+mj-ea"/>
                <a:cs typeface="Arial" panose="020B0604020202020204" pitchFamily="34" charset="0"/>
              </a:rPr>
              <a:t>원료설비는 대부분 사용가능기간이 </a:t>
            </a:r>
            <a:r>
              <a:rPr lang="en-US" altLang="ko-KR" sz="950" b="1" dirty="0">
                <a:solidFill>
                  <a:srgbClr val="002997"/>
                </a:solidFill>
                <a:latin typeface="Arial" panose="020B0604020202020204" pitchFamily="34" charset="0"/>
                <a:ea typeface="+mj-ea"/>
                <a:cs typeface="Arial" panose="020B0604020202020204" pitchFamily="34" charset="0"/>
              </a:rPr>
              <a:t>20</a:t>
            </a:r>
            <a:r>
              <a:rPr lang="ko-KR" altLang="en-US" sz="950" b="1" dirty="0">
                <a:solidFill>
                  <a:srgbClr val="002997"/>
                </a:solidFill>
                <a:latin typeface="Arial" panose="020B0604020202020204" pitchFamily="34" charset="0"/>
                <a:ea typeface="+mj-ea"/>
                <a:cs typeface="Arial" panose="020B0604020202020204" pitchFamily="34" charset="0"/>
              </a:rPr>
              <a:t>년 이상으로 </a:t>
            </a:r>
            <a:r>
              <a:rPr lang="en-US" altLang="ko-KR" sz="950" b="1" dirty="0">
                <a:solidFill>
                  <a:srgbClr val="002997"/>
                </a:solidFill>
                <a:latin typeface="Arial" panose="020B0604020202020204" pitchFamily="34" charset="0"/>
                <a:ea typeface="+mj-ea"/>
                <a:cs typeface="Arial" panose="020B0604020202020204" pitchFamily="34" charset="0"/>
              </a:rPr>
              <a:t>2018</a:t>
            </a:r>
            <a:r>
              <a:rPr lang="ko-KR" altLang="en-US" sz="950" b="1" dirty="0">
                <a:solidFill>
                  <a:srgbClr val="002997"/>
                </a:solidFill>
                <a:latin typeface="Arial" panose="020B0604020202020204" pitchFamily="34" charset="0"/>
                <a:ea typeface="+mj-ea"/>
                <a:cs typeface="Arial" panose="020B0604020202020204" pitchFamily="34" charset="0"/>
              </a:rPr>
              <a:t>년 군산공장 이전 시 기존 설비를 그대로 사용함에 따라 노후화가 진행되어 </a:t>
            </a:r>
            <a:r>
              <a:rPr lang="en-US" altLang="ko-KR" sz="950" b="1" dirty="0">
                <a:solidFill>
                  <a:srgbClr val="002997"/>
                </a:solidFill>
                <a:latin typeface="Arial" panose="020B0604020202020204" pitchFamily="34" charset="0"/>
                <a:ea typeface="+mj-ea"/>
                <a:cs typeface="Arial" panose="020B0604020202020204" pitchFamily="34" charset="0"/>
              </a:rPr>
              <a:t>2022</a:t>
            </a:r>
            <a:r>
              <a:rPr lang="ko-KR" altLang="en-US" sz="950" b="1" dirty="0">
                <a:solidFill>
                  <a:srgbClr val="002997"/>
                </a:solidFill>
                <a:latin typeface="Arial" panose="020B0604020202020204" pitchFamily="34" charset="0"/>
                <a:ea typeface="+mj-ea"/>
                <a:cs typeface="Arial" panose="020B0604020202020204" pitchFamily="34" charset="0"/>
              </a:rPr>
              <a:t>년과 </a:t>
            </a:r>
            <a:r>
              <a:rPr lang="en-US" altLang="ko-KR" sz="950" b="1" dirty="0">
                <a:solidFill>
                  <a:srgbClr val="002997"/>
                </a:solidFill>
                <a:latin typeface="Arial" panose="020B0604020202020204" pitchFamily="34" charset="0"/>
                <a:ea typeface="+mj-ea"/>
                <a:cs typeface="Arial" panose="020B0604020202020204" pitchFamily="34" charset="0"/>
              </a:rPr>
              <a:t>2024</a:t>
            </a:r>
            <a:r>
              <a:rPr lang="ko-KR" altLang="en-US" sz="950" b="1" dirty="0">
                <a:solidFill>
                  <a:srgbClr val="002997"/>
                </a:solidFill>
                <a:latin typeface="Arial" panose="020B0604020202020204" pitchFamily="34" charset="0"/>
                <a:ea typeface="+mj-ea"/>
                <a:cs typeface="Arial" panose="020B0604020202020204" pitchFamily="34" charset="0"/>
              </a:rPr>
              <a:t>년 교체 예정인 일부 설비를 제외하고는 교체시기에 여유가 있는 편이며</a:t>
            </a:r>
            <a:r>
              <a:rPr lang="en-US" altLang="ko-KR" sz="950" b="1" dirty="0">
                <a:solidFill>
                  <a:srgbClr val="002997"/>
                </a:solidFill>
                <a:latin typeface="Arial" panose="020B0604020202020204" pitchFamily="34" charset="0"/>
                <a:ea typeface="+mj-ea"/>
                <a:cs typeface="Arial" panose="020B0604020202020204" pitchFamily="34" charset="0"/>
              </a:rPr>
              <a:t>,</a:t>
            </a:r>
            <a:r>
              <a:rPr lang="ko-KR" altLang="en-US" sz="950" b="1" dirty="0">
                <a:solidFill>
                  <a:srgbClr val="002997"/>
                </a:solidFill>
                <a:latin typeface="Arial" panose="020B0604020202020204" pitchFamily="34" charset="0"/>
                <a:ea typeface="+mj-ea"/>
                <a:cs typeface="Arial" panose="020B0604020202020204" pitchFamily="34" charset="0"/>
              </a:rPr>
              <a:t> 환경설비는 </a:t>
            </a:r>
            <a:r>
              <a:rPr lang="en-US" altLang="ko-KR" sz="950" b="1" dirty="0">
                <a:solidFill>
                  <a:srgbClr val="002997"/>
                </a:solidFill>
                <a:latin typeface="Arial" panose="020B0604020202020204" pitchFamily="34" charset="0"/>
                <a:ea typeface="+mj-ea"/>
                <a:cs typeface="Arial" panose="020B0604020202020204" pitchFamily="34" charset="0"/>
              </a:rPr>
              <a:t>15</a:t>
            </a:r>
            <a:r>
              <a:rPr lang="ko-KR" altLang="en-US" sz="950" b="1" dirty="0">
                <a:solidFill>
                  <a:srgbClr val="002997"/>
                </a:solidFill>
                <a:latin typeface="Arial" panose="020B0604020202020204" pitchFamily="34" charset="0"/>
                <a:ea typeface="+mj-ea"/>
                <a:cs typeface="Arial" panose="020B0604020202020204" pitchFamily="34" charset="0"/>
              </a:rPr>
              <a:t>년 이하의 상대적으로 짧은 사용가능기간으로 인해 </a:t>
            </a:r>
            <a:r>
              <a:rPr lang="en-US" altLang="ko-KR" sz="950" b="1" dirty="0">
                <a:solidFill>
                  <a:srgbClr val="002997"/>
                </a:solidFill>
                <a:latin typeface="Arial" panose="020B0604020202020204" pitchFamily="34" charset="0"/>
                <a:ea typeface="+mj-ea"/>
                <a:cs typeface="Arial" panose="020B0604020202020204" pitchFamily="34" charset="0"/>
              </a:rPr>
              <a:t>2024~2026</a:t>
            </a:r>
            <a:r>
              <a:rPr lang="ko-KR" altLang="en-US" sz="950" b="1" dirty="0">
                <a:solidFill>
                  <a:srgbClr val="002997"/>
                </a:solidFill>
                <a:latin typeface="Arial" panose="020B0604020202020204" pitchFamily="34" charset="0"/>
                <a:ea typeface="+mj-ea"/>
                <a:cs typeface="Arial" panose="020B0604020202020204" pitchFamily="34" charset="0"/>
              </a:rPr>
              <a:t>년 교체 예정인 설비가 일부 존재함</a:t>
            </a: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err="1">
                <a:solidFill>
                  <a:srgbClr val="00338D"/>
                </a:solidFill>
                <a:latin typeface="KPMG Extralight" panose="020B0303030202040204" pitchFamily="34" charset="0"/>
              </a:rPr>
              <a:t>CapEx</a:t>
            </a:r>
            <a:r>
              <a:rPr lang="en-US" altLang="ko-KR" sz="4500" b="1" dirty="0">
                <a:solidFill>
                  <a:srgbClr val="00338D"/>
                </a:solidFill>
                <a:latin typeface="KPMG Extralight" panose="020B0303030202040204" pitchFamily="34" charset="0"/>
              </a:rPr>
              <a:t> (2/4)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3" name="표 2">
            <a:extLst>
              <a:ext uri="{FF2B5EF4-FFF2-40B4-BE49-F238E27FC236}">
                <a16:creationId xmlns:a16="http://schemas.microsoft.com/office/drawing/2014/main" id="{AED34D36-168C-4EEA-B6E9-18E074F8BF72}"/>
              </a:ext>
            </a:extLst>
          </p:cNvPr>
          <p:cNvGraphicFramePr>
            <a:graphicFrameLocks noGrp="1"/>
          </p:cNvGraphicFramePr>
          <p:nvPr/>
        </p:nvGraphicFramePr>
        <p:xfrm>
          <a:off x="495465" y="1721993"/>
          <a:ext cx="7297254" cy="3246120"/>
        </p:xfrm>
        <a:graphic>
          <a:graphicData uri="http://schemas.openxmlformats.org/drawingml/2006/table">
            <a:tbl>
              <a:tblPr/>
              <a:tblGrid>
                <a:gridCol w="644054">
                  <a:extLst>
                    <a:ext uri="{9D8B030D-6E8A-4147-A177-3AD203B41FA5}">
                      <a16:colId xmlns:a16="http://schemas.microsoft.com/office/drawing/2014/main" val="2448179194"/>
                    </a:ext>
                  </a:extLst>
                </a:gridCol>
                <a:gridCol w="2163050">
                  <a:extLst>
                    <a:ext uri="{9D8B030D-6E8A-4147-A177-3AD203B41FA5}">
                      <a16:colId xmlns:a16="http://schemas.microsoft.com/office/drawing/2014/main" val="3495914647"/>
                    </a:ext>
                  </a:extLst>
                </a:gridCol>
                <a:gridCol w="905321">
                  <a:extLst>
                    <a:ext uri="{9D8B030D-6E8A-4147-A177-3AD203B41FA5}">
                      <a16:colId xmlns:a16="http://schemas.microsoft.com/office/drawing/2014/main" val="1018552195"/>
                    </a:ext>
                  </a:extLst>
                </a:gridCol>
                <a:gridCol w="2746343">
                  <a:extLst>
                    <a:ext uri="{9D8B030D-6E8A-4147-A177-3AD203B41FA5}">
                      <a16:colId xmlns:a16="http://schemas.microsoft.com/office/drawing/2014/main" val="1595622294"/>
                    </a:ext>
                  </a:extLst>
                </a:gridCol>
                <a:gridCol w="838486">
                  <a:extLst>
                    <a:ext uri="{9D8B030D-6E8A-4147-A177-3AD203B41FA5}">
                      <a16:colId xmlns:a16="http://schemas.microsoft.com/office/drawing/2014/main" val="1810286230"/>
                    </a:ext>
                  </a:extLst>
                </a:gridCol>
              </a:tblGrid>
              <a:tr h="74233">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사용가능기간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현재 예상 교체주기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예상 </a:t>
                      </a: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교체년도</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3114613"/>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Headbox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반영구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62345632"/>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Wire Table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73065798"/>
                  </a:ext>
                </a:extLst>
              </a:tr>
              <a:tr h="74233">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Wire Foil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E67F"/>
                    </a:solidFill>
                  </a:tcPr>
                </a:tc>
                <a:extLst>
                  <a:ext uri="{0D108BD9-81ED-4DB2-BD59-A6C34878D82A}">
                    <a16:rowId xmlns:a16="http://schemas.microsoft.com/office/drawing/2014/main" val="3116978571"/>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WIRE, PRESS Roll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롤 기능에 따라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주기 연마수리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extLst>
                  <a:ext uri="{0D108BD9-81ED-4DB2-BD59-A6C34878D82A}">
                    <a16:rowId xmlns:a16="http://schemas.microsoft.com/office/drawing/2014/main" val="1553565546"/>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Dryer Part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반영구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Bearing 9</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E67F"/>
                    </a:solidFill>
                  </a:tcPr>
                </a:tc>
                <a:extLst>
                  <a:ext uri="{0D108BD9-81ED-4DB2-BD59-A6C34878D82A}">
                    <a16:rowId xmlns:a16="http://schemas.microsoft.com/office/drawing/2014/main" val="73893180"/>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Drive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전기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system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90449651"/>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진공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System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년주기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Overhaul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extLst>
                  <a:ext uri="{0D108BD9-81ED-4DB2-BD59-A6C34878D82A}">
                    <a16:rowId xmlns:a16="http://schemas.microsoft.com/office/drawing/2014/main" val="413757381"/>
                  </a:ext>
                </a:extLst>
              </a:tr>
              <a:tr h="7835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QCS(Quality Control System)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no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0304195"/>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펄퍼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02456074"/>
                  </a:ext>
                </a:extLst>
              </a:tr>
              <a:tr h="7835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정선설비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소모품은 교체주기에 따라 관리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noFill/>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808080"/>
                    </a:solidFill>
                  </a:tcPr>
                </a:tc>
                <a:extLst>
                  <a:ext uri="{0D108BD9-81ED-4DB2-BD59-A6C34878D82A}">
                    <a16:rowId xmlns:a16="http://schemas.microsoft.com/office/drawing/2014/main" val="394780393"/>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67516149"/>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보일러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10~15</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2028~2033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E67F"/>
                    </a:solidFill>
                  </a:tcPr>
                </a:tc>
                <a:extLst>
                  <a:ext uri="{0D108BD9-81ED-4DB2-BD59-A6C34878D82A}">
                    <a16:rowId xmlns:a16="http://schemas.microsoft.com/office/drawing/2014/main" val="3217080365"/>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Econiomizer</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2024~2026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38DAB"/>
                    </a:solidFill>
                  </a:tcPr>
                </a:tc>
                <a:extLst>
                  <a:ext uri="{0D108BD9-81ED-4DB2-BD59-A6C34878D82A}">
                    <a16:rowId xmlns:a16="http://schemas.microsoft.com/office/drawing/2014/main" val="1502980697"/>
                  </a:ext>
                </a:extLst>
              </a:tr>
              <a:tr h="7835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PSA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충진제</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no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2024~2026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F38DAB"/>
                    </a:solidFill>
                  </a:tcPr>
                </a:tc>
                <a:extLst>
                  <a:ext uri="{0D108BD9-81ED-4DB2-BD59-A6C34878D82A}">
                    <a16:rowId xmlns:a16="http://schemas.microsoft.com/office/drawing/2014/main" val="3213048997"/>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저압</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수배전 전기</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(Panel)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94104422"/>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변압기류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3005757"/>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계장설비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밸브</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트랜시미터류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부품 수리 및 교체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extLst>
                  <a:ext uri="{0D108BD9-81ED-4DB2-BD59-A6C34878D82A}">
                    <a16:rowId xmlns:a16="http://schemas.microsoft.com/office/drawing/2014/main" val="2235790242"/>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DCS(Distributed, Control System)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98502693"/>
                  </a:ext>
                </a:extLst>
              </a:tr>
              <a:tr h="10179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펌프류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부품 수리 및 교체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extLst>
                  <a:ext uri="{0D108BD9-81ED-4DB2-BD59-A6C34878D82A}">
                    <a16:rowId xmlns:a16="http://schemas.microsoft.com/office/drawing/2014/main" val="1237999145"/>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감속기류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부품 수리 및 교체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extLst>
                  <a:ext uri="{0D108BD9-81ED-4DB2-BD59-A6C34878D82A}">
                    <a16:rowId xmlns:a16="http://schemas.microsoft.com/office/drawing/2014/main" val="4268987922"/>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모터류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일부 부품 수리 및 교체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extLst>
                  <a:ext uri="{0D108BD9-81ED-4DB2-BD59-A6C34878D82A}">
                    <a16:rowId xmlns:a16="http://schemas.microsoft.com/office/drawing/2014/main" val="3850224320"/>
                  </a:ext>
                </a:extLst>
              </a:tr>
              <a:tr h="7835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유공압시스템</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콤푸레샤등</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82988793"/>
                  </a:ext>
                </a:extLst>
              </a:tr>
              <a:tr h="74233">
                <a:tc>
                  <a:txBody>
                    <a:bodyPr/>
                    <a:lstStyle/>
                    <a:p>
                      <a:pPr algn="l" fontAlgn="ctr"/>
                      <a:endParaRPr lang="ko-KR" altLang="en-US" sz="5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5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5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5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endParaRPr lang="ko-KR" altLang="en-US" sz="5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93901970"/>
                  </a:ext>
                </a:extLst>
              </a:tr>
              <a:tr h="74233">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공정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설비명</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설치년도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교체년도</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59643256"/>
                  </a:ext>
                </a:extLst>
              </a:tr>
              <a:tr h="74233">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Winder Drive</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 교체실시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38DAB"/>
                    </a:solidFill>
                  </a:tcPr>
                </a:tc>
                <a:extLst>
                  <a:ext uri="{0D108BD9-81ED-4DB2-BD59-A6C34878D82A}">
                    <a16:rowId xmlns:a16="http://schemas.microsoft.com/office/drawing/2014/main" val="535973265"/>
                  </a:ext>
                </a:extLst>
              </a:tr>
              <a:tr h="78357">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Utility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Turbo Compressor</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예비품</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(2024</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Overhaul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F38DAB"/>
                    </a:solidFill>
                  </a:tcPr>
                </a:tc>
                <a:extLst>
                  <a:ext uri="{0D108BD9-81ED-4DB2-BD59-A6C34878D82A}">
                    <a16:rowId xmlns:a16="http://schemas.microsoft.com/office/drawing/2014/main" val="2837348243"/>
                  </a:ext>
                </a:extLst>
              </a:tr>
            </a:tbl>
          </a:graphicData>
        </a:graphic>
      </p:graphicFrame>
      <p:graphicFrame>
        <p:nvGraphicFramePr>
          <p:cNvPr id="5" name="표 4">
            <a:extLst>
              <a:ext uri="{FF2B5EF4-FFF2-40B4-BE49-F238E27FC236}">
                <a16:creationId xmlns:a16="http://schemas.microsoft.com/office/drawing/2014/main" id="{BFF3CCBE-95C2-4970-B1DC-384118980D24}"/>
              </a:ext>
            </a:extLst>
          </p:cNvPr>
          <p:cNvGraphicFramePr>
            <a:graphicFrameLocks noGrp="1"/>
          </p:cNvGraphicFramePr>
          <p:nvPr/>
        </p:nvGraphicFramePr>
        <p:xfrm>
          <a:off x="7981786" y="1736598"/>
          <a:ext cx="1428749" cy="655320"/>
        </p:xfrm>
        <a:graphic>
          <a:graphicData uri="http://schemas.openxmlformats.org/drawingml/2006/table">
            <a:tbl>
              <a:tblPr/>
              <a:tblGrid>
                <a:gridCol w="25513">
                  <a:extLst>
                    <a:ext uri="{9D8B030D-6E8A-4147-A177-3AD203B41FA5}">
                      <a16:colId xmlns:a16="http://schemas.microsoft.com/office/drawing/2014/main" val="1811044077"/>
                    </a:ext>
                  </a:extLst>
                </a:gridCol>
                <a:gridCol w="650127">
                  <a:extLst>
                    <a:ext uri="{9D8B030D-6E8A-4147-A177-3AD203B41FA5}">
                      <a16:colId xmlns:a16="http://schemas.microsoft.com/office/drawing/2014/main" val="3375337423"/>
                    </a:ext>
                  </a:extLst>
                </a:gridCol>
                <a:gridCol w="727596">
                  <a:extLst>
                    <a:ext uri="{9D8B030D-6E8A-4147-A177-3AD203B41FA5}">
                      <a16:colId xmlns:a16="http://schemas.microsoft.com/office/drawing/2014/main" val="3065568904"/>
                    </a:ext>
                  </a:extLst>
                </a:gridCol>
                <a:gridCol w="25513">
                  <a:extLst>
                    <a:ext uri="{9D8B030D-6E8A-4147-A177-3AD203B41FA5}">
                      <a16:colId xmlns:a16="http://schemas.microsoft.com/office/drawing/2014/main" val="1425884431"/>
                    </a:ext>
                  </a:extLst>
                </a:gridCol>
              </a:tblGrid>
              <a:tr h="108000">
                <a:tc>
                  <a:txBody>
                    <a:bodyPr/>
                    <a:lstStyle/>
                    <a:p>
                      <a:pPr algn="l" fontAlgn="ctr"/>
                      <a:r>
                        <a:rPr lang="ko-KR" altLang="en-US" sz="800" b="0" i="0" u="none" strike="noStrike">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l" fontAlgn="ct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66629489"/>
                  </a:ext>
                </a:extLst>
              </a:tr>
              <a:tr h="137160">
                <a:tc>
                  <a:txBody>
                    <a:bodyPr/>
                    <a:lstStyle/>
                    <a:p>
                      <a:pPr algn="l" fontAlgn="ctr"/>
                      <a:r>
                        <a:rPr lang="ko-KR" altLang="en-US" sz="800" b="0" i="0" u="none" strike="noStrike">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년 이내</a:t>
                      </a:r>
                    </a:p>
                  </a:txBody>
                  <a:tcPr marL="0" marR="0" marT="0" marB="0" anchor="ctr">
                    <a:lnL>
                      <a:noFill/>
                    </a:lnL>
                    <a:lnR>
                      <a:noFill/>
                    </a:lnR>
                    <a:lnT>
                      <a:noFill/>
                    </a:lnT>
                    <a:lnB>
                      <a:noFill/>
                    </a:lnB>
                    <a:solidFill>
                      <a:srgbClr val="F38DAB"/>
                    </a:solidFill>
                  </a:tcPr>
                </a:tc>
                <a:tc>
                  <a:txBody>
                    <a:bodyPr/>
                    <a:lstStyle/>
                    <a:p>
                      <a:pPr algn="ctr" fontAlgn="ctr"/>
                      <a:r>
                        <a:rPr lang="en-US" altLang="ko-KR"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2024</a:t>
                      </a: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년</a:t>
                      </a:r>
                    </a:p>
                  </a:txBody>
                  <a:tcPr marL="0" marR="0" marT="0" marB="0" anchor="ctr">
                    <a:lnL>
                      <a:noFill/>
                    </a:lnL>
                    <a:lnR>
                      <a:noFill/>
                    </a:lnR>
                    <a:lnT>
                      <a:noFill/>
                    </a:lnT>
                    <a:lnB>
                      <a:noFill/>
                    </a:lnB>
                    <a:noFill/>
                  </a:tcPr>
                </a:tc>
                <a:tc>
                  <a:txBody>
                    <a:bodyPr/>
                    <a:lstStyle/>
                    <a:p>
                      <a:pPr algn="l" fontAlgn="ctr"/>
                      <a:r>
                        <a:rPr lang="ko-KR" altLang="en-US" sz="800" b="0" i="0" u="none" strike="noStrike">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4023366"/>
                  </a:ext>
                </a:extLst>
              </a:tr>
              <a:tr h="137160">
                <a:tc>
                  <a:txBody>
                    <a:bodyPr/>
                    <a:lstStyle/>
                    <a:p>
                      <a:pPr algn="l" fontAlgn="ctr"/>
                      <a:r>
                        <a:rPr lang="ko-KR" altLang="en-US" sz="800" b="0" i="0" u="none" strike="noStrike">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10</a:t>
                      </a: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년 이내</a:t>
                      </a:r>
                    </a:p>
                  </a:txBody>
                  <a:tcPr marL="0" marR="0" marT="0" marB="0" anchor="ctr">
                    <a:lnL>
                      <a:noFill/>
                    </a:lnL>
                    <a:lnR>
                      <a:noFill/>
                    </a:lnR>
                    <a:lnT>
                      <a:noFill/>
                    </a:lnT>
                    <a:lnB>
                      <a:noFill/>
                    </a:lnB>
                    <a:solidFill>
                      <a:srgbClr val="FFE67F"/>
                    </a:solidFill>
                  </a:tcPr>
                </a:tc>
                <a:tc>
                  <a:txBody>
                    <a:bodyPr/>
                    <a:lstStyle/>
                    <a:p>
                      <a:pPr algn="ctr" fontAlgn="ctr"/>
                      <a:r>
                        <a:rPr lang="en-US" altLang="ko-KR"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2031</a:t>
                      </a: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년</a:t>
                      </a:r>
                    </a:p>
                  </a:txBody>
                  <a:tcPr marL="0" marR="0" marT="0" marB="0" anchor="ctr">
                    <a:lnL>
                      <a:noFill/>
                    </a:lnL>
                    <a:lnR>
                      <a:noFill/>
                    </a:lnR>
                    <a:lnT>
                      <a:noFill/>
                    </a:lnT>
                    <a:lnB>
                      <a:noFill/>
                    </a:lnB>
                    <a:noFill/>
                  </a:tcPr>
                </a:tc>
                <a:tc>
                  <a:txBody>
                    <a:bodyPr/>
                    <a:lstStyle/>
                    <a:p>
                      <a:pPr algn="l" fontAlgn="ctr"/>
                      <a:r>
                        <a:rPr lang="ko-KR" altLang="en-US" sz="800" b="0" i="0" u="none" strike="noStrike">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76279778"/>
                  </a:ext>
                </a:extLst>
              </a:tr>
              <a:tr h="137160">
                <a:tc>
                  <a:txBody>
                    <a:bodyPr/>
                    <a:lstStyle/>
                    <a:p>
                      <a:pPr algn="l" fontAlgn="ctr"/>
                      <a:r>
                        <a:rPr lang="ko-KR" altLang="en-US" sz="800" b="0" i="0" u="none" strike="noStrike">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10</a:t>
                      </a: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년 이상</a:t>
                      </a:r>
                    </a:p>
                  </a:txBody>
                  <a:tcPr marL="0" marR="0" marT="0" marB="0" anchor="ctr">
                    <a:lnL>
                      <a:noFill/>
                    </a:lnL>
                    <a:lnR>
                      <a:noFill/>
                    </a:lnR>
                    <a:lnT>
                      <a:noFill/>
                    </a:lnT>
                    <a:lnB>
                      <a:noFill/>
                    </a:lnB>
                  </a:tcPr>
                </a:tc>
                <a:tc>
                  <a:txBody>
                    <a:bodyPr/>
                    <a:lstStyle/>
                    <a:p>
                      <a:pPr algn="ctr" fontAlgn="ctr"/>
                      <a:r>
                        <a:rPr lang="en-US" altLang="ko-KR"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2023</a:t>
                      </a: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a:t>
                      </a:r>
                    </a:p>
                  </a:txBody>
                  <a:tcPr marL="0" marR="0" marT="0" marB="0" anchor="ctr">
                    <a:lnL>
                      <a:noFill/>
                    </a:lnL>
                    <a:lnR>
                      <a:noFill/>
                    </a:lnR>
                    <a:lnT>
                      <a:noFill/>
                    </a:lnT>
                    <a:lnB>
                      <a:noFill/>
                    </a:lnB>
                    <a:noFill/>
                  </a:tcPr>
                </a:tc>
                <a:tc>
                  <a:txBody>
                    <a:bodyPr/>
                    <a:lstStyle/>
                    <a:p>
                      <a:pPr algn="l" fontAlgn="ctr"/>
                      <a:r>
                        <a:rPr lang="ko-KR" altLang="en-US" sz="800" b="0" i="0" u="none" strike="noStrike">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32537469"/>
                  </a:ext>
                </a:extLst>
              </a:tr>
              <a:tr h="32385">
                <a:tc>
                  <a:txBody>
                    <a:bodyPr/>
                    <a:lstStyle/>
                    <a:p>
                      <a:pPr algn="l" fontAlgn="ctr"/>
                      <a:r>
                        <a:rPr lang="ko-KR" altLang="en-US" sz="800" b="0" i="0" u="none" strike="noStrike">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chemeClr val="tx1">
                              <a:lumMod val="75000"/>
                              <a:lumOff val="25000"/>
                            </a:schemeClr>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90531093"/>
                  </a:ext>
                </a:extLst>
              </a:tr>
            </a:tbl>
          </a:graphicData>
        </a:graphic>
      </p:graphicFrame>
      <p:sp>
        <p:nvSpPr>
          <p:cNvPr id="18" name="TextBox 17">
            <a:extLst>
              <a:ext uri="{FF2B5EF4-FFF2-40B4-BE49-F238E27FC236}">
                <a16:creationId xmlns:a16="http://schemas.microsoft.com/office/drawing/2014/main" id="{E06AEF52-7AFC-4CD9-810F-B7CD69D47A2D}"/>
              </a:ext>
            </a:extLst>
          </p:cNvPr>
          <p:cNvSpPr txBox="1"/>
          <p:nvPr/>
        </p:nvSpPr>
        <p:spPr>
          <a:xfrm>
            <a:off x="495301" y="5103930"/>
            <a:ext cx="8934450" cy="1272721"/>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spcBef>
                <a:spcPts val="600"/>
              </a:spcBef>
              <a:spcAft>
                <a:spcPts val="0"/>
              </a:spcAft>
              <a:buClr>
                <a:srgbClr val="00338D"/>
              </a:buClr>
              <a:buSzTx/>
              <a:buFont typeface="Arial" panose="020B0604020202020204" pitchFamily="34" charset="0"/>
              <a:buChar char="•"/>
              <a:tabLst>
                <a:tab pos="180975" algn="l"/>
              </a:tabLst>
              <a:defRPr/>
            </a:pPr>
            <a:r>
              <a:rPr lang="en-US" altLang="ko-KR" sz="900" b="1" u="sng" dirty="0">
                <a:solidFill>
                  <a:srgbClr val="000000"/>
                </a:solidFill>
                <a:latin typeface="Arial" panose="020B0604020202020204" pitchFamily="34" charset="0"/>
                <a:cs typeface="Arial" panose="020B0604020202020204" pitchFamily="34" charset="0"/>
              </a:rPr>
              <a:t>PCI</a:t>
            </a:r>
            <a:r>
              <a:rPr lang="ko-KR" altLang="en-US" sz="900" b="1" u="sng" dirty="0">
                <a:solidFill>
                  <a:srgbClr val="000000"/>
                </a:solidFill>
                <a:latin typeface="Arial" panose="020B0604020202020204" pitchFamily="34" charset="0"/>
                <a:cs typeface="Arial" panose="020B0604020202020204" pitchFamily="34" charset="0"/>
              </a:rPr>
              <a:t> 설비 노후화 수준</a:t>
            </a:r>
            <a:endParaRPr lang="en-US" altLang="ko-KR" sz="900" b="1" u="sng" dirty="0">
              <a:solidFill>
                <a:srgbClr val="000000"/>
              </a:solidFill>
              <a:latin typeface="Arial" panose="020B0604020202020204" pitchFamily="34" charset="0"/>
              <a:cs typeface="Arial" panose="020B0604020202020204" pitchFamily="34" charset="0"/>
            </a:endParaRPr>
          </a:p>
          <a:p>
            <a:pPr marL="266700" marR="0" lvl="0" indent="-174625" algn="l" defTabSz="914400" rtl="0" eaLnBrk="1" fontAlgn="auto" latinLnBrk="1" hangingPunct="1">
              <a:spcBef>
                <a:spcPts val="600"/>
              </a:spcBef>
              <a:spcAft>
                <a:spcPts val="0"/>
              </a:spcAft>
              <a:buClr>
                <a:srgbClr val="00338D"/>
              </a:buClr>
              <a:buSzTx/>
              <a:buFont typeface="Wingdings" panose="05000000000000000000" pitchFamily="2" charset="2"/>
              <a:buChar char="ü"/>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2018</a:t>
            </a:r>
            <a:r>
              <a:rPr lang="ko-KR" altLang="en-US" sz="800" dirty="0">
                <a:solidFill>
                  <a:srgbClr val="000000"/>
                </a:solidFill>
                <a:latin typeface="Arial" panose="020B0604020202020204" pitchFamily="34" charset="0"/>
                <a:cs typeface="Arial" panose="020B0604020202020204" pitchFamily="34" charset="0"/>
              </a:rPr>
              <a:t>년 군산공장으로 이전함에 따라 대부분 설비의 사용기간이 오래되지 않음</a:t>
            </a:r>
            <a:endParaRPr lang="en-US" altLang="ko-KR" sz="800" dirty="0">
              <a:solidFill>
                <a:srgbClr val="000000"/>
              </a:solidFill>
              <a:latin typeface="Arial" panose="020B0604020202020204" pitchFamily="34" charset="0"/>
              <a:cs typeface="Arial" panose="020B0604020202020204" pitchFamily="34" charset="0"/>
            </a:endParaRPr>
          </a:p>
          <a:p>
            <a:pPr marL="266700" marR="0" lvl="0" indent="-174625" algn="l" defTabSz="914400" rtl="0" eaLnBrk="1" fontAlgn="auto" latinLnBrk="1" hangingPunct="1">
              <a:spcBef>
                <a:spcPts val="600"/>
              </a:spcBef>
              <a:spcAft>
                <a:spcPts val="0"/>
              </a:spcAft>
              <a:buClr>
                <a:srgbClr val="00338D"/>
              </a:buClr>
              <a:buSzTx/>
              <a:buFont typeface="Wingdings" panose="05000000000000000000" pitchFamily="2" charset="2"/>
              <a:buChar char="ü"/>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PCI</a:t>
            </a:r>
            <a:r>
              <a:rPr lang="ko-KR" altLang="en-US" sz="800" dirty="0">
                <a:solidFill>
                  <a:srgbClr val="000000"/>
                </a:solidFill>
                <a:latin typeface="Arial" panose="020B0604020202020204" pitchFamily="34" charset="0"/>
                <a:cs typeface="Arial" panose="020B0604020202020204" pitchFamily="34" charset="0"/>
              </a:rPr>
              <a:t>의 설비 중 사용기간이 </a:t>
            </a:r>
            <a:r>
              <a:rPr lang="en-US" altLang="ko-KR" sz="800" dirty="0">
                <a:solidFill>
                  <a:srgbClr val="000000"/>
                </a:solidFill>
                <a:latin typeface="Arial" panose="020B0604020202020204" pitchFamily="34" charset="0"/>
                <a:cs typeface="Arial" panose="020B0604020202020204" pitchFamily="34" charset="0"/>
              </a:rPr>
              <a:t>30</a:t>
            </a:r>
            <a:r>
              <a:rPr lang="ko-KR" altLang="en-US" sz="800" dirty="0">
                <a:solidFill>
                  <a:srgbClr val="000000"/>
                </a:solidFill>
                <a:latin typeface="Arial" panose="020B0604020202020204" pitchFamily="34" charset="0"/>
                <a:cs typeface="Arial" panose="020B0604020202020204" pitchFamily="34" charset="0"/>
              </a:rPr>
              <a:t>년 수준으로</a:t>
            </a:r>
            <a:r>
              <a:rPr lang="en-US" altLang="ko-KR" sz="800" dirty="0">
                <a:solidFill>
                  <a:srgbClr val="000000"/>
                </a:solidFill>
                <a:latin typeface="Arial" panose="020B0604020202020204" pitchFamily="34" charset="0"/>
                <a:cs typeface="Arial" panose="020B0604020202020204" pitchFamily="34" charset="0"/>
              </a:rPr>
              <a:t>(1992</a:t>
            </a:r>
            <a:r>
              <a:rPr lang="ko-KR" altLang="en-US" sz="800" dirty="0">
                <a:solidFill>
                  <a:srgbClr val="000000"/>
                </a:solidFill>
                <a:latin typeface="Arial" panose="020B0604020202020204" pitchFamily="34" charset="0"/>
                <a:cs typeface="Arial" panose="020B0604020202020204" pitchFamily="34" charset="0"/>
              </a:rPr>
              <a:t>년 설치</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상당부분 노후화가 진행된 설비는 초지기의 </a:t>
            </a:r>
            <a:r>
              <a:rPr lang="en-US" altLang="ko-KR" sz="800" dirty="0">
                <a:solidFill>
                  <a:srgbClr val="000000"/>
                </a:solidFill>
                <a:latin typeface="Arial" panose="020B0604020202020204" pitchFamily="34" charset="0"/>
                <a:cs typeface="Arial" panose="020B0604020202020204" pitchFamily="34" charset="0"/>
              </a:rPr>
              <a:t>Winder Drive (2022</a:t>
            </a:r>
            <a:r>
              <a:rPr lang="ko-KR" altLang="en-US" sz="800" dirty="0">
                <a:solidFill>
                  <a:srgbClr val="000000"/>
                </a:solidFill>
                <a:latin typeface="Arial" panose="020B0604020202020204" pitchFamily="34" charset="0"/>
                <a:cs typeface="Arial" panose="020B0604020202020204" pitchFamily="34" charset="0"/>
              </a:rPr>
              <a:t>년 교체예상</a:t>
            </a:r>
            <a:r>
              <a:rPr lang="en-US" altLang="ko-KR" sz="800" dirty="0">
                <a:solidFill>
                  <a:srgbClr val="000000"/>
                </a:solidFill>
                <a:latin typeface="Arial" panose="020B0604020202020204" pitchFamily="34" charset="0"/>
                <a:cs typeface="Arial" panose="020B0604020202020204" pitchFamily="34" charset="0"/>
              </a:rPr>
              <a:t>)</a:t>
            </a:r>
            <a:r>
              <a:rPr lang="en-US" altLang="ko-KR" sz="800" baseline="30000" dirty="0">
                <a:solidFill>
                  <a:srgbClr val="000000"/>
                </a:solidFill>
                <a:latin typeface="Arial" panose="020B0604020202020204" pitchFamily="34" charset="0"/>
                <a:cs typeface="Arial" panose="020B0604020202020204" pitchFamily="34" charset="0"/>
              </a:rPr>
              <a:t>1 </a:t>
            </a:r>
            <a:r>
              <a:rPr lang="ko-KR" altLang="en-US" sz="800" dirty="0">
                <a:solidFill>
                  <a:srgbClr val="000000"/>
                </a:solidFill>
                <a:latin typeface="Arial" panose="020B0604020202020204" pitchFamily="34" charset="0"/>
                <a:cs typeface="Arial" panose="020B0604020202020204" pitchFamily="34" charset="0"/>
              </a:rPr>
              <a:t>설비와 </a:t>
            </a:r>
            <a:r>
              <a:rPr lang="en-US" altLang="ko-KR" sz="800" dirty="0">
                <a:solidFill>
                  <a:srgbClr val="000000"/>
                </a:solidFill>
                <a:latin typeface="Arial" panose="020B0604020202020204" pitchFamily="34" charset="0"/>
                <a:cs typeface="Arial" panose="020B0604020202020204" pitchFamily="34" charset="0"/>
              </a:rPr>
              <a:t>Utility</a:t>
            </a:r>
            <a:r>
              <a:rPr lang="ko-KR" altLang="en-US" sz="800" dirty="0">
                <a:solidFill>
                  <a:srgbClr val="000000"/>
                </a:solidFill>
                <a:latin typeface="Arial" panose="020B0604020202020204" pitchFamily="34" charset="0"/>
                <a:cs typeface="Arial" panose="020B0604020202020204" pitchFamily="34" charset="0"/>
              </a:rPr>
              <a:t>의 </a:t>
            </a:r>
            <a:r>
              <a:rPr lang="en-US" altLang="ko-KR" sz="800" dirty="0">
                <a:solidFill>
                  <a:srgbClr val="000000"/>
                </a:solidFill>
                <a:latin typeface="Arial" panose="020B0604020202020204" pitchFamily="34" charset="0"/>
                <a:cs typeface="Arial" panose="020B0604020202020204" pitchFamily="34" charset="0"/>
              </a:rPr>
              <a:t>Turbo Compressor (</a:t>
            </a:r>
            <a:r>
              <a:rPr lang="ko-KR" altLang="en-US" sz="800" dirty="0" err="1">
                <a:solidFill>
                  <a:srgbClr val="000000"/>
                </a:solidFill>
                <a:latin typeface="Arial" panose="020B0604020202020204" pitchFamily="34" charset="0"/>
                <a:cs typeface="Arial" panose="020B0604020202020204" pitchFamily="34" charset="0"/>
              </a:rPr>
              <a:t>예비품</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1</a:t>
            </a:r>
            <a:r>
              <a:rPr lang="ko-KR" altLang="en-US" sz="800" dirty="0">
                <a:solidFill>
                  <a:srgbClr val="000000"/>
                </a:solidFill>
                <a:latin typeface="Arial" panose="020B0604020202020204" pitchFamily="34" charset="0"/>
                <a:cs typeface="Arial" panose="020B0604020202020204" pitchFamily="34" charset="0"/>
              </a:rPr>
              <a:t>기</a:t>
            </a:r>
            <a:r>
              <a:rPr lang="en-US" altLang="ko-KR" sz="800" dirty="0">
                <a:solidFill>
                  <a:srgbClr val="000000"/>
                </a:solidFill>
                <a:latin typeface="Arial" panose="020B0604020202020204" pitchFamily="34" charset="0"/>
                <a:cs typeface="Arial" panose="020B0604020202020204" pitchFamily="34" charset="0"/>
              </a:rPr>
              <a:t>: 2024</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Overhaul)</a:t>
            </a:r>
            <a:r>
              <a:rPr lang="en-US" altLang="ko-KR" sz="800" baseline="30000" dirty="0">
                <a:solidFill>
                  <a:srgbClr val="000000"/>
                </a:solidFill>
                <a:latin typeface="Arial" panose="020B0604020202020204" pitchFamily="34" charset="0"/>
                <a:cs typeface="Arial" panose="020B0604020202020204" pitchFamily="34" charset="0"/>
              </a:rPr>
              <a:t>2</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에 해당함</a:t>
            </a:r>
            <a:endParaRPr lang="en-US" altLang="ko-KR" sz="800" dirty="0">
              <a:solidFill>
                <a:srgbClr val="000000"/>
              </a:solidFill>
              <a:latin typeface="Arial" panose="020B0604020202020204" pitchFamily="34" charset="0"/>
              <a:cs typeface="Arial" panose="020B0604020202020204" pitchFamily="34" charset="0"/>
            </a:endParaRPr>
          </a:p>
          <a:p>
            <a:pPr marL="266700" marR="0" lvl="0" indent="-174625" algn="l" defTabSz="914400" rtl="0" eaLnBrk="1" fontAlgn="auto" latinLnBrk="1" hangingPunct="1">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기타 </a:t>
            </a:r>
            <a:r>
              <a:rPr lang="en-US" altLang="ko-KR" sz="800" dirty="0">
                <a:solidFill>
                  <a:srgbClr val="000000"/>
                </a:solidFill>
                <a:latin typeface="Arial" panose="020B0604020202020204" pitchFamily="34" charset="0"/>
                <a:cs typeface="Arial" panose="020B0604020202020204" pitchFamily="34" charset="0"/>
              </a:rPr>
              <a:t>PCI</a:t>
            </a:r>
            <a:r>
              <a:rPr lang="ko-KR" altLang="en-US" sz="800" dirty="0">
                <a:solidFill>
                  <a:srgbClr val="000000"/>
                </a:solidFill>
                <a:latin typeface="Arial" panose="020B0604020202020204" pitchFamily="34" charset="0"/>
                <a:cs typeface="Arial" panose="020B0604020202020204" pitchFamily="34" charset="0"/>
              </a:rPr>
              <a:t>의 설비 중 초지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원료 관련 설비는 대부분 사용가능기간이 </a:t>
            </a:r>
            <a:r>
              <a:rPr lang="en-US" altLang="ko-KR" sz="800" dirty="0">
                <a:solidFill>
                  <a:srgbClr val="000000"/>
                </a:solidFill>
                <a:latin typeface="Arial" panose="020B0604020202020204" pitchFamily="34" charset="0"/>
                <a:cs typeface="Arial" panose="020B0604020202020204" pitchFamily="34" charset="0"/>
              </a:rPr>
              <a:t>20~40</a:t>
            </a:r>
            <a:r>
              <a:rPr lang="ko-KR" altLang="en-US" sz="800" dirty="0">
                <a:solidFill>
                  <a:srgbClr val="000000"/>
                </a:solidFill>
                <a:latin typeface="Arial" panose="020B0604020202020204" pitchFamily="34" charset="0"/>
                <a:cs typeface="Arial" panose="020B0604020202020204" pitchFamily="34" charset="0"/>
              </a:rPr>
              <a:t>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반영구</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이며 일부 부품에 대한 교체를 요함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현재 예상 교체 주기는 대부분 여유가 있는 편이나 </a:t>
            </a:r>
            <a:r>
              <a:rPr lang="en-US" altLang="ko-KR" sz="800" dirty="0">
                <a:solidFill>
                  <a:srgbClr val="000000"/>
                </a:solidFill>
                <a:latin typeface="Arial" panose="020B0604020202020204" pitchFamily="34" charset="0"/>
                <a:cs typeface="Arial" panose="020B0604020202020204" pitchFamily="34" charset="0"/>
              </a:rPr>
              <a:t>Wire Foil </a:t>
            </a:r>
            <a:r>
              <a:rPr lang="ko-KR" altLang="en-US" sz="800" dirty="0">
                <a:solidFill>
                  <a:srgbClr val="000000"/>
                </a:solidFill>
                <a:latin typeface="Arial" panose="020B0604020202020204" pitchFamily="34" charset="0"/>
                <a:cs typeface="Arial" panose="020B0604020202020204" pitchFamily="34" charset="0"/>
              </a:rPr>
              <a:t>및 </a:t>
            </a:r>
            <a:r>
              <a:rPr lang="en-US" altLang="ko-KR" sz="800" dirty="0">
                <a:solidFill>
                  <a:srgbClr val="000000"/>
                </a:solidFill>
                <a:latin typeface="Arial" panose="020B0604020202020204" pitchFamily="34" charset="0"/>
                <a:cs typeface="Arial" panose="020B0604020202020204" pitchFamily="34" charset="0"/>
              </a:rPr>
              <a:t>Dryer Part</a:t>
            </a:r>
            <a:r>
              <a:rPr lang="ko-KR" altLang="en-US" sz="800" dirty="0">
                <a:solidFill>
                  <a:srgbClr val="000000"/>
                </a:solidFill>
                <a:latin typeface="Arial" panose="020B0604020202020204" pitchFamily="34" charset="0"/>
                <a:cs typeface="Arial" panose="020B0604020202020204" pitchFamily="34" charset="0"/>
              </a:rPr>
              <a:t>의 </a:t>
            </a:r>
            <a:r>
              <a:rPr lang="en-US" altLang="ko-KR" sz="800" dirty="0">
                <a:solidFill>
                  <a:srgbClr val="000000"/>
                </a:solidFill>
                <a:latin typeface="Arial" panose="020B0604020202020204" pitchFamily="34" charset="0"/>
                <a:cs typeface="Arial" panose="020B0604020202020204" pitchFamily="34" charset="0"/>
              </a:rPr>
              <a:t>Bearing</a:t>
            </a:r>
            <a:r>
              <a:rPr lang="ko-KR" altLang="en-US" sz="800" dirty="0">
                <a:solidFill>
                  <a:srgbClr val="000000"/>
                </a:solidFill>
                <a:latin typeface="Arial" panose="020B0604020202020204" pitchFamily="34" charset="0"/>
                <a:cs typeface="Arial" panose="020B0604020202020204" pitchFamily="34" charset="0"/>
              </a:rPr>
              <a:t> 에 대한 교체 시기가 상대적으로 근접해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환경 설비의 경우 사용가능 기간이 </a:t>
            </a:r>
            <a:r>
              <a:rPr lang="en-US" altLang="ko-KR" sz="800" dirty="0">
                <a:solidFill>
                  <a:srgbClr val="000000"/>
                </a:solidFill>
                <a:latin typeface="Arial" panose="020B0604020202020204" pitchFamily="34" charset="0"/>
                <a:cs typeface="Arial" panose="020B0604020202020204" pitchFamily="34" charset="0"/>
              </a:rPr>
              <a:t>3~15</a:t>
            </a:r>
            <a:r>
              <a:rPr lang="ko-KR" altLang="en-US" sz="800" dirty="0">
                <a:solidFill>
                  <a:srgbClr val="000000"/>
                </a:solidFill>
                <a:latin typeface="Arial" panose="020B0604020202020204" pitchFamily="34" charset="0"/>
                <a:cs typeface="Arial" panose="020B0604020202020204" pitchFamily="34" charset="0"/>
              </a:rPr>
              <a:t>년으로 생산설비 대비 짧은 편이며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특히 보일러</a:t>
            </a:r>
            <a:r>
              <a:rPr lang="en-US" altLang="ko-KR" sz="800" dirty="0">
                <a:solidFill>
                  <a:srgbClr val="000000"/>
                </a:solidFill>
                <a:latin typeface="Arial" panose="020B0604020202020204" pitchFamily="34" charset="0"/>
                <a:cs typeface="Arial" panose="020B0604020202020204" pitchFamily="34" charset="0"/>
              </a:rPr>
              <a:t>, </a:t>
            </a:r>
            <a:r>
              <a:rPr lang="en-US" altLang="ko-KR" sz="800" dirty="0" err="1">
                <a:solidFill>
                  <a:srgbClr val="000000"/>
                </a:solidFill>
                <a:latin typeface="Arial" panose="020B0604020202020204" pitchFamily="34" charset="0"/>
                <a:cs typeface="Arial" panose="020B0604020202020204" pitchFamily="34" charset="0"/>
              </a:rPr>
              <a:t>Econiomizer</a:t>
            </a:r>
            <a:r>
              <a:rPr lang="en-US" altLang="ko-KR" sz="800" dirty="0">
                <a:solidFill>
                  <a:srgbClr val="000000"/>
                </a:solidFill>
                <a:latin typeface="Arial" panose="020B0604020202020204" pitchFamily="34" charset="0"/>
                <a:cs typeface="Arial" panose="020B0604020202020204" pitchFamily="34" charset="0"/>
              </a:rPr>
              <a:t>, PSA</a:t>
            </a:r>
            <a:r>
              <a:rPr lang="ko-KR" altLang="en-US" sz="800" dirty="0">
                <a:solidFill>
                  <a:srgbClr val="000000"/>
                </a:solidFill>
                <a:latin typeface="Arial" panose="020B0604020202020204" pitchFamily="34" charset="0"/>
                <a:cs typeface="Arial" panose="020B0604020202020204" pitchFamily="34" charset="0"/>
              </a:rPr>
              <a:t>충진제에 대한 교체시기가 근접해 있음</a:t>
            </a:r>
            <a:endParaRPr lang="en-US" altLang="ko-KR" sz="900" dirty="0">
              <a:latin typeface="Arial" panose="020B0604020202020204" pitchFamily="34" charset="0"/>
              <a:cs typeface="Arial" panose="020B0604020202020204" pitchFamily="34" charset="0"/>
            </a:endParaRPr>
          </a:p>
        </p:txBody>
      </p:sp>
      <p:sp>
        <p:nvSpPr>
          <p:cNvPr id="20" name="직사각형 119">
            <a:extLst>
              <a:ext uri="{FF2B5EF4-FFF2-40B4-BE49-F238E27FC236}">
                <a16:creationId xmlns:a16="http://schemas.microsoft.com/office/drawing/2014/main" id="{F317AEB6-2B34-4403-BE75-99E37826D02E}"/>
              </a:ext>
            </a:extLst>
          </p:cNvPr>
          <p:cNvSpPr/>
          <p:nvPr/>
        </p:nvSpPr>
        <p:spPr bwMode="auto">
          <a:xfrm>
            <a:off x="4940910" y="1519218"/>
            <a:ext cx="2860953"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 6.2.16, VDR 6.5.2, VDR 6.7.4) </a:t>
            </a:r>
          </a:p>
        </p:txBody>
      </p:sp>
      <p:sp>
        <p:nvSpPr>
          <p:cNvPr id="22" name="직사각형 119">
            <a:extLst>
              <a:ext uri="{FF2B5EF4-FFF2-40B4-BE49-F238E27FC236}">
                <a16:creationId xmlns:a16="http://schemas.microsoft.com/office/drawing/2014/main" id="{49DA3D23-8C5B-4946-9BD8-C6C69E4542A6}"/>
              </a:ext>
            </a:extLst>
          </p:cNvPr>
          <p:cNvSpPr/>
          <p:nvPr/>
        </p:nvSpPr>
        <p:spPr bwMode="auto">
          <a:xfrm>
            <a:off x="7981787" y="2595401"/>
            <a:ext cx="1447964" cy="1272528"/>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marL="171450" indent="-171450" defTabSz="826710">
              <a:lnSpc>
                <a:spcPct val="150000"/>
              </a:lnSpc>
              <a:buClr>
                <a:srgbClr val="00338D"/>
              </a:buClr>
              <a:buFont typeface="Arial" panose="020B0604020202020204" pitchFamily="34" charset="0"/>
              <a:buChar char="•"/>
              <a:tabLst>
                <a:tab pos="241125" algn="l"/>
              </a:tabLst>
            </a:pPr>
            <a:r>
              <a:rPr lang="en-US" altLang="ko-KR" sz="700" b="1" i="1" u="sng" dirty="0">
                <a:solidFill>
                  <a:prstClr val="black"/>
                </a:solidFill>
                <a:latin typeface="Arial" panose="020B0604020202020204" pitchFamily="34" charset="0"/>
                <a:ea typeface="+mj-ea"/>
                <a:cs typeface="Arial" panose="020B0604020202020204" pitchFamily="34" charset="0"/>
              </a:rPr>
              <a:t>(Limitation)</a:t>
            </a:r>
          </a:p>
          <a:p>
            <a:pPr marL="171450" indent="-171450" defTabSz="826710">
              <a:lnSpc>
                <a:spcPct val="150000"/>
              </a:lnSpc>
              <a:buClr>
                <a:srgbClr val="00338D"/>
              </a:buClr>
              <a:buFont typeface="Wingdings" panose="05000000000000000000" pitchFamily="2" charset="2"/>
              <a:buChar char="ü"/>
              <a:tabLst>
                <a:tab pos="241125" algn="l"/>
              </a:tabLst>
            </a:pPr>
            <a:r>
              <a:rPr lang="en-US" altLang="ko-KR" sz="700" i="1" dirty="0">
                <a:solidFill>
                  <a:srgbClr val="000000"/>
                </a:solidFill>
                <a:latin typeface="Arial" panose="020B0604020202020204" pitchFamily="34" charset="0"/>
                <a:cs typeface="Arial" panose="020B0604020202020204" pitchFamily="34" charset="0"/>
              </a:rPr>
              <a:t>NM </a:t>
            </a:r>
            <a:r>
              <a:rPr lang="ko-KR" altLang="en-US" sz="700" i="1" dirty="0">
                <a:solidFill>
                  <a:srgbClr val="000000"/>
                </a:solidFill>
                <a:latin typeface="Arial" panose="020B0604020202020204" pitchFamily="34" charset="0"/>
                <a:cs typeface="Arial" panose="020B0604020202020204" pitchFamily="34" charset="0"/>
              </a:rPr>
              <a:t>설비에 대한 사용가능 기간 및 노후화 수준 관련 자료 수령하지 못하여 분석 제약</a:t>
            </a:r>
            <a:endParaRPr lang="en-US" altLang="ko-KR" sz="700" i="1" dirty="0">
              <a:solidFill>
                <a:srgbClr val="000000"/>
              </a:solidFill>
              <a:latin typeface="Arial" panose="020B0604020202020204" pitchFamily="34" charset="0"/>
              <a:cs typeface="Arial" panose="020B0604020202020204" pitchFamily="34" charset="0"/>
            </a:endParaRPr>
          </a:p>
          <a:p>
            <a:pPr marL="171450" indent="-171450" defTabSz="826710">
              <a:lnSpc>
                <a:spcPct val="150000"/>
              </a:lnSpc>
              <a:buClr>
                <a:srgbClr val="00338D"/>
              </a:buClr>
              <a:buFont typeface="Wingdings" panose="05000000000000000000" pitchFamily="2" charset="2"/>
              <a:buChar char="ü"/>
              <a:tabLst>
                <a:tab pos="241125" algn="l"/>
              </a:tabLst>
            </a:pPr>
            <a:r>
              <a:rPr lang="ko-KR" altLang="en-US" sz="700" i="1" dirty="0">
                <a:solidFill>
                  <a:srgbClr val="000000"/>
                </a:solidFill>
                <a:latin typeface="Arial" panose="020B0604020202020204" pitchFamily="34" charset="0"/>
                <a:cs typeface="Arial" panose="020B0604020202020204" pitchFamily="34" charset="0"/>
              </a:rPr>
              <a:t>각 설비 교체 시 예상되는 투자금액에 대한 자료를 수령하지 못하여 예상 </a:t>
            </a:r>
            <a:r>
              <a:rPr lang="en-US" altLang="ko-KR" sz="700" i="1" dirty="0">
                <a:solidFill>
                  <a:srgbClr val="000000"/>
                </a:solidFill>
                <a:latin typeface="Arial" panose="020B0604020202020204" pitchFamily="34" charset="0"/>
                <a:cs typeface="Arial" panose="020B0604020202020204" pitchFamily="34" charset="0"/>
              </a:rPr>
              <a:t>Cash-out </a:t>
            </a:r>
            <a:r>
              <a:rPr lang="ko-KR" altLang="en-US" sz="700" i="1" dirty="0">
                <a:solidFill>
                  <a:srgbClr val="000000"/>
                </a:solidFill>
                <a:latin typeface="Arial" panose="020B0604020202020204" pitchFamily="34" charset="0"/>
                <a:cs typeface="Arial" panose="020B0604020202020204" pitchFamily="34" charset="0"/>
              </a:rPr>
              <a:t>분석 제약</a:t>
            </a:r>
            <a:endParaRPr lang="en-US" altLang="ko-KR" sz="800" dirty="0">
              <a:solidFill>
                <a:srgbClr val="000000"/>
              </a:solidFill>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70B14F79-6987-4987-8BB0-E5B6D91CFACE}"/>
              </a:ext>
            </a:extLst>
          </p:cNvPr>
          <p:cNvSpPr txBox="1">
            <a:spLocks/>
          </p:cNvSpPr>
          <p:nvPr/>
        </p:nvSpPr>
        <p:spPr>
          <a:xfrm>
            <a:off x="495464" y="1512143"/>
            <a:ext cx="2762299" cy="142189"/>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[PCI </a:t>
            </a:r>
            <a:r>
              <a:rPr lang="ko-KR" altLang="en-US" sz="1000" b="1" dirty="0">
                <a:solidFill>
                  <a:srgbClr val="002997"/>
                </a:solidFill>
                <a:latin typeface="Arial" panose="020B0604020202020204" pitchFamily="34" charset="0"/>
                <a:ea typeface="+mj-ea"/>
                <a:cs typeface="Arial" panose="020B0604020202020204" pitchFamily="34" charset="0"/>
              </a:rPr>
              <a:t>설비 노후화 수준</a:t>
            </a:r>
            <a:r>
              <a:rPr lang="en-US" altLang="ko-KR" sz="1000" b="1" dirty="0">
                <a:solidFill>
                  <a:srgbClr val="002997"/>
                </a:solidFill>
                <a:latin typeface="Arial" panose="020B0604020202020204" pitchFamily="34" charset="0"/>
                <a:ea typeface="+mj-ea"/>
                <a:cs typeface="Arial" panose="020B0604020202020204" pitchFamily="34" charset="0"/>
              </a:rPr>
              <a:t>]</a:t>
            </a:r>
          </a:p>
        </p:txBody>
      </p:sp>
      <p:sp>
        <p:nvSpPr>
          <p:cNvPr id="14" name="직사각형 119">
            <a:extLst>
              <a:ext uri="{FF2B5EF4-FFF2-40B4-BE49-F238E27FC236}">
                <a16:creationId xmlns:a16="http://schemas.microsoft.com/office/drawing/2014/main" id="{83CC78D9-8D0E-4102-8F64-EEAE300C51CD}"/>
              </a:ext>
            </a:extLst>
          </p:cNvPr>
          <p:cNvSpPr/>
          <p:nvPr/>
        </p:nvSpPr>
        <p:spPr bwMode="auto">
          <a:xfrm>
            <a:off x="495301" y="4975939"/>
            <a:ext cx="8707422" cy="215444"/>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설비 이전 시 </a:t>
            </a:r>
            <a:r>
              <a:rPr lang="en-US" altLang="ko-KR" sz="700" dirty="0">
                <a:solidFill>
                  <a:prstClr val="black"/>
                </a:solidFill>
                <a:latin typeface="Arial" panose="020B0604020202020204" pitchFamily="34" charset="0"/>
                <a:ea typeface="+mj-ea"/>
                <a:cs typeface="Arial" panose="020B0604020202020204" pitchFamily="34" charset="0"/>
              </a:rPr>
              <a:t>Winder</a:t>
            </a:r>
            <a:r>
              <a:rPr lang="ko-KR" altLang="en-US" sz="700" dirty="0">
                <a:solidFill>
                  <a:prstClr val="black"/>
                </a:solidFill>
                <a:latin typeface="Arial" panose="020B0604020202020204" pitchFamily="34" charset="0"/>
                <a:ea typeface="+mj-ea"/>
                <a:cs typeface="Arial" panose="020B0604020202020204" pitchFamily="34" charset="0"/>
              </a:rPr>
              <a:t>만 제외하고 전부 </a:t>
            </a:r>
            <a:r>
              <a:rPr lang="en-US" altLang="ko-KR" sz="700" dirty="0">
                <a:solidFill>
                  <a:prstClr val="black"/>
                </a:solidFill>
                <a:latin typeface="Arial" panose="020B0604020202020204" pitchFamily="34" charset="0"/>
                <a:ea typeface="+mj-ea"/>
                <a:cs typeface="Arial" panose="020B0604020202020204" pitchFamily="34" charset="0"/>
              </a:rPr>
              <a:t>AC Motor</a:t>
            </a:r>
            <a:r>
              <a:rPr lang="ko-KR" altLang="en-US" sz="700" dirty="0">
                <a:solidFill>
                  <a:prstClr val="black"/>
                </a:solidFill>
                <a:latin typeface="Arial" panose="020B0604020202020204" pitchFamily="34" charset="0"/>
                <a:ea typeface="+mj-ea"/>
                <a:cs typeface="Arial" panose="020B0604020202020204" pitchFamily="34" charset="0"/>
              </a:rPr>
              <a:t>로 교체하였으나</a:t>
            </a:r>
            <a:r>
              <a:rPr lang="en-US" altLang="ko-KR" sz="700" dirty="0">
                <a:solidFill>
                  <a:prstClr val="black"/>
                </a:solidFill>
                <a:latin typeface="Arial" panose="020B0604020202020204" pitchFamily="34" charset="0"/>
                <a:ea typeface="+mj-ea"/>
                <a:cs typeface="Arial" panose="020B0604020202020204" pitchFamily="34" charset="0"/>
              </a:rPr>
              <a:t>, DC Drive </a:t>
            </a:r>
            <a:r>
              <a:rPr lang="ko-KR" altLang="en-US" sz="700" dirty="0">
                <a:solidFill>
                  <a:prstClr val="black"/>
                </a:solidFill>
                <a:latin typeface="Arial" panose="020B0604020202020204" pitchFamily="34" charset="0"/>
                <a:ea typeface="+mj-ea"/>
                <a:cs typeface="Arial" panose="020B0604020202020204" pitchFamily="34" charset="0"/>
              </a:rPr>
              <a:t>단종으로 부품 확보 불가</a:t>
            </a:r>
            <a:r>
              <a:rPr lang="en-US" altLang="ko-KR" sz="700" dirty="0">
                <a:solidFill>
                  <a:prstClr val="black"/>
                </a:solidFill>
                <a:latin typeface="Arial" panose="020B0604020202020204" pitchFamily="34" charset="0"/>
                <a:ea typeface="+mj-ea"/>
                <a:cs typeface="Arial" panose="020B0604020202020204" pitchFamily="34" charset="0"/>
              </a:rPr>
              <a:t>(1992</a:t>
            </a:r>
            <a:r>
              <a:rPr lang="ko-KR" altLang="en-US" sz="700" dirty="0">
                <a:solidFill>
                  <a:prstClr val="black"/>
                </a:solidFill>
                <a:latin typeface="Arial" panose="020B0604020202020204" pitchFamily="34" charset="0"/>
                <a:ea typeface="+mj-ea"/>
                <a:cs typeface="Arial" panose="020B0604020202020204" pitchFamily="34" charset="0"/>
              </a:rPr>
              <a:t>년 제작</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설비 고장 시 원상복구 판단 불가</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제작사 </a:t>
            </a:r>
            <a:r>
              <a:rPr lang="en-US" altLang="ko-KR" sz="700" dirty="0">
                <a:solidFill>
                  <a:prstClr val="black"/>
                </a:solidFill>
                <a:latin typeface="Arial" panose="020B0604020202020204" pitchFamily="34" charset="0"/>
                <a:ea typeface="+mj-ea"/>
                <a:cs typeface="Arial" panose="020B0604020202020204" pitchFamily="34" charset="0"/>
              </a:rPr>
              <a:t>AS </a:t>
            </a:r>
            <a:r>
              <a:rPr lang="ko-KR" altLang="en-US" sz="700" dirty="0">
                <a:solidFill>
                  <a:prstClr val="black"/>
                </a:solidFill>
                <a:latin typeface="Arial" panose="020B0604020202020204" pitchFamily="34" charset="0"/>
                <a:ea typeface="+mj-ea"/>
                <a:cs typeface="Arial" panose="020B0604020202020204" pitchFamily="34" charset="0"/>
              </a:rPr>
              <a:t>불가</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에 따라 </a:t>
            </a:r>
            <a:r>
              <a:rPr lang="en-US" altLang="ko-KR" sz="700" dirty="0">
                <a:solidFill>
                  <a:prstClr val="black"/>
                </a:solidFill>
                <a:latin typeface="Arial" panose="020B0604020202020204" pitchFamily="34" charset="0"/>
                <a:ea typeface="+mj-ea"/>
                <a:cs typeface="Arial" panose="020B0604020202020204" pitchFamily="34" charset="0"/>
              </a:rPr>
              <a:t>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10</a:t>
            </a:r>
            <a:r>
              <a:rPr lang="ko-KR" altLang="en-US" sz="700" dirty="0">
                <a:solidFill>
                  <a:prstClr val="black"/>
                </a:solidFill>
                <a:latin typeface="Arial" panose="020B0604020202020204" pitchFamily="34" charset="0"/>
                <a:ea typeface="+mj-ea"/>
                <a:cs typeface="Arial" panose="020B0604020202020204" pitchFamily="34" charset="0"/>
              </a:rPr>
              <a:t>억원의 투자계획</a:t>
            </a: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2: </a:t>
            </a:r>
            <a:r>
              <a:rPr lang="ko-KR" altLang="en-US" sz="700" dirty="0">
                <a:solidFill>
                  <a:prstClr val="black"/>
                </a:solidFill>
                <a:latin typeface="Arial" panose="020B0604020202020204" pitchFamily="34" charset="0"/>
                <a:ea typeface="+mj-ea"/>
                <a:cs typeface="Arial" panose="020B0604020202020204" pitchFamily="34" charset="0"/>
              </a:rPr>
              <a:t>해당 투자금액 관련 정보의 자료 미제공으로 </a:t>
            </a:r>
            <a:r>
              <a:rPr lang="en-US" altLang="ko-KR" sz="700" dirty="0">
                <a:solidFill>
                  <a:prstClr val="black"/>
                </a:solidFill>
                <a:latin typeface="Arial" panose="020B0604020202020204" pitchFamily="34" charset="0"/>
                <a:ea typeface="+mj-ea"/>
                <a:cs typeface="Arial" panose="020B0604020202020204" pitchFamily="34" charset="0"/>
              </a:rPr>
              <a:t>Cash-out </a:t>
            </a:r>
            <a:r>
              <a:rPr lang="ko-KR" altLang="en-US" sz="700" dirty="0">
                <a:solidFill>
                  <a:prstClr val="black"/>
                </a:solidFill>
                <a:latin typeface="Arial" panose="020B0604020202020204" pitchFamily="34" charset="0"/>
                <a:ea typeface="+mj-ea"/>
                <a:cs typeface="Arial" panose="020B0604020202020204" pitchFamily="34" charset="0"/>
              </a:rPr>
              <a:t>산출 제약</a:t>
            </a:r>
          </a:p>
        </p:txBody>
      </p:sp>
    </p:spTree>
    <p:extLst>
      <p:ext uri="{BB962C8B-B14F-4D97-AF65-F5344CB8AC3E}">
        <p14:creationId xmlns:p14="http://schemas.microsoft.com/office/powerpoint/2010/main" val="2341876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Business Breakdown</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273" name="직사각형 153">
            <a:extLst>
              <a:ext uri="{FF2B5EF4-FFF2-40B4-BE49-F238E27FC236}">
                <a16:creationId xmlns:a16="http://schemas.microsoft.com/office/drawing/2014/main" id="{8BFDA9B4-D9A5-4E54-8C8D-3965AA2CF085}"/>
              </a:ext>
            </a:extLst>
          </p:cNvPr>
          <p:cNvSpPr/>
          <p:nvPr/>
        </p:nvSpPr>
        <p:spPr bwMode="auto">
          <a:xfrm>
            <a:off x="2098410" y="1241205"/>
            <a:ext cx="144000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By Division</a:t>
            </a:r>
            <a:endParaRPr lang="ko-KR" altLang="en-US" sz="900" b="1" dirty="0">
              <a:solidFill>
                <a:srgbClr val="012169"/>
              </a:solidFill>
              <a:latin typeface="Arial" panose="020B0604020202020204" pitchFamily="34" charset="0"/>
              <a:cs typeface="Arial" panose="020B0604020202020204" pitchFamily="34" charset="0"/>
            </a:endParaRPr>
          </a:p>
        </p:txBody>
      </p:sp>
      <p:cxnSp>
        <p:nvCxnSpPr>
          <p:cNvPr id="275" name="직선 연결선 328">
            <a:extLst>
              <a:ext uri="{FF2B5EF4-FFF2-40B4-BE49-F238E27FC236}">
                <a16:creationId xmlns:a16="http://schemas.microsoft.com/office/drawing/2014/main" id="{7854CD74-8FB2-46FF-8097-E83A1C527421}"/>
              </a:ext>
            </a:extLst>
          </p:cNvPr>
          <p:cNvCxnSpPr>
            <a:cxnSpLocks/>
          </p:cNvCxnSpPr>
          <p:nvPr/>
        </p:nvCxnSpPr>
        <p:spPr>
          <a:xfrm>
            <a:off x="2098410" y="1364759"/>
            <a:ext cx="1440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95" name="모서리가 둥근 직사각형 303">
            <a:extLst>
              <a:ext uri="{FF2B5EF4-FFF2-40B4-BE49-F238E27FC236}">
                <a16:creationId xmlns:a16="http://schemas.microsoft.com/office/drawing/2014/main" id="{08360C57-6053-4FCF-9144-0D0F7CB90E36}"/>
              </a:ext>
            </a:extLst>
          </p:cNvPr>
          <p:cNvSpPr>
            <a:spLocks noChangeArrowheads="1"/>
          </p:cNvSpPr>
          <p:nvPr/>
        </p:nvSpPr>
        <p:spPr bwMode="auto">
          <a:xfrm>
            <a:off x="510136" y="1423240"/>
            <a:ext cx="1440000" cy="4704263"/>
          </a:xfrm>
          <a:prstGeom prst="roundRect">
            <a:avLst>
              <a:gd name="adj" fmla="val 0"/>
            </a:avLst>
          </a:prstGeom>
          <a:solidFill>
            <a:srgbClr val="470A68"/>
          </a:solidFill>
          <a:ln w="9525" algn="ctr">
            <a:solidFill>
              <a:srgbClr val="470A6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매출</a:t>
            </a:r>
            <a:endParaRPr lang="en-US" altLang="ko-KR" sz="800" b="1" kern="0" baseline="3000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435,283</a:t>
            </a:r>
            <a:endParaRPr lang="en-US" altLang="ko-KR" sz="800" b="1" kern="0" baseline="3000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(100.0%)</a:t>
            </a:r>
          </a:p>
        </p:txBody>
      </p:sp>
      <p:sp>
        <p:nvSpPr>
          <p:cNvPr id="99" name="직사각형 152">
            <a:extLst>
              <a:ext uri="{FF2B5EF4-FFF2-40B4-BE49-F238E27FC236}">
                <a16:creationId xmlns:a16="http://schemas.microsoft.com/office/drawing/2014/main" id="{2C292373-0322-431E-B23A-235D3CC2067B}"/>
              </a:ext>
            </a:extLst>
          </p:cNvPr>
          <p:cNvSpPr/>
          <p:nvPr/>
        </p:nvSpPr>
        <p:spPr bwMode="auto">
          <a:xfrm>
            <a:off x="510136" y="1241205"/>
            <a:ext cx="144000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Revenue</a:t>
            </a:r>
            <a:r>
              <a:rPr lang="en-US" altLang="ko-KR" sz="900" b="1" baseline="30000" dirty="0">
                <a:solidFill>
                  <a:srgbClr val="012169"/>
                </a:solidFill>
                <a:latin typeface="Arial" panose="020B0604020202020204" pitchFamily="34" charset="0"/>
                <a:cs typeface="Arial" panose="020B0604020202020204" pitchFamily="34" charset="0"/>
              </a:rPr>
              <a:t>1</a:t>
            </a:r>
            <a:endParaRPr lang="ko-KR" altLang="en-US" sz="900" b="1" baseline="30000" dirty="0">
              <a:solidFill>
                <a:srgbClr val="012169"/>
              </a:solidFill>
              <a:latin typeface="Arial" panose="020B0604020202020204" pitchFamily="34" charset="0"/>
              <a:cs typeface="Arial" panose="020B0604020202020204" pitchFamily="34" charset="0"/>
            </a:endParaRPr>
          </a:p>
        </p:txBody>
      </p:sp>
      <p:cxnSp>
        <p:nvCxnSpPr>
          <p:cNvPr id="100" name="직선 연결선 327">
            <a:extLst>
              <a:ext uri="{FF2B5EF4-FFF2-40B4-BE49-F238E27FC236}">
                <a16:creationId xmlns:a16="http://schemas.microsoft.com/office/drawing/2014/main" id="{E77CD770-7558-443E-9E60-C48C223FC6DD}"/>
              </a:ext>
            </a:extLst>
          </p:cNvPr>
          <p:cNvCxnSpPr>
            <a:cxnSpLocks/>
          </p:cNvCxnSpPr>
          <p:nvPr/>
        </p:nvCxnSpPr>
        <p:spPr>
          <a:xfrm>
            <a:off x="510136" y="1364759"/>
            <a:ext cx="1440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128" name="직사각형 17">
            <a:extLst>
              <a:ext uri="{FF2B5EF4-FFF2-40B4-BE49-F238E27FC236}">
                <a16:creationId xmlns:a16="http://schemas.microsoft.com/office/drawing/2014/main" id="{748E3BBF-95BA-4078-BE94-E87A99E46BB9}"/>
              </a:ext>
            </a:extLst>
          </p:cNvPr>
          <p:cNvSpPr>
            <a:spLocks noChangeArrowheads="1"/>
          </p:cNvSpPr>
          <p:nvPr/>
        </p:nvSpPr>
        <p:spPr bwMode="auto">
          <a:xfrm>
            <a:off x="2098410" y="1426213"/>
            <a:ext cx="1440000" cy="2412000"/>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제지부문</a:t>
            </a:r>
            <a:r>
              <a:rPr lang="en-US" altLang="ko-KR" sz="800" b="1" kern="0" baseline="30000" dirty="0">
                <a:solidFill>
                  <a:prstClr val="white"/>
                </a:solidFill>
                <a:latin typeface="Arial" panose="020B0604020202020204" pitchFamily="34" charset="0"/>
                <a:cs typeface="Arial" panose="020B0604020202020204" pitchFamily="34" charset="0"/>
              </a:rPr>
              <a:t>2</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230,953</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(53.1%) </a:t>
            </a:r>
          </a:p>
        </p:txBody>
      </p:sp>
      <p:sp>
        <p:nvSpPr>
          <p:cNvPr id="147" name="직사각형 17">
            <a:extLst>
              <a:ext uri="{FF2B5EF4-FFF2-40B4-BE49-F238E27FC236}">
                <a16:creationId xmlns:a16="http://schemas.microsoft.com/office/drawing/2014/main" id="{07149E6E-304F-44B0-8A3F-AE71CB56A725}"/>
              </a:ext>
            </a:extLst>
          </p:cNvPr>
          <p:cNvSpPr>
            <a:spLocks noChangeArrowheads="1"/>
          </p:cNvSpPr>
          <p:nvPr/>
        </p:nvSpPr>
        <p:spPr bwMode="auto">
          <a:xfrm>
            <a:off x="3677468" y="1423240"/>
            <a:ext cx="1439997" cy="1224000"/>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군산</a:t>
            </a:r>
            <a:endParaRPr lang="en-US" altLang="ko-KR" sz="800" b="1" kern="0" baseline="3000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116,008</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(50.2%)</a:t>
            </a:r>
          </a:p>
        </p:txBody>
      </p:sp>
      <p:sp>
        <p:nvSpPr>
          <p:cNvPr id="86" name="직사각형 17">
            <a:extLst>
              <a:ext uri="{FF2B5EF4-FFF2-40B4-BE49-F238E27FC236}">
                <a16:creationId xmlns:a16="http://schemas.microsoft.com/office/drawing/2014/main" id="{2661CBC3-F42B-448B-BB5D-E3AA0D032CC9}"/>
              </a:ext>
            </a:extLst>
          </p:cNvPr>
          <p:cNvSpPr>
            <a:spLocks noChangeArrowheads="1"/>
          </p:cNvSpPr>
          <p:nvPr/>
        </p:nvSpPr>
        <p:spPr bwMode="auto">
          <a:xfrm>
            <a:off x="2098410" y="3859487"/>
            <a:ext cx="1440000" cy="1242754"/>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부동산부문</a:t>
            </a:r>
            <a:r>
              <a:rPr lang="en-US" altLang="ko-KR" sz="800" b="1" kern="0" baseline="30000" dirty="0">
                <a:solidFill>
                  <a:prstClr val="white"/>
                </a:solidFill>
                <a:latin typeface="Arial" panose="020B0604020202020204" pitchFamily="34" charset="0"/>
                <a:cs typeface="Arial" panose="020B0604020202020204" pitchFamily="34" charset="0"/>
              </a:rPr>
              <a:t>3</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177,611</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(40.8%) </a:t>
            </a:r>
          </a:p>
        </p:txBody>
      </p:sp>
      <p:sp>
        <p:nvSpPr>
          <p:cNvPr id="52" name="직사각형 153">
            <a:extLst>
              <a:ext uri="{FF2B5EF4-FFF2-40B4-BE49-F238E27FC236}">
                <a16:creationId xmlns:a16="http://schemas.microsoft.com/office/drawing/2014/main" id="{B595B93C-5302-44D9-8A95-81341FD44CD3}"/>
              </a:ext>
            </a:extLst>
          </p:cNvPr>
          <p:cNvSpPr/>
          <p:nvPr/>
        </p:nvSpPr>
        <p:spPr bwMode="auto">
          <a:xfrm>
            <a:off x="3677469" y="1241205"/>
            <a:ext cx="144000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By Entity</a:t>
            </a:r>
            <a:endParaRPr lang="ko-KR" altLang="en-US" sz="900" b="1" dirty="0">
              <a:solidFill>
                <a:srgbClr val="012169"/>
              </a:solidFill>
              <a:latin typeface="Arial" panose="020B0604020202020204" pitchFamily="34" charset="0"/>
              <a:cs typeface="Arial" panose="020B0604020202020204" pitchFamily="34" charset="0"/>
            </a:endParaRPr>
          </a:p>
        </p:txBody>
      </p:sp>
      <p:cxnSp>
        <p:nvCxnSpPr>
          <p:cNvPr id="55" name="직선 연결선 328">
            <a:extLst>
              <a:ext uri="{FF2B5EF4-FFF2-40B4-BE49-F238E27FC236}">
                <a16:creationId xmlns:a16="http://schemas.microsoft.com/office/drawing/2014/main" id="{01090D3F-7A5E-429C-B3B1-407FE67F82B3}"/>
              </a:ext>
            </a:extLst>
          </p:cNvPr>
          <p:cNvCxnSpPr>
            <a:cxnSpLocks/>
          </p:cNvCxnSpPr>
          <p:nvPr/>
        </p:nvCxnSpPr>
        <p:spPr>
          <a:xfrm>
            <a:off x="3677469" y="1364759"/>
            <a:ext cx="1440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63" name="직사각형 17">
            <a:extLst>
              <a:ext uri="{FF2B5EF4-FFF2-40B4-BE49-F238E27FC236}">
                <a16:creationId xmlns:a16="http://schemas.microsoft.com/office/drawing/2014/main" id="{28355786-682D-473B-AD27-696EC8BE1F63}"/>
              </a:ext>
            </a:extLst>
          </p:cNvPr>
          <p:cNvSpPr>
            <a:spLocks noChangeArrowheads="1"/>
          </p:cNvSpPr>
          <p:nvPr/>
        </p:nvSpPr>
        <p:spPr bwMode="auto">
          <a:xfrm>
            <a:off x="2098410" y="5128602"/>
            <a:ext cx="1440000" cy="811717"/>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미디어부문</a:t>
            </a:r>
            <a:r>
              <a:rPr lang="en-US" altLang="ko-KR" sz="800" b="1" kern="0" baseline="30000" dirty="0">
                <a:solidFill>
                  <a:prstClr val="white"/>
                </a:solidFill>
                <a:latin typeface="Arial" panose="020B0604020202020204" pitchFamily="34" charset="0"/>
                <a:cs typeface="Arial" panose="020B0604020202020204" pitchFamily="34" charset="0"/>
              </a:rPr>
              <a:t>2</a:t>
            </a:r>
            <a:r>
              <a:rPr lang="en-US" altLang="ko-KR" sz="800" b="1" kern="0" dirty="0">
                <a:solidFill>
                  <a:prstClr val="white"/>
                </a:solidFill>
                <a:latin typeface="Arial" panose="020B0604020202020204" pitchFamily="34" charset="0"/>
                <a:cs typeface="Arial" panose="020B0604020202020204" pitchFamily="34" charset="0"/>
              </a:rPr>
              <a:t> </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24,538 (5.6%) </a:t>
            </a:r>
          </a:p>
        </p:txBody>
      </p:sp>
      <p:sp>
        <p:nvSpPr>
          <p:cNvPr id="66" name="직사각형 17">
            <a:extLst>
              <a:ext uri="{FF2B5EF4-FFF2-40B4-BE49-F238E27FC236}">
                <a16:creationId xmlns:a16="http://schemas.microsoft.com/office/drawing/2014/main" id="{6F2838BB-8077-4D6E-85FE-B1525E982A50}"/>
              </a:ext>
            </a:extLst>
          </p:cNvPr>
          <p:cNvSpPr>
            <a:spLocks noChangeArrowheads="1"/>
          </p:cNvSpPr>
          <p:nvPr/>
        </p:nvSpPr>
        <p:spPr bwMode="auto">
          <a:xfrm>
            <a:off x="3677469" y="2668475"/>
            <a:ext cx="1440000" cy="1169739"/>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청주</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114,945</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(49.8%)</a:t>
            </a:r>
          </a:p>
        </p:txBody>
      </p:sp>
      <p:sp>
        <p:nvSpPr>
          <p:cNvPr id="74" name="직사각형 17">
            <a:extLst>
              <a:ext uri="{FF2B5EF4-FFF2-40B4-BE49-F238E27FC236}">
                <a16:creationId xmlns:a16="http://schemas.microsoft.com/office/drawing/2014/main" id="{0D4B076B-02AB-4F73-B53F-75B6B08EC82A}"/>
              </a:ext>
            </a:extLst>
          </p:cNvPr>
          <p:cNvSpPr>
            <a:spLocks noChangeArrowheads="1"/>
          </p:cNvSpPr>
          <p:nvPr/>
        </p:nvSpPr>
        <p:spPr bwMode="auto">
          <a:xfrm>
            <a:off x="3677469" y="3859486"/>
            <a:ext cx="1440000" cy="571851"/>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err="1">
                <a:solidFill>
                  <a:prstClr val="white"/>
                </a:solidFill>
                <a:latin typeface="Arial" panose="020B0604020202020204" pitchFamily="34" charset="0"/>
                <a:cs typeface="Arial" panose="020B0604020202020204" pitchFamily="34" charset="0"/>
              </a:rPr>
              <a:t>디오션시티퍼스트</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60,933</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(34.3%)</a:t>
            </a:r>
          </a:p>
        </p:txBody>
      </p:sp>
      <p:sp>
        <p:nvSpPr>
          <p:cNvPr id="32" name="직사각형 153">
            <a:extLst>
              <a:ext uri="{FF2B5EF4-FFF2-40B4-BE49-F238E27FC236}">
                <a16:creationId xmlns:a16="http://schemas.microsoft.com/office/drawing/2014/main" id="{C9125446-A250-4660-8F8F-2647A660EC14}"/>
              </a:ext>
            </a:extLst>
          </p:cNvPr>
          <p:cNvSpPr/>
          <p:nvPr/>
        </p:nvSpPr>
        <p:spPr bwMode="auto">
          <a:xfrm>
            <a:off x="5256556" y="1241205"/>
            <a:ext cx="144000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By Product</a:t>
            </a:r>
            <a:endParaRPr lang="ko-KR" altLang="en-US" sz="900" b="1" baseline="30000" dirty="0">
              <a:solidFill>
                <a:srgbClr val="012169"/>
              </a:solidFill>
              <a:latin typeface="Arial" panose="020B0604020202020204" pitchFamily="34" charset="0"/>
              <a:cs typeface="Arial" panose="020B0604020202020204" pitchFamily="34" charset="0"/>
            </a:endParaRPr>
          </a:p>
        </p:txBody>
      </p:sp>
      <p:cxnSp>
        <p:nvCxnSpPr>
          <p:cNvPr id="34" name="직선 연결선 328">
            <a:extLst>
              <a:ext uri="{FF2B5EF4-FFF2-40B4-BE49-F238E27FC236}">
                <a16:creationId xmlns:a16="http://schemas.microsoft.com/office/drawing/2014/main" id="{4887794D-D425-497B-939D-B1D3962F97CE}"/>
              </a:ext>
            </a:extLst>
          </p:cNvPr>
          <p:cNvCxnSpPr>
            <a:cxnSpLocks/>
          </p:cNvCxnSpPr>
          <p:nvPr/>
        </p:nvCxnSpPr>
        <p:spPr>
          <a:xfrm>
            <a:off x="5256556" y="1364759"/>
            <a:ext cx="1440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36" name="직사각형 17">
            <a:extLst>
              <a:ext uri="{FF2B5EF4-FFF2-40B4-BE49-F238E27FC236}">
                <a16:creationId xmlns:a16="http://schemas.microsoft.com/office/drawing/2014/main" id="{235B9E56-0C23-41D3-A130-726005177586}"/>
              </a:ext>
            </a:extLst>
          </p:cNvPr>
          <p:cNvSpPr>
            <a:spLocks noChangeArrowheads="1"/>
          </p:cNvSpPr>
          <p:nvPr/>
        </p:nvSpPr>
        <p:spPr bwMode="auto">
          <a:xfrm>
            <a:off x="2098410" y="5960533"/>
            <a:ext cx="1440000" cy="173566"/>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기타부문 </a:t>
            </a:r>
            <a:r>
              <a:rPr lang="en-US" altLang="ko-KR" sz="800" b="1" kern="0" dirty="0">
                <a:solidFill>
                  <a:prstClr val="white"/>
                </a:solidFill>
                <a:latin typeface="Arial" panose="020B0604020202020204" pitchFamily="34" charset="0"/>
                <a:cs typeface="Arial" panose="020B0604020202020204" pitchFamily="34" charset="0"/>
              </a:rPr>
              <a:t>2,180 (0.5%) </a:t>
            </a:r>
          </a:p>
        </p:txBody>
      </p:sp>
      <p:sp>
        <p:nvSpPr>
          <p:cNvPr id="39" name="직사각형 17">
            <a:extLst>
              <a:ext uri="{FF2B5EF4-FFF2-40B4-BE49-F238E27FC236}">
                <a16:creationId xmlns:a16="http://schemas.microsoft.com/office/drawing/2014/main" id="{46B57706-51D8-4684-A6F8-9CBF06C6621A}"/>
              </a:ext>
            </a:extLst>
          </p:cNvPr>
          <p:cNvSpPr>
            <a:spLocks noChangeArrowheads="1"/>
          </p:cNvSpPr>
          <p:nvPr/>
        </p:nvSpPr>
        <p:spPr bwMode="auto">
          <a:xfrm>
            <a:off x="5256556" y="1419805"/>
            <a:ext cx="1440000" cy="245293"/>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골판지 </a:t>
            </a:r>
            <a:r>
              <a:rPr lang="en-US" altLang="ko-KR" sz="800" b="1" kern="0" dirty="0">
                <a:solidFill>
                  <a:prstClr val="white"/>
                </a:solidFill>
                <a:latin typeface="Arial" panose="020B0604020202020204" pitchFamily="34" charset="0"/>
                <a:cs typeface="Arial" panose="020B0604020202020204" pitchFamily="34" charset="0"/>
              </a:rPr>
              <a:t>3,079</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(2.7%)</a:t>
            </a:r>
          </a:p>
        </p:txBody>
      </p:sp>
      <p:sp>
        <p:nvSpPr>
          <p:cNvPr id="40" name="직사각형 17">
            <a:extLst>
              <a:ext uri="{FF2B5EF4-FFF2-40B4-BE49-F238E27FC236}">
                <a16:creationId xmlns:a16="http://schemas.microsoft.com/office/drawing/2014/main" id="{C8453949-0029-4B8D-B13F-0E460C037651}"/>
              </a:ext>
            </a:extLst>
          </p:cNvPr>
          <p:cNvSpPr>
            <a:spLocks noChangeArrowheads="1"/>
          </p:cNvSpPr>
          <p:nvPr/>
        </p:nvSpPr>
        <p:spPr bwMode="auto">
          <a:xfrm>
            <a:off x="5256556" y="2365694"/>
            <a:ext cx="1440000" cy="132927"/>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기타 </a:t>
            </a:r>
            <a:r>
              <a:rPr lang="en-US" altLang="ko-KR" sz="800" b="1" kern="0" dirty="0">
                <a:solidFill>
                  <a:prstClr val="white"/>
                </a:solidFill>
                <a:latin typeface="Arial" panose="020B0604020202020204" pitchFamily="34" charset="0"/>
                <a:cs typeface="Arial" panose="020B0604020202020204" pitchFamily="34" charset="0"/>
              </a:rPr>
              <a:t>4,954 (4.3%)</a:t>
            </a:r>
          </a:p>
        </p:txBody>
      </p:sp>
      <p:sp>
        <p:nvSpPr>
          <p:cNvPr id="41" name="직사각형 17">
            <a:extLst>
              <a:ext uri="{FF2B5EF4-FFF2-40B4-BE49-F238E27FC236}">
                <a16:creationId xmlns:a16="http://schemas.microsoft.com/office/drawing/2014/main" id="{B7DF3F3B-B658-41D8-8436-1A50CC8B626E}"/>
              </a:ext>
            </a:extLst>
          </p:cNvPr>
          <p:cNvSpPr>
            <a:spLocks noChangeArrowheads="1"/>
          </p:cNvSpPr>
          <p:nvPr/>
        </p:nvSpPr>
        <p:spPr bwMode="auto">
          <a:xfrm>
            <a:off x="5256556" y="3859486"/>
            <a:ext cx="1440000" cy="570341"/>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군산 </a:t>
            </a:r>
            <a:r>
              <a:rPr lang="ko-KR" altLang="en-US" sz="800" b="1" kern="0" dirty="0" err="1">
                <a:solidFill>
                  <a:prstClr val="white"/>
                </a:solidFill>
                <a:latin typeface="Arial" panose="020B0604020202020204" pitchFamily="34" charset="0"/>
                <a:cs typeface="Arial" panose="020B0604020202020204" pitchFamily="34" charset="0"/>
              </a:rPr>
              <a:t>디오션시티</a:t>
            </a:r>
            <a:r>
              <a:rPr lang="ko-KR" altLang="en-US" sz="800" b="1" kern="0" dirty="0">
                <a:solidFill>
                  <a:prstClr val="white"/>
                </a:solidFill>
                <a:latin typeface="Arial" panose="020B0604020202020204" pitchFamily="34" charset="0"/>
                <a:cs typeface="Arial" panose="020B0604020202020204" pitchFamily="34" charset="0"/>
              </a:rPr>
              <a:t> </a:t>
            </a:r>
            <a:r>
              <a:rPr lang="en-US" altLang="ko-KR" sz="800" b="1" kern="0" dirty="0">
                <a:solidFill>
                  <a:prstClr val="white"/>
                </a:solidFill>
                <a:latin typeface="Arial" panose="020B0604020202020204" pitchFamily="34" charset="0"/>
                <a:cs typeface="Arial" panose="020B0604020202020204" pitchFamily="34" charset="0"/>
              </a:rPr>
              <a:t>A5</a:t>
            </a:r>
            <a:r>
              <a:rPr lang="ko-KR" altLang="en-US" sz="800" b="1" kern="0" dirty="0" err="1">
                <a:solidFill>
                  <a:prstClr val="white"/>
                </a:solidFill>
                <a:latin typeface="Arial" panose="020B0604020202020204" pitchFamily="34" charset="0"/>
                <a:cs typeface="Arial" panose="020B0604020202020204" pitchFamily="34" charset="0"/>
              </a:rPr>
              <a:t>블럭</a:t>
            </a:r>
            <a:r>
              <a:rPr lang="ko-KR" altLang="en-US" sz="800" b="1" kern="0" dirty="0">
                <a:solidFill>
                  <a:prstClr val="white"/>
                </a:solidFill>
                <a:latin typeface="Arial" panose="020B0604020202020204" pitchFamily="34" charset="0"/>
                <a:cs typeface="Arial" panose="020B0604020202020204" pitchFamily="34" charset="0"/>
              </a:rPr>
              <a:t> 공동주택 신축사업 </a:t>
            </a:r>
            <a:r>
              <a:rPr lang="ko-KR" altLang="en-US" sz="800" b="1" kern="0" dirty="0" err="1">
                <a:solidFill>
                  <a:prstClr val="white"/>
                </a:solidFill>
                <a:latin typeface="Arial" panose="020B0604020202020204" pitchFamily="34" charset="0"/>
                <a:cs typeface="Arial" panose="020B0604020202020204" pitchFamily="34" charset="0"/>
              </a:rPr>
              <a:t>디오션씨티</a:t>
            </a:r>
            <a:r>
              <a:rPr lang="ko-KR" altLang="en-US" sz="800" b="1" kern="0" dirty="0">
                <a:solidFill>
                  <a:prstClr val="white"/>
                </a:solidFill>
                <a:latin typeface="Arial" panose="020B0604020202020204" pitchFamily="34" charset="0"/>
                <a:cs typeface="Arial" panose="020B0604020202020204" pitchFamily="34" charset="0"/>
              </a:rPr>
              <a:t> </a:t>
            </a:r>
            <a:r>
              <a:rPr lang="ko-KR" altLang="en-US" sz="800" b="1" kern="0" dirty="0" err="1">
                <a:solidFill>
                  <a:prstClr val="white"/>
                </a:solidFill>
                <a:latin typeface="Arial" panose="020B0604020202020204" pitchFamily="34" charset="0"/>
                <a:cs typeface="Arial" panose="020B0604020202020204" pitchFamily="34" charset="0"/>
              </a:rPr>
              <a:t>더샵</a:t>
            </a:r>
            <a:r>
              <a:rPr lang="en-US" altLang="ko-KR" sz="800" b="1" kern="0" dirty="0">
                <a:solidFill>
                  <a:prstClr val="white"/>
                </a:solidFill>
                <a:latin typeface="Arial" panose="020B0604020202020204" pitchFamily="34" charset="0"/>
                <a:cs typeface="Arial" panose="020B0604020202020204" pitchFamily="34" charset="0"/>
              </a:rPr>
              <a:t>2</a:t>
            </a:r>
            <a:r>
              <a:rPr lang="ko-KR" altLang="en-US" sz="800" b="1" kern="0" dirty="0">
                <a:solidFill>
                  <a:prstClr val="white"/>
                </a:solidFill>
                <a:latin typeface="Arial" panose="020B0604020202020204" pitchFamily="34" charset="0"/>
                <a:cs typeface="Arial" panose="020B0604020202020204" pitchFamily="34" charset="0"/>
              </a:rPr>
              <a:t>차 </a:t>
            </a:r>
            <a:r>
              <a:rPr lang="en-US" altLang="ko-KR" sz="800" b="1" kern="0" dirty="0">
                <a:solidFill>
                  <a:prstClr val="white"/>
                </a:solidFill>
                <a:latin typeface="Arial" panose="020B0604020202020204" pitchFamily="34" charset="0"/>
                <a:cs typeface="Arial" panose="020B0604020202020204" pitchFamily="34" charset="0"/>
              </a:rPr>
              <a:t>60,933 </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(100.0%)</a:t>
            </a:r>
          </a:p>
        </p:txBody>
      </p:sp>
      <p:sp>
        <p:nvSpPr>
          <p:cNvPr id="45" name="직사각형 17">
            <a:extLst>
              <a:ext uri="{FF2B5EF4-FFF2-40B4-BE49-F238E27FC236}">
                <a16:creationId xmlns:a16="http://schemas.microsoft.com/office/drawing/2014/main" id="{FE608B9A-B0C0-41A0-9879-8860D3DF9F70}"/>
              </a:ext>
            </a:extLst>
          </p:cNvPr>
          <p:cNvSpPr>
            <a:spLocks noChangeArrowheads="1"/>
          </p:cNvSpPr>
          <p:nvPr/>
        </p:nvSpPr>
        <p:spPr bwMode="auto">
          <a:xfrm>
            <a:off x="3677469" y="4448847"/>
            <a:ext cx="1440000" cy="657311"/>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err="1">
                <a:solidFill>
                  <a:prstClr val="white"/>
                </a:solidFill>
                <a:latin typeface="Arial" panose="020B0604020202020204" pitchFamily="34" charset="0"/>
                <a:cs typeface="Arial" panose="020B0604020202020204" pitchFamily="34" charset="0"/>
              </a:rPr>
              <a:t>디오션시티포</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116,678</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(65.7%)</a:t>
            </a:r>
          </a:p>
        </p:txBody>
      </p:sp>
      <p:sp>
        <p:nvSpPr>
          <p:cNvPr id="48" name="직사각형 17">
            <a:extLst>
              <a:ext uri="{FF2B5EF4-FFF2-40B4-BE49-F238E27FC236}">
                <a16:creationId xmlns:a16="http://schemas.microsoft.com/office/drawing/2014/main" id="{37FFD235-FBEF-4F5C-9691-E347804F560D}"/>
              </a:ext>
            </a:extLst>
          </p:cNvPr>
          <p:cNvSpPr>
            <a:spLocks noChangeArrowheads="1"/>
          </p:cNvSpPr>
          <p:nvPr/>
        </p:nvSpPr>
        <p:spPr bwMode="auto">
          <a:xfrm>
            <a:off x="3677469" y="5134650"/>
            <a:ext cx="1440000" cy="799272"/>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err="1">
                <a:solidFill>
                  <a:prstClr val="white"/>
                </a:solidFill>
                <a:latin typeface="Arial" panose="020B0604020202020204" pitchFamily="34" charset="0"/>
                <a:cs typeface="Arial" panose="020B0604020202020204" pitchFamily="34" charset="0"/>
              </a:rPr>
              <a:t>나투라미디어</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24,538 (100%) </a:t>
            </a:r>
          </a:p>
        </p:txBody>
      </p:sp>
      <p:sp>
        <p:nvSpPr>
          <p:cNvPr id="50" name="직사각형 17">
            <a:extLst>
              <a:ext uri="{FF2B5EF4-FFF2-40B4-BE49-F238E27FC236}">
                <a16:creationId xmlns:a16="http://schemas.microsoft.com/office/drawing/2014/main" id="{FE7A4D28-9107-4F78-8738-3F0E02727918}"/>
              </a:ext>
            </a:extLst>
          </p:cNvPr>
          <p:cNvSpPr>
            <a:spLocks noChangeArrowheads="1"/>
          </p:cNvSpPr>
          <p:nvPr/>
        </p:nvSpPr>
        <p:spPr bwMode="auto">
          <a:xfrm>
            <a:off x="3677469" y="5953125"/>
            <a:ext cx="1440000" cy="180974"/>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기타 </a:t>
            </a:r>
            <a:r>
              <a:rPr lang="en-US" altLang="ko-KR" sz="800" b="1" kern="0" dirty="0">
                <a:solidFill>
                  <a:prstClr val="white"/>
                </a:solidFill>
                <a:latin typeface="Arial" panose="020B0604020202020204" pitchFamily="34" charset="0"/>
                <a:cs typeface="Arial" panose="020B0604020202020204" pitchFamily="34" charset="0"/>
              </a:rPr>
              <a:t>2,180</a:t>
            </a:r>
            <a:r>
              <a:rPr lang="ko-KR" altLang="en-US" sz="800" b="1" kern="0" dirty="0">
                <a:solidFill>
                  <a:prstClr val="white"/>
                </a:solidFill>
                <a:latin typeface="Arial" panose="020B0604020202020204" pitchFamily="34" charset="0"/>
                <a:cs typeface="Arial" panose="020B0604020202020204" pitchFamily="34" charset="0"/>
              </a:rPr>
              <a:t> </a:t>
            </a:r>
            <a:r>
              <a:rPr lang="en-US" altLang="ko-KR" sz="800" b="1" kern="0" dirty="0">
                <a:solidFill>
                  <a:prstClr val="white"/>
                </a:solidFill>
                <a:latin typeface="Arial" panose="020B0604020202020204" pitchFamily="34" charset="0"/>
                <a:cs typeface="Arial" panose="020B0604020202020204" pitchFamily="34" charset="0"/>
              </a:rPr>
              <a:t>(100%)</a:t>
            </a:r>
          </a:p>
        </p:txBody>
      </p:sp>
      <p:sp>
        <p:nvSpPr>
          <p:cNvPr id="51" name="직사각형 17">
            <a:extLst>
              <a:ext uri="{FF2B5EF4-FFF2-40B4-BE49-F238E27FC236}">
                <a16:creationId xmlns:a16="http://schemas.microsoft.com/office/drawing/2014/main" id="{6589A01D-4010-4945-82F7-9FADE0396455}"/>
              </a:ext>
            </a:extLst>
          </p:cNvPr>
          <p:cNvSpPr>
            <a:spLocks noChangeArrowheads="1"/>
          </p:cNvSpPr>
          <p:nvPr/>
        </p:nvSpPr>
        <p:spPr bwMode="auto">
          <a:xfrm>
            <a:off x="5256556" y="5953126"/>
            <a:ext cx="1440000" cy="180974"/>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기타 </a:t>
            </a:r>
            <a:r>
              <a:rPr lang="en-US" altLang="ko-KR" sz="800" b="1" kern="0" dirty="0">
                <a:solidFill>
                  <a:prstClr val="white"/>
                </a:solidFill>
                <a:latin typeface="Arial" panose="020B0604020202020204" pitchFamily="34" charset="0"/>
                <a:cs typeface="Arial" panose="020B0604020202020204" pitchFamily="34" charset="0"/>
              </a:rPr>
              <a:t>2,180 (100%)</a:t>
            </a:r>
          </a:p>
        </p:txBody>
      </p:sp>
      <p:sp>
        <p:nvSpPr>
          <p:cNvPr id="53" name="직사각형 153">
            <a:extLst>
              <a:ext uri="{FF2B5EF4-FFF2-40B4-BE49-F238E27FC236}">
                <a16:creationId xmlns:a16="http://schemas.microsoft.com/office/drawing/2014/main" id="{7E32D2FF-A4BA-4C47-830A-D3C953CC1876}"/>
              </a:ext>
            </a:extLst>
          </p:cNvPr>
          <p:cNvSpPr/>
          <p:nvPr/>
        </p:nvSpPr>
        <p:spPr bwMode="auto">
          <a:xfrm>
            <a:off x="6839836" y="1241205"/>
            <a:ext cx="681863"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ASP</a:t>
            </a:r>
            <a:endParaRPr lang="ko-KR" altLang="en-US" sz="900" b="1" dirty="0">
              <a:solidFill>
                <a:srgbClr val="012169"/>
              </a:solidFill>
              <a:latin typeface="Arial" panose="020B0604020202020204" pitchFamily="34" charset="0"/>
              <a:cs typeface="Arial" panose="020B0604020202020204" pitchFamily="34" charset="0"/>
            </a:endParaRPr>
          </a:p>
        </p:txBody>
      </p:sp>
      <p:cxnSp>
        <p:nvCxnSpPr>
          <p:cNvPr id="57" name="직선 연결선 328">
            <a:extLst>
              <a:ext uri="{FF2B5EF4-FFF2-40B4-BE49-F238E27FC236}">
                <a16:creationId xmlns:a16="http://schemas.microsoft.com/office/drawing/2014/main" id="{1CC3CAFD-ABCC-453E-8122-7C925599D7EE}"/>
              </a:ext>
            </a:extLst>
          </p:cNvPr>
          <p:cNvCxnSpPr>
            <a:cxnSpLocks/>
          </p:cNvCxnSpPr>
          <p:nvPr/>
        </p:nvCxnSpPr>
        <p:spPr>
          <a:xfrm>
            <a:off x="8419372" y="1364759"/>
            <a:ext cx="1332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69" name="직사각형 153">
            <a:extLst>
              <a:ext uri="{FF2B5EF4-FFF2-40B4-BE49-F238E27FC236}">
                <a16:creationId xmlns:a16="http://schemas.microsoft.com/office/drawing/2014/main" id="{318AC3AA-E2A6-4A37-AE04-7E6DB7F3C720}"/>
              </a:ext>
            </a:extLst>
          </p:cNvPr>
          <p:cNvSpPr/>
          <p:nvPr/>
        </p:nvSpPr>
        <p:spPr bwMode="auto">
          <a:xfrm>
            <a:off x="8419372" y="1241205"/>
            <a:ext cx="133200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By Region</a:t>
            </a:r>
            <a:endParaRPr lang="ko-KR" altLang="en-US" sz="900" b="1" dirty="0">
              <a:solidFill>
                <a:srgbClr val="012169"/>
              </a:solidFill>
              <a:latin typeface="Arial" panose="020B0604020202020204" pitchFamily="34" charset="0"/>
              <a:cs typeface="Arial" panose="020B0604020202020204" pitchFamily="34" charset="0"/>
            </a:endParaRPr>
          </a:p>
        </p:txBody>
      </p:sp>
      <p:cxnSp>
        <p:nvCxnSpPr>
          <p:cNvPr id="72" name="직선 연결선 73">
            <a:extLst>
              <a:ext uri="{FF2B5EF4-FFF2-40B4-BE49-F238E27FC236}">
                <a16:creationId xmlns:a16="http://schemas.microsoft.com/office/drawing/2014/main" id="{3A262A19-97FC-4FB4-BBEB-001ECB43E061}"/>
              </a:ext>
            </a:extLst>
          </p:cNvPr>
          <p:cNvCxnSpPr>
            <a:cxnSpLocks/>
          </p:cNvCxnSpPr>
          <p:nvPr/>
        </p:nvCxnSpPr>
        <p:spPr>
          <a:xfrm>
            <a:off x="8347361" y="1358217"/>
            <a:ext cx="0" cy="4719493"/>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3" name="직사각형 17">
            <a:extLst>
              <a:ext uri="{FF2B5EF4-FFF2-40B4-BE49-F238E27FC236}">
                <a16:creationId xmlns:a16="http://schemas.microsoft.com/office/drawing/2014/main" id="{7064FE93-54BC-4C98-B6AD-F1605A70B64C}"/>
              </a:ext>
            </a:extLst>
          </p:cNvPr>
          <p:cNvSpPr>
            <a:spLocks noChangeArrowheads="1"/>
          </p:cNvSpPr>
          <p:nvPr/>
        </p:nvSpPr>
        <p:spPr bwMode="auto">
          <a:xfrm>
            <a:off x="8419372" y="5463539"/>
            <a:ext cx="1332000" cy="465659"/>
          </a:xfrm>
          <a:prstGeom prst="rect">
            <a:avLst/>
          </a:prstGeom>
          <a:solidFill>
            <a:srgbClr val="009A44"/>
          </a:solidFill>
          <a:ln w="9525" algn="ctr">
            <a:solidFill>
              <a:srgbClr val="009A44"/>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해외매출</a:t>
            </a:r>
            <a:r>
              <a:rPr lang="en-US" altLang="ko-KR" sz="800" b="1" kern="0" dirty="0">
                <a:solidFill>
                  <a:prstClr val="white"/>
                </a:solidFill>
                <a:latin typeface="Arial" panose="020B0604020202020204" pitchFamily="34" charset="0"/>
                <a:cs typeface="Arial" panose="020B0604020202020204" pitchFamily="34" charset="0"/>
              </a:rPr>
              <a:t> 15,820</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(64.5%)</a:t>
            </a:r>
          </a:p>
        </p:txBody>
      </p:sp>
      <p:sp>
        <p:nvSpPr>
          <p:cNvPr id="70" name="직사각형 17">
            <a:extLst>
              <a:ext uri="{FF2B5EF4-FFF2-40B4-BE49-F238E27FC236}">
                <a16:creationId xmlns:a16="http://schemas.microsoft.com/office/drawing/2014/main" id="{B2C0D3CE-5E27-4CA0-AE17-4C0440165D1F}"/>
              </a:ext>
            </a:extLst>
          </p:cNvPr>
          <p:cNvSpPr>
            <a:spLocks noChangeArrowheads="1"/>
          </p:cNvSpPr>
          <p:nvPr/>
        </p:nvSpPr>
        <p:spPr bwMode="auto">
          <a:xfrm>
            <a:off x="6830166" y="1419805"/>
            <a:ext cx="684000" cy="2448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524,700</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71" name="직사각형 17">
            <a:extLst>
              <a:ext uri="{FF2B5EF4-FFF2-40B4-BE49-F238E27FC236}">
                <a16:creationId xmlns:a16="http://schemas.microsoft.com/office/drawing/2014/main" id="{F1FF9902-D8D5-40B4-AEC5-21B3835B9BD2}"/>
              </a:ext>
            </a:extLst>
          </p:cNvPr>
          <p:cNvSpPr>
            <a:spLocks noChangeArrowheads="1"/>
          </p:cNvSpPr>
          <p:nvPr/>
        </p:nvSpPr>
        <p:spPr bwMode="auto">
          <a:xfrm>
            <a:off x="6830166" y="2954846"/>
            <a:ext cx="684000" cy="63812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690,067</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02" name="직사각형 17">
            <a:extLst>
              <a:ext uri="{FF2B5EF4-FFF2-40B4-BE49-F238E27FC236}">
                <a16:creationId xmlns:a16="http://schemas.microsoft.com/office/drawing/2014/main" id="{2B00BD9B-435B-4257-9ADE-60F29F9BDE74}"/>
              </a:ext>
            </a:extLst>
          </p:cNvPr>
          <p:cNvSpPr>
            <a:spLocks noChangeArrowheads="1"/>
          </p:cNvSpPr>
          <p:nvPr/>
        </p:nvSpPr>
        <p:spPr bwMode="auto">
          <a:xfrm>
            <a:off x="7575316" y="1419804"/>
            <a:ext cx="684000" cy="2448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5,868 M/T</a:t>
            </a:r>
            <a:endParaRPr lang="en-US" altLang="ko-KR" sz="800" kern="0" baseline="30000" dirty="0">
              <a:latin typeface="Arial" panose="020B0604020202020204" pitchFamily="34" charset="0"/>
              <a:cs typeface="Arial" panose="020B0604020202020204" pitchFamily="34" charset="0"/>
            </a:endParaRPr>
          </a:p>
        </p:txBody>
      </p:sp>
      <p:sp>
        <p:nvSpPr>
          <p:cNvPr id="103" name="직사각형 17">
            <a:extLst>
              <a:ext uri="{FF2B5EF4-FFF2-40B4-BE49-F238E27FC236}">
                <a16:creationId xmlns:a16="http://schemas.microsoft.com/office/drawing/2014/main" id="{E332579F-C2F8-4A26-A4A9-1489C64D950D}"/>
              </a:ext>
            </a:extLst>
          </p:cNvPr>
          <p:cNvSpPr>
            <a:spLocks noChangeArrowheads="1"/>
          </p:cNvSpPr>
          <p:nvPr/>
        </p:nvSpPr>
        <p:spPr bwMode="auto">
          <a:xfrm>
            <a:off x="7575316" y="2954846"/>
            <a:ext cx="684000" cy="63812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101,632 M/T</a:t>
            </a:r>
          </a:p>
        </p:txBody>
      </p:sp>
      <p:cxnSp>
        <p:nvCxnSpPr>
          <p:cNvPr id="112" name="직선 연결선 328">
            <a:extLst>
              <a:ext uri="{FF2B5EF4-FFF2-40B4-BE49-F238E27FC236}">
                <a16:creationId xmlns:a16="http://schemas.microsoft.com/office/drawing/2014/main" id="{BC86710D-3F54-4328-A7F4-8EDB343A9893}"/>
              </a:ext>
            </a:extLst>
          </p:cNvPr>
          <p:cNvCxnSpPr>
            <a:cxnSpLocks/>
          </p:cNvCxnSpPr>
          <p:nvPr/>
        </p:nvCxnSpPr>
        <p:spPr>
          <a:xfrm>
            <a:off x="6839836" y="1364759"/>
            <a:ext cx="681863"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113" name="직사각형 17">
            <a:extLst>
              <a:ext uri="{FF2B5EF4-FFF2-40B4-BE49-F238E27FC236}">
                <a16:creationId xmlns:a16="http://schemas.microsoft.com/office/drawing/2014/main" id="{D1F72D5C-9319-4FFF-B35A-507D78B467B4}"/>
              </a:ext>
            </a:extLst>
          </p:cNvPr>
          <p:cNvSpPr>
            <a:spLocks noChangeArrowheads="1"/>
          </p:cNvSpPr>
          <p:nvPr/>
        </p:nvSpPr>
        <p:spPr bwMode="auto">
          <a:xfrm>
            <a:off x="5256556" y="2047978"/>
            <a:ext cx="1440000" cy="294654"/>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err="1">
                <a:solidFill>
                  <a:prstClr val="white"/>
                </a:solidFill>
                <a:latin typeface="Arial" panose="020B0604020202020204" pitchFamily="34" charset="0"/>
                <a:cs typeface="Arial" panose="020B0604020202020204" pitchFamily="34" charset="0"/>
              </a:rPr>
              <a:t>그린지</a:t>
            </a:r>
            <a:r>
              <a:rPr lang="ko-KR" altLang="en-US" sz="800" b="1" kern="0" dirty="0">
                <a:solidFill>
                  <a:prstClr val="white"/>
                </a:solidFill>
                <a:latin typeface="Arial" panose="020B0604020202020204" pitchFamily="34" charset="0"/>
                <a:cs typeface="Arial" panose="020B0604020202020204" pitchFamily="34" charset="0"/>
              </a:rPr>
              <a:t> </a:t>
            </a:r>
            <a:r>
              <a:rPr lang="en-US" altLang="ko-KR" sz="800" b="1" kern="0" dirty="0">
                <a:solidFill>
                  <a:prstClr val="white"/>
                </a:solidFill>
                <a:latin typeface="Arial" panose="020B0604020202020204" pitchFamily="34" charset="0"/>
                <a:cs typeface="Arial" panose="020B0604020202020204" pitchFamily="34" charset="0"/>
              </a:rPr>
              <a:t>47,653</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(41.1%)</a:t>
            </a:r>
          </a:p>
        </p:txBody>
      </p:sp>
      <p:sp>
        <p:nvSpPr>
          <p:cNvPr id="115" name="직사각형 17">
            <a:extLst>
              <a:ext uri="{FF2B5EF4-FFF2-40B4-BE49-F238E27FC236}">
                <a16:creationId xmlns:a16="http://schemas.microsoft.com/office/drawing/2014/main" id="{6CB1BD1C-BF12-4B12-9235-4768700176F9}"/>
              </a:ext>
            </a:extLst>
          </p:cNvPr>
          <p:cNvSpPr>
            <a:spLocks noChangeArrowheads="1"/>
          </p:cNvSpPr>
          <p:nvPr/>
        </p:nvSpPr>
        <p:spPr bwMode="auto">
          <a:xfrm>
            <a:off x="6830166" y="1682225"/>
            <a:ext cx="684000" cy="23899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838,968</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16" name="직사각형 17">
            <a:extLst>
              <a:ext uri="{FF2B5EF4-FFF2-40B4-BE49-F238E27FC236}">
                <a16:creationId xmlns:a16="http://schemas.microsoft.com/office/drawing/2014/main" id="{16024CB7-41F3-4D0A-BD65-87513A175A18}"/>
              </a:ext>
            </a:extLst>
          </p:cNvPr>
          <p:cNvSpPr>
            <a:spLocks noChangeArrowheads="1"/>
          </p:cNvSpPr>
          <p:nvPr/>
        </p:nvSpPr>
        <p:spPr bwMode="auto">
          <a:xfrm>
            <a:off x="7575316" y="1682227"/>
            <a:ext cx="684000" cy="23899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66,989 M/T</a:t>
            </a:r>
            <a:endParaRPr lang="en-US" altLang="ko-KR" sz="800" kern="0" baseline="30000" dirty="0">
              <a:latin typeface="Arial" panose="020B0604020202020204" pitchFamily="34" charset="0"/>
              <a:cs typeface="Arial" panose="020B0604020202020204" pitchFamily="34" charset="0"/>
            </a:endParaRPr>
          </a:p>
        </p:txBody>
      </p:sp>
      <p:sp>
        <p:nvSpPr>
          <p:cNvPr id="132" name="직사각형 17">
            <a:extLst>
              <a:ext uri="{FF2B5EF4-FFF2-40B4-BE49-F238E27FC236}">
                <a16:creationId xmlns:a16="http://schemas.microsoft.com/office/drawing/2014/main" id="{5EC6FDC1-9D1B-4B22-902F-9ADE2CA9C5F6}"/>
              </a:ext>
            </a:extLst>
          </p:cNvPr>
          <p:cNvSpPr>
            <a:spLocks noChangeArrowheads="1"/>
          </p:cNvSpPr>
          <p:nvPr/>
        </p:nvSpPr>
        <p:spPr bwMode="auto">
          <a:xfrm>
            <a:off x="5256556" y="4452908"/>
            <a:ext cx="1440000" cy="649332"/>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군산 </a:t>
            </a:r>
            <a:r>
              <a:rPr lang="ko-KR" altLang="en-US" sz="800" b="1" kern="0" dirty="0" err="1">
                <a:solidFill>
                  <a:prstClr val="white"/>
                </a:solidFill>
                <a:latin typeface="Arial" panose="020B0604020202020204" pitchFamily="34" charset="0"/>
                <a:cs typeface="Arial" panose="020B0604020202020204" pitchFamily="34" charset="0"/>
              </a:rPr>
              <a:t>디오션시티</a:t>
            </a:r>
            <a:r>
              <a:rPr lang="ko-KR" altLang="en-US" sz="800" b="1" kern="0" dirty="0">
                <a:solidFill>
                  <a:prstClr val="white"/>
                </a:solidFill>
                <a:latin typeface="Arial" panose="020B0604020202020204" pitchFamily="34" charset="0"/>
                <a:cs typeface="Arial" panose="020B0604020202020204" pitchFamily="34" charset="0"/>
              </a:rPr>
              <a:t> </a:t>
            </a:r>
            <a:r>
              <a:rPr lang="en-US" altLang="ko-KR" sz="800" b="1" kern="0" dirty="0">
                <a:solidFill>
                  <a:prstClr val="white"/>
                </a:solidFill>
                <a:latin typeface="Arial" panose="020B0604020202020204" pitchFamily="34" charset="0"/>
                <a:cs typeface="Arial" panose="020B0604020202020204" pitchFamily="34" charset="0"/>
              </a:rPr>
              <a:t>A4</a:t>
            </a:r>
            <a:r>
              <a:rPr lang="ko-KR" altLang="en-US" sz="800" b="1" kern="0" dirty="0" err="1">
                <a:solidFill>
                  <a:prstClr val="white"/>
                </a:solidFill>
                <a:latin typeface="Arial" panose="020B0604020202020204" pitchFamily="34" charset="0"/>
                <a:cs typeface="Arial" panose="020B0604020202020204" pitchFamily="34" charset="0"/>
              </a:rPr>
              <a:t>블럭</a:t>
            </a:r>
            <a:r>
              <a:rPr lang="ko-KR" altLang="en-US" sz="800" b="1" kern="0" dirty="0">
                <a:solidFill>
                  <a:prstClr val="white"/>
                </a:solidFill>
                <a:latin typeface="Arial" panose="020B0604020202020204" pitchFamily="34" charset="0"/>
                <a:cs typeface="Arial" panose="020B0604020202020204" pitchFamily="34" charset="0"/>
              </a:rPr>
              <a:t> 공동주택 신축사업 </a:t>
            </a:r>
            <a:r>
              <a:rPr lang="ko-KR" altLang="en-US" sz="800" b="1" kern="0" dirty="0" err="1">
                <a:solidFill>
                  <a:prstClr val="white"/>
                </a:solidFill>
                <a:latin typeface="Arial" panose="020B0604020202020204" pitchFamily="34" charset="0"/>
                <a:cs typeface="Arial" panose="020B0604020202020204" pitchFamily="34" charset="0"/>
              </a:rPr>
              <a:t>디오션씨티</a:t>
            </a:r>
            <a:r>
              <a:rPr lang="ko-KR" altLang="en-US" sz="800" b="1" kern="0" dirty="0">
                <a:solidFill>
                  <a:prstClr val="white"/>
                </a:solidFill>
                <a:latin typeface="Arial" panose="020B0604020202020204" pitchFamily="34" charset="0"/>
                <a:cs typeface="Arial" panose="020B0604020202020204" pitchFamily="34" charset="0"/>
              </a:rPr>
              <a:t> </a:t>
            </a:r>
            <a:r>
              <a:rPr lang="ko-KR" altLang="en-US" sz="800" b="1" kern="0" dirty="0" err="1">
                <a:solidFill>
                  <a:prstClr val="white"/>
                </a:solidFill>
                <a:latin typeface="Arial" panose="020B0604020202020204" pitchFamily="34" charset="0"/>
                <a:cs typeface="Arial" panose="020B0604020202020204" pitchFamily="34" charset="0"/>
              </a:rPr>
              <a:t>더샵</a:t>
            </a:r>
            <a:r>
              <a:rPr lang="en-US" altLang="ko-KR" sz="800" b="1" kern="0" dirty="0">
                <a:solidFill>
                  <a:prstClr val="white"/>
                </a:solidFill>
                <a:latin typeface="Arial" panose="020B0604020202020204" pitchFamily="34" charset="0"/>
                <a:cs typeface="Arial" panose="020B0604020202020204" pitchFamily="34" charset="0"/>
              </a:rPr>
              <a:t>1</a:t>
            </a:r>
            <a:r>
              <a:rPr lang="ko-KR" altLang="en-US" sz="800" b="1" kern="0" dirty="0">
                <a:solidFill>
                  <a:prstClr val="white"/>
                </a:solidFill>
                <a:latin typeface="Arial" panose="020B0604020202020204" pitchFamily="34" charset="0"/>
                <a:cs typeface="Arial" panose="020B0604020202020204" pitchFamily="34" charset="0"/>
              </a:rPr>
              <a:t>차 </a:t>
            </a:r>
            <a:r>
              <a:rPr lang="en-US" altLang="ko-KR" sz="800" b="1" kern="0" dirty="0">
                <a:solidFill>
                  <a:prstClr val="white"/>
                </a:solidFill>
                <a:latin typeface="Arial" panose="020B0604020202020204" pitchFamily="34" charset="0"/>
                <a:cs typeface="Arial" panose="020B0604020202020204" pitchFamily="34" charset="0"/>
              </a:rPr>
              <a:t>116,678 </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(100.0%)</a:t>
            </a:r>
          </a:p>
        </p:txBody>
      </p:sp>
      <p:sp>
        <p:nvSpPr>
          <p:cNvPr id="141" name="직사각형 17">
            <a:extLst>
              <a:ext uri="{FF2B5EF4-FFF2-40B4-BE49-F238E27FC236}">
                <a16:creationId xmlns:a16="http://schemas.microsoft.com/office/drawing/2014/main" id="{B496456D-05D6-46A6-9D67-649FC9651A96}"/>
              </a:ext>
            </a:extLst>
          </p:cNvPr>
          <p:cNvSpPr>
            <a:spLocks noChangeArrowheads="1"/>
          </p:cNvSpPr>
          <p:nvPr/>
        </p:nvSpPr>
        <p:spPr bwMode="auto">
          <a:xfrm>
            <a:off x="6830166" y="5135809"/>
            <a:ext cx="684000" cy="1368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2,078</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42" name="직사각형 17">
            <a:extLst>
              <a:ext uri="{FF2B5EF4-FFF2-40B4-BE49-F238E27FC236}">
                <a16:creationId xmlns:a16="http://schemas.microsoft.com/office/drawing/2014/main" id="{28BBB582-77D8-4487-8286-3E792F2A8C10}"/>
              </a:ext>
            </a:extLst>
          </p:cNvPr>
          <p:cNvSpPr>
            <a:spLocks noChangeArrowheads="1"/>
          </p:cNvSpPr>
          <p:nvPr/>
        </p:nvSpPr>
        <p:spPr bwMode="auto">
          <a:xfrm>
            <a:off x="7575316" y="5134518"/>
            <a:ext cx="684000" cy="13696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10,666,921 m</a:t>
            </a:r>
            <a:r>
              <a:rPr lang="en-US" altLang="ko-KR" sz="800" kern="0" baseline="30000" dirty="0">
                <a:latin typeface="Arial" panose="020B0604020202020204" pitchFamily="34" charset="0"/>
                <a:cs typeface="Arial" panose="020B0604020202020204" pitchFamily="34" charset="0"/>
              </a:rPr>
              <a:t>2</a:t>
            </a:r>
            <a:endParaRPr lang="en-US" altLang="ko-KR" sz="800" kern="0" dirty="0">
              <a:latin typeface="Arial" panose="020B0604020202020204" pitchFamily="34" charset="0"/>
              <a:cs typeface="Arial" panose="020B0604020202020204" pitchFamily="34" charset="0"/>
            </a:endParaRPr>
          </a:p>
        </p:txBody>
      </p:sp>
      <p:sp>
        <p:nvSpPr>
          <p:cNvPr id="145" name="직사각형 17">
            <a:extLst>
              <a:ext uri="{FF2B5EF4-FFF2-40B4-BE49-F238E27FC236}">
                <a16:creationId xmlns:a16="http://schemas.microsoft.com/office/drawing/2014/main" id="{AAFA25D7-8466-47AF-B239-06D4CC4B692D}"/>
              </a:ext>
            </a:extLst>
          </p:cNvPr>
          <p:cNvSpPr>
            <a:spLocks noChangeArrowheads="1"/>
          </p:cNvSpPr>
          <p:nvPr/>
        </p:nvSpPr>
        <p:spPr bwMode="auto">
          <a:xfrm>
            <a:off x="6830166" y="5299634"/>
            <a:ext cx="684000" cy="13602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2,211</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46" name="직사각형 17">
            <a:extLst>
              <a:ext uri="{FF2B5EF4-FFF2-40B4-BE49-F238E27FC236}">
                <a16:creationId xmlns:a16="http://schemas.microsoft.com/office/drawing/2014/main" id="{BF0C913C-C3C6-4C7B-99A9-0E9D1E2A54DF}"/>
              </a:ext>
            </a:extLst>
          </p:cNvPr>
          <p:cNvSpPr>
            <a:spLocks noChangeArrowheads="1"/>
          </p:cNvSpPr>
          <p:nvPr/>
        </p:nvSpPr>
        <p:spPr bwMode="auto">
          <a:xfrm>
            <a:off x="7575316" y="5302451"/>
            <a:ext cx="684000" cy="13537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224,171 m</a:t>
            </a:r>
            <a:r>
              <a:rPr lang="en-US" altLang="ko-KR" sz="800" kern="0" baseline="30000" dirty="0">
                <a:latin typeface="Arial" panose="020B0604020202020204" pitchFamily="34" charset="0"/>
                <a:cs typeface="Arial" panose="020B0604020202020204" pitchFamily="34" charset="0"/>
              </a:rPr>
              <a:t>2</a:t>
            </a:r>
            <a:endParaRPr lang="en-US" altLang="ko-KR" sz="800" kern="0" dirty="0">
              <a:latin typeface="Arial" panose="020B0604020202020204" pitchFamily="34" charset="0"/>
              <a:cs typeface="Arial" panose="020B0604020202020204" pitchFamily="34" charset="0"/>
            </a:endParaRPr>
          </a:p>
        </p:txBody>
      </p:sp>
      <p:sp>
        <p:nvSpPr>
          <p:cNvPr id="149" name="직사각형 17">
            <a:extLst>
              <a:ext uri="{FF2B5EF4-FFF2-40B4-BE49-F238E27FC236}">
                <a16:creationId xmlns:a16="http://schemas.microsoft.com/office/drawing/2014/main" id="{151A2107-B34A-424D-826B-D777CA3C2476}"/>
              </a:ext>
            </a:extLst>
          </p:cNvPr>
          <p:cNvSpPr>
            <a:spLocks noChangeArrowheads="1"/>
          </p:cNvSpPr>
          <p:nvPr/>
        </p:nvSpPr>
        <p:spPr bwMode="auto">
          <a:xfrm>
            <a:off x="5256556" y="5134650"/>
            <a:ext cx="1440000" cy="145571"/>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미디어 </a:t>
            </a:r>
            <a:r>
              <a:rPr lang="en-US" altLang="ko-KR" sz="800" b="1" kern="0" dirty="0">
                <a:solidFill>
                  <a:prstClr val="white"/>
                </a:solidFill>
                <a:latin typeface="Arial" panose="020B0604020202020204" pitchFamily="34" charset="0"/>
                <a:cs typeface="Arial" panose="020B0604020202020204" pitchFamily="34" charset="0"/>
              </a:rPr>
              <a:t>22,164 (90.3%)</a:t>
            </a:r>
          </a:p>
        </p:txBody>
      </p:sp>
      <p:sp>
        <p:nvSpPr>
          <p:cNvPr id="151" name="직사각형 17">
            <a:extLst>
              <a:ext uri="{FF2B5EF4-FFF2-40B4-BE49-F238E27FC236}">
                <a16:creationId xmlns:a16="http://schemas.microsoft.com/office/drawing/2014/main" id="{C091A92A-FA31-489E-BF9C-4E0966093C22}"/>
              </a:ext>
            </a:extLst>
          </p:cNvPr>
          <p:cNvSpPr>
            <a:spLocks noChangeArrowheads="1"/>
          </p:cNvSpPr>
          <p:nvPr/>
        </p:nvSpPr>
        <p:spPr bwMode="auto">
          <a:xfrm>
            <a:off x="6830166" y="5462395"/>
            <a:ext cx="684000" cy="1368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3,215</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52" name="직사각형 17">
            <a:extLst>
              <a:ext uri="{FF2B5EF4-FFF2-40B4-BE49-F238E27FC236}">
                <a16:creationId xmlns:a16="http://schemas.microsoft.com/office/drawing/2014/main" id="{C75B229D-D5E3-4536-8134-0BE6C703CC74}"/>
              </a:ext>
            </a:extLst>
          </p:cNvPr>
          <p:cNvSpPr>
            <a:spLocks noChangeArrowheads="1"/>
          </p:cNvSpPr>
          <p:nvPr/>
        </p:nvSpPr>
        <p:spPr bwMode="auto">
          <a:xfrm>
            <a:off x="7575316" y="5463540"/>
            <a:ext cx="684000" cy="134052"/>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199,806 m</a:t>
            </a:r>
            <a:r>
              <a:rPr lang="en-US" altLang="ko-KR" sz="800" kern="0" baseline="30000" dirty="0">
                <a:latin typeface="Arial" panose="020B0604020202020204" pitchFamily="34" charset="0"/>
                <a:cs typeface="Arial" panose="020B0604020202020204" pitchFamily="34" charset="0"/>
              </a:rPr>
              <a:t>2</a:t>
            </a:r>
            <a:endParaRPr lang="en-US" altLang="ko-KR" sz="800" kern="0" dirty="0">
              <a:latin typeface="Arial" panose="020B0604020202020204" pitchFamily="34" charset="0"/>
              <a:cs typeface="Arial" panose="020B0604020202020204" pitchFamily="34" charset="0"/>
            </a:endParaRPr>
          </a:p>
        </p:txBody>
      </p:sp>
      <p:sp>
        <p:nvSpPr>
          <p:cNvPr id="153" name="직사각형 17">
            <a:extLst>
              <a:ext uri="{FF2B5EF4-FFF2-40B4-BE49-F238E27FC236}">
                <a16:creationId xmlns:a16="http://schemas.microsoft.com/office/drawing/2014/main" id="{D4D0A9DF-F362-480A-BD7B-55C24CC4C20B}"/>
              </a:ext>
            </a:extLst>
          </p:cNvPr>
          <p:cNvSpPr>
            <a:spLocks noChangeArrowheads="1"/>
          </p:cNvSpPr>
          <p:nvPr/>
        </p:nvSpPr>
        <p:spPr bwMode="auto">
          <a:xfrm>
            <a:off x="6830166" y="5627555"/>
            <a:ext cx="688233" cy="142845"/>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4,715</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54" name="직사각형 17">
            <a:extLst>
              <a:ext uri="{FF2B5EF4-FFF2-40B4-BE49-F238E27FC236}">
                <a16:creationId xmlns:a16="http://schemas.microsoft.com/office/drawing/2014/main" id="{6483710F-8101-4EE8-8957-94DC5625E99E}"/>
              </a:ext>
            </a:extLst>
          </p:cNvPr>
          <p:cNvSpPr>
            <a:spLocks noChangeArrowheads="1"/>
          </p:cNvSpPr>
          <p:nvPr/>
        </p:nvSpPr>
        <p:spPr bwMode="auto">
          <a:xfrm>
            <a:off x="7575316" y="5625951"/>
            <a:ext cx="684000" cy="144449"/>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127,456 m</a:t>
            </a:r>
            <a:r>
              <a:rPr lang="en-US" altLang="ko-KR" sz="800" kern="0" baseline="30000" dirty="0">
                <a:latin typeface="Arial" panose="020B0604020202020204" pitchFamily="34" charset="0"/>
                <a:cs typeface="Arial" panose="020B0604020202020204" pitchFamily="34" charset="0"/>
              </a:rPr>
              <a:t>2</a:t>
            </a:r>
            <a:endParaRPr lang="en-US" altLang="ko-KR" sz="800" kern="0" dirty="0">
              <a:latin typeface="Arial" panose="020B0604020202020204" pitchFamily="34" charset="0"/>
              <a:cs typeface="Arial" panose="020B0604020202020204" pitchFamily="34" charset="0"/>
            </a:endParaRPr>
          </a:p>
        </p:txBody>
      </p:sp>
      <p:sp>
        <p:nvSpPr>
          <p:cNvPr id="89" name="직사각형 153">
            <a:extLst>
              <a:ext uri="{FF2B5EF4-FFF2-40B4-BE49-F238E27FC236}">
                <a16:creationId xmlns:a16="http://schemas.microsoft.com/office/drawing/2014/main" id="{AF14A3F6-AC56-4603-81C2-3D55B43DE95A}"/>
              </a:ext>
            </a:extLst>
          </p:cNvPr>
          <p:cNvSpPr/>
          <p:nvPr/>
        </p:nvSpPr>
        <p:spPr bwMode="auto">
          <a:xfrm>
            <a:off x="7570718" y="1241205"/>
            <a:ext cx="681863"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Quantity</a:t>
            </a:r>
            <a:endParaRPr lang="ko-KR" altLang="en-US" sz="900" b="1" dirty="0">
              <a:solidFill>
                <a:srgbClr val="012169"/>
              </a:solidFill>
              <a:latin typeface="Arial" panose="020B0604020202020204" pitchFamily="34" charset="0"/>
              <a:cs typeface="Arial" panose="020B0604020202020204" pitchFamily="34" charset="0"/>
            </a:endParaRPr>
          </a:p>
        </p:txBody>
      </p:sp>
      <p:cxnSp>
        <p:nvCxnSpPr>
          <p:cNvPr id="90" name="직선 연결선 328">
            <a:extLst>
              <a:ext uri="{FF2B5EF4-FFF2-40B4-BE49-F238E27FC236}">
                <a16:creationId xmlns:a16="http://schemas.microsoft.com/office/drawing/2014/main" id="{A7663F6F-4EC6-40FA-AA85-ECA911D7CB15}"/>
              </a:ext>
            </a:extLst>
          </p:cNvPr>
          <p:cNvCxnSpPr>
            <a:cxnSpLocks/>
          </p:cNvCxnSpPr>
          <p:nvPr/>
        </p:nvCxnSpPr>
        <p:spPr>
          <a:xfrm>
            <a:off x="7570718" y="1364759"/>
            <a:ext cx="681863"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93" name="직사각형 17">
            <a:extLst>
              <a:ext uri="{FF2B5EF4-FFF2-40B4-BE49-F238E27FC236}">
                <a16:creationId xmlns:a16="http://schemas.microsoft.com/office/drawing/2014/main" id="{9D6C0E13-B66C-43FA-B44D-609D78005737}"/>
              </a:ext>
            </a:extLst>
          </p:cNvPr>
          <p:cNvSpPr>
            <a:spLocks noChangeArrowheads="1"/>
          </p:cNvSpPr>
          <p:nvPr/>
        </p:nvSpPr>
        <p:spPr bwMode="auto">
          <a:xfrm>
            <a:off x="5256556" y="1684873"/>
            <a:ext cx="1440000" cy="342423"/>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err="1">
                <a:solidFill>
                  <a:prstClr val="white"/>
                </a:solidFill>
                <a:latin typeface="Arial" panose="020B0604020202020204" pitchFamily="34" charset="0"/>
                <a:cs typeface="Arial" panose="020B0604020202020204" pitchFamily="34" charset="0"/>
              </a:rPr>
              <a:t>일반지</a:t>
            </a:r>
            <a:r>
              <a:rPr lang="ko-KR" altLang="en-US" sz="800" b="1" kern="0" dirty="0">
                <a:solidFill>
                  <a:prstClr val="white"/>
                </a:solidFill>
                <a:latin typeface="Arial" panose="020B0604020202020204" pitchFamily="34" charset="0"/>
                <a:cs typeface="Arial" panose="020B0604020202020204" pitchFamily="34" charset="0"/>
              </a:rPr>
              <a:t> </a:t>
            </a:r>
            <a:r>
              <a:rPr lang="en-US" altLang="ko-KR" sz="800" b="1" kern="0" dirty="0">
                <a:solidFill>
                  <a:prstClr val="white"/>
                </a:solidFill>
                <a:latin typeface="Arial" panose="020B0604020202020204" pitchFamily="34" charset="0"/>
                <a:cs typeface="Arial" panose="020B0604020202020204" pitchFamily="34" charset="0"/>
              </a:rPr>
              <a:t>56,201</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(48.4%)</a:t>
            </a:r>
          </a:p>
        </p:txBody>
      </p:sp>
      <p:sp>
        <p:nvSpPr>
          <p:cNvPr id="94" name="직사각형 17">
            <a:extLst>
              <a:ext uri="{FF2B5EF4-FFF2-40B4-BE49-F238E27FC236}">
                <a16:creationId xmlns:a16="http://schemas.microsoft.com/office/drawing/2014/main" id="{146A678D-C37E-4764-BBDB-BD0A79DB57B7}"/>
              </a:ext>
            </a:extLst>
          </p:cNvPr>
          <p:cNvSpPr>
            <a:spLocks noChangeArrowheads="1"/>
          </p:cNvSpPr>
          <p:nvPr/>
        </p:nvSpPr>
        <p:spPr bwMode="auto">
          <a:xfrm>
            <a:off x="5256556" y="2662895"/>
            <a:ext cx="1440000" cy="258229"/>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골판지 </a:t>
            </a:r>
            <a:r>
              <a:rPr lang="en-US" altLang="ko-KR" sz="800" b="1" kern="0" dirty="0">
                <a:solidFill>
                  <a:prstClr val="white"/>
                </a:solidFill>
                <a:latin typeface="Arial" panose="020B0604020202020204" pitchFamily="34" charset="0"/>
                <a:cs typeface="Arial" panose="020B0604020202020204" pitchFamily="34" charset="0"/>
              </a:rPr>
              <a:t>30,936</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(26.9%)</a:t>
            </a:r>
          </a:p>
        </p:txBody>
      </p:sp>
      <p:sp>
        <p:nvSpPr>
          <p:cNvPr id="96" name="직사각형 17">
            <a:extLst>
              <a:ext uri="{FF2B5EF4-FFF2-40B4-BE49-F238E27FC236}">
                <a16:creationId xmlns:a16="http://schemas.microsoft.com/office/drawing/2014/main" id="{30158431-7E5F-48B8-92D9-75CB3561E1C7}"/>
              </a:ext>
            </a:extLst>
          </p:cNvPr>
          <p:cNvSpPr>
            <a:spLocks noChangeArrowheads="1"/>
          </p:cNvSpPr>
          <p:nvPr/>
        </p:nvSpPr>
        <p:spPr bwMode="auto">
          <a:xfrm>
            <a:off x="5256556" y="3623451"/>
            <a:ext cx="1440000" cy="209003"/>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기타 </a:t>
            </a:r>
            <a:r>
              <a:rPr lang="en-US" altLang="ko-KR" sz="800" b="1" kern="0" dirty="0">
                <a:solidFill>
                  <a:prstClr val="white"/>
                </a:solidFill>
                <a:latin typeface="Arial" panose="020B0604020202020204" pitchFamily="34" charset="0"/>
                <a:cs typeface="Arial" panose="020B0604020202020204" pitchFamily="34" charset="0"/>
              </a:rPr>
              <a:t>13,578 (12.1%)</a:t>
            </a:r>
          </a:p>
        </p:txBody>
      </p:sp>
      <p:sp>
        <p:nvSpPr>
          <p:cNvPr id="97" name="직사각형 17">
            <a:extLst>
              <a:ext uri="{FF2B5EF4-FFF2-40B4-BE49-F238E27FC236}">
                <a16:creationId xmlns:a16="http://schemas.microsoft.com/office/drawing/2014/main" id="{BFBE969E-4C5F-473B-A438-C485AF8FB0FF}"/>
              </a:ext>
            </a:extLst>
          </p:cNvPr>
          <p:cNvSpPr>
            <a:spLocks noChangeArrowheads="1"/>
          </p:cNvSpPr>
          <p:nvPr/>
        </p:nvSpPr>
        <p:spPr bwMode="auto">
          <a:xfrm>
            <a:off x="5256556" y="2945053"/>
            <a:ext cx="1440000" cy="654469"/>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신문용지 </a:t>
            </a:r>
            <a:r>
              <a:rPr lang="en-US" altLang="ko-KR" sz="800" b="1" kern="0" dirty="0">
                <a:solidFill>
                  <a:prstClr val="white"/>
                </a:solidFill>
                <a:latin typeface="Arial" panose="020B0604020202020204" pitchFamily="34" charset="0"/>
                <a:cs typeface="Arial" panose="020B0604020202020204" pitchFamily="34" charset="0"/>
              </a:rPr>
              <a:t>70,133</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(61.0%)</a:t>
            </a:r>
          </a:p>
        </p:txBody>
      </p:sp>
      <p:sp>
        <p:nvSpPr>
          <p:cNvPr id="98" name="직사각형 17">
            <a:extLst>
              <a:ext uri="{FF2B5EF4-FFF2-40B4-BE49-F238E27FC236}">
                <a16:creationId xmlns:a16="http://schemas.microsoft.com/office/drawing/2014/main" id="{4C650257-0D3B-498C-833B-674DBC008307}"/>
              </a:ext>
            </a:extLst>
          </p:cNvPr>
          <p:cNvSpPr>
            <a:spLocks noChangeArrowheads="1"/>
          </p:cNvSpPr>
          <p:nvPr/>
        </p:nvSpPr>
        <p:spPr bwMode="auto">
          <a:xfrm>
            <a:off x="6830166" y="1943596"/>
            <a:ext cx="684000" cy="24927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689,699</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04" name="직사각형 17">
            <a:extLst>
              <a:ext uri="{FF2B5EF4-FFF2-40B4-BE49-F238E27FC236}">
                <a16:creationId xmlns:a16="http://schemas.microsoft.com/office/drawing/2014/main" id="{DA413BFA-293C-48A6-AAC3-5D654FB2B949}"/>
              </a:ext>
            </a:extLst>
          </p:cNvPr>
          <p:cNvSpPr>
            <a:spLocks noChangeArrowheads="1"/>
          </p:cNvSpPr>
          <p:nvPr/>
        </p:nvSpPr>
        <p:spPr bwMode="auto">
          <a:xfrm>
            <a:off x="7575316" y="1943598"/>
            <a:ext cx="684000" cy="24927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69,093 M/T</a:t>
            </a:r>
            <a:endParaRPr lang="en-US" altLang="ko-KR" sz="800" kern="0" baseline="30000" dirty="0">
              <a:latin typeface="Arial" panose="020B0604020202020204" pitchFamily="34" charset="0"/>
              <a:cs typeface="Arial" panose="020B0604020202020204" pitchFamily="34" charset="0"/>
            </a:endParaRPr>
          </a:p>
        </p:txBody>
      </p:sp>
      <p:sp>
        <p:nvSpPr>
          <p:cNvPr id="105" name="직사각형 17">
            <a:extLst>
              <a:ext uri="{FF2B5EF4-FFF2-40B4-BE49-F238E27FC236}">
                <a16:creationId xmlns:a16="http://schemas.microsoft.com/office/drawing/2014/main" id="{17CC659B-65AA-4152-919B-CEA6F7BBF15C}"/>
              </a:ext>
            </a:extLst>
          </p:cNvPr>
          <p:cNvSpPr>
            <a:spLocks noChangeArrowheads="1"/>
          </p:cNvSpPr>
          <p:nvPr/>
        </p:nvSpPr>
        <p:spPr bwMode="auto">
          <a:xfrm>
            <a:off x="6830166" y="2212549"/>
            <a:ext cx="684000" cy="20106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1,017,628</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06" name="직사각형 17">
            <a:extLst>
              <a:ext uri="{FF2B5EF4-FFF2-40B4-BE49-F238E27FC236}">
                <a16:creationId xmlns:a16="http://schemas.microsoft.com/office/drawing/2014/main" id="{145C3692-C8AF-4540-866E-7FABE96E0E6F}"/>
              </a:ext>
            </a:extLst>
          </p:cNvPr>
          <p:cNvSpPr>
            <a:spLocks noChangeArrowheads="1"/>
          </p:cNvSpPr>
          <p:nvPr/>
        </p:nvSpPr>
        <p:spPr bwMode="auto">
          <a:xfrm>
            <a:off x="7575316" y="2212551"/>
            <a:ext cx="684000" cy="20106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4,869 M/T</a:t>
            </a:r>
            <a:endParaRPr lang="en-US" altLang="ko-KR" sz="800" kern="0" baseline="30000" dirty="0">
              <a:latin typeface="Arial" panose="020B0604020202020204" pitchFamily="34" charset="0"/>
              <a:cs typeface="Arial" panose="020B0604020202020204" pitchFamily="34" charset="0"/>
            </a:endParaRPr>
          </a:p>
        </p:txBody>
      </p:sp>
      <p:sp>
        <p:nvSpPr>
          <p:cNvPr id="107" name="직사각형 17">
            <a:extLst>
              <a:ext uri="{FF2B5EF4-FFF2-40B4-BE49-F238E27FC236}">
                <a16:creationId xmlns:a16="http://schemas.microsoft.com/office/drawing/2014/main" id="{87819952-491E-4198-8292-D7F9528FB382}"/>
              </a:ext>
            </a:extLst>
          </p:cNvPr>
          <p:cNvSpPr>
            <a:spLocks noChangeArrowheads="1"/>
          </p:cNvSpPr>
          <p:nvPr/>
        </p:nvSpPr>
        <p:spPr bwMode="auto">
          <a:xfrm>
            <a:off x="6830166" y="2669381"/>
            <a:ext cx="684000" cy="25174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616,038</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08" name="직사각형 17">
            <a:extLst>
              <a:ext uri="{FF2B5EF4-FFF2-40B4-BE49-F238E27FC236}">
                <a16:creationId xmlns:a16="http://schemas.microsoft.com/office/drawing/2014/main" id="{4B14F681-E24B-436E-B2EA-E20D3D7DFA03}"/>
              </a:ext>
            </a:extLst>
          </p:cNvPr>
          <p:cNvSpPr>
            <a:spLocks noChangeArrowheads="1"/>
          </p:cNvSpPr>
          <p:nvPr/>
        </p:nvSpPr>
        <p:spPr bwMode="auto">
          <a:xfrm>
            <a:off x="7575316" y="2669383"/>
            <a:ext cx="684000" cy="25174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50,217 M/T</a:t>
            </a:r>
            <a:endParaRPr lang="en-US" altLang="ko-KR" sz="800" kern="0" baseline="30000" dirty="0">
              <a:latin typeface="Arial" panose="020B0604020202020204" pitchFamily="34" charset="0"/>
              <a:cs typeface="Arial" panose="020B0604020202020204" pitchFamily="34" charset="0"/>
            </a:endParaRPr>
          </a:p>
        </p:txBody>
      </p:sp>
      <p:sp>
        <p:nvSpPr>
          <p:cNvPr id="109" name="직사각형 17">
            <a:extLst>
              <a:ext uri="{FF2B5EF4-FFF2-40B4-BE49-F238E27FC236}">
                <a16:creationId xmlns:a16="http://schemas.microsoft.com/office/drawing/2014/main" id="{41380163-3E1F-4036-94DA-1F69B1F07CA3}"/>
              </a:ext>
            </a:extLst>
          </p:cNvPr>
          <p:cNvSpPr>
            <a:spLocks noChangeArrowheads="1"/>
          </p:cNvSpPr>
          <p:nvPr/>
        </p:nvSpPr>
        <p:spPr bwMode="auto">
          <a:xfrm>
            <a:off x="6830166" y="3621775"/>
            <a:ext cx="684000" cy="20106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642,903</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10" name="직사각형 17">
            <a:extLst>
              <a:ext uri="{FF2B5EF4-FFF2-40B4-BE49-F238E27FC236}">
                <a16:creationId xmlns:a16="http://schemas.microsoft.com/office/drawing/2014/main" id="{CE8DCC86-376B-40C9-AAB9-2BB82BF62154}"/>
              </a:ext>
            </a:extLst>
          </p:cNvPr>
          <p:cNvSpPr>
            <a:spLocks noChangeArrowheads="1"/>
          </p:cNvSpPr>
          <p:nvPr/>
        </p:nvSpPr>
        <p:spPr bwMode="auto">
          <a:xfrm>
            <a:off x="7575316" y="3621775"/>
            <a:ext cx="684000" cy="20106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21,120 M/T</a:t>
            </a:r>
          </a:p>
        </p:txBody>
      </p:sp>
      <p:sp>
        <p:nvSpPr>
          <p:cNvPr id="78" name="직사각형 17">
            <a:extLst>
              <a:ext uri="{FF2B5EF4-FFF2-40B4-BE49-F238E27FC236}">
                <a16:creationId xmlns:a16="http://schemas.microsoft.com/office/drawing/2014/main" id="{A7B2410D-7018-4F1D-AF02-69021FFBF4D5}"/>
              </a:ext>
            </a:extLst>
          </p:cNvPr>
          <p:cNvSpPr>
            <a:spLocks noChangeArrowheads="1"/>
          </p:cNvSpPr>
          <p:nvPr/>
        </p:nvSpPr>
        <p:spPr bwMode="auto">
          <a:xfrm>
            <a:off x="5256556" y="5303302"/>
            <a:ext cx="1440000" cy="1368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기능성 </a:t>
            </a:r>
            <a:r>
              <a:rPr lang="en-US" altLang="ko-KR" sz="800" b="1" kern="0" dirty="0">
                <a:solidFill>
                  <a:prstClr val="white"/>
                </a:solidFill>
                <a:latin typeface="Arial" panose="020B0604020202020204" pitchFamily="34" charset="0"/>
                <a:cs typeface="Arial" panose="020B0604020202020204" pitchFamily="34" charset="0"/>
              </a:rPr>
              <a:t>496 (2.0%)</a:t>
            </a:r>
          </a:p>
        </p:txBody>
      </p:sp>
      <p:sp>
        <p:nvSpPr>
          <p:cNvPr id="79" name="직사각형 17">
            <a:extLst>
              <a:ext uri="{FF2B5EF4-FFF2-40B4-BE49-F238E27FC236}">
                <a16:creationId xmlns:a16="http://schemas.microsoft.com/office/drawing/2014/main" id="{E24E29BA-CC15-49B0-846B-257DA0051124}"/>
              </a:ext>
            </a:extLst>
          </p:cNvPr>
          <p:cNvSpPr>
            <a:spLocks noChangeArrowheads="1"/>
          </p:cNvSpPr>
          <p:nvPr/>
        </p:nvSpPr>
        <p:spPr bwMode="auto">
          <a:xfrm>
            <a:off x="5256556" y="5463183"/>
            <a:ext cx="1440000" cy="1368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err="1">
                <a:solidFill>
                  <a:prstClr val="white"/>
                </a:solidFill>
                <a:latin typeface="Arial" panose="020B0604020202020204" pitchFamily="34" charset="0"/>
                <a:cs typeface="Arial" panose="020B0604020202020204" pitchFamily="34" charset="0"/>
              </a:rPr>
              <a:t>코팅제</a:t>
            </a:r>
            <a:r>
              <a:rPr lang="ko-KR" altLang="en-US" sz="800" b="1" kern="0" dirty="0">
                <a:solidFill>
                  <a:prstClr val="white"/>
                </a:solidFill>
                <a:latin typeface="Arial" panose="020B0604020202020204" pitchFamily="34" charset="0"/>
                <a:cs typeface="Arial" panose="020B0604020202020204" pitchFamily="34" charset="0"/>
              </a:rPr>
              <a:t> </a:t>
            </a:r>
            <a:r>
              <a:rPr lang="en-US" altLang="ko-KR" sz="800" b="1" kern="0" dirty="0">
                <a:solidFill>
                  <a:prstClr val="white"/>
                </a:solidFill>
                <a:latin typeface="Arial" panose="020B0604020202020204" pitchFamily="34" charset="0"/>
                <a:cs typeface="Arial" panose="020B0604020202020204" pitchFamily="34" charset="0"/>
              </a:rPr>
              <a:t>642 (2.6%)</a:t>
            </a:r>
          </a:p>
        </p:txBody>
      </p:sp>
      <p:sp>
        <p:nvSpPr>
          <p:cNvPr id="81" name="직사각형 17">
            <a:extLst>
              <a:ext uri="{FF2B5EF4-FFF2-40B4-BE49-F238E27FC236}">
                <a16:creationId xmlns:a16="http://schemas.microsoft.com/office/drawing/2014/main" id="{622532D5-D128-4867-B82B-F19A291C05AF}"/>
              </a:ext>
            </a:extLst>
          </p:cNvPr>
          <p:cNvSpPr>
            <a:spLocks noChangeArrowheads="1"/>
          </p:cNvSpPr>
          <p:nvPr/>
        </p:nvSpPr>
        <p:spPr bwMode="auto">
          <a:xfrm>
            <a:off x="5256556" y="5623064"/>
            <a:ext cx="1440000" cy="139903"/>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상품 </a:t>
            </a:r>
            <a:r>
              <a:rPr lang="en-US" altLang="ko-KR" sz="800" b="1" kern="0" dirty="0">
                <a:solidFill>
                  <a:prstClr val="white"/>
                </a:solidFill>
                <a:latin typeface="Arial" panose="020B0604020202020204" pitchFamily="34" charset="0"/>
                <a:cs typeface="Arial" panose="020B0604020202020204" pitchFamily="34" charset="0"/>
              </a:rPr>
              <a:t>601 (2.4%)</a:t>
            </a:r>
          </a:p>
        </p:txBody>
      </p:sp>
      <p:sp>
        <p:nvSpPr>
          <p:cNvPr id="82" name="직사각형 17">
            <a:extLst>
              <a:ext uri="{FF2B5EF4-FFF2-40B4-BE49-F238E27FC236}">
                <a16:creationId xmlns:a16="http://schemas.microsoft.com/office/drawing/2014/main" id="{32808EDB-3071-42DC-B1CB-F4CBDBEE737C}"/>
              </a:ext>
            </a:extLst>
          </p:cNvPr>
          <p:cNvSpPr>
            <a:spLocks noChangeArrowheads="1"/>
          </p:cNvSpPr>
          <p:nvPr/>
        </p:nvSpPr>
        <p:spPr bwMode="auto">
          <a:xfrm>
            <a:off x="5256556" y="5786048"/>
            <a:ext cx="1440000" cy="136799"/>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err="1">
                <a:solidFill>
                  <a:prstClr val="white"/>
                </a:solidFill>
                <a:latin typeface="Arial" panose="020B0604020202020204" pitchFamily="34" charset="0"/>
                <a:cs typeface="Arial" panose="020B0604020202020204" pitchFamily="34" charset="0"/>
              </a:rPr>
              <a:t>원재료및기타</a:t>
            </a:r>
            <a:r>
              <a:rPr lang="ko-KR" altLang="en-US" sz="800" b="1" kern="0" dirty="0">
                <a:solidFill>
                  <a:prstClr val="white"/>
                </a:solidFill>
                <a:latin typeface="Arial" panose="020B0604020202020204" pitchFamily="34" charset="0"/>
                <a:cs typeface="Arial" panose="020B0604020202020204" pitchFamily="34" charset="0"/>
              </a:rPr>
              <a:t> </a:t>
            </a:r>
            <a:r>
              <a:rPr lang="en-US" altLang="ko-KR" sz="800" b="1" kern="0" dirty="0">
                <a:solidFill>
                  <a:prstClr val="white"/>
                </a:solidFill>
                <a:latin typeface="Arial" panose="020B0604020202020204" pitchFamily="34" charset="0"/>
                <a:cs typeface="Arial" panose="020B0604020202020204" pitchFamily="34" charset="0"/>
              </a:rPr>
              <a:t>635 (2.6%)</a:t>
            </a:r>
          </a:p>
        </p:txBody>
      </p:sp>
      <p:sp>
        <p:nvSpPr>
          <p:cNvPr id="75" name="직사각형 17">
            <a:extLst>
              <a:ext uri="{FF2B5EF4-FFF2-40B4-BE49-F238E27FC236}">
                <a16:creationId xmlns:a16="http://schemas.microsoft.com/office/drawing/2014/main" id="{ADEE72AE-8400-4AEF-BB05-3BF0A84534F1}"/>
              </a:ext>
            </a:extLst>
          </p:cNvPr>
          <p:cNvSpPr>
            <a:spLocks noChangeArrowheads="1"/>
          </p:cNvSpPr>
          <p:nvPr/>
        </p:nvSpPr>
        <p:spPr bwMode="auto">
          <a:xfrm>
            <a:off x="6830165" y="3849579"/>
            <a:ext cx="1429149" cy="1256579"/>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N/A</a:t>
            </a:r>
          </a:p>
        </p:txBody>
      </p:sp>
      <p:sp>
        <p:nvSpPr>
          <p:cNvPr id="77" name="직사각형 17">
            <a:extLst>
              <a:ext uri="{FF2B5EF4-FFF2-40B4-BE49-F238E27FC236}">
                <a16:creationId xmlns:a16="http://schemas.microsoft.com/office/drawing/2014/main" id="{BDA109EF-332F-4564-909A-EDD91651ECA6}"/>
              </a:ext>
            </a:extLst>
          </p:cNvPr>
          <p:cNvSpPr>
            <a:spLocks noChangeArrowheads="1"/>
          </p:cNvSpPr>
          <p:nvPr/>
        </p:nvSpPr>
        <p:spPr bwMode="auto">
          <a:xfrm>
            <a:off x="6830166" y="5802130"/>
            <a:ext cx="1429147" cy="331969"/>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N/A</a:t>
            </a:r>
          </a:p>
        </p:txBody>
      </p:sp>
      <p:sp>
        <p:nvSpPr>
          <p:cNvPr id="84" name="직사각형 17">
            <a:extLst>
              <a:ext uri="{FF2B5EF4-FFF2-40B4-BE49-F238E27FC236}">
                <a16:creationId xmlns:a16="http://schemas.microsoft.com/office/drawing/2014/main" id="{124B8899-0C10-42F2-ABFA-E020AE92A33D}"/>
              </a:ext>
            </a:extLst>
          </p:cNvPr>
          <p:cNvSpPr>
            <a:spLocks noChangeArrowheads="1"/>
          </p:cNvSpPr>
          <p:nvPr/>
        </p:nvSpPr>
        <p:spPr bwMode="auto">
          <a:xfrm>
            <a:off x="5256556" y="2519304"/>
            <a:ext cx="1440000" cy="122909"/>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상품 </a:t>
            </a:r>
            <a:r>
              <a:rPr lang="en-US" altLang="ko-KR" sz="800" b="1" kern="0" dirty="0">
                <a:solidFill>
                  <a:prstClr val="white"/>
                </a:solidFill>
                <a:latin typeface="Arial" panose="020B0604020202020204" pitchFamily="34" charset="0"/>
                <a:cs typeface="Arial" panose="020B0604020202020204" pitchFamily="34" charset="0"/>
              </a:rPr>
              <a:t>4,120 (3.6%)</a:t>
            </a:r>
          </a:p>
        </p:txBody>
      </p:sp>
      <p:sp>
        <p:nvSpPr>
          <p:cNvPr id="85" name="직사각형 17">
            <a:extLst>
              <a:ext uri="{FF2B5EF4-FFF2-40B4-BE49-F238E27FC236}">
                <a16:creationId xmlns:a16="http://schemas.microsoft.com/office/drawing/2014/main" id="{208DC1B2-EF42-48EC-94F2-96FC8120670E}"/>
              </a:ext>
            </a:extLst>
          </p:cNvPr>
          <p:cNvSpPr>
            <a:spLocks noChangeArrowheads="1"/>
          </p:cNvSpPr>
          <p:nvPr/>
        </p:nvSpPr>
        <p:spPr bwMode="auto">
          <a:xfrm>
            <a:off x="6830166" y="2441997"/>
            <a:ext cx="684000" cy="20106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1,200,366</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87" name="직사각형 17">
            <a:extLst>
              <a:ext uri="{FF2B5EF4-FFF2-40B4-BE49-F238E27FC236}">
                <a16:creationId xmlns:a16="http://schemas.microsoft.com/office/drawing/2014/main" id="{6C8D4D48-D2C5-409B-B74F-8285290E271F}"/>
              </a:ext>
            </a:extLst>
          </p:cNvPr>
          <p:cNvSpPr>
            <a:spLocks noChangeArrowheads="1"/>
          </p:cNvSpPr>
          <p:nvPr/>
        </p:nvSpPr>
        <p:spPr bwMode="auto">
          <a:xfrm>
            <a:off x="7575316" y="2441999"/>
            <a:ext cx="684000" cy="20106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3,432 M/T</a:t>
            </a:r>
            <a:endParaRPr lang="en-US" altLang="ko-KR" sz="800" kern="0" baseline="30000" dirty="0">
              <a:latin typeface="Arial" panose="020B0604020202020204" pitchFamily="34" charset="0"/>
              <a:cs typeface="Arial" panose="020B0604020202020204" pitchFamily="34" charset="0"/>
            </a:endParaRPr>
          </a:p>
        </p:txBody>
      </p:sp>
      <p:sp>
        <p:nvSpPr>
          <p:cNvPr id="88" name="직사각형 119">
            <a:extLst>
              <a:ext uri="{FF2B5EF4-FFF2-40B4-BE49-F238E27FC236}">
                <a16:creationId xmlns:a16="http://schemas.microsoft.com/office/drawing/2014/main" id="{3DED847F-0D1B-4D99-B25B-6C5980A5AF9B}"/>
              </a:ext>
            </a:extLst>
          </p:cNvPr>
          <p:cNvSpPr/>
          <p:nvPr/>
        </p:nvSpPr>
        <p:spPr bwMode="auto">
          <a:xfrm>
            <a:off x="510135" y="6134426"/>
            <a:ext cx="9395863" cy="147781"/>
          </a:xfrm>
          <a:prstGeom prst="rect">
            <a:avLst/>
          </a:prstGeom>
          <a:noFill/>
          <a:ln w="9525" cap="flat" cmpd="sng" algn="ctr">
            <a:noFill/>
            <a:prstDash val="solid"/>
            <a:round/>
            <a:headEnd type="none" w="med" len="med"/>
            <a:tailEnd type="none" w="med" len="med"/>
          </a:ln>
          <a:effectLst/>
        </p:spPr>
        <p:txBody>
          <a:bodyPr lIns="0" tIns="0" rIns="0" bIns="0" rtlCol="0" anchor="ctr"/>
          <a:lstStyle/>
          <a:p>
            <a:pPr defTabSz="826710">
              <a:buClr>
                <a:srgbClr val="99CC00"/>
              </a:buClr>
              <a:tabLst>
                <a:tab pos="241125" algn="l"/>
              </a:tabLst>
            </a:pPr>
            <a:r>
              <a:rPr lang="ko-KR" altLang="en-US" sz="800" dirty="0">
                <a:solidFill>
                  <a:prstClr val="black"/>
                </a:solidFill>
                <a:latin typeface="Arial" panose="020B0604020202020204" pitchFamily="34" charset="0"/>
                <a:cs typeface="Arial" panose="020B0604020202020204" pitchFamily="34" charset="0"/>
              </a:rPr>
              <a:t>단위</a:t>
            </a:r>
            <a:r>
              <a:rPr lang="en-US" altLang="ko-KR" sz="800" dirty="0">
                <a:solidFill>
                  <a:prstClr val="black"/>
                </a:solidFill>
                <a:latin typeface="Arial" panose="020B0604020202020204" pitchFamily="34" charset="0"/>
                <a:cs typeface="Arial" panose="020B0604020202020204" pitchFamily="34" charset="0"/>
              </a:rPr>
              <a:t>: </a:t>
            </a:r>
            <a:r>
              <a:rPr lang="ko-KR" altLang="en-US" sz="800" dirty="0">
                <a:solidFill>
                  <a:prstClr val="black"/>
                </a:solidFill>
                <a:latin typeface="Arial" panose="020B0604020202020204" pitchFamily="34" charset="0"/>
                <a:cs typeface="Arial" panose="020B0604020202020204" pitchFamily="34" charset="0"/>
              </a:rPr>
              <a:t>백만원 </a:t>
            </a:r>
            <a:r>
              <a:rPr lang="en-US" altLang="ko-KR" sz="800" dirty="0">
                <a:solidFill>
                  <a:prstClr val="black"/>
                </a:solidFill>
                <a:latin typeface="Arial" panose="020B0604020202020204" pitchFamily="34" charset="0"/>
                <a:cs typeface="Arial" panose="020B0604020202020204" pitchFamily="34" charset="0"/>
              </a:rPr>
              <a:t>/ </a:t>
            </a:r>
            <a:r>
              <a:rPr lang="fr-FR" altLang="ko-KR" sz="800" dirty="0">
                <a:solidFill>
                  <a:prstClr val="black"/>
                </a:solidFill>
                <a:latin typeface="Arial" panose="020B0604020202020204" pitchFamily="34" charset="0"/>
                <a:cs typeface="Arial" panose="020B0604020202020204" pitchFamily="34" charset="0"/>
              </a:rPr>
              <a:t>Source: VDR 1.3.4.1.1, </a:t>
            </a:r>
            <a:r>
              <a:rPr lang="en-US" altLang="ko-KR" sz="800" dirty="0">
                <a:solidFill>
                  <a:prstClr val="black"/>
                </a:solidFill>
                <a:latin typeface="Arial" panose="020B0604020202020204" pitchFamily="34" charset="0"/>
                <a:cs typeface="Arial" panose="020B0604020202020204" pitchFamily="34" charset="0"/>
              </a:rPr>
              <a:t>VDR</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6.2.2,</a:t>
            </a:r>
            <a:r>
              <a:rPr lang="fr-FR" altLang="ko-KR" sz="800" dirty="0">
                <a:solidFill>
                  <a:prstClr val="black"/>
                </a:solidFill>
                <a:latin typeface="Arial" panose="020B0604020202020204" pitchFamily="34" charset="0"/>
                <a:cs typeface="Arial" panose="020B0604020202020204" pitchFamily="34" charset="0"/>
              </a:rPr>
              <a:t> VDR 6.3.1, VDR 6.3.3 / </a:t>
            </a:r>
            <a:r>
              <a:rPr lang="en-US" altLang="ko-KR" sz="800" dirty="0">
                <a:solidFill>
                  <a:prstClr val="black"/>
                </a:solidFill>
                <a:latin typeface="Arial" panose="020B0604020202020204" pitchFamily="34" charset="0"/>
                <a:cs typeface="Arial" panose="020B0604020202020204" pitchFamily="34" charset="0"/>
              </a:rPr>
              <a:t>Note 1: 2021</a:t>
            </a:r>
            <a:r>
              <a:rPr lang="ko-KR" altLang="en-US" sz="800" dirty="0">
                <a:solidFill>
                  <a:prstClr val="black"/>
                </a:solidFill>
                <a:latin typeface="Arial" panose="020B0604020202020204" pitchFamily="34" charset="0"/>
                <a:cs typeface="Arial" panose="020B0604020202020204" pitchFamily="34" charset="0"/>
              </a:rPr>
              <a:t>년 </a:t>
            </a:r>
            <a:r>
              <a:rPr lang="ko-KR" altLang="en-US" sz="800" dirty="0" err="1">
                <a:solidFill>
                  <a:prstClr val="black"/>
                </a:solidFill>
                <a:latin typeface="Arial" panose="020B0604020202020204" pitchFamily="34" charset="0"/>
                <a:cs typeface="Arial" panose="020B0604020202020204" pitchFamily="34" charset="0"/>
              </a:rPr>
              <a:t>연결손익계산서</a:t>
            </a:r>
            <a:r>
              <a:rPr lang="en-US" altLang="ko-KR" sz="800" dirty="0">
                <a:solidFill>
                  <a:prstClr val="black"/>
                </a:solidFill>
                <a:latin typeface="Arial" panose="020B0604020202020204" pitchFamily="34" charset="0"/>
                <a:cs typeface="Arial" panose="020B0604020202020204" pitchFamily="34" charset="0"/>
              </a:rPr>
              <a:t> </a:t>
            </a:r>
            <a:r>
              <a:rPr lang="ko-KR" altLang="en-US" sz="800" dirty="0">
                <a:solidFill>
                  <a:prstClr val="black"/>
                </a:solidFill>
                <a:latin typeface="Arial" panose="020B0604020202020204" pitchFamily="34" charset="0"/>
                <a:cs typeface="Arial" panose="020B0604020202020204" pitchFamily="34" charset="0"/>
              </a:rPr>
              <a:t>기준 매출 </a:t>
            </a:r>
            <a:r>
              <a:rPr lang="en-US" altLang="ko-KR" sz="800" dirty="0">
                <a:solidFill>
                  <a:prstClr val="black"/>
                </a:solidFill>
                <a:latin typeface="Arial" panose="020B0604020202020204" pitchFamily="34" charset="0"/>
                <a:cs typeface="Arial" panose="020B0604020202020204" pitchFamily="34" charset="0"/>
              </a:rPr>
              <a:t>/ Note 2: </a:t>
            </a:r>
            <a:r>
              <a:rPr lang="ko-KR" altLang="en-US" sz="800" dirty="0">
                <a:solidFill>
                  <a:prstClr val="black"/>
                </a:solidFill>
                <a:latin typeface="Arial" panose="020B0604020202020204" pitchFamily="34" charset="0"/>
                <a:cs typeface="Arial" panose="020B0604020202020204" pitchFamily="34" charset="0"/>
              </a:rPr>
              <a:t>회사제시 </a:t>
            </a:r>
            <a:r>
              <a:rPr lang="ko-KR" altLang="en-US" sz="800" dirty="0" err="1">
                <a:solidFill>
                  <a:prstClr val="black"/>
                </a:solidFill>
                <a:latin typeface="Arial" panose="020B0604020202020204" pitchFamily="34" charset="0"/>
                <a:cs typeface="Arial" panose="020B0604020202020204" pitchFamily="34" charset="0"/>
              </a:rPr>
              <a:t>관리손익계산서</a:t>
            </a:r>
            <a:r>
              <a:rPr lang="ko-KR" altLang="en-US" sz="800" dirty="0">
                <a:solidFill>
                  <a:prstClr val="black"/>
                </a:solidFill>
                <a:latin typeface="Arial" panose="020B0604020202020204" pitchFamily="34" charset="0"/>
                <a:cs typeface="Arial" panose="020B0604020202020204" pitchFamily="34" charset="0"/>
              </a:rPr>
              <a:t> 기준 매출 </a:t>
            </a:r>
            <a:r>
              <a:rPr lang="en-US" altLang="ko-KR" sz="800" dirty="0">
                <a:solidFill>
                  <a:prstClr val="black"/>
                </a:solidFill>
                <a:latin typeface="Arial" panose="020B0604020202020204" pitchFamily="34" charset="0"/>
                <a:cs typeface="Arial" panose="020B0604020202020204" pitchFamily="34" charset="0"/>
              </a:rPr>
              <a:t>/</a:t>
            </a:r>
            <a:r>
              <a:rPr lang="fr-FR" altLang="ko-KR" sz="800" dirty="0">
                <a:solidFill>
                  <a:prstClr val="black"/>
                </a:solidFill>
                <a:latin typeface="Arial" panose="020B0604020202020204" pitchFamily="34" charset="0"/>
                <a:cs typeface="Arial" panose="020B0604020202020204" pitchFamily="34" charset="0"/>
              </a:rPr>
              <a:t> Note 3: </a:t>
            </a:r>
            <a:r>
              <a:rPr lang="ko-KR" altLang="en-US" sz="800" dirty="0">
                <a:solidFill>
                  <a:prstClr val="black"/>
                </a:solidFill>
                <a:latin typeface="Arial" panose="020B0604020202020204" pitchFamily="34" charset="0"/>
                <a:cs typeface="Arial" panose="020B0604020202020204" pitchFamily="34" charset="0"/>
              </a:rPr>
              <a:t>회사제시 </a:t>
            </a:r>
            <a:r>
              <a:rPr lang="ko-KR" altLang="en-US" sz="800" dirty="0" err="1">
                <a:solidFill>
                  <a:prstClr val="black"/>
                </a:solidFill>
                <a:latin typeface="Arial" panose="020B0604020202020204" pitchFamily="34" charset="0"/>
                <a:cs typeface="Arial" panose="020B0604020202020204" pitchFamily="34" charset="0"/>
              </a:rPr>
              <a:t>구분손익계산서</a:t>
            </a:r>
            <a:r>
              <a:rPr lang="ko-KR" altLang="en-US" sz="800" dirty="0">
                <a:solidFill>
                  <a:prstClr val="black"/>
                </a:solidFill>
                <a:latin typeface="Arial" panose="020B0604020202020204" pitchFamily="34" charset="0"/>
                <a:cs typeface="Arial" panose="020B0604020202020204" pitchFamily="34" charset="0"/>
              </a:rPr>
              <a:t> 기준 매출</a:t>
            </a:r>
            <a:endParaRPr lang="fr-FR" altLang="ko-KR" sz="800" dirty="0">
              <a:solidFill>
                <a:prstClr val="black"/>
              </a:solidFill>
              <a:latin typeface="Arial" panose="020B0604020202020204" pitchFamily="34" charset="0"/>
              <a:cs typeface="Arial" panose="020B0604020202020204" pitchFamily="34" charset="0"/>
            </a:endParaRPr>
          </a:p>
        </p:txBody>
      </p:sp>
      <p:sp>
        <p:nvSpPr>
          <p:cNvPr id="101" name="직사각형 17">
            <a:extLst>
              <a:ext uri="{FF2B5EF4-FFF2-40B4-BE49-F238E27FC236}">
                <a16:creationId xmlns:a16="http://schemas.microsoft.com/office/drawing/2014/main" id="{C2B5B0A0-584A-4462-8D51-994F8702F4FF}"/>
              </a:ext>
            </a:extLst>
          </p:cNvPr>
          <p:cNvSpPr>
            <a:spLocks noChangeArrowheads="1"/>
          </p:cNvSpPr>
          <p:nvPr/>
        </p:nvSpPr>
        <p:spPr bwMode="auto">
          <a:xfrm>
            <a:off x="8419372" y="5130125"/>
            <a:ext cx="1332000" cy="305529"/>
          </a:xfrm>
          <a:prstGeom prst="rect">
            <a:avLst/>
          </a:prstGeom>
          <a:solidFill>
            <a:srgbClr val="009A44"/>
          </a:solidFill>
          <a:ln w="9525" algn="ctr">
            <a:solidFill>
              <a:srgbClr val="009A44"/>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국내매출</a:t>
            </a:r>
            <a:r>
              <a:rPr lang="en-US" altLang="ko-KR" sz="800" b="1" kern="0" dirty="0">
                <a:solidFill>
                  <a:prstClr val="white"/>
                </a:solidFill>
                <a:latin typeface="Arial" panose="020B0604020202020204" pitchFamily="34" charset="0"/>
                <a:cs typeface="Arial" panose="020B0604020202020204" pitchFamily="34" charset="0"/>
              </a:rPr>
              <a:t> 8,718</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(35.5%)</a:t>
            </a:r>
          </a:p>
        </p:txBody>
      </p:sp>
      <p:sp>
        <p:nvSpPr>
          <p:cNvPr id="111" name="직사각형 17">
            <a:extLst>
              <a:ext uri="{FF2B5EF4-FFF2-40B4-BE49-F238E27FC236}">
                <a16:creationId xmlns:a16="http://schemas.microsoft.com/office/drawing/2014/main" id="{8AEF2EA9-41B7-4374-A4E6-11484C0C4760}"/>
              </a:ext>
            </a:extLst>
          </p:cNvPr>
          <p:cNvSpPr>
            <a:spLocks noChangeArrowheads="1"/>
          </p:cNvSpPr>
          <p:nvPr/>
        </p:nvSpPr>
        <p:spPr bwMode="auto">
          <a:xfrm>
            <a:off x="8419372" y="3849579"/>
            <a:ext cx="1332000" cy="1252661"/>
          </a:xfrm>
          <a:prstGeom prst="rect">
            <a:avLst/>
          </a:prstGeom>
          <a:solidFill>
            <a:srgbClr val="009A44"/>
          </a:solidFill>
          <a:ln w="9525" algn="ctr">
            <a:solidFill>
              <a:srgbClr val="009A44"/>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국내매출</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177,611</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(100%)</a:t>
            </a:r>
          </a:p>
        </p:txBody>
      </p:sp>
      <p:sp>
        <p:nvSpPr>
          <p:cNvPr id="118" name="직사각형 17">
            <a:extLst>
              <a:ext uri="{FF2B5EF4-FFF2-40B4-BE49-F238E27FC236}">
                <a16:creationId xmlns:a16="http://schemas.microsoft.com/office/drawing/2014/main" id="{0DE7BECF-47B8-474B-AC38-5A632186F474}"/>
              </a:ext>
            </a:extLst>
          </p:cNvPr>
          <p:cNvSpPr>
            <a:spLocks noChangeArrowheads="1"/>
          </p:cNvSpPr>
          <p:nvPr/>
        </p:nvSpPr>
        <p:spPr bwMode="auto">
          <a:xfrm>
            <a:off x="8419372" y="5955137"/>
            <a:ext cx="1331999" cy="170891"/>
          </a:xfrm>
          <a:prstGeom prst="rect">
            <a:avLst/>
          </a:prstGeom>
          <a:solidFill>
            <a:srgbClr val="009A44"/>
          </a:solidFill>
          <a:ln w="9525" algn="ctr">
            <a:no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기타 </a:t>
            </a:r>
            <a:r>
              <a:rPr lang="en-US" altLang="ko-KR" sz="800" b="1" kern="0" dirty="0">
                <a:solidFill>
                  <a:prstClr val="white"/>
                </a:solidFill>
                <a:latin typeface="Arial" panose="020B0604020202020204" pitchFamily="34" charset="0"/>
                <a:cs typeface="Arial" panose="020B0604020202020204" pitchFamily="34" charset="0"/>
              </a:rPr>
              <a:t>2,180 (100%)</a:t>
            </a:r>
          </a:p>
        </p:txBody>
      </p:sp>
      <p:sp>
        <p:nvSpPr>
          <p:cNvPr id="119" name="직사각형 17">
            <a:extLst>
              <a:ext uri="{FF2B5EF4-FFF2-40B4-BE49-F238E27FC236}">
                <a16:creationId xmlns:a16="http://schemas.microsoft.com/office/drawing/2014/main" id="{CB664AB6-7B9C-4EA1-9D51-B35430E6B56D}"/>
              </a:ext>
            </a:extLst>
          </p:cNvPr>
          <p:cNvSpPr>
            <a:spLocks noChangeArrowheads="1"/>
          </p:cNvSpPr>
          <p:nvPr/>
        </p:nvSpPr>
        <p:spPr bwMode="auto">
          <a:xfrm>
            <a:off x="8419372" y="1419806"/>
            <a:ext cx="1332000" cy="769630"/>
          </a:xfrm>
          <a:prstGeom prst="rect">
            <a:avLst/>
          </a:prstGeom>
          <a:solidFill>
            <a:srgbClr val="009A44"/>
          </a:solidFill>
          <a:ln w="9525" algn="ctr">
            <a:solidFill>
              <a:srgbClr val="009A44"/>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국내매출</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64,614</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(55.7%)</a:t>
            </a:r>
          </a:p>
        </p:txBody>
      </p:sp>
      <p:sp>
        <p:nvSpPr>
          <p:cNvPr id="120" name="직사각형 17">
            <a:extLst>
              <a:ext uri="{FF2B5EF4-FFF2-40B4-BE49-F238E27FC236}">
                <a16:creationId xmlns:a16="http://schemas.microsoft.com/office/drawing/2014/main" id="{38FFD2AD-0211-462C-9139-5555AF1B6600}"/>
              </a:ext>
            </a:extLst>
          </p:cNvPr>
          <p:cNvSpPr>
            <a:spLocks noChangeArrowheads="1"/>
          </p:cNvSpPr>
          <p:nvPr/>
        </p:nvSpPr>
        <p:spPr bwMode="auto">
          <a:xfrm>
            <a:off x="8419372" y="3379092"/>
            <a:ext cx="1332000" cy="438567"/>
          </a:xfrm>
          <a:prstGeom prst="rect">
            <a:avLst/>
          </a:prstGeom>
          <a:solidFill>
            <a:srgbClr val="009A44"/>
          </a:solidFill>
          <a:ln w="9525" algn="ctr">
            <a:solidFill>
              <a:srgbClr val="009A44"/>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해외매출</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49,693</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(43.2%)</a:t>
            </a:r>
          </a:p>
        </p:txBody>
      </p:sp>
      <p:sp>
        <p:nvSpPr>
          <p:cNvPr id="121" name="직사각형 17">
            <a:extLst>
              <a:ext uri="{FF2B5EF4-FFF2-40B4-BE49-F238E27FC236}">
                <a16:creationId xmlns:a16="http://schemas.microsoft.com/office/drawing/2014/main" id="{8C113462-399A-4EC4-AC6C-3482FBBA793A}"/>
              </a:ext>
            </a:extLst>
          </p:cNvPr>
          <p:cNvSpPr>
            <a:spLocks noChangeArrowheads="1"/>
          </p:cNvSpPr>
          <p:nvPr/>
        </p:nvSpPr>
        <p:spPr bwMode="auto">
          <a:xfrm>
            <a:off x="8419372" y="2226578"/>
            <a:ext cx="1332000" cy="422614"/>
          </a:xfrm>
          <a:prstGeom prst="rect">
            <a:avLst/>
          </a:prstGeom>
          <a:solidFill>
            <a:srgbClr val="009A44"/>
          </a:solidFill>
          <a:ln w="9525" algn="ctr">
            <a:solidFill>
              <a:srgbClr val="009A44"/>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해외매출</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51,394</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(44.3%)</a:t>
            </a:r>
          </a:p>
        </p:txBody>
      </p:sp>
      <p:sp>
        <p:nvSpPr>
          <p:cNvPr id="122" name="직사각형 17">
            <a:extLst>
              <a:ext uri="{FF2B5EF4-FFF2-40B4-BE49-F238E27FC236}">
                <a16:creationId xmlns:a16="http://schemas.microsoft.com/office/drawing/2014/main" id="{8B45F6D2-1E9F-4FDA-BF61-89F370CC3459}"/>
              </a:ext>
            </a:extLst>
          </p:cNvPr>
          <p:cNvSpPr>
            <a:spLocks noChangeArrowheads="1"/>
          </p:cNvSpPr>
          <p:nvPr/>
        </p:nvSpPr>
        <p:spPr bwMode="auto">
          <a:xfrm>
            <a:off x="8419372" y="2675018"/>
            <a:ext cx="1332000" cy="678135"/>
          </a:xfrm>
          <a:prstGeom prst="rect">
            <a:avLst/>
          </a:prstGeom>
          <a:solidFill>
            <a:srgbClr val="009A44"/>
          </a:solidFill>
          <a:ln w="9525" algn="ctr">
            <a:solidFill>
              <a:srgbClr val="009A44"/>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국내매출</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65,251</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(56.8%)</a:t>
            </a:r>
          </a:p>
        </p:txBody>
      </p:sp>
    </p:spTree>
    <p:extLst>
      <p:ext uri="{BB962C8B-B14F-4D97-AF65-F5344CB8AC3E}">
        <p14:creationId xmlns:p14="http://schemas.microsoft.com/office/powerpoint/2010/main" val="18417959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a:noFill/>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950" b="1" dirty="0">
                <a:solidFill>
                  <a:srgbClr val="002997"/>
                </a:solidFill>
                <a:latin typeface="Arial" panose="020B0604020202020204" pitchFamily="34" charset="0"/>
                <a:ea typeface="+mj-ea"/>
                <a:cs typeface="Arial" panose="020B0604020202020204" pitchFamily="34" charset="0"/>
              </a:rPr>
              <a:t>NP</a:t>
            </a:r>
            <a:r>
              <a:rPr lang="ko-KR" altLang="en-US" sz="950" b="1" dirty="0">
                <a:solidFill>
                  <a:srgbClr val="002997"/>
                </a:solidFill>
                <a:latin typeface="Arial" panose="020B0604020202020204" pitchFamily="34" charset="0"/>
                <a:ea typeface="+mj-ea"/>
                <a:cs typeface="Arial" panose="020B0604020202020204" pitchFamily="34" charset="0"/>
              </a:rPr>
              <a:t>의 설비는 대부분 사용가능기간이 </a:t>
            </a:r>
            <a:r>
              <a:rPr lang="en-US" altLang="ko-KR" sz="950" b="1" dirty="0">
                <a:solidFill>
                  <a:srgbClr val="002997"/>
                </a:solidFill>
                <a:latin typeface="Arial" panose="020B0604020202020204" pitchFamily="34" charset="0"/>
                <a:ea typeface="+mj-ea"/>
                <a:cs typeface="Arial" panose="020B0604020202020204" pitchFamily="34" charset="0"/>
              </a:rPr>
              <a:t>20</a:t>
            </a:r>
            <a:r>
              <a:rPr lang="ko-KR" altLang="en-US" sz="950" b="1" dirty="0">
                <a:solidFill>
                  <a:srgbClr val="002997"/>
                </a:solidFill>
                <a:latin typeface="Arial" panose="020B0604020202020204" pitchFamily="34" charset="0"/>
                <a:ea typeface="+mj-ea"/>
                <a:cs typeface="Arial" panose="020B0604020202020204" pitchFamily="34" charset="0"/>
              </a:rPr>
              <a:t>년 이하로 </a:t>
            </a:r>
            <a:r>
              <a:rPr lang="en-US" altLang="ko-KR" sz="950" b="1" dirty="0">
                <a:solidFill>
                  <a:srgbClr val="002997"/>
                </a:solidFill>
                <a:latin typeface="Arial" panose="020B0604020202020204" pitchFamily="34" charset="0"/>
                <a:ea typeface="+mj-ea"/>
                <a:cs typeface="Arial" panose="020B0604020202020204" pitchFamily="34" charset="0"/>
              </a:rPr>
              <a:t>PCI</a:t>
            </a:r>
            <a:r>
              <a:rPr lang="ko-KR" altLang="en-US" sz="950" b="1" dirty="0">
                <a:solidFill>
                  <a:srgbClr val="002997"/>
                </a:solidFill>
                <a:latin typeface="Arial" panose="020B0604020202020204" pitchFamily="34" charset="0"/>
                <a:ea typeface="+mj-ea"/>
                <a:cs typeface="Arial" panose="020B0604020202020204" pitchFamily="34" charset="0"/>
              </a:rPr>
              <a:t> 대비 짧은 편이며</a:t>
            </a:r>
            <a:r>
              <a:rPr lang="en-US" altLang="ko-KR" sz="950" b="1" dirty="0">
                <a:solidFill>
                  <a:srgbClr val="002997"/>
                </a:solidFill>
                <a:latin typeface="Arial" panose="020B0604020202020204" pitchFamily="34" charset="0"/>
                <a:ea typeface="+mj-ea"/>
                <a:cs typeface="Arial" panose="020B0604020202020204" pitchFamily="34" charset="0"/>
              </a:rPr>
              <a:t>, 2022</a:t>
            </a:r>
            <a:r>
              <a:rPr lang="ko-KR" altLang="en-US" sz="950" b="1" dirty="0">
                <a:solidFill>
                  <a:srgbClr val="002997"/>
                </a:solidFill>
                <a:latin typeface="Arial" panose="020B0604020202020204" pitchFamily="34" charset="0"/>
                <a:ea typeface="+mj-ea"/>
                <a:cs typeface="Arial" panose="020B0604020202020204" pitchFamily="34" charset="0"/>
              </a:rPr>
              <a:t>년 </a:t>
            </a:r>
            <a:r>
              <a:rPr lang="en-US" altLang="ko-KR" sz="950" b="1" dirty="0">
                <a:solidFill>
                  <a:srgbClr val="002997"/>
                </a:solidFill>
                <a:latin typeface="Arial" panose="020B0604020202020204" pitchFamily="34" charset="0"/>
                <a:ea typeface="+mj-ea"/>
                <a:cs typeface="Arial" panose="020B0604020202020204" pitchFamily="34" charset="0"/>
              </a:rPr>
              <a:t>3</a:t>
            </a:r>
            <a:r>
              <a:rPr lang="ko-KR" altLang="en-US" sz="950" b="1" dirty="0">
                <a:solidFill>
                  <a:srgbClr val="002997"/>
                </a:solidFill>
                <a:latin typeface="Arial" panose="020B0604020202020204" pitchFamily="34" charset="0"/>
                <a:ea typeface="+mj-ea"/>
                <a:cs typeface="Arial" panose="020B0604020202020204" pitchFamily="34" charset="0"/>
              </a:rPr>
              <a:t>월말 기준 노후화된 설비는 초지기의 </a:t>
            </a:r>
            <a:r>
              <a:rPr lang="en-US" altLang="ko-KR" sz="950" b="1" dirty="0">
                <a:solidFill>
                  <a:srgbClr val="002997"/>
                </a:solidFill>
                <a:latin typeface="Arial" panose="020B0604020202020204" pitchFamily="34" charset="0"/>
                <a:ea typeface="+mj-ea"/>
                <a:cs typeface="Arial" panose="020B0604020202020204" pitchFamily="34" charset="0"/>
              </a:rPr>
              <a:t>Drive System Upgrade</a:t>
            </a:r>
            <a:r>
              <a:rPr lang="ko-KR" altLang="en-US" sz="950" b="1" dirty="0">
                <a:solidFill>
                  <a:srgbClr val="002997"/>
                </a:solidFill>
                <a:latin typeface="Arial" panose="020B0604020202020204" pitchFamily="34" charset="0"/>
                <a:ea typeface="+mj-ea"/>
                <a:cs typeface="Arial" panose="020B0604020202020204" pitchFamily="34" charset="0"/>
              </a:rPr>
              <a:t> 외 </a:t>
            </a:r>
            <a:r>
              <a:rPr lang="en-US" altLang="ko-KR" sz="950" b="1" dirty="0">
                <a:solidFill>
                  <a:srgbClr val="002997"/>
                </a:solidFill>
                <a:latin typeface="Arial" panose="020B0604020202020204" pitchFamily="34" charset="0"/>
                <a:ea typeface="+mj-ea"/>
                <a:cs typeface="Arial" panose="020B0604020202020204" pitchFamily="34" charset="0"/>
              </a:rPr>
              <a:t>2</a:t>
            </a:r>
            <a:r>
              <a:rPr lang="ko-KR" altLang="en-US" sz="950" b="1" dirty="0">
                <a:solidFill>
                  <a:srgbClr val="002997"/>
                </a:solidFill>
                <a:latin typeface="Arial" panose="020B0604020202020204" pitchFamily="34" charset="0"/>
                <a:ea typeface="+mj-ea"/>
                <a:cs typeface="Arial" panose="020B0604020202020204" pitchFamily="34" charset="0"/>
              </a:rPr>
              <a:t>건과 환경설비의 보일러</a:t>
            </a:r>
            <a:r>
              <a:rPr lang="en-US" altLang="ko-KR" sz="950" b="1" dirty="0">
                <a:solidFill>
                  <a:srgbClr val="002997"/>
                </a:solidFill>
                <a:latin typeface="Arial" panose="020B0604020202020204" pitchFamily="34" charset="0"/>
                <a:ea typeface="+mj-ea"/>
                <a:cs typeface="Arial" panose="020B0604020202020204" pitchFamily="34" charset="0"/>
              </a:rPr>
              <a:t>/</a:t>
            </a:r>
            <a:r>
              <a:rPr lang="ko-KR" altLang="en-US" sz="950" b="1" dirty="0">
                <a:solidFill>
                  <a:srgbClr val="002997"/>
                </a:solidFill>
                <a:latin typeface="Arial" panose="020B0604020202020204" pitchFamily="34" charset="0"/>
                <a:ea typeface="+mj-ea"/>
                <a:cs typeface="Arial" panose="020B0604020202020204" pitchFamily="34" charset="0"/>
              </a:rPr>
              <a:t>수처리 </a:t>
            </a:r>
            <a:r>
              <a:rPr lang="en-US" altLang="ko-KR" sz="950" b="1" dirty="0">
                <a:solidFill>
                  <a:srgbClr val="002997"/>
                </a:solidFill>
                <a:latin typeface="Arial" panose="020B0604020202020204" pitchFamily="34" charset="0"/>
                <a:ea typeface="+mj-ea"/>
                <a:cs typeface="Arial" panose="020B0604020202020204" pitchFamily="34" charset="0"/>
              </a:rPr>
              <a:t>DCS, Utility</a:t>
            </a:r>
            <a:r>
              <a:rPr lang="ko-KR" altLang="en-US" sz="950" b="1" dirty="0">
                <a:solidFill>
                  <a:srgbClr val="002997"/>
                </a:solidFill>
                <a:latin typeface="Arial" panose="020B0604020202020204" pitchFamily="34" charset="0"/>
                <a:ea typeface="+mj-ea"/>
                <a:cs typeface="Arial" panose="020B0604020202020204" pitchFamily="34" charset="0"/>
              </a:rPr>
              <a:t> 설비의 연마기 </a:t>
            </a:r>
            <a:r>
              <a:rPr lang="en-US" altLang="ko-KR" sz="950" b="1" dirty="0">
                <a:solidFill>
                  <a:srgbClr val="002997"/>
                </a:solidFill>
                <a:latin typeface="Arial" panose="020B0604020202020204" pitchFamily="34" charset="0"/>
                <a:ea typeface="+mj-ea"/>
                <a:cs typeface="Arial" panose="020B0604020202020204" pitchFamily="34" charset="0"/>
              </a:rPr>
              <a:t>Upgrade </a:t>
            </a:r>
            <a:r>
              <a:rPr lang="ko-KR" altLang="en-US" sz="950" b="1" dirty="0">
                <a:solidFill>
                  <a:srgbClr val="002997"/>
                </a:solidFill>
                <a:latin typeface="Arial" panose="020B0604020202020204" pitchFamily="34" charset="0"/>
                <a:ea typeface="+mj-ea"/>
                <a:cs typeface="Arial" panose="020B0604020202020204" pitchFamily="34" charset="0"/>
              </a:rPr>
              <a:t>외 </a:t>
            </a:r>
            <a:r>
              <a:rPr lang="en-US" altLang="ko-KR" sz="950" b="1" dirty="0">
                <a:solidFill>
                  <a:srgbClr val="002997"/>
                </a:solidFill>
                <a:latin typeface="Arial" panose="020B0604020202020204" pitchFamily="34" charset="0"/>
                <a:ea typeface="+mj-ea"/>
                <a:cs typeface="Arial" panose="020B0604020202020204" pitchFamily="34" charset="0"/>
              </a:rPr>
              <a:t>2</a:t>
            </a:r>
            <a:r>
              <a:rPr lang="ko-KR" altLang="en-US" sz="950" b="1" dirty="0">
                <a:solidFill>
                  <a:srgbClr val="002997"/>
                </a:solidFill>
                <a:latin typeface="Arial" panose="020B0604020202020204" pitchFamily="34" charset="0"/>
                <a:ea typeface="+mj-ea"/>
                <a:cs typeface="Arial" panose="020B0604020202020204" pitchFamily="34" charset="0"/>
              </a:rPr>
              <a:t>건 등으로 파악됨</a:t>
            </a: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err="1">
                <a:solidFill>
                  <a:srgbClr val="00338D"/>
                </a:solidFill>
                <a:latin typeface="KPMG Extralight" panose="020B0303030202040204" pitchFamily="34" charset="0"/>
              </a:rPr>
              <a:t>CapEx</a:t>
            </a:r>
            <a:r>
              <a:rPr lang="en-US" altLang="ko-KR" sz="4500" b="1" dirty="0">
                <a:solidFill>
                  <a:srgbClr val="00338D"/>
                </a:solidFill>
                <a:latin typeface="KPMG Extralight" panose="020B0303030202040204" pitchFamily="34" charset="0"/>
              </a:rPr>
              <a:t> (3/4)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0" name="직사각형 119">
            <a:extLst>
              <a:ext uri="{FF2B5EF4-FFF2-40B4-BE49-F238E27FC236}">
                <a16:creationId xmlns:a16="http://schemas.microsoft.com/office/drawing/2014/main" id="{F317AEB6-2B34-4403-BE75-99E37826D02E}"/>
              </a:ext>
            </a:extLst>
          </p:cNvPr>
          <p:cNvSpPr/>
          <p:nvPr/>
        </p:nvSpPr>
        <p:spPr bwMode="auto">
          <a:xfrm>
            <a:off x="4940910" y="1519218"/>
            <a:ext cx="2860953"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 6.7.5) </a:t>
            </a:r>
          </a:p>
        </p:txBody>
      </p:sp>
      <p:sp>
        <p:nvSpPr>
          <p:cNvPr id="17" name="Title 1">
            <a:extLst>
              <a:ext uri="{FF2B5EF4-FFF2-40B4-BE49-F238E27FC236}">
                <a16:creationId xmlns:a16="http://schemas.microsoft.com/office/drawing/2014/main" id="{70B14F79-6987-4987-8BB0-E5B6D91CFACE}"/>
              </a:ext>
            </a:extLst>
          </p:cNvPr>
          <p:cNvSpPr txBox="1">
            <a:spLocks/>
          </p:cNvSpPr>
          <p:nvPr/>
        </p:nvSpPr>
        <p:spPr>
          <a:xfrm>
            <a:off x="495464" y="1512143"/>
            <a:ext cx="2762299" cy="142189"/>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[NP </a:t>
            </a:r>
            <a:r>
              <a:rPr lang="ko-KR" altLang="en-US" sz="1000" b="1" dirty="0">
                <a:solidFill>
                  <a:srgbClr val="002997"/>
                </a:solidFill>
                <a:latin typeface="Arial" panose="020B0604020202020204" pitchFamily="34" charset="0"/>
                <a:ea typeface="+mj-ea"/>
                <a:cs typeface="Arial" panose="020B0604020202020204" pitchFamily="34" charset="0"/>
              </a:rPr>
              <a:t>설비 노후화 수준</a:t>
            </a:r>
            <a:r>
              <a:rPr lang="en-US" altLang="ko-KR" sz="1000" b="1" dirty="0">
                <a:solidFill>
                  <a:srgbClr val="002997"/>
                </a:solidFill>
                <a:latin typeface="Arial" panose="020B0604020202020204" pitchFamily="34" charset="0"/>
                <a:ea typeface="+mj-ea"/>
                <a:cs typeface="Arial" panose="020B0604020202020204" pitchFamily="34" charset="0"/>
              </a:rPr>
              <a:t>]</a:t>
            </a:r>
          </a:p>
        </p:txBody>
      </p:sp>
      <p:sp>
        <p:nvSpPr>
          <p:cNvPr id="15" name="직사각형 119">
            <a:extLst>
              <a:ext uri="{FF2B5EF4-FFF2-40B4-BE49-F238E27FC236}">
                <a16:creationId xmlns:a16="http://schemas.microsoft.com/office/drawing/2014/main" id="{083768CA-D317-49FE-B295-EB6EBF9472D1}"/>
              </a:ext>
            </a:extLst>
          </p:cNvPr>
          <p:cNvSpPr/>
          <p:nvPr/>
        </p:nvSpPr>
        <p:spPr bwMode="auto">
          <a:xfrm>
            <a:off x="7981787" y="2272142"/>
            <a:ext cx="1447964" cy="1919051"/>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marL="171450" indent="-171450" defTabSz="826710">
              <a:lnSpc>
                <a:spcPct val="150000"/>
              </a:lnSpc>
              <a:buClr>
                <a:srgbClr val="00338D"/>
              </a:buClr>
              <a:buFont typeface="Arial" panose="020B0604020202020204" pitchFamily="34" charset="0"/>
              <a:buChar char="•"/>
              <a:tabLst>
                <a:tab pos="241125" algn="l"/>
              </a:tabLst>
            </a:pPr>
            <a:r>
              <a:rPr lang="en-US" altLang="ko-KR" sz="700" b="1" i="1" u="sng" dirty="0">
                <a:solidFill>
                  <a:prstClr val="black"/>
                </a:solidFill>
                <a:latin typeface="Arial" panose="020B0604020202020204" pitchFamily="34" charset="0"/>
                <a:ea typeface="+mj-ea"/>
                <a:cs typeface="Arial" panose="020B0604020202020204" pitchFamily="34" charset="0"/>
              </a:rPr>
              <a:t>(Limitation)</a:t>
            </a:r>
          </a:p>
          <a:p>
            <a:pPr marL="171450" indent="-171450" defTabSz="826710">
              <a:lnSpc>
                <a:spcPct val="150000"/>
              </a:lnSpc>
              <a:buClr>
                <a:srgbClr val="00338D"/>
              </a:buClr>
              <a:buFont typeface="Wingdings" panose="05000000000000000000" pitchFamily="2" charset="2"/>
              <a:buChar char="ü"/>
              <a:tabLst>
                <a:tab pos="241125" algn="l"/>
              </a:tabLst>
            </a:pPr>
            <a:r>
              <a:rPr lang="ko-KR" altLang="en-US" sz="700" i="1" dirty="0">
                <a:solidFill>
                  <a:srgbClr val="000000"/>
                </a:solidFill>
                <a:latin typeface="Arial" panose="020B0604020202020204" pitchFamily="34" charset="0"/>
                <a:cs typeface="Arial" panose="020B0604020202020204" pitchFamily="34" charset="0"/>
              </a:rPr>
              <a:t>각 설비 교체 시 예상되는 투자금액에 대한 자료를 수령하지 못하여 예상 </a:t>
            </a:r>
            <a:r>
              <a:rPr lang="en-US" altLang="ko-KR" sz="700" i="1" dirty="0">
                <a:solidFill>
                  <a:srgbClr val="000000"/>
                </a:solidFill>
                <a:latin typeface="Arial" panose="020B0604020202020204" pitchFamily="34" charset="0"/>
                <a:cs typeface="Arial" panose="020B0604020202020204" pitchFamily="34" charset="0"/>
              </a:rPr>
              <a:t>Cash-out </a:t>
            </a:r>
            <a:r>
              <a:rPr lang="ko-KR" altLang="en-US" sz="700" i="1" dirty="0">
                <a:solidFill>
                  <a:srgbClr val="000000"/>
                </a:solidFill>
                <a:latin typeface="Arial" panose="020B0604020202020204" pitchFamily="34" charset="0"/>
                <a:cs typeface="Arial" panose="020B0604020202020204" pitchFamily="34" charset="0"/>
              </a:rPr>
              <a:t>분석 제약</a:t>
            </a:r>
            <a:endParaRPr lang="en-US" altLang="ko-KR" sz="700" i="1" dirty="0">
              <a:solidFill>
                <a:srgbClr val="000000"/>
              </a:solidFill>
              <a:latin typeface="Arial" panose="020B0604020202020204" pitchFamily="34" charset="0"/>
              <a:cs typeface="Arial" panose="020B0604020202020204" pitchFamily="34" charset="0"/>
            </a:endParaRPr>
          </a:p>
          <a:p>
            <a:pPr marL="171450" indent="-171450" defTabSz="826710">
              <a:lnSpc>
                <a:spcPct val="150000"/>
              </a:lnSpc>
              <a:buClr>
                <a:srgbClr val="00338D"/>
              </a:buClr>
              <a:buFont typeface="Wingdings" panose="05000000000000000000" pitchFamily="2" charset="2"/>
              <a:buChar char="ü"/>
              <a:tabLst>
                <a:tab pos="241125" algn="l"/>
              </a:tabLst>
            </a:pPr>
            <a:r>
              <a:rPr lang="ko-KR" altLang="en-US" sz="700" i="1" dirty="0">
                <a:solidFill>
                  <a:srgbClr val="000000"/>
                </a:solidFill>
                <a:latin typeface="Arial" panose="020B0604020202020204" pitchFamily="34" charset="0"/>
                <a:cs typeface="Arial" panose="020B0604020202020204" pitchFamily="34" charset="0"/>
              </a:rPr>
              <a:t>유형자산대장 상 자산의 취득시기가 대부분  청주공장의 인수시기인 </a:t>
            </a:r>
            <a:r>
              <a:rPr lang="en-US" altLang="ko-KR" sz="700" i="1" dirty="0">
                <a:solidFill>
                  <a:srgbClr val="000000"/>
                </a:solidFill>
                <a:latin typeface="Arial" panose="020B0604020202020204" pitchFamily="34" charset="0"/>
                <a:cs typeface="Arial" panose="020B0604020202020204" pitchFamily="34" charset="0"/>
              </a:rPr>
              <a:t>2017</a:t>
            </a:r>
            <a:r>
              <a:rPr lang="ko-KR" altLang="en-US" sz="700" i="1" dirty="0">
                <a:solidFill>
                  <a:srgbClr val="000000"/>
                </a:solidFill>
                <a:latin typeface="Arial" panose="020B0604020202020204" pitchFamily="34" charset="0"/>
                <a:cs typeface="Arial" panose="020B0604020202020204" pitchFamily="34" charset="0"/>
              </a:rPr>
              <a:t>년 </a:t>
            </a:r>
            <a:r>
              <a:rPr lang="en-US" altLang="ko-KR" sz="700" i="1" dirty="0">
                <a:solidFill>
                  <a:srgbClr val="000000"/>
                </a:solidFill>
                <a:latin typeface="Arial" panose="020B0604020202020204" pitchFamily="34" charset="0"/>
                <a:cs typeface="Arial" panose="020B0604020202020204" pitchFamily="34" charset="0"/>
              </a:rPr>
              <a:t>10</a:t>
            </a:r>
            <a:r>
              <a:rPr lang="ko-KR" altLang="en-US" sz="700" i="1" dirty="0">
                <a:solidFill>
                  <a:srgbClr val="000000"/>
                </a:solidFill>
                <a:latin typeface="Arial" panose="020B0604020202020204" pitchFamily="34" charset="0"/>
                <a:cs typeface="Arial" panose="020B0604020202020204" pitchFamily="34" charset="0"/>
              </a:rPr>
              <a:t>월 </a:t>
            </a:r>
            <a:r>
              <a:rPr lang="en-US" altLang="ko-KR" sz="700" i="1" dirty="0">
                <a:solidFill>
                  <a:srgbClr val="000000"/>
                </a:solidFill>
                <a:latin typeface="Arial" panose="020B0604020202020204" pitchFamily="34" charset="0"/>
                <a:cs typeface="Arial" panose="020B0604020202020204" pitchFamily="34" charset="0"/>
              </a:rPr>
              <a:t>12</a:t>
            </a:r>
            <a:r>
              <a:rPr lang="ko-KR" altLang="en-US" sz="700" i="1" dirty="0">
                <a:solidFill>
                  <a:srgbClr val="000000"/>
                </a:solidFill>
                <a:latin typeface="Arial" panose="020B0604020202020204" pitchFamily="34" charset="0"/>
                <a:cs typeface="Arial" panose="020B0604020202020204" pitchFamily="34" charset="0"/>
              </a:rPr>
              <a:t>일로 기재되어 있음에 따라 구체적인 </a:t>
            </a:r>
            <a:r>
              <a:rPr lang="ko-KR" altLang="en-US" sz="700" i="1" dirty="0" err="1">
                <a:solidFill>
                  <a:srgbClr val="000000"/>
                </a:solidFill>
                <a:latin typeface="Arial" panose="020B0604020202020204" pitchFamily="34" charset="0"/>
                <a:cs typeface="Arial" panose="020B0604020202020204" pitchFamily="34" charset="0"/>
              </a:rPr>
              <a:t>설비별</a:t>
            </a:r>
            <a:r>
              <a:rPr lang="ko-KR" altLang="en-US" sz="700" i="1" dirty="0">
                <a:solidFill>
                  <a:srgbClr val="000000"/>
                </a:solidFill>
                <a:latin typeface="Arial" panose="020B0604020202020204" pitchFamily="34" charset="0"/>
                <a:cs typeface="Arial" panose="020B0604020202020204" pitchFamily="34" charset="0"/>
              </a:rPr>
              <a:t> 노후화 수준 파악에 제약이 존재함</a:t>
            </a:r>
            <a:endParaRPr lang="en-US" altLang="ko-KR" sz="800" dirty="0">
              <a:solidFill>
                <a:srgbClr val="000000"/>
              </a:solidFill>
              <a:latin typeface="Arial" panose="020B0604020202020204" pitchFamily="34" charset="0"/>
              <a:cs typeface="Arial" panose="020B0604020202020204" pitchFamily="34" charset="0"/>
            </a:endParaRPr>
          </a:p>
          <a:p>
            <a:pPr marL="171450" indent="-171450" defTabSz="826710">
              <a:lnSpc>
                <a:spcPct val="150000"/>
              </a:lnSpc>
              <a:buClr>
                <a:srgbClr val="00338D"/>
              </a:buClr>
              <a:buFont typeface="Arial" panose="020B0604020202020204" pitchFamily="34" charset="0"/>
              <a:buChar char="•"/>
              <a:tabLst>
                <a:tab pos="241125" algn="l"/>
              </a:tabLst>
            </a:pPr>
            <a:endParaRPr lang="en-US" altLang="ko-KR" sz="700" dirty="0">
              <a:solidFill>
                <a:prstClr val="black"/>
              </a:solidFill>
              <a:latin typeface="Arial" panose="020B0604020202020204" pitchFamily="34" charset="0"/>
              <a:ea typeface="+mj-ea"/>
              <a:cs typeface="Arial" panose="020B0604020202020204" pitchFamily="34" charset="0"/>
            </a:endParaRPr>
          </a:p>
        </p:txBody>
      </p:sp>
      <p:graphicFrame>
        <p:nvGraphicFramePr>
          <p:cNvPr id="7" name="표 6">
            <a:extLst>
              <a:ext uri="{FF2B5EF4-FFF2-40B4-BE49-F238E27FC236}">
                <a16:creationId xmlns:a16="http://schemas.microsoft.com/office/drawing/2014/main" id="{5CA8709E-EFCA-47CB-AFEC-C93C3243FA78}"/>
              </a:ext>
            </a:extLst>
          </p:cNvPr>
          <p:cNvGraphicFramePr>
            <a:graphicFrameLocks noGrp="1"/>
          </p:cNvGraphicFramePr>
          <p:nvPr>
            <p:extLst>
              <p:ext uri="{D42A27DB-BD31-4B8C-83A1-F6EECF244321}">
                <p14:modId xmlns:p14="http://schemas.microsoft.com/office/powerpoint/2010/main" val="493011422"/>
              </p:ext>
            </p:extLst>
          </p:nvPr>
        </p:nvGraphicFramePr>
        <p:xfrm>
          <a:off x="495464" y="5189095"/>
          <a:ext cx="4294624" cy="1036320"/>
        </p:xfrm>
        <a:graphic>
          <a:graphicData uri="http://schemas.openxmlformats.org/drawingml/2006/table">
            <a:tbl>
              <a:tblPr/>
              <a:tblGrid>
                <a:gridCol w="391504">
                  <a:extLst>
                    <a:ext uri="{9D8B030D-6E8A-4147-A177-3AD203B41FA5}">
                      <a16:colId xmlns:a16="http://schemas.microsoft.com/office/drawing/2014/main" val="520221076"/>
                    </a:ext>
                  </a:extLst>
                </a:gridCol>
                <a:gridCol w="1307592">
                  <a:extLst>
                    <a:ext uri="{9D8B030D-6E8A-4147-A177-3AD203B41FA5}">
                      <a16:colId xmlns:a16="http://schemas.microsoft.com/office/drawing/2014/main" val="1802930225"/>
                    </a:ext>
                  </a:extLst>
                </a:gridCol>
                <a:gridCol w="795528">
                  <a:extLst>
                    <a:ext uri="{9D8B030D-6E8A-4147-A177-3AD203B41FA5}">
                      <a16:colId xmlns:a16="http://schemas.microsoft.com/office/drawing/2014/main" val="1686008689"/>
                    </a:ext>
                  </a:extLst>
                </a:gridCol>
                <a:gridCol w="1800000">
                  <a:extLst>
                    <a:ext uri="{9D8B030D-6E8A-4147-A177-3AD203B41FA5}">
                      <a16:colId xmlns:a16="http://schemas.microsoft.com/office/drawing/2014/main" val="2346678894"/>
                    </a:ext>
                  </a:extLst>
                </a:gridCol>
              </a:tblGrid>
              <a:tr h="0">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공정</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설비명</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설치년도</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98203423"/>
                  </a:ext>
                </a:extLst>
              </a:tr>
              <a:tr h="0">
                <a:tc rowSpan="3">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초지</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Drive System Upgrade</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7">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1995</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Wire/Press part  (23</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교체 예정</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40817559"/>
                  </a:ext>
                </a:extLst>
              </a:tr>
              <a:tr h="0">
                <a:tc vMerge="1">
                  <a:txBody>
                    <a:bodyPr/>
                    <a:lstStyle/>
                    <a:p>
                      <a:pPr latinLnBrk="1"/>
                      <a:endParaRPr lang="ko-KR" altLang="en-US"/>
                    </a:p>
                  </a:txBody>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Recovery System</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76309518"/>
                  </a:ext>
                </a:extLst>
              </a:tr>
              <a:tr h="0">
                <a:tc vMerge="1">
                  <a:txBody>
                    <a:bodyPr/>
                    <a:lstStyle/>
                    <a:p>
                      <a:pPr latinLnBrk="1"/>
                      <a:endParaRPr lang="ko-KR" altLang="en-US"/>
                    </a:p>
                  </a:txBody>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Winder Drive System</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1915115"/>
                  </a:ext>
                </a:extLst>
              </a:tr>
              <a:tr h="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보일러</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수처리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DCS</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91145215"/>
                  </a:ext>
                </a:extLst>
              </a:tr>
              <a:tr h="0">
                <a:tc rowSpan="3">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Utility</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연마기 </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Upgrade</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33427764"/>
                  </a:ext>
                </a:extLst>
              </a:tr>
              <a:tr h="0">
                <a:tc vMerge="1">
                  <a:txBody>
                    <a:bodyPr/>
                    <a:lstStyle/>
                    <a:p>
                      <a:pPr latinLnBrk="1"/>
                      <a:endParaRPr lang="ko-KR" altLang="en-US"/>
                    </a:p>
                  </a:txBody>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용수 배관 교체</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호계리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Line</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67500179"/>
                  </a:ext>
                </a:extLst>
              </a:tr>
              <a:tr h="0">
                <a:tc vMerge="1">
                  <a:txBody>
                    <a:bodyPr/>
                    <a:lstStyle/>
                    <a:p>
                      <a:pPr latinLnBrk="1"/>
                      <a:endParaRPr lang="ko-KR" altLang="en-US"/>
                    </a:p>
                  </a:txBody>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154kV GIS/Main T/R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설치</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762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59204747"/>
                  </a:ext>
                </a:extLst>
              </a:tr>
            </a:tbl>
          </a:graphicData>
        </a:graphic>
      </p:graphicFrame>
      <p:graphicFrame>
        <p:nvGraphicFramePr>
          <p:cNvPr id="14" name="표 13">
            <a:extLst>
              <a:ext uri="{FF2B5EF4-FFF2-40B4-BE49-F238E27FC236}">
                <a16:creationId xmlns:a16="http://schemas.microsoft.com/office/drawing/2014/main" id="{5C77E10F-27B1-419F-A82D-BBC75A42A6CF}"/>
              </a:ext>
            </a:extLst>
          </p:cNvPr>
          <p:cNvGraphicFramePr>
            <a:graphicFrameLocks noGrp="1"/>
          </p:cNvGraphicFramePr>
          <p:nvPr>
            <p:extLst>
              <p:ext uri="{D42A27DB-BD31-4B8C-83A1-F6EECF244321}">
                <p14:modId xmlns:p14="http://schemas.microsoft.com/office/powerpoint/2010/main" val="1071438278"/>
              </p:ext>
            </p:extLst>
          </p:nvPr>
        </p:nvGraphicFramePr>
        <p:xfrm>
          <a:off x="495464" y="1703409"/>
          <a:ext cx="4299267" cy="3413760"/>
        </p:xfrm>
        <a:graphic>
          <a:graphicData uri="http://schemas.openxmlformats.org/drawingml/2006/table">
            <a:tbl>
              <a:tblPr/>
              <a:tblGrid>
                <a:gridCol w="413800">
                  <a:extLst>
                    <a:ext uri="{9D8B030D-6E8A-4147-A177-3AD203B41FA5}">
                      <a16:colId xmlns:a16="http://schemas.microsoft.com/office/drawing/2014/main" val="2321196762"/>
                    </a:ext>
                  </a:extLst>
                </a:gridCol>
                <a:gridCol w="1363108">
                  <a:extLst>
                    <a:ext uri="{9D8B030D-6E8A-4147-A177-3AD203B41FA5}">
                      <a16:colId xmlns:a16="http://schemas.microsoft.com/office/drawing/2014/main" val="2364298434"/>
                    </a:ext>
                  </a:extLst>
                </a:gridCol>
                <a:gridCol w="721108">
                  <a:extLst>
                    <a:ext uri="{9D8B030D-6E8A-4147-A177-3AD203B41FA5}">
                      <a16:colId xmlns:a16="http://schemas.microsoft.com/office/drawing/2014/main" val="2558542808"/>
                    </a:ext>
                  </a:extLst>
                </a:gridCol>
                <a:gridCol w="1801251">
                  <a:extLst>
                    <a:ext uri="{9D8B030D-6E8A-4147-A177-3AD203B41FA5}">
                      <a16:colId xmlns:a16="http://schemas.microsoft.com/office/drawing/2014/main" val="3945210734"/>
                    </a:ext>
                  </a:extLst>
                </a:gridCol>
              </a:tblGrid>
              <a:tr h="70109">
                <a:tc>
                  <a:txBody>
                    <a:bodyPr/>
                    <a:lstStyle/>
                    <a:p>
                      <a:pPr algn="ctr" rtl="0" fontAlgn="ctr"/>
                      <a:r>
                        <a:rPr lang="ko-KR" altLang="en-US" sz="800" b="0" i="0" u="none" strike="noStrike">
                          <a:solidFill>
                            <a:srgbClr val="FFFFFF"/>
                          </a:solidFill>
                          <a:effectLst/>
                          <a:latin typeface="맑은 고딕" panose="020B0503020000020004" pitchFamily="50" charset="-127"/>
                          <a:ea typeface="맑은 고딕" panose="020B0503020000020004" pitchFamily="50" charset="-127"/>
                        </a:rPr>
                        <a:t>구분</a:t>
                      </a:r>
                      <a:endParaRPr lang="ko-KR" altLang="en-US" sz="8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0" i="0" u="none" strike="noStrike">
                          <a:solidFill>
                            <a:srgbClr val="FFFFFF"/>
                          </a:solidFill>
                          <a:effectLst/>
                          <a:latin typeface="맑은 고딕" panose="020B0503020000020004" pitchFamily="50" charset="-127"/>
                          <a:ea typeface="맑은 고딕" panose="020B0503020000020004" pitchFamily="50" charset="-127"/>
                        </a:rPr>
                        <a:t>종류</a:t>
                      </a:r>
                      <a:endParaRPr lang="ko-KR" altLang="en-US" sz="8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0" i="0" u="none" strike="noStrike">
                          <a:solidFill>
                            <a:srgbClr val="FFFFFF"/>
                          </a:solidFill>
                          <a:effectLst/>
                          <a:latin typeface="맑은 고딕" panose="020B0503020000020004" pitchFamily="50" charset="-127"/>
                          <a:ea typeface="맑은 고딕" panose="020B0503020000020004" pitchFamily="50" charset="-127"/>
                        </a:rPr>
                        <a:t>사용가능기간</a:t>
                      </a:r>
                      <a:endParaRPr lang="ko-KR" altLang="en-US" sz="8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0" i="0" u="none" strike="noStrike">
                          <a:solidFill>
                            <a:srgbClr val="FFFFFF"/>
                          </a:solidFill>
                          <a:effectLst/>
                          <a:latin typeface="맑은 고딕" panose="020B0503020000020004" pitchFamily="50" charset="-127"/>
                          <a:ea typeface="맑은 고딕" panose="020B0503020000020004" pitchFamily="50" charset="-127"/>
                        </a:rPr>
                        <a:t>교체주기</a:t>
                      </a:r>
                      <a:endParaRPr lang="ko-KR" altLang="en-US" sz="8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317376172"/>
                  </a:ext>
                </a:extLst>
              </a:tr>
              <a:tr h="701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초지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조성설비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소모성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부품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교체</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필요</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66349746"/>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Headbox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유지보수시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수명</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연장</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4633875"/>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초지파트</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57032887"/>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탈수파트</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12527056"/>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Dryer Part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7689966"/>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스팀분사장치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87063725"/>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광택파트</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2669783"/>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릴파트</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64222426"/>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와인더</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5578111"/>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포장설비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32645470"/>
                  </a:ext>
                </a:extLst>
              </a:tr>
              <a:tr h="701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OCC Line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신설</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37322741"/>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드럼펄퍼</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71761240"/>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고농도크리너</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7~8</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하부</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Cone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마모성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부품</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2~3</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10020908"/>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숙성기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71057215"/>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탈묵기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플로테이터</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64382115"/>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미세정선기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Cone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교체</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주기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1~2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366319"/>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농축</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분쇄</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표백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입구</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header 5~10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37262374"/>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회수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내망</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(Wire mesh) 2~3</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90573272"/>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표백</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타워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AGITATOR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감속기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32528246"/>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탈묵기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플로테이터</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Cone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교체</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주기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1~2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70216550"/>
                  </a:ext>
                </a:extLst>
              </a:tr>
              <a:tr h="70109">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소각로</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소각로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전처리</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4">
                  <a:txBody>
                    <a:bodyPr/>
                    <a:lstStyle/>
                    <a:p>
                      <a:pPr algn="ct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매년</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소각로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overhaul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1~2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0437632"/>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소각로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본체</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577982792"/>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보일러</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본체</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4099735911"/>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절단기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에코노마이저</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1574762914"/>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집진기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25684933"/>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Stack</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28285729"/>
                  </a:ext>
                </a:extLst>
              </a:tr>
              <a:tr h="7010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질소산화물</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저감설비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30508755"/>
                  </a:ext>
                </a:extLst>
              </a:tr>
            </a:tbl>
          </a:graphicData>
        </a:graphic>
      </p:graphicFrame>
      <p:graphicFrame>
        <p:nvGraphicFramePr>
          <p:cNvPr id="10" name="표 9">
            <a:extLst>
              <a:ext uri="{FF2B5EF4-FFF2-40B4-BE49-F238E27FC236}">
                <a16:creationId xmlns:a16="http://schemas.microsoft.com/office/drawing/2014/main" id="{B9C76795-E524-4106-BB39-098742F4CC9A}"/>
              </a:ext>
            </a:extLst>
          </p:cNvPr>
          <p:cNvGraphicFramePr>
            <a:graphicFrameLocks noGrp="1"/>
          </p:cNvGraphicFramePr>
          <p:nvPr>
            <p:extLst>
              <p:ext uri="{D42A27DB-BD31-4B8C-83A1-F6EECF244321}">
                <p14:modId xmlns:p14="http://schemas.microsoft.com/office/powerpoint/2010/main" val="2262877374"/>
              </p:ext>
            </p:extLst>
          </p:nvPr>
        </p:nvGraphicFramePr>
        <p:xfrm>
          <a:off x="4880863" y="1703407"/>
          <a:ext cx="2921000" cy="3413748"/>
        </p:xfrm>
        <a:graphic>
          <a:graphicData uri="http://schemas.openxmlformats.org/drawingml/2006/table">
            <a:tbl>
              <a:tblPr/>
              <a:tblGrid>
                <a:gridCol w="430863">
                  <a:extLst>
                    <a:ext uri="{9D8B030D-6E8A-4147-A177-3AD203B41FA5}">
                      <a16:colId xmlns:a16="http://schemas.microsoft.com/office/drawing/2014/main" val="1499321214"/>
                    </a:ext>
                  </a:extLst>
                </a:gridCol>
                <a:gridCol w="1207051">
                  <a:extLst>
                    <a:ext uri="{9D8B030D-6E8A-4147-A177-3AD203B41FA5}">
                      <a16:colId xmlns:a16="http://schemas.microsoft.com/office/drawing/2014/main" val="2176592011"/>
                    </a:ext>
                  </a:extLst>
                </a:gridCol>
                <a:gridCol w="750843">
                  <a:extLst>
                    <a:ext uri="{9D8B030D-6E8A-4147-A177-3AD203B41FA5}">
                      <a16:colId xmlns:a16="http://schemas.microsoft.com/office/drawing/2014/main" val="2021161275"/>
                    </a:ext>
                  </a:extLst>
                </a:gridCol>
                <a:gridCol w="532243">
                  <a:extLst>
                    <a:ext uri="{9D8B030D-6E8A-4147-A177-3AD203B41FA5}">
                      <a16:colId xmlns:a16="http://schemas.microsoft.com/office/drawing/2014/main" val="422644774"/>
                    </a:ext>
                  </a:extLst>
                </a:gridCol>
              </a:tblGrid>
              <a:tr h="131298">
                <a:tc>
                  <a:txBody>
                    <a:bodyPr/>
                    <a:lstStyle/>
                    <a:p>
                      <a:pPr algn="ctr" rtl="0" fontAlgn="ctr"/>
                      <a:r>
                        <a:rPr lang="ko-KR" altLang="en-US" sz="800" b="0" i="0" u="none" strike="noStrike">
                          <a:solidFill>
                            <a:srgbClr val="FFFFFF"/>
                          </a:solidFill>
                          <a:effectLst/>
                          <a:latin typeface="맑은 고딕" panose="020B0503020000020004" pitchFamily="50" charset="-127"/>
                          <a:ea typeface="맑은 고딕" panose="020B0503020000020004" pitchFamily="50" charset="-127"/>
                        </a:rPr>
                        <a:t>구분</a:t>
                      </a:r>
                      <a:endParaRPr lang="ko-KR" altLang="en-US" sz="8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0" i="0" u="none" strike="noStrike">
                          <a:solidFill>
                            <a:srgbClr val="FFFFFF"/>
                          </a:solidFill>
                          <a:effectLst/>
                          <a:latin typeface="맑은 고딕" panose="020B0503020000020004" pitchFamily="50" charset="-127"/>
                          <a:ea typeface="맑은 고딕" panose="020B0503020000020004" pitchFamily="50" charset="-127"/>
                        </a:rPr>
                        <a:t>종류</a:t>
                      </a:r>
                      <a:endParaRPr lang="ko-KR" altLang="en-US" sz="8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0" i="0" u="none" strike="noStrike">
                          <a:solidFill>
                            <a:srgbClr val="FFFFFF"/>
                          </a:solidFill>
                          <a:effectLst/>
                          <a:latin typeface="맑은 고딕" panose="020B0503020000020004" pitchFamily="50" charset="-127"/>
                          <a:ea typeface="맑은 고딕" panose="020B0503020000020004" pitchFamily="50" charset="-127"/>
                        </a:rPr>
                        <a:t>사용가능기간</a:t>
                      </a:r>
                      <a:endParaRPr lang="ko-KR" altLang="en-US" sz="8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0" i="0" u="none" strike="noStrike">
                          <a:solidFill>
                            <a:srgbClr val="FFFFFF"/>
                          </a:solidFill>
                          <a:effectLst/>
                          <a:latin typeface="맑은 고딕" panose="020B0503020000020004" pitchFamily="50" charset="-127"/>
                          <a:ea typeface="맑은 고딕" panose="020B0503020000020004" pitchFamily="50" charset="-127"/>
                        </a:rPr>
                        <a:t>교체주기</a:t>
                      </a:r>
                      <a:endParaRPr lang="ko-KR" altLang="en-US" sz="800" b="0"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801675814"/>
                  </a:ext>
                </a:extLst>
              </a:tr>
              <a:tr h="131298">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수처리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오토</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바</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스크린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7922658"/>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고정</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바</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스크린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43130694"/>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드럼</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스크린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08284883"/>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#1 Coagulation tank</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2153378"/>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폴리머</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용해유닛</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5787483"/>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SPC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61909155"/>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Scum pit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88476408"/>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Cooling tower : Wood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6105010"/>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수처리조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49750813"/>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열교환기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en-US" sz="800" b="0" i="0" u="none" strike="noStrike">
                          <a:solidFill>
                            <a:srgbClr val="000000"/>
                          </a:solidFill>
                          <a:effectLst/>
                          <a:latin typeface="Arial" panose="020B0604020202020204" pitchFamily="34" charset="0"/>
                          <a:ea typeface="맑은 고딕" panose="020B0503020000020004" pitchFamily="50" charset="-127"/>
                        </a:rPr>
                        <a:t>ESCO)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58802548"/>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폭기조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r>
                        <a:rPr lang="en-US" sz="800" b="0" i="0" u="none" strike="noStrike">
                          <a:solidFill>
                            <a:srgbClr val="000000"/>
                          </a:solidFill>
                          <a:effectLst/>
                          <a:latin typeface="Arial" panose="020B0604020202020204" pitchFamily="34" charset="0"/>
                          <a:ea typeface="맑은 고딕" panose="020B0503020000020004" pitchFamily="50" charset="-127"/>
                        </a:rPr>
                        <a:t>Unox system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51370173"/>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산소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발생기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en-US" sz="800" b="0" i="0" u="none" strike="noStrike">
                          <a:solidFill>
                            <a:srgbClr val="000000"/>
                          </a:solidFill>
                          <a:effectLst/>
                          <a:latin typeface="Arial" panose="020B0604020202020204" pitchFamily="34" charset="0"/>
                          <a:ea typeface="맑은 고딕" panose="020B0503020000020004" pitchFamily="50" charset="-127"/>
                        </a:rPr>
                        <a:t>PSA)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24543891"/>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침전조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56274461"/>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#2 Coagulation tank</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40510973"/>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DSF : Up-Flow</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97966486"/>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정수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피트</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01892685"/>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농축기</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31570656"/>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벨트</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프레스</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탈수기</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0722223"/>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전처리</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농축기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32022089"/>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PSA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충진제</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495477"/>
                  </a:ext>
                </a:extLst>
              </a:tr>
              <a:tr h="131298">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공통</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보일러</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25654347"/>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수전선로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 154kV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선로</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91130188"/>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변전소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03021685"/>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정수장</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73898854"/>
                  </a:ext>
                </a:extLst>
              </a:tr>
              <a:tr h="13129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유지</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보수장</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설비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41678241"/>
                  </a:ext>
                </a:extLst>
              </a:tr>
            </a:tbl>
          </a:graphicData>
        </a:graphic>
      </p:graphicFrame>
      <p:sp>
        <p:nvSpPr>
          <p:cNvPr id="22" name="TextBox 21">
            <a:extLst>
              <a:ext uri="{FF2B5EF4-FFF2-40B4-BE49-F238E27FC236}">
                <a16:creationId xmlns:a16="http://schemas.microsoft.com/office/drawing/2014/main" id="{23D588BC-1C9A-43C8-8C3E-2695BA807B4B}"/>
              </a:ext>
            </a:extLst>
          </p:cNvPr>
          <p:cNvSpPr txBox="1"/>
          <p:nvPr/>
        </p:nvSpPr>
        <p:spPr>
          <a:xfrm>
            <a:off x="4880863" y="5189095"/>
            <a:ext cx="4548888" cy="1187556"/>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spcBef>
                <a:spcPts val="600"/>
              </a:spcBef>
              <a:spcAft>
                <a:spcPts val="0"/>
              </a:spcAft>
              <a:buClr>
                <a:srgbClr val="00338D"/>
              </a:buClr>
              <a:buSzTx/>
              <a:buFont typeface="Arial" panose="020B0604020202020204" pitchFamily="34" charset="0"/>
              <a:buChar char="•"/>
              <a:tabLst>
                <a:tab pos="180975" algn="l"/>
              </a:tabLst>
              <a:defRPr/>
            </a:pPr>
            <a:r>
              <a:rPr lang="en-US" altLang="ko-KR" sz="900" b="1" u="sng" dirty="0">
                <a:solidFill>
                  <a:srgbClr val="000000"/>
                </a:solidFill>
                <a:latin typeface="Arial" panose="020B0604020202020204" pitchFamily="34" charset="0"/>
                <a:cs typeface="Arial" panose="020B0604020202020204" pitchFamily="34" charset="0"/>
              </a:rPr>
              <a:t>NP</a:t>
            </a:r>
            <a:r>
              <a:rPr lang="ko-KR" altLang="en-US" sz="900" b="1" u="sng" dirty="0">
                <a:solidFill>
                  <a:srgbClr val="000000"/>
                </a:solidFill>
                <a:latin typeface="Arial" panose="020B0604020202020204" pitchFamily="34" charset="0"/>
                <a:cs typeface="Arial" panose="020B0604020202020204" pitchFamily="34" charset="0"/>
              </a:rPr>
              <a:t> 설비 노후화 수준</a:t>
            </a:r>
            <a:endParaRPr lang="en-US" altLang="ko-KR" sz="900" b="1" u="sng" dirty="0">
              <a:solidFill>
                <a:srgbClr val="000000"/>
              </a:solidFill>
              <a:latin typeface="Arial" panose="020B0604020202020204" pitchFamily="34" charset="0"/>
              <a:cs typeface="Arial" panose="020B0604020202020204" pitchFamily="34" charset="0"/>
            </a:endParaRPr>
          </a:p>
          <a:p>
            <a:pPr marL="266700" marR="0" lvl="0" indent="-174625" algn="l" defTabSz="914400" rtl="0" eaLnBrk="1" fontAlgn="auto" latinLnBrk="1" hangingPunct="1">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회사에 따르면 청주공장은 기존 신문용지 생산공장을 그대로 인수하여 활용함에 따라 일부 노후화 수준이 높은 설비가 존재할 가능성이 있음</a:t>
            </a:r>
            <a:endParaRPr lang="en-US" altLang="ko-KR" sz="800" dirty="0">
              <a:solidFill>
                <a:srgbClr val="000000"/>
              </a:solidFill>
              <a:latin typeface="Arial" panose="020B0604020202020204" pitchFamily="34" charset="0"/>
              <a:cs typeface="Arial" panose="020B0604020202020204" pitchFamily="34" charset="0"/>
            </a:endParaRPr>
          </a:p>
          <a:p>
            <a:pPr marL="266700" marR="0" lvl="0" indent="-174625" algn="l" defTabSz="914400" rtl="0" eaLnBrk="1" fontAlgn="auto" latinLnBrk="1" hangingPunct="1">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원료설비 중 </a:t>
            </a:r>
            <a:r>
              <a:rPr lang="en-US" altLang="ko-KR" sz="800" dirty="0">
                <a:solidFill>
                  <a:srgbClr val="000000"/>
                </a:solidFill>
                <a:latin typeface="Arial" panose="020B0604020202020204" pitchFamily="34" charset="0"/>
                <a:cs typeface="Arial" panose="020B0604020202020204" pitchFamily="34" charset="0"/>
              </a:rPr>
              <a:t>OCC Line</a:t>
            </a:r>
            <a:r>
              <a:rPr lang="ko-KR" altLang="en-US" sz="800" dirty="0">
                <a:solidFill>
                  <a:srgbClr val="000000"/>
                </a:solidFill>
                <a:latin typeface="Arial" panose="020B0604020202020204" pitchFamily="34" charset="0"/>
                <a:cs typeface="Arial" panose="020B0604020202020204" pitchFamily="34" charset="0"/>
              </a:rPr>
              <a:t>은 신설라인에 해당하여 상대적으로 노후화 수준이 낮을 것으로 파악됨</a:t>
            </a:r>
            <a:endParaRPr lang="en-US" altLang="ko-KR" sz="800" dirty="0">
              <a:solidFill>
                <a:srgbClr val="000000"/>
              </a:solidFill>
              <a:latin typeface="Arial" panose="020B0604020202020204" pitchFamily="34" charset="0"/>
              <a:cs typeface="Arial" panose="020B0604020202020204" pitchFamily="34" charset="0"/>
            </a:endParaRPr>
          </a:p>
          <a:p>
            <a:pPr marL="266700" marR="0" lvl="0" indent="-174625" algn="l" defTabSz="914400" rtl="0" eaLnBrk="1" fontAlgn="auto" latinLnBrk="1" hangingPunct="1">
              <a:spcBef>
                <a:spcPts val="600"/>
              </a:spcBef>
              <a:spcAft>
                <a:spcPts val="0"/>
              </a:spcAft>
              <a:buClr>
                <a:srgbClr val="00338D"/>
              </a:buClr>
              <a:buSzTx/>
              <a:buFont typeface="Wingdings" panose="05000000000000000000" pitchFamily="2" charset="2"/>
              <a:buChar char="ü"/>
              <a:tabLst>
                <a:tab pos="180975" algn="l"/>
              </a:tabLst>
              <a:defRPr/>
            </a:pPr>
            <a:endParaRPr lang="en-US" altLang="ko-KR"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92670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표 15">
            <a:extLst>
              <a:ext uri="{FF2B5EF4-FFF2-40B4-BE49-F238E27FC236}">
                <a16:creationId xmlns:a16="http://schemas.microsoft.com/office/drawing/2014/main" id="{58132D14-7C22-422B-AF42-93A4E8F214EC}"/>
              </a:ext>
            </a:extLst>
          </p:cNvPr>
          <p:cNvGraphicFramePr>
            <a:graphicFrameLocks noGrp="1"/>
          </p:cNvGraphicFramePr>
          <p:nvPr>
            <p:extLst>
              <p:ext uri="{D42A27DB-BD31-4B8C-83A1-F6EECF244321}">
                <p14:modId xmlns:p14="http://schemas.microsoft.com/office/powerpoint/2010/main" val="3703904564"/>
              </p:ext>
            </p:extLst>
          </p:nvPr>
        </p:nvGraphicFramePr>
        <p:xfrm>
          <a:off x="601200" y="1572557"/>
          <a:ext cx="3981603" cy="1463040"/>
        </p:xfrm>
        <a:graphic>
          <a:graphicData uri="http://schemas.openxmlformats.org/drawingml/2006/table">
            <a:tbl>
              <a:tblPr/>
              <a:tblGrid>
                <a:gridCol w="1108728">
                  <a:extLst>
                    <a:ext uri="{9D8B030D-6E8A-4147-A177-3AD203B41FA5}">
                      <a16:colId xmlns:a16="http://schemas.microsoft.com/office/drawing/2014/main" val="1220319618"/>
                    </a:ext>
                  </a:extLst>
                </a:gridCol>
                <a:gridCol w="574575">
                  <a:extLst>
                    <a:ext uri="{9D8B030D-6E8A-4147-A177-3AD203B41FA5}">
                      <a16:colId xmlns:a16="http://schemas.microsoft.com/office/drawing/2014/main" val="3625901702"/>
                    </a:ext>
                  </a:extLst>
                </a:gridCol>
                <a:gridCol w="574575">
                  <a:extLst>
                    <a:ext uri="{9D8B030D-6E8A-4147-A177-3AD203B41FA5}">
                      <a16:colId xmlns:a16="http://schemas.microsoft.com/office/drawing/2014/main" val="603346671"/>
                    </a:ext>
                  </a:extLst>
                </a:gridCol>
                <a:gridCol w="574575">
                  <a:extLst>
                    <a:ext uri="{9D8B030D-6E8A-4147-A177-3AD203B41FA5}">
                      <a16:colId xmlns:a16="http://schemas.microsoft.com/office/drawing/2014/main" val="2139782312"/>
                    </a:ext>
                  </a:extLst>
                </a:gridCol>
                <a:gridCol w="574575">
                  <a:extLst>
                    <a:ext uri="{9D8B030D-6E8A-4147-A177-3AD203B41FA5}">
                      <a16:colId xmlns:a16="http://schemas.microsoft.com/office/drawing/2014/main" val="3795482664"/>
                    </a:ext>
                  </a:extLst>
                </a:gridCol>
                <a:gridCol w="574575">
                  <a:extLst>
                    <a:ext uri="{9D8B030D-6E8A-4147-A177-3AD203B41FA5}">
                      <a16:colId xmlns:a16="http://schemas.microsoft.com/office/drawing/2014/main" val="1138968722"/>
                    </a:ext>
                  </a:extLst>
                </a:gridCol>
              </a:tblGrid>
              <a:tr h="0">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제지부문</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군산</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청주</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560910718"/>
                  </a:ext>
                </a:extLst>
              </a:tr>
              <a:tr h="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 </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10,060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4,733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4,585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4,722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2127590363"/>
                  </a:ext>
                </a:extLst>
              </a:tr>
              <a:tr h="0">
                <a:tc>
                  <a:txBody>
                    <a:bodyPr/>
                    <a:lstStyle/>
                    <a:p>
                      <a:pPr algn="l" rtl="0" fontAlgn="ctr"/>
                      <a:r>
                        <a:rPr 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%of</a:t>
                      </a:r>
                      <a:r>
                        <a:rPr lang="ko-KR" alt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제품매출</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706413014"/>
                  </a:ext>
                </a:extLst>
              </a:tr>
              <a:tr h="0">
                <a:tc>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Expansion CapEx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1459048292"/>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및 생산성 증대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000962756"/>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수익성</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89860358"/>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품질향상</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16637533"/>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공정개선</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04789704"/>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554478484"/>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법규준수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56514193"/>
                  </a:ext>
                </a:extLst>
              </a:tr>
              <a:tr h="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경상 </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4,722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644041630"/>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보수성</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4,722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50432975"/>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CapEx (4/4)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950" b="1" dirty="0">
                <a:solidFill>
                  <a:srgbClr val="002997"/>
                </a:solidFill>
                <a:latin typeface="Arial" panose="020B0604020202020204" pitchFamily="34" charset="0"/>
                <a:ea typeface="+mj-ea"/>
                <a:cs typeface="Arial" panose="020B0604020202020204" pitchFamily="34" charset="0"/>
              </a:rPr>
              <a:t>제지부문 총 </a:t>
            </a:r>
            <a:r>
              <a:rPr lang="en-US" altLang="ko-KR" sz="950" b="1" dirty="0">
                <a:solidFill>
                  <a:srgbClr val="002997"/>
                </a:solidFill>
                <a:latin typeface="Arial" panose="020B0604020202020204" pitchFamily="34" charset="0"/>
                <a:ea typeface="+mj-ea"/>
                <a:cs typeface="Arial" panose="020B0604020202020204" pitchFamily="34" charset="0"/>
              </a:rPr>
              <a:t>CapEx</a:t>
            </a:r>
            <a:r>
              <a:rPr lang="ko-KR" altLang="en-US" sz="950" b="1" dirty="0">
                <a:solidFill>
                  <a:srgbClr val="002997"/>
                </a:solidFill>
                <a:latin typeface="Arial" panose="020B0604020202020204" pitchFamily="34" charset="0"/>
                <a:ea typeface="+mj-ea"/>
                <a:cs typeface="Arial" panose="020B0604020202020204" pitchFamily="34" charset="0"/>
              </a:rPr>
              <a:t>는 </a:t>
            </a:r>
            <a:r>
              <a:rPr lang="en-US" altLang="ko-KR" sz="950" b="1" dirty="0">
                <a:solidFill>
                  <a:srgbClr val="002997"/>
                </a:solidFill>
                <a:latin typeface="Arial" panose="020B0604020202020204" pitchFamily="34" charset="0"/>
                <a:ea typeface="+mj-ea"/>
                <a:cs typeface="Arial" panose="020B0604020202020204" pitchFamily="34" charset="0"/>
              </a:rPr>
              <a:t>2019</a:t>
            </a:r>
            <a:r>
              <a:rPr lang="ko-KR" altLang="en-US" sz="950" b="1" dirty="0">
                <a:solidFill>
                  <a:srgbClr val="002997"/>
                </a:solidFill>
                <a:latin typeface="Arial" panose="020B0604020202020204" pitchFamily="34" charset="0"/>
                <a:ea typeface="+mj-ea"/>
                <a:cs typeface="Arial" panose="020B0604020202020204" pitchFamily="34" charset="0"/>
              </a:rPr>
              <a:t>년 이후 연 </a:t>
            </a:r>
            <a:r>
              <a:rPr lang="en-US" altLang="ko-KR" sz="950" b="1" dirty="0">
                <a:solidFill>
                  <a:srgbClr val="002997"/>
                </a:solidFill>
                <a:latin typeface="Arial" panose="020B0604020202020204" pitchFamily="34" charset="0"/>
                <a:ea typeface="+mj-ea"/>
                <a:cs typeface="Arial" panose="020B0604020202020204" pitchFamily="34" charset="0"/>
              </a:rPr>
              <a:t>99~112</a:t>
            </a:r>
            <a:r>
              <a:rPr lang="ko-KR" altLang="en-US" sz="950" b="1" dirty="0">
                <a:solidFill>
                  <a:srgbClr val="002997"/>
                </a:solidFill>
                <a:latin typeface="Arial" panose="020B0604020202020204" pitchFamily="34" charset="0"/>
                <a:ea typeface="+mj-ea"/>
                <a:cs typeface="Arial" panose="020B0604020202020204" pitchFamily="34" charset="0"/>
              </a:rPr>
              <a:t>억원 수준을 보였으며</a:t>
            </a:r>
            <a:r>
              <a:rPr lang="en-US" altLang="ko-KR" sz="950" b="1" dirty="0">
                <a:solidFill>
                  <a:srgbClr val="002997"/>
                </a:solidFill>
                <a:latin typeface="Arial" panose="020B0604020202020204" pitchFamily="34" charset="0"/>
                <a:ea typeface="+mj-ea"/>
                <a:cs typeface="Arial" panose="020B0604020202020204" pitchFamily="34" charset="0"/>
              </a:rPr>
              <a:t>, </a:t>
            </a:r>
            <a:r>
              <a:rPr lang="ko-KR" altLang="en-US" sz="950" b="1" dirty="0">
                <a:solidFill>
                  <a:srgbClr val="002997"/>
                </a:solidFill>
                <a:latin typeface="Arial" panose="020B0604020202020204" pitchFamily="34" charset="0"/>
                <a:ea typeface="+mj-ea"/>
                <a:cs typeface="Arial" panose="020B0604020202020204" pitchFamily="34" charset="0"/>
              </a:rPr>
              <a:t>회사는 </a:t>
            </a:r>
            <a:r>
              <a:rPr lang="en-US" altLang="ko-KR" sz="950" b="1" dirty="0">
                <a:solidFill>
                  <a:srgbClr val="002997"/>
                </a:solidFill>
                <a:latin typeface="Arial" panose="020B0604020202020204" pitchFamily="34" charset="0"/>
                <a:ea typeface="+mj-ea"/>
                <a:cs typeface="Arial" panose="020B0604020202020204" pitchFamily="34" charset="0"/>
              </a:rPr>
              <a:t>2022</a:t>
            </a:r>
            <a:r>
              <a:rPr lang="ko-KR" altLang="en-US" sz="950" b="1" dirty="0">
                <a:solidFill>
                  <a:srgbClr val="002997"/>
                </a:solidFill>
                <a:latin typeface="Arial" panose="020B0604020202020204" pitchFamily="34" charset="0"/>
                <a:ea typeface="+mj-ea"/>
                <a:cs typeface="Arial" panose="020B0604020202020204" pitchFamily="34" charset="0"/>
              </a:rPr>
              <a:t>년 이와 유사한 수준인 </a:t>
            </a:r>
            <a:r>
              <a:rPr lang="en-US" altLang="ko-KR" sz="950" b="1" dirty="0">
                <a:solidFill>
                  <a:srgbClr val="002997"/>
                </a:solidFill>
                <a:latin typeface="Arial" panose="020B0604020202020204" pitchFamily="34" charset="0"/>
                <a:ea typeface="+mj-ea"/>
                <a:cs typeface="Arial" panose="020B0604020202020204" pitchFamily="34" charset="0"/>
              </a:rPr>
              <a:t>101</a:t>
            </a:r>
            <a:r>
              <a:rPr lang="ko-KR" altLang="en-US" sz="950" b="1" dirty="0">
                <a:solidFill>
                  <a:srgbClr val="002997"/>
                </a:solidFill>
                <a:latin typeface="Arial" panose="020B0604020202020204" pitchFamily="34" charset="0"/>
                <a:ea typeface="+mj-ea"/>
                <a:cs typeface="Arial" panose="020B0604020202020204" pitchFamily="34" charset="0"/>
              </a:rPr>
              <a:t>억원의 </a:t>
            </a:r>
            <a:r>
              <a:rPr lang="en-US" altLang="ko-KR" sz="950" b="1" dirty="0">
                <a:solidFill>
                  <a:srgbClr val="002997"/>
                </a:solidFill>
                <a:latin typeface="Arial" panose="020B0604020202020204" pitchFamily="34" charset="0"/>
                <a:ea typeface="+mj-ea"/>
                <a:cs typeface="Arial" panose="020B0604020202020204" pitchFamily="34" charset="0"/>
              </a:rPr>
              <a:t>CapEx </a:t>
            </a:r>
            <a:r>
              <a:rPr lang="ko-KR" altLang="en-US" sz="950" b="1" dirty="0">
                <a:solidFill>
                  <a:srgbClr val="002997"/>
                </a:solidFill>
                <a:latin typeface="Arial" panose="020B0604020202020204" pitchFamily="34" charset="0"/>
                <a:ea typeface="+mj-ea"/>
                <a:cs typeface="Arial" panose="020B0604020202020204" pitchFamily="34" charset="0"/>
              </a:rPr>
              <a:t>총투자를 예상하고 있음</a:t>
            </a:r>
            <a:r>
              <a:rPr lang="en-US" altLang="ko-KR" sz="950" b="1" dirty="0">
                <a:solidFill>
                  <a:srgbClr val="002997"/>
                </a:solidFill>
                <a:latin typeface="Arial" panose="020B0604020202020204" pitchFamily="34" charset="0"/>
                <a:ea typeface="+mj-ea"/>
                <a:cs typeface="Arial" panose="020B0604020202020204" pitchFamily="34" charset="0"/>
              </a:rPr>
              <a:t>. </a:t>
            </a:r>
            <a:r>
              <a:rPr lang="ko-KR" altLang="en-US" sz="950" b="1" dirty="0">
                <a:solidFill>
                  <a:srgbClr val="002997"/>
                </a:solidFill>
                <a:latin typeface="Arial" panose="020B0604020202020204" pitchFamily="34" charset="0"/>
                <a:ea typeface="+mj-ea"/>
                <a:cs typeface="Arial" panose="020B0604020202020204" pitchFamily="34" charset="0"/>
              </a:rPr>
              <a:t>단</a:t>
            </a:r>
            <a:r>
              <a:rPr lang="en-US" altLang="ko-KR" sz="950" b="1" dirty="0">
                <a:solidFill>
                  <a:srgbClr val="002997"/>
                </a:solidFill>
                <a:latin typeface="Arial" panose="020B0604020202020204" pitchFamily="34" charset="0"/>
                <a:ea typeface="+mj-ea"/>
                <a:cs typeface="Arial" panose="020B0604020202020204" pitchFamily="34" charset="0"/>
              </a:rPr>
              <a:t>, 2019~2021</a:t>
            </a:r>
            <a:r>
              <a:rPr lang="ko-KR" altLang="en-US" sz="950" b="1" dirty="0">
                <a:solidFill>
                  <a:srgbClr val="002997"/>
                </a:solidFill>
                <a:latin typeface="Arial" panose="020B0604020202020204" pitchFamily="34" charset="0"/>
                <a:ea typeface="+mj-ea"/>
                <a:cs typeface="Arial" panose="020B0604020202020204" pitchFamily="34" charset="0"/>
              </a:rPr>
              <a:t>년 </a:t>
            </a:r>
            <a:r>
              <a:rPr lang="en-US" altLang="ko-KR" sz="950" b="1" dirty="0">
                <a:solidFill>
                  <a:srgbClr val="002997"/>
                </a:solidFill>
                <a:latin typeface="Arial" panose="020B0604020202020204" pitchFamily="34" charset="0"/>
                <a:ea typeface="+mj-ea"/>
                <a:cs typeface="Arial" panose="020B0604020202020204" pitchFamily="34" charset="0"/>
              </a:rPr>
              <a:t>Expansion CapEx</a:t>
            </a:r>
            <a:r>
              <a:rPr lang="ko-KR" altLang="en-US" sz="950" b="1" dirty="0">
                <a:solidFill>
                  <a:srgbClr val="002997"/>
                </a:solidFill>
                <a:latin typeface="Arial" panose="020B0604020202020204" pitchFamily="34" charset="0"/>
                <a:ea typeface="+mj-ea"/>
                <a:cs typeface="Arial" panose="020B0604020202020204" pitchFamily="34" charset="0"/>
              </a:rPr>
              <a:t> 및 경상 </a:t>
            </a:r>
            <a:r>
              <a:rPr lang="en-US" altLang="ko-KR" sz="950" b="1" dirty="0">
                <a:solidFill>
                  <a:srgbClr val="002997"/>
                </a:solidFill>
                <a:latin typeface="Arial" panose="020B0604020202020204" pitchFamily="34" charset="0"/>
                <a:ea typeface="+mj-ea"/>
                <a:cs typeface="Arial" panose="020B0604020202020204" pitchFamily="34" charset="0"/>
              </a:rPr>
              <a:t>CapEx</a:t>
            </a:r>
            <a:r>
              <a:rPr lang="ko-KR" altLang="en-US" sz="950" b="1" dirty="0">
                <a:solidFill>
                  <a:srgbClr val="002997"/>
                </a:solidFill>
                <a:latin typeface="Arial" panose="020B0604020202020204" pitchFamily="34" charset="0"/>
                <a:ea typeface="+mj-ea"/>
                <a:cs typeface="Arial" panose="020B0604020202020204" pitchFamily="34" charset="0"/>
              </a:rPr>
              <a:t>의 평균 비중은 각 </a:t>
            </a:r>
            <a:r>
              <a:rPr lang="en-US" altLang="ko-KR" sz="950" b="1" dirty="0">
                <a:solidFill>
                  <a:srgbClr val="002997"/>
                </a:solidFill>
                <a:latin typeface="Arial" panose="020B0604020202020204" pitchFamily="34" charset="0"/>
                <a:ea typeface="+mj-ea"/>
                <a:cs typeface="Arial" panose="020B0604020202020204" pitchFamily="34" charset="0"/>
              </a:rPr>
              <a:t>52%, 48% </a:t>
            </a:r>
            <a:r>
              <a:rPr lang="ko-KR" altLang="en-US" sz="950" b="1" dirty="0">
                <a:solidFill>
                  <a:srgbClr val="002997"/>
                </a:solidFill>
                <a:latin typeface="Arial" panose="020B0604020202020204" pitchFamily="34" charset="0"/>
                <a:ea typeface="+mj-ea"/>
                <a:cs typeface="Arial" panose="020B0604020202020204" pitchFamily="34" charset="0"/>
              </a:rPr>
              <a:t>수준이었으나</a:t>
            </a:r>
            <a:r>
              <a:rPr lang="en-US" altLang="ko-KR" sz="950" b="1" dirty="0">
                <a:solidFill>
                  <a:srgbClr val="002997"/>
                </a:solidFill>
                <a:latin typeface="Arial" panose="020B0604020202020204" pitchFamily="34" charset="0"/>
                <a:ea typeface="+mj-ea"/>
                <a:cs typeface="Arial" panose="020B0604020202020204" pitchFamily="34" charset="0"/>
              </a:rPr>
              <a:t>,</a:t>
            </a:r>
            <a:r>
              <a:rPr lang="ko-KR" altLang="en-US" sz="950" b="1" dirty="0">
                <a:solidFill>
                  <a:srgbClr val="002997"/>
                </a:solidFill>
                <a:latin typeface="Arial" panose="020B0604020202020204" pitchFamily="34" charset="0"/>
                <a:ea typeface="+mj-ea"/>
                <a:cs typeface="Arial" panose="020B0604020202020204" pitchFamily="34" charset="0"/>
              </a:rPr>
              <a:t> </a:t>
            </a:r>
            <a:r>
              <a:rPr lang="en-US" altLang="ko-KR" sz="950" b="1" dirty="0">
                <a:solidFill>
                  <a:srgbClr val="002997"/>
                </a:solidFill>
                <a:latin typeface="Arial" panose="020B0604020202020204" pitchFamily="34" charset="0"/>
                <a:ea typeface="+mj-ea"/>
                <a:cs typeface="Arial" panose="020B0604020202020204" pitchFamily="34" charset="0"/>
              </a:rPr>
              <a:t>2022</a:t>
            </a:r>
            <a:r>
              <a:rPr lang="ko-KR" altLang="en-US" sz="950" b="1" dirty="0">
                <a:solidFill>
                  <a:srgbClr val="002997"/>
                </a:solidFill>
                <a:latin typeface="Arial" panose="020B0604020202020204" pitchFamily="34" charset="0"/>
                <a:ea typeface="+mj-ea"/>
                <a:cs typeface="Arial" panose="020B0604020202020204" pitchFamily="34" charset="0"/>
              </a:rPr>
              <a:t>년 예상 비중은 각각 </a:t>
            </a:r>
            <a:r>
              <a:rPr lang="en-US" altLang="ko-KR" sz="950" b="1" dirty="0">
                <a:solidFill>
                  <a:srgbClr val="002997"/>
                </a:solidFill>
                <a:latin typeface="Arial" panose="020B0604020202020204" pitchFamily="34" charset="0"/>
                <a:ea typeface="+mj-ea"/>
                <a:cs typeface="Arial" panose="020B0604020202020204" pitchFamily="34" charset="0"/>
              </a:rPr>
              <a:t>38%, 62%</a:t>
            </a:r>
            <a:r>
              <a:rPr lang="ko-KR" altLang="en-US" sz="950" b="1" dirty="0">
                <a:solidFill>
                  <a:srgbClr val="002997"/>
                </a:solidFill>
                <a:latin typeface="Arial" panose="020B0604020202020204" pitchFamily="34" charset="0"/>
                <a:ea typeface="+mj-ea"/>
                <a:cs typeface="Arial" panose="020B0604020202020204" pitchFamily="34" charset="0"/>
              </a:rPr>
              <a:t>로</a:t>
            </a:r>
            <a:r>
              <a:rPr lang="en-US" altLang="ko-KR" sz="950" b="1" dirty="0">
                <a:solidFill>
                  <a:srgbClr val="002997"/>
                </a:solidFill>
                <a:latin typeface="Arial" panose="020B0604020202020204" pitchFamily="34" charset="0"/>
                <a:ea typeface="+mj-ea"/>
                <a:cs typeface="Arial" panose="020B0604020202020204" pitchFamily="34" charset="0"/>
              </a:rPr>
              <a:t>, </a:t>
            </a:r>
            <a:r>
              <a:rPr lang="ko-KR" altLang="en-US" sz="950" b="1" dirty="0">
                <a:solidFill>
                  <a:srgbClr val="002997"/>
                </a:solidFill>
                <a:latin typeface="Arial" panose="020B0604020202020204" pitchFamily="34" charset="0"/>
                <a:ea typeface="+mj-ea"/>
                <a:cs typeface="Arial" panose="020B0604020202020204" pitchFamily="34" charset="0"/>
              </a:rPr>
              <a:t>보수성 투자의 비중이 과거 대비 높게 예상됨</a:t>
            </a:r>
            <a:r>
              <a:rPr lang="en-US" altLang="ko-KR" sz="950" b="1" dirty="0">
                <a:solidFill>
                  <a:srgbClr val="002997"/>
                </a:solidFill>
                <a:latin typeface="Arial" panose="020B0604020202020204" pitchFamily="34" charset="0"/>
                <a:ea typeface="+mj-ea"/>
                <a:cs typeface="Arial" panose="020B0604020202020204" pitchFamily="34" charset="0"/>
              </a:rPr>
              <a:t> </a:t>
            </a:r>
            <a:endParaRPr lang="ko-KR" altLang="en-US" sz="950" b="1" dirty="0">
              <a:solidFill>
                <a:srgbClr val="002997"/>
              </a:solidFill>
              <a:latin typeface="Arial" panose="020B0604020202020204" pitchFamily="34" charset="0"/>
              <a:ea typeface="+mj-ea"/>
              <a:cs typeface="Arial" panose="020B0604020202020204" pitchFamily="34" charset="0"/>
            </a:endParaRPr>
          </a:p>
        </p:txBody>
      </p:sp>
      <p:sp>
        <p:nvSpPr>
          <p:cNvPr id="8" name="직사각형 119">
            <a:extLst>
              <a:ext uri="{FF2B5EF4-FFF2-40B4-BE49-F238E27FC236}">
                <a16:creationId xmlns:a16="http://schemas.microsoft.com/office/drawing/2014/main" id="{F91AAA6E-DBA7-41D5-9CB5-9BE02B4A24F5}"/>
              </a:ext>
            </a:extLst>
          </p:cNvPr>
          <p:cNvSpPr/>
          <p:nvPr/>
        </p:nvSpPr>
        <p:spPr bwMode="auto">
          <a:xfrm>
            <a:off x="601201" y="1352024"/>
            <a:ext cx="4009178" cy="268749"/>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a:t>
            </a:r>
            <a:r>
              <a:rPr lang="ko-KR" altLang="en-US" sz="800" dirty="0">
                <a:solidFill>
                  <a:prstClr val="black"/>
                </a:solidFill>
                <a:latin typeface="Arial" panose="020B0604020202020204" pitchFamily="34" charset="0"/>
                <a:ea typeface="+mj-ea"/>
                <a:cs typeface="Arial" panose="020B0604020202020204" pitchFamily="34" charset="0"/>
              </a:rPr>
              <a:t>단위</a:t>
            </a:r>
            <a:r>
              <a:rPr lang="en-US" altLang="ko-KR" sz="800" dirty="0">
                <a:solidFill>
                  <a:prstClr val="black"/>
                </a:solidFill>
                <a:latin typeface="Arial" panose="020B0604020202020204" pitchFamily="34" charset="0"/>
                <a:ea typeface="+mj-ea"/>
                <a:cs typeface="Arial" panose="020B0604020202020204" pitchFamily="34" charset="0"/>
              </a:rPr>
              <a:t>: </a:t>
            </a:r>
            <a:r>
              <a:rPr lang="ko-KR" altLang="en-US" sz="800" dirty="0">
                <a:solidFill>
                  <a:prstClr val="black"/>
                </a:solidFill>
                <a:latin typeface="Arial" panose="020B0604020202020204" pitchFamily="34" charset="0"/>
                <a:ea typeface="+mj-ea"/>
                <a:cs typeface="Arial" panose="020B0604020202020204" pitchFamily="34" charset="0"/>
              </a:rPr>
              <a:t>백만원</a:t>
            </a:r>
            <a:r>
              <a:rPr lang="en-US" altLang="ko-KR" sz="800" dirty="0">
                <a:solidFill>
                  <a:prstClr val="black"/>
                </a:solidFill>
                <a:latin typeface="Arial" panose="020B0604020202020204" pitchFamily="34" charset="0"/>
                <a:ea typeface="+mj-ea"/>
                <a:cs typeface="Arial" panose="020B0604020202020204" pitchFamily="34" charset="0"/>
              </a:rPr>
              <a:t>)                             (Source: VDR 6.1.6, VDR 6.1.7, VDR 6.2.16, VDR 6.5) </a:t>
            </a:r>
          </a:p>
        </p:txBody>
      </p:sp>
      <p:graphicFrame>
        <p:nvGraphicFramePr>
          <p:cNvPr id="23" name="표 22">
            <a:extLst>
              <a:ext uri="{FF2B5EF4-FFF2-40B4-BE49-F238E27FC236}">
                <a16:creationId xmlns:a16="http://schemas.microsoft.com/office/drawing/2014/main" id="{B0075B7E-5C4B-4CA9-B050-CD19048A6A22}"/>
              </a:ext>
            </a:extLst>
          </p:cNvPr>
          <p:cNvGraphicFramePr>
            <a:graphicFrameLocks noGrp="1"/>
          </p:cNvGraphicFramePr>
          <p:nvPr>
            <p:extLst>
              <p:ext uri="{D42A27DB-BD31-4B8C-83A1-F6EECF244321}">
                <p14:modId xmlns:p14="http://schemas.microsoft.com/office/powerpoint/2010/main" val="2925931671"/>
              </p:ext>
            </p:extLst>
          </p:nvPr>
        </p:nvGraphicFramePr>
        <p:xfrm>
          <a:off x="601200" y="3047869"/>
          <a:ext cx="3988800" cy="1463040"/>
        </p:xfrm>
        <a:graphic>
          <a:graphicData uri="http://schemas.openxmlformats.org/drawingml/2006/table">
            <a:tbl>
              <a:tblPr/>
              <a:tblGrid>
                <a:gridCol w="1108800">
                  <a:extLst>
                    <a:ext uri="{9D8B030D-6E8A-4147-A177-3AD203B41FA5}">
                      <a16:colId xmlns:a16="http://schemas.microsoft.com/office/drawing/2014/main" val="1220319618"/>
                    </a:ext>
                  </a:extLst>
                </a:gridCol>
                <a:gridCol w="576000">
                  <a:extLst>
                    <a:ext uri="{9D8B030D-6E8A-4147-A177-3AD203B41FA5}">
                      <a16:colId xmlns:a16="http://schemas.microsoft.com/office/drawing/2014/main" val="3625901702"/>
                    </a:ext>
                  </a:extLst>
                </a:gridCol>
                <a:gridCol w="576000">
                  <a:extLst>
                    <a:ext uri="{9D8B030D-6E8A-4147-A177-3AD203B41FA5}">
                      <a16:colId xmlns:a16="http://schemas.microsoft.com/office/drawing/2014/main" val="603346671"/>
                    </a:ext>
                  </a:extLst>
                </a:gridCol>
                <a:gridCol w="576000">
                  <a:extLst>
                    <a:ext uri="{9D8B030D-6E8A-4147-A177-3AD203B41FA5}">
                      <a16:colId xmlns:a16="http://schemas.microsoft.com/office/drawing/2014/main" val="2139782312"/>
                    </a:ext>
                  </a:extLst>
                </a:gridCol>
                <a:gridCol w="576000">
                  <a:extLst>
                    <a:ext uri="{9D8B030D-6E8A-4147-A177-3AD203B41FA5}">
                      <a16:colId xmlns:a16="http://schemas.microsoft.com/office/drawing/2014/main" val="1903606413"/>
                    </a:ext>
                  </a:extLst>
                </a:gridCol>
                <a:gridCol w="576000">
                  <a:extLst>
                    <a:ext uri="{9D8B030D-6E8A-4147-A177-3AD203B41FA5}">
                      <a16:colId xmlns:a16="http://schemas.microsoft.com/office/drawing/2014/main" val="1138968722"/>
                    </a:ext>
                  </a:extLst>
                </a:gridCol>
              </a:tblGrid>
              <a:tr h="0">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군산공장</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560910718"/>
                  </a:ext>
                </a:extLst>
              </a:tr>
              <a:tr h="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 </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5,300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2127590363"/>
                  </a:ext>
                </a:extLst>
              </a:tr>
              <a:tr h="0">
                <a:tc>
                  <a:txBody>
                    <a:bodyPr/>
                    <a:lstStyle/>
                    <a:p>
                      <a:pPr algn="l" rtl="0" fontAlgn="ctr"/>
                      <a:r>
                        <a:rPr 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%of</a:t>
                      </a:r>
                      <a:r>
                        <a:rPr lang="ko-KR" alt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제품매출</a:t>
                      </a:r>
                    </a:p>
                  </a:txBody>
                  <a:tcPr marL="46800" marR="468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706413014"/>
                  </a:ext>
                </a:extLst>
              </a:tr>
              <a:tr h="0">
                <a:tc>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Expansion CapEx</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1459048292"/>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및 생산성 증대</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000962756"/>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수익성</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89860358"/>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품질향상</a:t>
                      </a: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16637533"/>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공정개선</a:t>
                      </a:r>
                    </a:p>
                  </a:txBody>
                  <a:tcPr marL="46800" marR="468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04789704"/>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554478484"/>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법규준수</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56514193"/>
                  </a:ext>
                </a:extLst>
              </a:tr>
              <a:tr h="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경상 </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644041630"/>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보수성</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50432975"/>
                  </a:ext>
                </a:extLst>
              </a:tr>
            </a:tbl>
          </a:graphicData>
        </a:graphic>
      </p:graphicFrame>
      <p:graphicFrame>
        <p:nvGraphicFramePr>
          <p:cNvPr id="24" name="표 23">
            <a:extLst>
              <a:ext uri="{FF2B5EF4-FFF2-40B4-BE49-F238E27FC236}">
                <a16:creationId xmlns:a16="http://schemas.microsoft.com/office/drawing/2014/main" id="{288263FF-9A1A-43C8-8AD1-64AD1DC87878}"/>
              </a:ext>
            </a:extLst>
          </p:cNvPr>
          <p:cNvGraphicFramePr>
            <a:graphicFrameLocks noGrp="1"/>
          </p:cNvGraphicFramePr>
          <p:nvPr>
            <p:extLst>
              <p:ext uri="{D42A27DB-BD31-4B8C-83A1-F6EECF244321}">
                <p14:modId xmlns:p14="http://schemas.microsoft.com/office/powerpoint/2010/main" val="1144630806"/>
              </p:ext>
            </p:extLst>
          </p:nvPr>
        </p:nvGraphicFramePr>
        <p:xfrm>
          <a:off x="601200" y="4523181"/>
          <a:ext cx="3988800" cy="1463040"/>
        </p:xfrm>
        <a:graphic>
          <a:graphicData uri="http://schemas.openxmlformats.org/drawingml/2006/table">
            <a:tbl>
              <a:tblPr/>
              <a:tblGrid>
                <a:gridCol w="1108800">
                  <a:extLst>
                    <a:ext uri="{9D8B030D-6E8A-4147-A177-3AD203B41FA5}">
                      <a16:colId xmlns:a16="http://schemas.microsoft.com/office/drawing/2014/main" val="238244849"/>
                    </a:ext>
                  </a:extLst>
                </a:gridCol>
                <a:gridCol w="576000">
                  <a:extLst>
                    <a:ext uri="{9D8B030D-6E8A-4147-A177-3AD203B41FA5}">
                      <a16:colId xmlns:a16="http://schemas.microsoft.com/office/drawing/2014/main" val="1758020374"/>
                    </a:ext>
                  </a:extLst>
                </a:gridCol>
                <a:gridCol w="576000">
                  <a:extLst>
                    <a:ext uri="{9D8B030D-6E8A-4147-A177-3AD203B41FA5}">
                      <a16:colId xmlns:a16="http://schemas.microsoft.com/office/drawing/2014/main" val="637353963"/>
                    </a:ext>
                  </a:extLst>
                </a:gridCol>
                <a:gridCol w="576000">
                  <a:extLst>
                    <a:ext uri="{9D8B030D-6E8A-4147-A177-3AD203B41FA5}">
                      <a16:colId xmlns:a16="http://schemas.microsoft.com/office/drawing/2014/main" val="847825364"/>
                    </a:ext>
                  </a:extLst>
                </a:gridCol>
                <a:gridCol w="576000">
                  <a:extLst>
                    <a:ext uri="{9D8B030D-6E8A-4147-A177-3AD203B41FA5}">
                      <a16:colId xmlns:a16="http://schemas.microsoft.com/office/drawing/2014/main" val="439668775"/>
                    </a:ext>
                  </a:extLst>
                </a:gridCol>
                <a:gridCol w="576000">
                  <a:extLst>
                    <a:ext uri="{9D8B030D-6E8A-4147-A177-3AD203B41FA5}">
                      <a16:colId xmlns:a16="http://schemas.microsoft.com/office/drawing/2014/main" val="1817158328"/>
                    </a:ext>
                  </a:extLst>
                </a:gridCol>
              </a:tblGrid>
              <a:tr h="0">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청주공장</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553580027"/>
                  </a:ext>
                </a:extLst>
              </a:tr>
              <a:tr h="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 </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3,151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1708709556"/>
                  </a:ext>
                </a:extLst>
              </a:tr>
              <a:tr h="0">
                <a:tc>
                  <a:txBody>
                    <a:bodyPr/>
                    <a:lstStyle/>
                    <a:p>
                      <a:pPr algn="l" rtl="0" fontAlgn="ctr"/>
                      <a:r>
                        <a:rPr 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%of</a:t>
                      </a:r>
                      <a:r>
                        <a:rPr lang="ko-KR" alt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제품매출</a:t>
                      </a:r>
                    </a:p>
                  </a:txBody>
                  <a:tcPr marL="468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4275470267"/>
                  </a:ext>
                </a:extLst>
              </a:tr>
              <a:tr h="0">
                <a:tc>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Expansion CapEx</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1787742987"/>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및 생산성 증대</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641703184"/>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수익성</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109889472"/>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품질향상</a:t>
                      </a:r>
                    </a:p>
                  </a:txBody>
                  <a:tcPr marL="468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31546905"/>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공정개선</a:t>
                      </a:r>
                    </a:p>
                  </a:txBody>
                  <a:tcPr marL="468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2571416"/>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3160836345"/>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법규준수</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92245812"/>
                  </a:ext>
                </a:extLst>
              </a:tr>
              <a:tr h="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경상 </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2173659647"/>
                  </a:ext>
                </a:extLst>
              </a:tr>
              <a:tr h="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보수성</a:t>
                      </a:r>
                    </a:p>
                  </a:txBody>
                  <a:tcPr marL="468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86606811"/>
                  </a:ext>
                </a:extLst>
              </a:tr>
            </a:tbl>
          </a:graphicData>
        </a:graphic>
      </p:graphicFrame>
      <p:sp>
        <p:nvSpPr>
          <p:cNvPr id="29" name="TextBox 28">
            <a:extLst>
              <a:ext uri="{FF2B5EF4-FFF2-40B4-BE49-F238E27FC236}">
                <a16:creationId xmlns:a16="http://schemas.microsoft.com/office/drawing/2014/main" id="{A832A88F-7063-4A54-B2C8-27B1ABD65C3C}"/>
              </a:ext>
            </a:extLst>
          </p:cNvPr>
          <p:cNvSpPr txBox="1"/>
          <p:nvPr/>
        </p:nvSpPr>
        <p:spPr>
          <a:xfrm>
            <a:off x="4765363" y="1389127"/>
            <a:ext cx="4384451" cy="4719681"/>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향후 </a:t>
            </a:r>
            <a:r>
              <a:rPr lang="en-US" altLang="ko-KR" sz="900" b="1" u="sng" dirty="0">
                <a:solidFill>
                  <a:srgbClr val="000000"/>
                </a:solidFill>
                <a:latin typeface="Arial" panose="020B0604020202020204" pitchFamily="34" charset="0"/>
                <a:cs typeface="Arial" panose="020B0604020202020204" pitchFamily="34" charset="0"/>
              </a:rPr>
              <a:t>CapEx</a:t>
            </a: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투자계획 도출 </a:t>
            </a:r>
            <a:r>
              <a:rPr lang="en-US" altLang="ko-KR" sz="800" dirty="0">
                <a:solidFill>
                  <a:srgbClr val="000000"/>
                </a:solidFill>
                <a:latin typeface="Arial" panose="020B0604020202020204" pitchFamily="34" charset="0"/>
                <a:cs typeface="Arial" panose="020B0604020202020204" pitchFamily="34" charset="0"/>
              </a:rPr>
              <a:t>Process</a:t>
            </a:r>
            <a:r>
              <a:rPr lang="ko-KR" altLang="en-US" sz="800" dirty="0">
                <a:solidFill>
                  <a:srgbClr val="000000"/>
                </a:solidFill>
                <a:latin typeface="Arial" panose="020B0604020202020204" pitchFamily="34" charset="0"/>
                <a:cs typeface="Arial" panose="020B0604020202020204" pitchFamily="34" charset="0"/>
              </a:rPr>
              <a:t>는 당해년도 </a:t>
            </a:r>
            <a:r>
              <a:rPr lang="en-US" altLang="ko-KR" sz="800" dirty="0">
                <a:solidFill>
                  <a:srgbClr val="000000"/>
                </a:solidFill>
                <a:latin typeface="Arial" panose="020B0604020202020204" pitchFamily="34" charset="0"/>
                <a:cs typeface="Arial" panose="020B0604020202020204" pitchFamily="34" charset="0"/>
              </a:rPr>
              <a:t>3</a:t>
            </a:r>
            <a:r>
              <a:rPr lang="ko-KR" altLang="en-US" sz="800" dirty="0">
                <a:solidFill>
                  <a:srgbClr val="000000"/>
                </a:solidFill>
                <a:latin typeface="Arial" panose="020B0604020202020204" pitchFamily="34" charset="0"/>
                <a:cs typeface="Arial" panose="020B0604020202020204" pitchFamily="34" charset="0"/>
              </a:rPr>
              <a:t>분기에 내년도 투자계획을 수립하여</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최종 경영계획으로 결정함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계획과 실제 투자 차이는 약</a:t>
            </a:r>
            <a:r>
              <a:rPr lang="en-US" altLang="ko-KR" sz="800" dirty="0">
                <a:solidFill>
                  <a:srgbClr val="000000"/>
                </a:solidFill>
                <a:latin typeface="Arial" panose="020B0604020202020204" pitchFamily="34" charset="0"/>
                <a:cs typeface="Arial" panose="020B0604020202020204" pitchFamily="34" charset="0"/>
              </a:rPr>
              <a:t>10%</a:t>
            </a:r>
            <a:r>
              <a:rPr lang="ko-KR" altLang="en-US" sz="800" dirty="0">
                <a:solidFill>
                  <a:srgbClr val="000000"/>
                </a:solidFill>
                <a:latin typeface="Arial" panose="020B0604020202020204" pitchFamily="34" charset="0"/>
                <a:cs typeface="Arial" panose="020B0604020202020204" pitchFamily="34" charset="0"/>
              </a:rPr>
              <a:t>이내이며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공사비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인건비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재료비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에 의한 영향을 받음</a:t>
            </a:r>
            <a:endParaRPr lang="en-US" altLang="ko-KR" sz="800" dirty="0">
              <a:solidFill>
                <a:srgbClr val="000000"/>
              </a:solidFill>
              <a:latin typeface="Arial" panose="020B0604020202020204" pitchFamily="34" charset="0"/>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IM</a:t>
            </a:r>
            <a:r>
              <a:rPr lang="ko-KR" altLang="en-US" sz="800" dirty="0">
                <a:solidFill>
                  <a:srgbClr val="000000"/>
                </a:solidFill>
                <a:latin typeface="Arial" panose="020B0604020202020204" pitchFamily="34" charset="0"/>
                <a:cs typeface="Arial" panose="020B0604020202020204" pitchFamily="34" charset="0"/>
              </a:rPr>
              <a:t>상 향후 </a:t>
            </a:r>
            <a:r>
              <a:rPr lang="en-US" altLang="ko-KR" sz="800" dirty="0">
                <a:solidFill>
                  <a:srgbClr val="000000"/>
                </a:solidFill>
                <a:latin typeface="Arial" panose="020B0604020202020204" pitchFamily="34" charset="0"/>
                <a:cs typeface="Arial" panose="020B0604020202020204" pitchFamily="34" charset="0"/>
              </a:rPr>
              <a:t>CapEx</a:t>
            </a:r>
            <a:r>
              <a:rPr lang="ko-KR" altLang="en-US" sz="800" dirty="0">
                <a:solidFill>
                  <a:srgbClr val="000000"/>
                </a:solidFill>
                <a:latin typeface="Arial" panose="020B0604020202020204" pitchFamily="34" charset="0"/>
                <a:cs typeface="Arial" panose="020B0604020202020204" pitchFamily="34" charset="0"/>
              </a:rPr>
              <a:t>는 </a:t>
            </a:r>
            <a:r>
              <a:rPr lang="en-US" altLang="ko-KR" sz="800" dirty="0">
                <a:solidFill>
                  <a:srgbClr val="000000"/>
                </a:solidFill>
                <a:latin typeface="Arial" panose="020B0604020202020204" pitchFamily="34" charset="0"/>
                <a:cs typeface="Arial" panose="020B0604020202020204" pitchFamily="34" charset="0"/>
              </a:rPr>
              <a:t>2022</a:t>
            </a:r>
            <a:r>
              <a:rPr lang="ko-KR" altLang="en-US" sz="800" dirty="0">
                <a:solidFill>
                  <a:srgbClr val="000000"/>
                </a:solidFill>
                <a:latin typeface="Arial" panose="020B0604020202020204" pitchFamily="34" charset="0"/>
                <a:cs typeface="Arial" panose="020B0604020202020204" pitchFamily="34" charset="0"/>
              </a:rPr>
              <a:t>년 회사의 투자계획을 준용하였으며</a:t>
            </a:r>
            <a:r>
              <a:rPr lang="en-US" altLang="ko-KR" sz="800" dirty="0">
                <a:solidFill>
                  <a:srgbClr val="000000"/>
                </a:solidFill>
                <a:latin typeface="Arial" panose="020B0604020202020204" pitchFamily="34" charset="0"/>
                <a:cs typeface="Arial" panose="020B0604020202020204" pitchFamily="34" charset="0"/>
              </a:rPr>
              <a:t>, 2023</a:t>
            </a:r>
            <a:r>
              <a:rPr lang="ko-KR" altLang="en-US" sz="800" dirty="0">
                <a:solidFill>
                  <a:srgbClr val="000000"/>
                </a:solidFill>
                <a:latin typeface="Arial" panose="020B0604020202020204" pitchFamily="34" charset="0"/>
                <a:cs typeface="Arial" panose="020B0604020202020204" pitchFamily="34" charset="0"/>
              </a:rPr>
              <a:t>년 이후 과거 </a:t>
            </a:r>
            <a:r>
              <a:rPr lang="en-US" altLang="ko-KR" sz="800" dirty="0">
                <a:solidFill>
                  <a:srgbClr val="000000"/>
                </a:solidFill>
                <a:latin typeface="Arial" panose="020B0604020202020204" pitchFamily="34" charset="0"/>
                <a:cs typeface="Arial" panose="020B0604020202020204" pitchFamily="34" charset="0"/>
              </a:rPr>
              <a:t>3</a:t>
            </a:r>
            <a:r>
              <a:rPr lang="ko-KR" altLang="en-US" sz="800" dirty="0">
                <a:solidFill>
                  <a:srgbClr val="000000"/>
                </a:solidFill>
                <a:latin typeface="Arial" panose="020B0604020202020204" pitchFamily="34" charset="0"/>
                <a:cs typeface="Arial" panose="020B0604020202020204" pitchFamily="34" charset="0"/>
              </a:rPr>
              <a:t>개년 평균 수준의 경상 </a:t>
            </a:r>
            <a:r>
              <a:rPr lang="en-US" altLang="ko-KR" sz="800" dirty="0">
                <a:solidFill>
                  <a:srgbClr val="000000"/>
                </a:solidFill>
                <a:latin typeface="Arial" panose="020B0604020202020204" pitchFamily="34" charset="0"/>
                <a:cs typeface="Arial" panose="020B0604020202020204" pitchFamily="34" charset="0"/>
              </a:rPr>
              <a:t>CapEx </a:t>
            </a:r>
            <a:r>
              <a:rPr lang="ko-KR" altLang="en-US" sz="800" dirty="0">
                <a:solidFill>
                  <a:srgbClr val="000000"/>
                </a:solidFill>
                <a:latin typeface="Arial" panose="020B0604020202020204" pitchFamily="34" charset="0"/>
                <a:cs typeface="Arial" panose="020B0604020202020204" pitchFamily="34" charset="0"/>
              </a:rPr>
              <a:t>발생을 가정함</a:t>
            </a:r>
            <a:endParaRPr lang="en-US" altLang="ko-KR" sz="900" b="1" u="sng"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군산 </a:t>
            </a:r>
            <a:r>
              <a:rPr lang="en-US" altLang="ko-KR" sz="900" b="1" u="sng" dirty="0">
                <a:solidFill>
                  <a:srgbClr val="000000"/>
                </a:solidFill>
                <a:latin typeface="Arial" panose="020B0604020202020204" pitchFamily="34" charset="0"/>
                <a:cs typeface="Arial" panose="020B0604020202020204" pitchFamily="34" charset="0"/>
              </a:rPr>
              <a:t>CapEx</a:t>
            </a:r>
          </a:p>
          <a:p>
            <a:pPr marL="266700" lvl="0" indent="-174625" latinLnBrk="1">
              <a:lnSpc>
                <a:spcPts val="1200"/>
              </a:lnSpc>
              <a:spcBef>
                <a:spcPts val="600"/>
              </a:spcBef>
              <a:buClr>
                <a:srgbClr val="00338D"/>
              </a:buClr>
              <a:buFont typeface="Wingdings" panose="05000000000000000000" pitchFamily="2" charset="2"/>
              <a:buChar char="ü"/>
              <a:tabLst>
                <a:tab pos="182563" algn="l"/>
              </a:tabLst>
              <a:defRPr/>
            </a:pPr>
            <a:r>
              <a:rPr lang="en-US" altLang="ko-KR" sz="800" dirty="0">
                <a:solidFill>
                  <a:srgbClr val="000000"/>
                </a:solidFill>
                <a:latin typeface="Arial" panose="020B0604020202020204" pitchFamily="34" charset="0"/>
                <a:cs typeface="Arial" panose="020B0604020202020204" pitchFamily="34" charset="0"/>
              </a:rPr>
              <a:t>2022</a:t>
            </a:r>
            <a:r>
              <a:rPr lang="ko-KR" altLang="en-US" sz="800" dirty="0">
                <a:solidFill>
                  <a:srgbClr val="000000"/>
                </a:solidFill>
                <a:latin typeface="Arial" panose="020B0604020202020204" pitchFamily="34" charset="0"/>
                <a:cs typeface="Arial" panose="020B0604020202020204" pitchFamily="34" charset="0"/>
              </a:rPr>
              <a:t>년 군산공장의 </a:t>
            </a:r>
            <a:r>
              <a:rPr lang="en-US" altLang="ko-KR" sz="800" dirty="0">
                <a:solidFill>
                  <a:srgbClr val="000000"/>
                </a:solidFill>
                <a:latin typeface="Arial" panose="020B0604020202020204" pitchFamily="34" charset="0"/>
                <a:cs typeface="Arial" panose="020B0604020202020204" pitchFamily="34" charset="0"/>
              </a:rPr>
              <a:t>CapEx </a:t>
            </a:r>
            <a:r>
              <a:rPr lang="ko-KR" altLang="en-US" sz="800" dirty="0">
                <a:solidFill>
                  <a:srgbClr val="000000"/>
                </a:solidFill>
                <a:latin typeface="Arial" panose="020B0604020202020204" pitchFamily="34" charset="0"/>
                <a:cs typeface="Arial" panose="020B0604020202020204" pitchFamily="34" charset="0"/>
              </a:rPr>
              <a:t>계획은 </a:t>
            </a:r>
            <a:r>
              <a:rPr lang="en-US" altLang="ko-KR" sz="800" dirty="0">
                <a:solidFill>
                  <a:srgbClr val="000000"/>
                </a:solidFill>
                <a:latin typeface="Arial" panose="020B0604020202020204" pitchFamily="34" charset="0"/>
                <a:cs typeface="Arial" panose="020B0604020202020204" pitchFamily="34" charset="0"/>
              </a:rPr>
              <a:t>53</a:t>
            </a:r>
            <a:r>
              <a:rPr lang="ko-KR" altLang="en-US" sz="800" dirty="0">
                <a:solidFill>
                  <a:srgbClr val="000000"/>
                </a:solidFill>
                <a:latin typeface="Arial" panose="020B0604020202020204" pitchFamily="34" charset="0"/>
                <a:cs typeface="Arial" panose="020B0604020202020204" pitchFamily="34" charset="0"/>
              </a:rPr>
              <a:t>억원으로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매출 및 생산성 증대 </a:t>
            </a:r>
            <a:r>
              <a:rPr lang="en-US" altLang="ko-KR" sz="800" dirty="0">
                <a:solidFill>
                  <a:srgbClr val="000000"/>
                </a:solidFill>
                <a:latin typeface="Arial" panose="020B0604020202020204" pitchFamily="34" charset="0"/>
                <a:cs typeface="Arial" panose="020B0604020202020204" pitchFamily="34" charset="0"/>
              </a:rPr>
              <a:t>CapEx 5.5</a:t>
            </a:r>
            <a:r>
              <a:rPr lang="ko-KR" altLang="en-US" sz="800" dirty="0">
                <a:solidFill>
                  <a:srgbClr val="000000"/>
                </a:solidFill>
                <a:latin typeface="Arial" panose="020B0604020202020204" pitchFamily="34" charset="0"/>
                <a:cs typeface="Arial" panose="020B0604020202020204" pitchFamily="34" charset="0"/>
              </a:rPr>
              <a:t>억원 </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환경규제 </a:t>
            </a:r>
            <a:r>
              <a:rPr lang="en-US" altLang="ko-KR" sz="800" dirty="0">
                <a:solidFill>
                  <a:srgbClr val="000000"/>
                </a:solidFill>
                <a:latin typeface="Arial" panose="020B0604020202020204" pitchFamily="34" charset="0"/>
                <a:cs typeface="Arial" panose="020B0604020202020204" pitchFamily="34" charset="0"/>
              </a:rPr>
              <a:t>CapEx</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24.8</a:t>
            </a:r>
            <a:r>
              <a:rPr lang="ko-KR" altLang="en-US" sz="800" dirty="0">
                <a:solidFill>
                  <a:srgbClr val="000000"/>
                </a:solidFill>
                <a:latin typeface="Arial" panose="020B0604020202020204" pitchFamily="34" charset="0"/>
                <a:cs typeface="Arial" panose="020B0604020202020204" pitchFamily="34" charset="0"/>
              </a:rPr>
              <a:t>억원 </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경상 </a:t>
            </a:r>
            <a:r>
              <a:rPr lang="en-US" altLang="ko-KR" sz="800" dirty="0">
                <a:solidFill>
                  <a:srgbClr val="000000"/>
                </a:solidFill>
                <a:latin typeface="Arial" panose="020B0604020202020204" pitchFamily="34" charset="0"/>
                <a:cs typeface="Arial" panose="020B0604020202020204" pitchFamily="34" charset="0"/>
              </a:rPr>
              <a:t>CapEx 22.8</a:t>
            </a:r>
            <a:r>
              <a:rPr lang="ko-KR" altLang="en-US" sz="800" dirty="0">
                <a:solidFill>
                  <a:srgbClr val="000000"/>
                </a:solidFill>
                <a:latin typeface="Arial" panose="020B0604020202020204" pitchFamily="34" charset="0"/>
                <a:cs typeface="Arial" panose="020B0604020202020204" pitchFamily="34" charset="0"/>
              </a:rPr>
              <a:t>억원임</a:t>
            </a:r>
            <a:endParaRPr lang="en-US" altLang="ko-KR" sz="800" dirty="0">
              <a:solidFill>
                <a:srgbClr val="000000"/>
              </a:solidFill>
              <a:latin typeface="Arial" panose="020B0604020202020204" pitchFamily="34" charset="0"/>
              <a:cs typeface="Arial" panose="020B0604020202020204" pitchFamily="34" charset="0"/>
            </a:endParaRPr>
          </a:p>
          <a:p>
            <a:pPr marL="266700" lvl="0" indent="-174625" latinLnBrk="1">
              <a:lnSpc>
                <a:spcPts val="1200"/>
              </a:lnSpc>
              <a:spcBef>
                <a:spcPts val="600"/>
              </a:spcBef>
              <a:buClr>
                <a:srgbClr val="00338D"/>
              </a:buClr>
              <a:buFont typeface="Wingdings" panose="05000000000000000000" pitchFamily="2" charset="2"/>
              <a:buChar char="ü"/>
              <a:tabLst>
                <a:tab pos="182563" algn="l"/>
              </a:tabLst>
              <a:defRPr/>
            </a:pPr>
            <a:r>
              <a:rPr lang="ko-KR" altLang="en-US" sz="800" dirty="0">
                <a:solidFill>
                  <a:srgbClr val="000000"/>
                </a:solidFill>
                <a:latin typeface="Arial" panose="020B0604020202020204" pitchFamily="34" charset="0"/>
                <a:cs typeface="Arial" panose="020B0604020202020204" pitchFamily="34" charset="0"/>
              </a:rPr>
              <a:t>환경규제 </a:t>
            </a:r>
            <a:r>
              <a:rPr lang="en-US" altLang="ko-KR" sz="800" dirty="0">
                <a:solidFill>
                  <a:srgbClr val="000000"/>
                </a:solidFill>
                <a:latin typeface="Arial" panose="020B0604020202020204" pitchFamily="34" charset="0"/>
                <a:cs typeface="Arial" panose="020B0604020202020204" pitchFamily="34" charset="0"/>
              </a:rPr>
              <a:t>CapEx 24.8</a:t>
            </a:r>
            <a:r>
              <a:rPr lang="ko-KR" altLang="en-US" sz="800" dirty="0">
                <a:solidFill>
                  <a:srgbClr val="000000"/>
                </a:solidFill>
                <a:latin typeface="Arial" panose="020B0604020202020204" pitchFamily="34" charset="0"/>
                <a:cs typeface="Arial" panose="020B0604020202020204" pitchFamily="34" charset="0"/>
              </a:rPr>
              <a:t>억원은 대기총량규제대비 방지설비 신설 </a:t>
            </a:r>
            <a:r>
              <a:rPr lang="en-US" altLang="ko-KR" sz="800" dirty="0">
                <a:solidFill>
                  <a:srgbClr val="000000"/>
                </a:solidFill>
                <a:latin typeface="Arial" panose="020B0604020202020204" pitchFamily="34" charset="0"/>
                <a:cs typeface="Arial" panose="020B0604020202020204" pitchFamily="34" charset="0"/>
              </a:rPr>
              <a:t>24</a:t>
            </a:r>
            <a:r>
              <a:rPr lang="ko-KR" altLang="en-US" sz="800" dirty="0">
                <a:solidFill>
                  <a:srgbClr val="000000"/>
                </a:solidFill>
                <a:latin typeface="Arial" panose="020B0604020202020204" pitchFamily="34" charset="0"/>
                <a:cs typeface="Arial" panose="020B0604020202020204" pitchFamily="34" charset="0"/>
              </a:rPr>
              <a:t>억원</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통합환경관리 인허가 비용</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컨설팅</a:t>
            </a:r>
            <a:r>
              <a:rPr lang="en-US" altLang="ko-KR" sz="800" dirty="0">
                <a:solidFill>
                  <a:srgbClr val="000000"/>
                </a:solidFill>
                <a:latin typeface="Arial" panose="020B0604020202020204" pitchFamily="34" charset="0"/>
                <a:cs typeface="Arial" panose="020B0604020202020204" pitchFamily="34" charset="0"/>
              </a:rPr>
              <a:t>) 0.8</a:t>
            </a:r>
            <a:r>
              <a:rPr lang="ko-KR" altLang="en-US" sz="800" dirty="0">
                <a:solidFill>
                  <a:srgbClr val="000000"/>
                </a:solidFill>
                <a:latin typeface="Arial" panose="020B0604020202020204" pitchFamily="34" charset="0"/>
                <a:cs typeface="Arial" panose="020B0604020202020204" pitchFamily="34" charset="0"/>
              </a:rPr>
              <a:t>억원임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보수성 </a:t>
            </a:r>
            <a:r>
              <a:rPr lang="en-US" altLang="ko-KR" sz="800" dirty="0">
                <a:solidFill>
                  <a:srgbClr val="000000"/>
                </a:solidFill>
                <a:latin typeface="Arial" panose="020B0604020202020204" pitchFamily="34" charset="0"/>
                <a:cs typeface="Arial" panose="020B0604020202020204" pitchFamily="34" charset="0"/>
              </a:rPr>
              <a:t>CapEx</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22.8</a:t>
            </a:r>
            <a:r>
              <a:rPr lang="ko-KR" altLang="en-US" sz="800" dirty="0">
                <a:solidFill>
                  <a:srgbClr val="000000"/>
                </a:solidFill>
                <a:latin typeface="Arial" panose="020B0604020202020204" pitchFamily="34" charset="0"/>
                <a:cs typeface="Arial" panose="020B0604020202020204" pitchFamily="34" charset="0"/>
              </a:rPr>
              <a:t>억원 중 </a:t>
            </a:r>
            <a:r>
              <a:rPr lang="en-US" altLang="ko-KR" sz="800" dirty="0">
                <a:solidFill>
                  <a:srgbClr val="000000"/>
                </a:solidFill>
                <a:latin typeface="Arial" panose="020B0604020202020204" pitchFamily="34" charset="0"/>
                <a:cs typeface="Arial" panose="020B0604020202020204" pitchFamily="34" charset="0"/>
              </a:rPr>
              <a:t>16.9</a:t>
            </a:r>
            <a:r>
              <a:rPr lang="ko-KR" altLang="en-US" sz="800" dirty="0">
                <a:solidFill>
                  <a:srgbClr val="000000"/>
                </a:solidFill>
                <a:latin typeface="Arial" panose="020B0604020202020204" pitchFamily="34" charset="0"/>
                <a:cs typeface="Arial" panose="020B0604020202020204" pitchFamily="34" charset="0"/>
              </a:rPr>
              <a:t>억원은 초지기 관련</a:t>
            </a:r>
            <a:r>
              <a:rPr lang="en-US" altLang="ko-KR" sz="800" dirty="0">
                <a:solidFill>
                  <a:srgbClr val="000000"/>
                </a:solidFill>
                <a:latin typeface="Arial" panose="020B0604020202020204" pitchFamily="34" charset="0"/>
                <a:cs typeface="Arial" panose="020B0604020202020204" pitchFamily="34" charset="0"/>
              </a:rPr>
              <a:t>, 4.6</a:t>
            </a:r>
            <a:r>
              <a:rPr lang="ko-KR" altLang="en-US" sz="800" dirty="0">
                <a:solidFill>
                  <a:srgbClr val="000000"/>
                </a:solidFill>
                <a:latin typeface="Arial" panose="020B0604020202020204" pitchFamily="34" charset="0"/>
                <a:cs typeface="Arial" panose="020B0604020202020204" pitchFamily="34" charset="0"/>
              </a:rPr>
              <a:t>억원은 소각로에 대한 보수성 투자금액임</a:t>
            </a:r>
            <a:endParaRPr lang="en-US" altLang="ko-KR" sz="800" dirty="0">
              <a:solidFill>
                <a:srgbClr val="000000"/>
              </a:solidFill>
              <a:latin typeface="Arial" panose="020B0604020202020204" pitchFamily="34" charset="0"/>
              <a:cs typeface="Arial" panose="020B0604020202020204" pitchFamily="34" charset="0"/>
            </a:endParaRPr>
          </a:p>
          <a:p>
            <a:pPr marL="266700" indent="-174625" latinLnBrk="1">
              <a:lnSpc>
                <a:spcPts val="1200"/>
              </a:lnSpc>
              <a:spcBef>
                <a:spcPts val="600"/>
              </a:spcBef>
              <a:buClr>
                <a:srgbClr val="00338D"/>
              </a:buClr>
              <a:buFont typeface="Wingdings" panose="05000000000000000000" pitchFamily="2" charset="2"/>
              <a:buChar char="ü"/>
              <a:tabLst>
                <a:tab pos="182563" algn="l"/>
              </a:tabLst>
              <a:defRPr/>
            </a:pPr>
            <a:r>
              <a:rPr lang="en-US" altLang="ko-KR" sz="800" dirty="0">
                <a:solidFill>
                  <a:srgbClr val="000000"/>
                </a:solidFill>
                <a:latin typeface="Arial" panose="020B0604020202020204" pitchFamily="34" charset="0"/>
                <a:cs typeface="Arial" panose="020B0604020202020204" pitchFamily="34" charset="0"/>
              </a:rPr>
              <a:t>2022</a:t>
            </a:r>
            <a:r>
              <a:rPr lang="ko-KR" altLang="en-US" sz="800" dirty="0">
                <a:solidFill>
                  <a:srgbClr val="000000"/>
                </a:solidFill>
                <a:latin typeface="Arial" panose="020B0604020202020204" pitchFamily="34" charset="0"/>
                <a:cs typeface="Arial" panose="020B0604020202020204" pitchFamily="34" charset="0"/>
              </a:rPr>
              <a:t>년 투자는 환경법규 준수 및 유지보수성 투자위주로 진행될 것이며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회사는 </a:t>
            </a:r>
            <a:r>
              <a:rPr lang="en-US" altLang="ko-KR" sz="800" dirty="0">
                <a:solidFill>
                  <a:srgbClr val="000000"/>
                </a:solidFill>
                <a:latin typeface="Arial" panose="020B0604020202020204" pitchFamily="34" charset="0"/>
                <a:cs typeface="Arial" panose="020B0604020202020204" pitchFamily="34" charset="0"/>
              </a:rPr>
              <a:t>2023</a:t>
            </a:r>
            <a:r>
              <a:rPr lang="ko-KR" altLang="en-US" sz="800" dirty="0">
                <a:solidFill>
                  <a:srgbClr val="000000"/>
                </a:solidFill>
                <a:latin typeface="Arial" panose="020B0604020202020204" pitchFamily="34" charset="0"/>
                <a:cs typeface="Arial" panose="020B0604020202020204" pitchFamily="34" charset="0"/>
              </a:rPr>
              <a:t>년에도 환경법규를 제외한 유지보수성 투자는 </a:t>
            </a:r>
            <a:r>
              <a:rPr lang="en-US" altLang="ko-KR" sz="800" dirty="0">
                <a:solidFill>
                  <a:srgbClr val="000000"/>
                </a:solidFill>
                <a:latin typeface="Arial" panose="020B0604020202020204" pitchFamily="34" charset="0"/>
                <a:cs typeface="Arial" panose="020B0604020202020204" pitchFamily="34" charset="0"/>
              </a:rPr>
              <a:t>2022</a:t>
            </a:r>
            <a:r>
              <a:rPr lang="ko-KR" altLang="en-US" sz="800" dirty="0">
                <a:solidFill>
                  <a:srgbClr val="000000"/>
                </a:solidFill>
                <a:latin typeface="Arial" panose="020B0604020202020204" pitchFamily="34" charset="0"/>
                <a:cs typeface="Arial" panose="020B0604020202020204" pitchFamily="34" charset="0"/>
              </a:rPr>
              <a:t>년과 유사한 수준으로 예상하고 있음</a:t>
            </a:r>
            <a:endParaRPr lang="en-US" altLang="ko-KR" sz="800" dirty="0">
              <a:solidFill>
                <a:srgbClr val="000000"/>
              </a:solidFill>
              <a:latin typeface="Arial" panose="020B0604020202020204" pitchFamily="34" charset="0"/>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2563" algn="l"/>
              </a:tabLst>
              <a:defRPr/>
            </a:pPr>
            <a:r>
              <a:rPr lang="ko-KR" altLang="en-US" sz="800" dirty="0">
                <a:solidFill>
                  <a:srgbClr val="000000"/>
                </a:solidFill>
                <a:latin typeface="Arial" panose="020B0604020202020204" pitchFamily="34" charset="0"/>
                <a:cs typeface="Arial" panose="020B0604020202020204" pitchFamily="34" charset="0"/>
              </a:rPr>
              <a:t>회사는 </a:t>
            </a:r>
            <a:r>
              <a:rPr lang="ko-KR" altLang="en-US" sz="800" dirty="0" err="1">
                <a:solidFill>
                  <a:srgbClr val="000000"/>
                </a:solidFill>
                <a:latin typeface="Arial" panose="020B0604020202020204" pitchFamily="34" charset="0"/>
                <a:cs typeface="Arial" panose="020B0604020202020204" pitchFamily="34" charset="0"/>
              </a:rPr>
              <a:t>평량</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150g </a:t>
            </a:r>
            <a:r>
              <a:rPr lang="ko-KR" altLang="en-US" sz="800" dirty="0">
                <a:solidFill>
                  <a:srgbClr val="000000"/>
                </a:solidFill>
                <a:latin typeface="Arial" panose="020B0604020202020204" pitchFamily="34" charset="0"/>
                <a:cs typeface="Arial" panose="020B0604020202020204" pitchFamily="34" charset="0"/>
              </a:rPr>
              <a:t>이상의 고평량 지종 생산시 초지기의 탈수능력과 건조능력을 병목 공정으로 인식하고 있으며</a:t>
            </a:r>
            <a:r>
              <a:rPr lang="en-US" altLang="ko-KR" sz="800" dirty="0">
                <a:solidFill>
                  <a:srgbClr val="000000"/>
                </a:solidFill>
                <a:latin typeface="Arial" panose="020B0604020202020204" pitchFamily="34" charset="0"/>
                <a:cs typeface="Arial" panose="020B0604020202020204" pitchFamily="34" charset="0"/>
              </a:rPr>
              <a:t>(150g </a:t>
            </a:r>
            <a:r>
              <a:rPr lang="ko-KR" altLang="en-US" sz="800" dirty="0">
                <a:solidFill>
                  <a:srgbClr val="000000"/>
                </a:solidFill>
                <a:latin typeface="Arial" panose="020B0604020202020204" pitchFamily="34" charset="0"/>
                <a:cs typeface="Arial" panose="020B0604020202020204" pitchFamily="34" charset="0"/>
              </a:rPr>
              <a:t>이상 생산지종은 일반지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그린지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그린</a:t>
            </a:r>
            <a:r>
              <a:rPr lang="en-US" altLang="ko-KR" sz="800" dirty="0">
                <a:solidFill>
                  <a:srgbClr val="000000"/>
                </a:solidFill>
                <a:latin typeface="Arial" panose="020B0604020202020204" pitchFamily="34" charset="0"/>
                <a:cs typeface="Arial" panose="020B0604020202020204" pitchFamily="34" charset="0"/>
              </a:rPr>
              <a:t>W 175g </a:t>
            </a:r>
            <a:r>
              <a:rPr lang="ko-KR" altLang="en-US" sz="800" dirty="0">
                <a:solidFill>
                  <a:srgbClr val="000000"/>
                </a:solidFill>
                <a:latin typeface="Arial" panose="020B0604020202020204" pitchFamily="34" charset="0"/>
                <a:cs typeface="Arial" panose="020B0604020202020204" pitchFamily="34" charset="0"/>
              </a:rPr>
              <a:t>등이 있음</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약 </a:t>
            </a:r>
            <a:r>
              <a:rPr lang="en-US" altLang="ko-KR" sz="800" dirty="0">
                <a:solidFill>
                  <a:srgbClr val="000000"/>
                </a:solidFill>
                <a:latin typeface="Arial" panose="020B0604020202020204" pitchFamily="34" charset="0"/>
                <a:cs typeface="Arial" panose="020B0604020202020204" pitchFamily="34" charset="0"/>
              </a:rPr>
              <a:t>1.5% </a:t>
            </a:r>
            <a:r>
              <a:rPr lang="ko-KR" altLang="en-US" sz="800" dirty="0">
                <a:solidFill>
                  <a:srgbClr val="000000"/>
                </a:solidFill>
                <a:latin typeface="Arial" panose="020B0604020202020204" pitchFamily="34" charset="0"/>
                <a:cs typeface="Arial" panose="020B0604020202020204" pitchFamily="34" charset="0"/>
              </a:rPr>
              <a:t>차지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이를 해소하기 위한 투자</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규모는 약 </a:t>
            </a:r>
            <a:r>
              <a:rPr lang="en-US" altLang="ko-KR" sz="800" dirty="0">
                <a:solidFill>
                  <a:srgbClr val="000000"/>
                </a:solidFill>
                <a:latin typeface="Arial" panose="020B0604020202020204" pitchFamily="34" charset="0"/>
                <a:cs typeface="Arial" panose="020B0604020202020204" pitchFamily="34" charset="0"/>
              </a:rPr>
              <a:t>1,749</a:t>
            </a:r>
            <a:r>
              <a:rPr lang="ko-KR" altLang="en-US" sz="800" dirty="0">
                <a:solidFill>
                  <a:srgbClr val="000000"/>
                </a:solidFill>
                <a:latin typeface="Arial" panose="020B0604020202020204" pitchFamily="34" charset="0"/>
                <a:cs typeface="Arial" panose="020B0604020202020204" pitchFamily="34" charset="0"/>
              </a:rPr>
              <a:t>억</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투자시기는 자금확보시 바로 가능</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으로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예상하고 있음 </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해당 투자는 향후 </a:t>
            </a:r>
            <a:r>
              <a:rPr lang="en-US" altLang="ko-KR" sz="800" dirty="0">
                <a:solidFill>
                  <a:srgbClr val="000000"/>
                </a:solidFill>
                <a:latin typeface="Arial" panose="020B0604020202020204" pitchFamily="34" charset="0"/>
                <a:cs typeface="Arial" panose="020B0604020202020204" pitchFamily="34" charset="0"/>
              </a:rPr>
              <a:t>CapEx </a:t>
            </a:r>
            <a:r>
              <a:rPr lang="ko-KR" altLang="en-US" sz="800" dirty="0">
                <a:solidFill>
                  <a:srgbClr val="000000"/>
                </a:solidFill>
                <a:latin typeface="Arial" panose="020B0604020202020204" pitchFamily="34" charset="0"/>
                <a:cs typeface="Arial" panose="020B0604020202020204" pitchFamily="34" charset="0"/>
              </a:rPr>
              <a:t>계획에 반영되어 있지 않음</a:t>
            </a:r>
            <a:r>
              <a:rPr lang="en-US" altLang="ko-KR" sz="800" dirty="0">
                <a:solidFill>
                  <a:srgbClr val="000000"/>
                </a:solidFill>
                <a:latin typeface="Arial" panose="020B0604020202020204" pitchFamily="34" charset="0"/>
                <a:cs typeface="Arial" panose="020B0604020202020204" pitchFamily="34" charset="0"/>
              </a:rPr>
              <a:t>)</a:t>
            </a:r>
            <a:endParaRPr lang="en-US" altLang="ko-KR" sz="800" baseline="30000" dirty="0">
              <a:solidFill>
                <a:srgbClr val="000000"/>
              </a:solidFill>
              <a:latin typeface="Arial" panose="020B0604020202020204" pitchFamily="34" charset="0"/>
              <a:cs typeface="Arial" panose="020B0604020202020204" pitchFamily="34" charset="0"/>
            </a:endParaRPr>
          </a:p>
          <a:p>
            <a:pPr marL="180975" indent="-180975" latinLnBrk="1">
              <a:lnSpc>
                <a:spcPts val="1200"/>
              </a:lnSpc>
              <a:spcBef>
                <a:spcPts val="600"/>
              </a:spcBef>
              <a:buClr>
                <a:srgbClr val="00338D"/>
              </a:buClr>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청주 </a:t>
            </a:r>
            <a:r>
              <a:rPr lang="en-US" altLang="ko-KR" sz="900" b="1" u="sng" dirty="0">
                <a:solidFill>
                  <a:srgbClr val="000000"/>
                </a:solidFill>
                <a:latin typeface="Arial" panose="020B0604020202020204" pitchFamily="34" charset="0"/>
                <a:cs typeface="Arial" panose="020B0604020202020204" pitchFamily="34" charset="0"/>
              </a:rPr>
              <a:t>CapEx</a:t>
            </a:r>
          </a:p>
          <a:p>
            <a:pPr marL="266700" lvl="0" indent="-174625" latinLnBrk="1">
              <a:lnSpc>
                <a:spcPts val="1200"/>
              </a:lnSpc>
              <a:spcBef>
                <a:spcPts val="600"/>
              </a:spcBef>
              <a:buClr>
                <a:srgbClr val="00338D"/>
              </a:buClr>
              <a:buFont typeface="Wingdings" panose="05000000000000000000" pitchFamily="2" charset="2"/>
              <a:buChar char="ü"/>
              <a:tabLst>
                <a:tab pos="92075" algn="l"/>
              </a:tabLst>
              <a:defRPr/>
            </a:pPr>
            <a:r>
              <a:rPr lang="en-US" altLang="ko-KR" sz="800" dirty="0">
                <a:solidFill>
                  <a:srgbClr val="000000"/>
                </a:solidFill>
                <a:latin typeface="Arial" panose="020B0604020202020204" pitchFamily="34" charset="0"/>
                <a:cs typeface="Arial" panose="020B0604020202020204" pitchFamily="34" charset="0"/>
              </a:rPr>
              <a:t>2022</a:t>
            </a:r>
            <a:r>
              <a:rPr lang="ko-KR" altLang="en-US" sz="800" dirty="0">
                <a:solidFill>
                  <a:srgbClr val="000000"/>
                </a:solidFill>
                <a:latin typeface="Arial" panose="020B0604020202020204" pitchFamily="34" charset="0"/>
                <a:cs typeface="Arial" panose="020B0604020202020204" pitchFamily="34" charset="0"/>
              </a:rPr>
              <a:t>년 청주공장의 </a:t>
            </a:r>
            <a:r>
              <a:rPr lang="en-US" altLang="ko-KR" sz="800" dirty="0">
                <a:solidFill>
                  <a:srgbClr val="000000"/>
                </a:solidFill>
                <a:latin typeface="Arial" panose="020B0604020202020204" pitchFamily="34" charset="0"/>
                <a:cs typeface="Arial" panose="020B0604020202020204" pitchFamily="34" charset="0"/>
              </a:rPr>
              <a:t>CapEx </a:t>
            </a:r>
            <a:r>
              <a:rPr lang="ko-KR" altLang="en-US" sz="800" dirty="0">
                <a:solidFill>
                  <a:srgbClr val="000000"/>
                </a:solidFill>
                <a:latin typeface="Arial" panose="020B0604020202020204" pitchFamily="34" charset="0"/>
                <a:cs typeface="Arial" panose="020B0604020202020204" pitchFamily="34" charset="0"/>
              </a:rPr>
              <a:t>계획은 </a:t>
            </a:r>
            <a:r>
              <a:rPr lang="en-US" altLang="ko-KR" sz="800" dirty="0">
                <a:solidFill>
                  <a:srgbClr val="000000"/>
                </a:solidFill>
                <a:latin typeface="Arial" panose="020B0604020202020204" pitchFamily="34" charset="0"/>
                <a:cs typeface="Arial" panose="020B0604020202020204" pitchFamily="34" charset="0"/>
              </a:rPr>
              <a:t>48</a:t>
            </a:r>
            <a:r>
              <a:rPr lang="ko-KR" altLang="en-US" sz="800" dirty="0">
                <a:solidFill>
                  <a:srgbClr val="000000"/>
                </a:solidFill>
                <a:latin typeface="Arial" panose="020B0604020202020204" pitchFamily="34" charset="0"/>
                <a:cs typeface="Arial" panose="020B0604020202020204" pitchFamily="34" charset="0"/>
              </a:rPr>
              <a:t>억원으로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매출 및 생산성 증대 </a:t>
            </a:r>
            <a:r>
              <a:rPr lang="en-US" altLang="ko-KR" sz="800" dirty="0">
                <a:solidFill>
                  <a:srgbClr val="000000"/>
                </a:solidFill>
                <a:latin typeface="Arial" panose="020B0604020202020204" pitchFamily="34" charset="0"/>
                <a:cs typeface="Arial" panose="020B0604020202020204" pitchFamily="34" charset="0"/>
              </a:rPr>
              <a:t>CapEx 3.4</a:t>
            </a:r>
            <a:r>
              <a:rPr lang="ko-KR" altLang="en-US" sz="800" dirty="0">
                <a:solidFill>
                  <a:srgbClr val="000000"/>
                </a:solidFill>
                <a:latin typeface="Arial" panose="020B0604020202020204" pitchFamily="34" charset="0"/>
                <a:cs typeface="Arial" panose="020B0604020202020204" pitchFamily="34" charset="0"/>
              </a:rPr>
              <a:t>억원 </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환경규제 </a:t>
            </a:r>
            <a:r>
              <a:rPr lang="en-US" altLang="ko-KR" sz="800" dirty="0">
                <a:solidFill>
                  <a:srgbClr val="000000"/>
                </a:solidFill>
                <a:latin typeface="Arial" panose="020B0604020202020204" pitchFamily="34" charset="0"/>
                <a:cs typeface="Arial" panose="020B0604020202020204" pitchFamily="34" charset="0"/>
              </a:rPr>
              <a:t>CapEx</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4.7</a:t>
            </a:r>
            <a:r>
              <a:rPr lang="ko-KR" altLang="en-US" sz="800" dirty="0">
                <a:solidFill>
                  <a:srgbClr val="000000"/>
                </a:solidFill>
                <a:latin typeface="Arial" panose="020B0604020202020204" pitchFamily="34" charset="0"/>
                <a:cs typeface="Arial" panose="020B0604020202020204" pitchFamily="34" charset="0"/>
              </a:rPr>
              <a:t>억원 </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경상 </a:t>
            </a:r>
            <a:r>
              <a:rPr lang="en-US" altLang="ko-KR" sz="800" dirty="0">
                <a:solidFill>
                  <a:srgbClr val="000000"/>
                </a:solidFill>
                <a:latin typeface="Arial" panose="020B0604020202020204" pitchFamily="34" charset="0"/>
                <a:cs typeface="Arial" panose="020B0604020202020204" pitchFamily="34" charset="0"/>
              </a:rPr>
              <a:t>CapEx 39.5</a:t>
            </a:r>
            <a:r>
              <a:rPr lang="ko-KR" altLang="en-US" sz="800" dirty="0">
                <a:solidFill>
                  <a:srgbClr val="000000"/>
                </a:solidFill>
                <a:latin typeface="Arial" panose="020B0604020202020204" pitchFamily="34" charset="0"/>
                <a:cs typeface="Arial" panose="020B0604020202020204" pitchFamily="34" charset="0"/>
              </a:rPr>
              <a:t>억원</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소각로 </a:t>
            </a:r>
            <a:r>
              <a:rPr lang="en-US" altLang="ko-KR" sz="800" dirty="0">
                <a:solidFill>
                  <a:srgbClr val="000000"/>
                </a:solidFill>
                <a:latin typeface="Arial" panose="020B0604020202020204" pitchFamily="34" charset="0"/>
                <a:cs typeface="Arial" panose="020B0604020202020204" pitchFamily="34" charset="0"/>
              </a:rPr>
              <a:t>Overhaul 13</a:t>
            </a:r>
            <a:r>
              <a:rPr lang="ko-KR" altLang="en-US" sz="800" dirty="0">
                <a:solidFill>
                  <a:srgbClr val="000000"/>
                </a:solidFill>
                <a:latin typeface="Arial" panose="020B0604020202020204" pitchFamily="34" charset="0"/>
                <a:cs typeface="Arial" panose="020B0604020202020204" pitchFamily="34" charset="0"/>
              </a:rPr>
              <a:t>억원 등</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으로 보수성 </a:t>
            </a:r>
            <a:r>
              <a:rPr lang="en-US" altLang="ko-KR" sz="800" dirty="0">
                <a:solidFill>
                  <a:srgbClr val="000000"/>
                </a:solidFill>
                <a:latin typeface="Arial" panose="020B0604020202020204" pitchFamily="34" charset="0"/>
                <a:cs typeface="Arial" panose="020B0604020202020204" pitchFamily="34" charset="0"/>
              </a:rPr>
              <a:t>CapEx</a:t>
            </a:r>
            <a:r>
              <a:rPr lang="ko-KR" altLang="en-US" sz="800" dirty="0">
                <a:solidFill>
                  <a:srgbClr val="000000"/>
                </a:solidFill>
                <a:latin typeface="Arial" panose="020B0604020202020204" pitchFamily="34" charset="0"/>
                <a:cs typeface="Arial" panose="020B0604020202020204" pitchFamily="34" charset="0"/>
              </a:rPr>
              <a:t>가 계획의 대부분을 차지함</a:t>
            </a:r>
            <a:endParaRPr lang="en-US" altLang="ko-KR" sz="800" dirty="0">
              <a:solidFill>
                <a:srgbClr val="000000"/>
              </a:solidFill>
              <a:latin typeface="Arial" panose="020B0604020202020204" pitchFamily="34" charset="0"/>
              <a:cs typeface="Arial" panose="020B0604020202020204" pitchFamily="34" charset="0"/>
            </a:endParaRPr>
          </a:p>
          <a:p>
            <a:pPr marL="266700" lvl="0" indent="-174625" latinLnBrk="1">
              <a:lnSpc>
                <a:spcPts val="1200"/>
              </a:lnSpc>
              <a:spcBef>
                <a:spcPts val="600"/>
              </a:spcBef>
              <a:buClr>
                <a:srgbClr val="00338D"/>
              </a:buClr>
              <a:buFont typeface="Wingdings" panose="05000000000000000000" pitchFamily="2" charset="2"/>
              <a:buChar char="ü"/>
              <a:tabLst>
                <a:tab pos="92075" algn="l"/>
              </a:tabLst>
              <a:defRPr/>
            </a:pPr>
            <a:r>
              <a:rPr lang="ko-KR" altLang="en-US" sz="800" dirty="0">
                <a:solidFill>
                  <a:srgbClr val="000000"/>
                </a:solidFill>
                <a:latin typeface="Arial" panose="020B0604020202020204" pitchFamily="34" charset="0"/>
                <a:cs typeface="Arial" panose="020B0604020202020204" pitchFamily="34" charset="0"/>
              </a:rPr>
              <a:t>회사는 향후에도 </a:t>
            </a:r>
            <a:r>
              <a:rPr lang="en-US" altLang="ko-KR" sz="800" dirty="0">
                <a:solidFill>
                  <a:srgbClr val="000000"/>
                </a:solidFill>
                <a:latin typeface="Arial" panose="020B0604020202020204" pitchFamily="34" charset="0"/>
                <a:cs typeface="Arial" panose="020B0604020202020204" pitchFamily="34" charset="0"/>
              </a:rPr>
              <a:t>2022</a:t>
            </a:r>
            <a:r>
              <a:rPr lang="ko-KR" altLang="en-US" sz="800" dirty="0">
                <a:solidFill>
                  <a:srgbClr val="000000"/>
                </a:solidFill>
                <a:latin typeface="Arial" panose="020B0604020202020204" pitchFamily="34" charset="0"/>
                <a:cs typeface="Arial" panose="020B0604020202020204" pitchFamily="34" charset="0"/>
              </a:rPr>
              <a:t>년 규모 수준의 투자가 진행될 것으로 예상하고 있음</a:t>
            </a:r>
            <a:endParaRPr lang="en-US" altLang="ko-KR" sz="800" dirty="0">
              <a:solidFill>
                <a:srgbClr val="000000"/>
              </a:solidFill>
              <a:latin typeface="Arial" panose="020B0604020202020204" pitchFamily="34" charset="0"/>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92075" algn="l"/>
              </a:tabLst>
              <a:defRPr/>
            </a:pPr>
            <a:r>
              <a:rPr lang="ko-KR" altLang="en-US" sz="800" dirty="0">
                <a:solidFill>
                  <a:srgbClr val="000000"/>
                </a:solidFill>
                <a:latin typeface="Arial" panose="020B0604020202020204" pitchFamily="34" charset="0"/>
                <a:cs typeface="Arial" panose="020B0604020202020204" pitchFamily="34" charset="0"/>
              </a:rPr>
              <a:t>골판지 생산은 현재 </a:t>
            </a:r>
            <a:r>
              <a:rPr lang="en-US" altLang="ko-KR" sz="800" dirty="0">
                <a:solidFill>
                  <a:srgbClr val="000000"/>
                </a:solidFill>
                <a:latin typeface="Arial" panose="020B0604020202020204" pitchFamily="34" charset="0"/>
                <a:cs typeface="Arial" panose="020B0604020202020204" pitchFamily="34" charset="0"/>
              </a:rPr>
              <a:t>OCC LINE </a:t>
            </a:r>
            <a:r>
              <a:rPr lang="ko-KR" altLang="en-US" sz="800" dirty="0">
                <a:solidFill>
                  <a:srgbClr val="000000"/>
                </a:solidFill>
                <a:latin typeface="Arial" panose="020B0604020202020204" pitchFamily="34" charset="0"/>
                <a:cs typeface="Arial" panose="020B0604020202020204" pitchFamily="34" charset="0"/>
              </a:rPr>
              <a:t>보완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신문대비 생산성 떨어짐</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투자를 진행하고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품질보강을 위한 </a:t>
            </a:r>
            <a:r>
              <a:rPr lang="en-US" altLang="ko-KR" sz="800" dirty="0">
                <a:solidFill>
                  <a:srgbClr val="000000"/>
                </a:solidFill>
                <a:latin typeface="Arial" panose="020B0604020202020204" pitchFamily="34" charset="0"/>
                <a:cs typeface="Arial" panose="020B0604020202020204" pitchFamily="34" charset="0"/>
              </a:rPr>
              <a:t>Refiner </a:t>
            </a:r>
            <a:r>
              <a:rPr lang="ko-KR" altLang="en-US" sz="800" dirty="0">
                <a:solidFill>
                  <a:srgbClr val="000000"/>
                </a:solidFill>
                <a:latin typeface="Arial" panose="020B0604020202020204" pitchFamily="34" charset="0"/>
                <a:cs typeface="Arial" panose="020B0604020202020204" pitchFamily="34" charset="0"/>
              </a:rPr>
              <a:t>설비의 설치가 필요함</a:t>
            </a:r>
            <a:endParaRPr lang="en-US" altLang="ko-KR"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2604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차트 27">
            <a:extLst>
              <a:ext uri="{FF2B5EF4-FFF2-40B4-BE49-F238E27FC236}">
                <a16:creationId xmlns:a16="http://schemas.microsoft.com/office/drawing/2014/main" id="{E3820A89-D91D-4756-9D4A-A0534EEC6BAD}"/>
              </a:ext>
            </a:extLst>
          </p:cNvPr>
          <p:cNvGraphicFramePr>
            <a:graphicFrameLocks/>
          </p:cNvGraphicFramePr>
          <p:nvPr/>
        </p:nvGraphicFramePr>
        <p:xfrm>
          <a:off x="618029" y="2035883"/>
          <a:ext cx="4145994" cy="2486603"/>
        </p:xfrm>
        <a:graphic>
          <a:graphicData uri="http://schemas.openxmlformats.org/drawingml/2006/chart">
            <c:chart xmlns:c="http://schemas.openxmlformats.org/drawingml/2006/chart" xmlns:r="http://schemas.openxmlformats.org/officeDocument/2006/relationships" r:id="rId3"/>
          </a:graphicData>
        </a:graphic>
      </p:graphicFrame>
      <p:sp>
        <p:nvSpPr>
          <p:cNvPr id="35" name="사각형: 둥근 모서리 34">
            <a:extLst>
              <a:ext uri="{FF2B5EF4-FFF2-40B4-BE49-F238E27FC236}">
                <a16:creationId xmlns:a16="http://schemas.microsoft.com/office/drawing/2014/main" id="{1873A0CC-7F6E-4FA6-B07D-69BF3461277E}"/>
              </a:ext>
            </a:extLst>
          </p:cNvPr>
          <p:cNvSpPr/>
          <p:nvPr/>
        </p:nvSpPr>
        <p:spPr>
          <a:xfrm>
            <a:off x="3054082" y="2097220"/>
            <a:ext cx="1673352" cy="1514660"/>
          </a:xfrm>
          <a:prstGeom prst="roundRect">
            <a:avLst/>
          </a:prstGeom>
          <a:solidFill>
            <a:srgbClr val="00A3A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20" name="사각형: 둥근 모서리 19">
            <a:extLst>
              <a:ext uri="{FF2B5EF4-FFF2-40B4-BE49-F238E27FC236}">
                <a16:creationId xmlns:a16="http://schemas.microsoft.com/office/drawing/2014/main" id="{8DE948C1-79B5-403E-AA62-90B1C808489F}"/>
              </a:ext>
            </a:extLst>
          </p:cNvPr>
          <p:cNvSpPr/>
          <p:nvPr/>
        </p:nvSpPr>
        <p:spPr>
          <a:xfrm>
            <a:off x="733094" y="2097220"/>
            <a:ext cx="1854698" cy="1755844"/>
          </a:xfrm>
          <a:prstGeom prst="roundRect">
            <a:avLst/>
          </a:prstGeom>
          <a:solidFill>
            <a:srgbClr val="00A3A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cxnSp>
        <p:nvCxnSpPr>
          <p:cNvPr id="24" name="직선 화살표 연결선 23">
            <a:extLst>
              <a:ext uri="{FF2B5EF4-FFF2-40B4-BE49-F238E27FC236}">
                <a16:creationId xmlns:a16="http://schemas.microsoft.com/office/drawing/2014/main" id="{DAF93978-6AC3-4C44-BFAE-0B6136FBBD8C}"/>
              </a:ext>
            </a:extLst>
          </p:cNvPr>
          <p:cNvCxnSpPr>
            <a:cxnSpLocks/>
          </p:cNvCxnSpPr>
          <p:nvPr/>
        </p:nvCxnSpPr>
        <p:spPr>
          <a:xfrm flipV="1">
            <a:off x="1059376" y="2490013"/>
            <a:ext cx="3408223" cy="736487"/>
          </a:xfrm>
          <a:prstGeom prst="straightConnector1">
            <a:avLst/>
          </a:prstGeom>
          <a:ln w="82550">
            <a:solidFill>
              <a:srgbClr val="FF9389">
                <a:alpha val="80000"/>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Capacity &amp; Utilization (1/4)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mn-ea"/>
                <a:cs typeface="Arial" panose="020B0604020202020204" pitchFamily="34" charset="0"/>
              </a:rPr>
              <a:t>군산공장은 </a:t>
            </a:r>
            <a:r>
              <a:rPr lang="en-US" altLang="ko-KR" sz="1000" b="1" dirty="0">
                <a:solidFill>
                  <a:srgbClr val="002997"/>
                </a:solidFill>
                <a:latin typeface="+mn-ea"/>
                <a:cs typeface="Arial" panose="020B0604020202020204" pitchFamily="34" charset="0"/>
              </a:rPr>
              <a:t>2018</a:t>
            </a:r>
            <a:r>
              <a:rPr lang="ko-KR" altLang="en-US" sz="1000" b="1" dirty="0">
                <a:solidFill>
                  <a:srgbClr val="002997"/>
                </a:solidFill>
                <a:latin typeface="+mn-ea"/>
                <a:cs typeface="Arial" panose="020B0604020202020204" pitchFamily="34" charset="0"/>
              </a:rPr>
              <a:t>년</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공장이전 이후 설비 설치</a:t>
            </a:r>
            <a:r>
              <a:rPr lang="en-US" altLang="ko-KR" sz="1000" b="1" dirty="0">
                <a:solidFill>
                  <a:srgbClr val="002997"/>
                </a:solidFill>
                <a:latin typeface="+mn-ea"/>
                <a:cs typeface="Arial" panose="020B0604020202020204" pitchFamily="34" charset="0"/>
              </a:rPr>
              <a:t>,</a:t>
            </a:r>
            <a:r>
              <a:rPr lang="ko-KR" altLang="en-US" sz="1000" b="1" dirty="0">
                <a:solidFill>
                  <a:srgbClr val="002997"/>
                </a:solidFill>
                <a:latin typeface="+mn-ea"/>
                <a:cs typeface="Arial" panose="020B0604020202020204" pitchFamily="34" charset="0"/>
              </a:rPr>
              <a:t> 공장 가동 안정화 및 기존 신문용지 생산에서 산업용지의 다품종 소량생산 체제로의 전환에 따른 최적화 시도가 병행됨에 따라 </a:t>
            </a:r>
            <a:r>
              <a:rPr lang="en-US" altLang="ko-KR" sz="1000" b="1" dirty="0">
                <a:solidFill>
                  <a:srgbClr val="002997"/>
                </a:solidFill>
                <a:latin typeface="+mn-ea"/>
                <a:cs typeface="Arial" panose="020B0604020202020204" pitchFamily="34" charset="0"/>
              </a:rPr>
              <a:t>2018~2019</a:t>
            </a:r>
            <a:r>
              <a:rPr lang="ko-KR" altLang="en-US" sz="1000" b="1" dirty="0">
                <a:solidFill>
                  <a:srgbClr val="002997"/>
                </a:solidFill>
                <a:latin typeface="+mn-ea"/>
                <a:cs typeface="Arial" panose="020B0604020202020204" pitchFamily="34" charset="0"/>
              </a:rPr>
              <a:t>년은</a:t>
            </a:r>
            <a:r>
              <a:rPr lang="en-US" altLang="ko-KR" sz="1000" b="1" dirty="0">
                <a:solidFill>
                  <a:srgbClr val="002997"/>
                </a:solidFill>
                <a:latin typeface="+mn-ea"/>
                <a:cs typeface="Arial" panose="020B0604020202020204" pitchFamily="34" charset="0"/>
              </a:rPr>
              <a:t> 63.4~67.7%</a:t>
            </a:r>
            <a:r>
              <a:rPr lang="ko-KR" altLang="en-US" sz="1000" b="1" dirty="0">
                <a:solidFill>
                  <a:srgbClr val="002997"/>
                </a:solidFill>
                <a:latin typeface="+mn-ea"/>
                <a:cs typeface="Arial" panose="020B0604020202020204" pitchFamily="34" charset="0"/>
              </a:rPr>
              <a:t>의 낮은 가동률</a:t>
            </a:r>
            <a:r>
              <a:rPr lang="en-US" altLang="ko-KR" sz="1000" b="1" dirty="0">
                <a:solidFill>
                  <a:srgbClr val="002997"/>
                </a:solidFill>
                <a:latin typeface="+mn-ea"/>
                <a:cs typeface="Arial" panose="020B0604020202020204" pitchFamily="34" charset="0"/>
              </a:rPr>
              <a:t>(</a:t>
            </a:r>
            <a:r>
              <a:rPr lang="en-US" altLang="ko-KR" sz="1000" b="1" dirty="0" err="1">
                <a:solidFill>
                  <a:srgbClr val="002997"/>
                </a:solidFill>
                <a:latin typeface="+mn-ea"/>
                <a:cs typeface="Arial" panose="020B0604020202020204" pitchFamily="34" charset="0"/>
              </a:rPr>
              <a:t>Capa</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수준에서</a:t>
            </a:r>
            <a:r>
              <a:rPr lang="en-US" altLang="ko-KR" sz="1000" b="1" dirty="0">
                <a:solidFill>
                  <a:srgbClr val="002997"/>
                </a:solidFill>
                <a:latin typeface="+mn-ea"/>
                <a:cs typeface="Arial" panose="020B0604020202020204" pitchFamily="34" charset="0"/>
              </a:rPr>
              <a:t> 2020~2022</a:t>
            </a:r>
            <a:r>
              <a:rPr lang="ko-KR" altLang="en-US" sz="1000" b="1" dirty="0">
                <a:solidFill>
                  <a:srgbClr val="002997"/>
                </a:solidFill>
                <a:latin typeface="+mn-ea"/>
                <a:cs typeface="Arial" panose="020B0604020202020204" pitchFamily="34" charset="0"/>
              </a:rPr>
              <a:t>년 </a:t>
            </a:r>
            <a:r>
              <a:rPr lang="en-US" altLang="ko-KR" sz="1000" b="1" dirty="0">
                <a:solidFill>
                  <a:srgbClr val="002997"/>
                </a:solidFill>
                <a:latin typeface="+mn-ea"/>
                <a:cs typeface="Arial" panose="020B0604020202020204" pitchFamily="34" charset="0"/>
              </a:rPr>
              <a:t>1</a:t>
            </a:r>
            <a:r>
              <a:rPr lang="ko-KR" altLang="en-US" sz="1000" b="1" dirty="0">
                <a:solidFill>
                  <a:srgbClr val="002997"/>
                </a:solidFill>
                <a:latin typeface="+mn-ea"/>
                <a:cs typeface="Arial" panose="020B0604020202020204" pitchFamily="34" charset="0"/>
              </a:rPr>
              <a:t>분기</a:t>
            </a:r>
            <a:r>
              <a:rPr lang="en-US" altLang="ko-KR" sz="1000" b="1" dirty="0">
                <a:solidFill>
                  <a:srgbClr val="002997"/>
                </a:solidFill>
                <a:latin typeface="+mn-ea"/>
                <a:cs typeface="Arial" panose="020B0604020202020204" pitchFamily="34" charset="0"/>
              </a:rPr>
              <a:t>84.1~103.6%</a:t>
            </a:r>
            <a:r>
              <a:rPr lang="ko-KR" altLang="en-US" sz="1000" b="1" dirty="0">
                <a:solidFill>
                  <a:srgbClr val="002997"/>
                </a:solidFill>
                <a:latin typeface="+mn-ea"/>
                <a:cs typeface="Arial" panose="020B0604020202020204" pitchFamily="34" charset="0"/>
              </a:rPr>
              <a:t>의 높은 가동률</a:t>
            </a:r>
            <a:r>
              <a:rPr lang="en-US" altLang="ko-KR" sz="1000" b="1" dirty="0">
                <a:solidFill>
                  <a:srgbClr val="002997"/>
                </a:solidFill>
                <a:latin typeface="+mn-ea"/>
                <a:cs typeface="Arial" panose="020B0604020202020204" pitchFamily="34" charset="0"/>
              </a:rPr>
              <a:t>(</a:t>
            </a:r>
            <a:r>
              <a:rPr lang="en-US" altLang="ko-KR" sz="1000" b="1" dirty="0" err="1">
                <a:solidFill>
                  <a:srgbClr val="002997"/>
                </a:solidFill>
                <a:latin typeface="+mn-ea"/>
                <a:cs typeface="Arial" panose="020B0604020202020204" pitchFamily="34" charset="0"/>
              </a:rPr>
              <a:t>Capa</a:t>
            </a:r>
            <a:r>
              <a:rPr lang="en-US" altLang="ko-KR" sz="1000" b="1" dirty="0">
                <a:solidFill>
                  <a:srgbClr val="002997"/>
                </a:solidFill>
                <a:latin typeface="+mn-ea"/>
                <a:cs typeface="Arial" panose="020B0604020202020204" pitchFamily="34" charset="0"/>
              </a:rPr>
              <a:t>.)</a:t>
            </a:r>
            <a:r>
              <a:rPr lang="ko-KR" altLang="en-US" sz="1000" b="1" dirty="0">
                <a:solidFill>
                  <a:srgbClr val="002997"/>
                </a:solidFill>
                <a:latin typeface="+mn-ea"/>
                <a:cs typeface="Arial" panose="020B0604020202020204" pitchFamily="34" charset="0"/>
              </a:rPr>
              <a:t>를 달성함</a:t>
            </a:r>
            <a:endParaRPr lang="en-US" altLang="ko-KR" sz="1000" b="1" dirty="0">
              <a:solidFill>
                <a:srgbClr val="002997"/>
              </a:solidFill>
              <a:latin typeface="+mn-ea"/>
              <a:cs typeface="Arial" panose="020B0604020202020204" pitchFamily="34" charset="0"/>
            </a:endParaRPr>
          </a:p>
        </p:txBody>
      </p:sp>
      <p:sp>
        <p:nvSpPr>
          <p:cNvPr id="5" name="TextBox 4">
            <a:extLst>
              <a:ext uri="{FF2B5EF4-FFF2-40B4-BE49-F238E27FC236}">
                <a16:creationId xmlns:a16="http://schemas.microsoft.com/office/drawing/2014/main" id="{F1992FA5-2EB7-4600-9CC6-2938188C3331}"/>
              </a:ext>
            </a:extLst>
          </p:cNvPr>
          <p:cNvSpPr txBox="1"/>
          <p:nvPr/>
        </p:nvSpPr>
        <p:spPr>
          <a:xfrm>
            <a:off x="1298448" y="2194560"/>
            <a:ext cx="585216" cy="100584"/>
          </a:xfrm>
          <a:prstGeom prst="rect">
            <a:avLst/>
          </a:prstGeom>
          <a:noFill/>
        </p:spPr>
        <p:txBody>
          <a:bodyPr wrap="square" lIns="54610" tIns="54610" rIns="54610" bIns="54610" rtlCol="0">
            <a:noAutofit/>
          </a:bodyPr>
          <a:lstStyle/>
          <a:p>
            <a:pPr>
              <a:spcAft>
                <a:spcPts val="600"/>
              </a:spcAft>
            </a:pPr>
            <a:endParaRPr lang="ko-KR" altLang="en-US" sz="1000" dirty="0" err="1">
              <a:solidFill>
                <a:schemeClr val="tx2"/>
              </a:solidFill>
              <a:latin typeface="Arial" panose="020B0604020202020204" pitchFamily="34" charset="0"/>
              <a:cs typeface="Arial" panose="020B0604020202020204" pitchFamily="34" charset="0"/>
            </a:endParaRPr>
          </a:p>
        </p:txBody>
      </p:sp>
      <p:graphicFrame>
        <p:nvGraphicFramePr>
          <p:cNvPr id="15" name="표 14">
            <a:extLst>
              <a:ext uri="{FF2B5EF4-FFF2-40B4-BE49-F238E27FC236}">
                <a16:creationId xmlns:a16="http://schemas.microsoft.com/office/drawing/2014/main" id="{81D7DEA5-E249-49BD-A3EF-1F4910C86B54}"/>
              </a:ext>
            </a:extLst>
          </p:cNvPr>
          <p:cNvGraphicFramePr>
            <a:graphicFrameLocks noGrp="1"/>
          </p:cNvGraphicFramePr>
          <p:nvPr/>
        </p:nvGraphicFramePr>
        <p:xfrm>
          <a:off x="636509" y="4526621"/>
          <a:ext cx="4127513" cy="1521341"/>
        </p:xfrm>
        <a:graphic>
          <a:graphicData uri="http://schemas.openxmlformats.org/drawingml/2006/table">
            <a:tbl>
              <a:tblPr/>
              <a:tblGrid>
                <a:gridCol w="1553018">
                  <a:extLst>
                    <a:ext uri="{9D8B030D-6E8A-4147-A177-3AD203B41FA5}">
                      <a16:colId xmlns:a16="http://schemas.microsoft.com/office/drawing/2014/main" val="1714711042"/>
                    </a:ext>
                  </a:extLst>
                </a:gridCol>
                <a:gridCol w="514899">
                  <a:extLst>
                    <a:ext uri="{9D8B030D-6E8A-4147-A177-3AD203B41FA5}">
                      <a16:colId xmlns:a16="http://schemas.microsoft.com/office/drawing/2014/main" val="2918985864"/>
                    </a:ext>
                  </a:extLst>
                </a:gridCol>
                <a:gridCol w="514899">
                  <a:extLst>
                    <a:ext uri="{9D8B030D-6E8A-4147-A177-3AD203B41FA5}">
                      <a16:colId xmlns:a16="http://schemas.microsoft.com/office/drawing/2014/main" val="281096836"/>
                    </a:ext>
                  </a:extLst>
                </a:gridCol>
                <a:gridCol w="514899">
                  <a:extLst>
                    <a:ext uri="{9D8B030D-6E8A-4147-A177-3AD203B41FA5}">
                      <a16:colId xmlns:a16="http://schemas.microsoft.com/office/drawing/2014/main" val="552936884"/>
                    </a:ext>
                  </a:extLst>
                </a:gridCol>
                <a:gridCol w="514899">
                  <a:extLst>
                    <a:ext uri="{9D8B030D-6E8A-4147-A177-3AD203B41FA5}">
                      <a16:colId xmlns:a16="http://schemas.microsoft.com/office/drawing/2014/main" val="2147774147"/>
                    </a:ext>
                  </a:extLst>
                </a:gridCol>
                <a:gridCol w="514899">
                  <a:extLst>
                    <a:ext uri="{9D8B030D-6E8A-4147-A177-3AD203B41FA5}">
                      <a16:colId xmlns:a16="http://schemas.microsoft.com/office/drawing/2014/main" val="3815203718"/>
                    </a:ext>
                  </a:extLst>
                </a:gridCol>
              </a:tblGrid>
              <a:tr h="187740">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PCI</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가동시간 및 생산실적</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953053451"/>
                  </a:ext>
                </a:extLst>
              </a:tr>
              <a:tr h="18774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일가동시간</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h)</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22.56</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23.59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71576821"/>
                  </a:ext>
                </a:extLst>
              </a:tr>
              <a:tr h="18774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가동일수</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68740295"/>
                  </a:ext>
                </a:extLst>
              </a:tr>
              <a:tr h="18774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가동시간</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h)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7,564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8,322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8,377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8,478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45729240"/>
                  </a:ext>
                </a:extLst>
              </a:tr>
              <a:tr h="187740">
                <a:tc>
                  <a:txBody>
                    <a:bodyPr/>
                    <a:lstStyle/>
                    <a:p>
                      <a:pPr algn="l" fontAlgn="ctr"/>
                      <a:r>
                        <a:rPr lang="ko-KR" alt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가동률</a:t>
                      </a: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시간</a:t>
                      </a: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endParaRPr 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86.4%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extLst>
                  <a:ext uri="{0D108BD9-81ED-4DB2-BD59-A6C34878D82A}">
                    <a16:rowId xmlns:a16="http://schemas.microsoft.com/office/drawing/2014/main" val="592148508"/>
                  </a:ext>
                </a:extLst>
              </a:tr>
              <a:tr h="18774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생산실적</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101,569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95,106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126,088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147,435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38,315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56240815"/>
                  </a:ext>
                </a:extLst>
              </a:tr>
              <a:tr h="207161">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Full Capa.</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36,986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88686768"/>
                  </a:ext>
                </a:extLst>
              </a:tr>
              <a:tr h="187740">
                <a:tc>
                  <a:txBody>
                    <a:bodyPr/>
                    <a:lstStyle/>
                    <a:p>
                      <a:pPr algn="l" fontAlgn="ctr"/>
                      <a:r>
                        <a:rPr lang="ko-KR" alt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가동률</a:t>
                      </a: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r>
                        <a:rPr lang="en-US" altLang="ko-KR" sz="800" b="0" i="1" u="none" strike="noStrike" dirty="0" err="1">
                          <a:solidFill>
                            <a:srgbClr val="00338D"/>
                          </a:solidFill>
                          <a:effectLst/>
                          <a:latin typeface="Arial" panose="020B0604020202020204" pitchFamily="34" charset="0"/>
                          <a:ea typeface="맑은 고딕" panose="020B0503020000020004" pitchFamily="50" charset="-127"/>
                          <a:cs typeface="Arial" panose="020B0604020202020204" pitchFamily="34" charset="0"/>
                        </a:rPr>
                        <a:t>Capa</a:t>
                      </a: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67.7%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63.4%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84.1%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103.6%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extLst>
                  <a:ext uri="{0D108BD9-81ED-4DB2-BD59-A6C34878D82A}">
                    <a16:rowId xmlns:a16="http://schemas.microsoft.com/office/drawing/2014/main" val="1088133889"/>
                  </a:ext>
                </a:extLst>
              </a:tr>
            </a:tbl>
          </a:graphicData>
        </a:graphic>
      </p:graphicFrame>
      <p:sp>
        <p:nvSpPr>
          <p:cNvPr id="30" name="TextBox 29">
            <a:extLst>
              <a:ext uri="{FF2B5EF4-FFF2-40B4-BE49-F238E27FC236}">
                <a16:creationId xmlns:a16="http://schemas.microsoft.com/office/drawing/2014/main" id="{5AB7A83D-0E07-428B-8E66-0D205004712B}"/>
              </a:ext>
            </a:extLst>
          </p:cNvPr>
          <p:cNvSpPr txBox="1"/>
          <p:nvPr/>
        </p:nvSpPr>
        <p:spPr>
          <a:xfrm>
            <a:off x="590557" y="1780154"/>
            <a:ext cx="4173467" cy="255729"/>
          </a:xfrm>
          <a:prstGeom prst="rect">
            <a:avLst/>
          </a:prstGeom>
          <a:solidFill>
            <a:srgbClr val="00338D"/>
          </a:solidFill>
        </p:spPr>
        <p:txBody>
          <a:bodyPr wrap="square" lIns="54610" tIns="54610" rIns="54610" bIns="54610" rtlCol="0">
            <a:noAutofit/>
          </a:bodyPr>
          <a:lstStyle/>
          <a:p>
            <a:pPr algn="ctr">
              <a:spcAft>
                <a:spcPts val="600"/>
              </a:spcAft>
            </a:pP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군산공장</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 </a:t>
            </a:r>
            <a:r>
              <a:rPr lang="en-US" altLang="ko-KR" sz="1000" b="1" dirty="0">
                <a:solidFill>
                  <a:schemeClr val="bg1"/>
                </a:solidFill>
                <a:latin typeface="Arial" panose="020B0604020202020204" pitchFamily="34" charset="0"/>
                <a:cs typeface="Arial" panose="020B0604020202020204" pitchFamily="34" charset="0"/>
              </a:rPr>
              <a:t>PM Utilization</a:t>
            </a:r>
            <a:endParaRPr lang="ko-KR" altLang="en-US" sz="1000" b="1" dirty="0" err="1">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FACC296-2ACD-4316-BEDF-C2586E207FEF}"/>
              </a:ext>
            </a:extLst>
          </p:cNvPr>
          <p:cNvSpPr txBox="1"/>
          <p:nvPr/>
        </p:nvSpPr>
        <p:spPr>
          <a:xfrm>
            <a:off x="733095" y="2086060"/>
            <a:ext cx="1733895" cy="263896"/>
          </a:xfrm>
          <a:prstGeom prst="rect">
            <a:avLst/>
          </a:prstGeom>
          <a:noFill/>
        </p:spPr>
        <p:txBody>
          <a:bodyPr wrap="square" lIns="54610" tIns="54610" rIns="54610" bIns="54610" rtlCol="0">
            <a:noAutofit/>
          </a:bodyPr>
          <a:lstStyle/>
          <a:p>
            <a:pPr>
              <a:spcAft>
                <a:spcPts val="600"/>
              </a:spcAft>
            </a:pPr>
            <a:r>
              <a:rPr lang="ko-KR" altLang="en-US" sz="900" b="1" i="1" dirty="0">
                <a:solidFill>
                  <a:srgbClr val="00A3A1"/>
                </a:solidFill>
                <a:latin typeface="Arial" panose="020B0604020202020204" pitchFamily="34" charset="0"/>
                <a:cs typeface="Arial" panose="020B0604020202020204" pitchFamily="34" charset="0"/>
              </a:rPr>
              <a:t>공장이전으로 인한 </a:t>
            </a:r>
            <a:endParaRPr lang="en-US" altLang="ko-KR" sz="900" b="1" i="1" dirty="0">
              <a:solidFill>
                <a:srgbClr val="00A3A1"/>
              </a:solidFill>
              <a:latin typeface="Arial" panose="020B0604020202020204" pitchFamily="34" charset="0"/>
              <a:cs typeface="Arial" panose="020B0604020202020204" pitchFamily="34" charset="0"/>
            </a:endParaRPr>
          </a:p>
          <a:p>
            <a:pPr>
              <a:spcAft>
                <a:spcPts val="600"/>
              </a:spcAft>
            </a:pPr>
            <a:r>
              <a:rPr lang="ko-KR" altLang="en-US" sz="900" b="1" i="1" dirty="0">
                <a:solidFill>
                  <a:srgbClr val="00A3A1"/>
                </a:solidFill>
                <a:latin typeface="Arial" panose="020B0604020202020204" pitchFamily="34" charset="0"/>
                <a:cs typeface="Arial" panose="020B0604020202020204" pitchFamily="34" charset="0"/>
              </a:rPr>
              <a:t>최적화 진행 시기</a:t>
            </a:r>
          </a:p>
        </p:txBody>
      </p:sp>
      <p:sp>
        <p:nvSpPr>
          <p:cNvPr id="37" name="TextBox 36">
            <a:extLst>
              <a:ext uri="{FF2B5EF4-FFF2-40B4-BE49-F238E27FC236}">
                <a16:creationId xmlns:a16="http://schemas.microsoft.com/office/drawing/2014/main" id="{C1BFFDE4-3C02-4F28-ABC3-EABEB1053933}"/>
              </a:ext>
            </a:extLst>
          </p:cNvPr>
          <p:cNvSpPr txBox="1"/>
          <p:nvPr/>
        </p:nvSpPr>
        <p:spPr>
          <a:xfrm>
            <a:off x="3030128" y="3015288"/>
            <a:ext cx="1733895" cy="263896"/>
          </a:xfrm>
          <a:prstGeom prst="rect">
            <a:avLst/>
          </a:prstGeom>
          <a:noFill/>
        </p:spPr>
        <p:txBody>
          <a:bodyPr wrap="square" lIns="54610" tIns="54610" rIns="54610" bIns="54610" rtlCol="0">
            <a:noAutofit/>
          </a:bodyPr>
          <a:lstStyle/>
          <a:p>
            <a:pPr>
              <a:spcAft>
                <a:spcPts val="600"/>
              </a:spcAft>
            </a:pPr>
            <a:endParaRPr lang="ko-KR" altLang="en-US" sz="1000" b="1" i="1" dirty="0">
              <a:solidFill>
                <a:srgbClr val="00A3A1"/>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3BAB28F-C05D-45CB-BE27-14D940376507}"/>
              </a:ext>
            </a:extLst>
          </p:cNvPr>
          <p:cNvSpPr txBox="1"/>
          <p:nvPr/>
        </p:nvSpPr>
        <p:spPr>
          <a:xfrm>
            <a:off x="3236178" y="3128952"/>
            <a:ext cx="1733895" cy="263896"/>
          </a:xfrm>
          <a:prstGeom prst="rect">
            <a:avLst/>
          </a:prstGeom>
          <a:noFill/>
        </p:spPr>
        <p:txBody>
          <a:bodyPr wrap="square" lIns="54610" tIns="54610" rIns="54610" bIns="54610" rtlCol="0">
            <a:noAutofit/>
          </a:bodyPr>
          <a:lstStyle/>
          <a:p>
            <a:pPr>
              <a:spcAft>
                <a:spcPts val="600"/>
              </a:spcAft>
            </a:pPr>
            <a:endParaRPr lang="ko-KR" altLang="en-US" sz="900" b="1" i="1" dirty="0">
              <a:solidFill>
                <a:srgbClr val="00A3A1"/>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92036BDD-D41B-4B93-9D6F-908AD93E21E0}"/>
              </a:ext>
            </a:extLst>
          </p:cNvPr>
          <p:cNvSpPr txBox="1"/>
          <p:nvPr/>
        </p:nvSpPr>
        <p:spPr>
          <a:xfrm>
            <a:off x="3094177" y="3218333"/>
            <a:ext cx="1733895" cy="263896"/>
          </a:xfrm>
          <a:prstGeom prst="rect">
            <a:avLst/>
          </a:prstGeom>
          <a:noFill/>
        </p:spPr>
        <p:txBody>
          <a:bodyPr wrap="square" lIns="54610" tIns="54610" rIns="54610" bIns="54610" rtlCol="0">
            <a:noAutofit/>
          </a:bodyPr>
          <a:lstStyle/>
          <a:p>
            <a:pPr>
              <a:spcAft>
                <a:spcPts val="600"/>
              </a:spcAft>
            </a:pPr>
            <a:r>
              <a:rPr lang="en-US" altLang="ko-KR" sz="900" b="1" i="1" dirty="0">
                <a:solidFill>
                  <a:srgbClr val="00A3A1"/>
                </a:solidFill>
                <a:latin typeface="Arial" panose="020B0604020202020204" pitchFamily="34" charset="0"/>
                <a:cs typeface="Arial" panose="020B0604020202020204" pitchFamily="34" charset="0"/>
              </a:rPr>
              <a:t>95%</a:t>
            </a:r>
            <a:r>
              <a:rPr lang="ko-KR" altLang="en-US" sz="900" b="1" i="1" dirty="0">
                <a:solidFill>
                  <a:srgbClr val="00A3A1"/>
                </a:solidFill>
                <a:latin typeface="Arial" panose="020B0604020202020204" pitchFamily="34" charset="0"/>
                <a:cs typeface="Arial" panose="020B0604020202020204" pitchFamily="34" charset="0"/>
              </a:rPr>
              <a:t>이상의 </a:t>
            </a:r>
            <a:r>
              <a:rPr lang="en-US" altLang="ko-KR" sz="900" b="1" i="1" dirty="0">
                <a:solidFill>
                  <a:srgbClr val="00A3A1"/>
                </a:solidFill>
                <a:latin typeface="Arial" panose="020B0604020202020204" pitchFamily="34" charset="0"/>
                <a:cs typeface="Arial" panose="020B0604020202020204" pitchFamily="34" charset="0"/>
              </a:rPr>
              <a:t>utilization</a:t>
            </a:r>
            <a:r>
              <a:rPr lang="ko-KR" altLang="en-US" sz="900" b="1" i="1" dirty="0">
                <a:solidFill>
                  <a:srgbClr val="00A3A1"/>
                </a:solidFill>
                <a:latin typeface="Arial" panose="020B0604020202020204" pitchFamily="34" charset="0"/>
                <a:cs typeface="Arial" panose="020B0604020202020204" pitchFamily="34" charset="0"/>
              </a:rPr>
              <a:t> 달성</a:t>
            </a:r>
          </a:p>
        </p:txBody>
      </p:sp>
      <p:sp>
        <p:nvSpPr>
          <p:cNvPr id="59" name="TextBox 58">
            <a:extLst>
              <a:ext uri="{FF2B5EF4-FFF2-40B4-BE49-F238E27FC236}">
                <a16:creationId xmlns:a16="http://schemas.microsoft.com/office/drawing/2014/main" id="{08F6690A-A2B8-40CC-A7D5-C4161D121398}"/>
              </a:ext>
            </a:extLst>
          </p:cNvPr>
          <p:cNvSpPr txBox="1"/>
          <p:nvPr/>
        </p:nvSpPr>
        <p:spPr>
          <a:xfrm>
            <a:off x="4933889" y="1616221"/>
            <a:ext cx="4488960" cy="2672437"/>
          </a:xfrm>
          <a:prstGeom prst="rect">
            <a:avLst/>
          </a:prstGeom>
          <a:noFill/>
          <a:ln>
            <a:noFill/>
          </a:ln>
        </p:spPr>
        <p:txBody>
          <a:bodyPr wrap="square" lIns="0" tIns="0" rIns="0" bIns="0" rtlCol="0">
            <a:noAutofit/>
          </a:bodyPr>
          <a:lstStyle/>
          <a:p>
            <a:pPr marL="180975" marR="0" lvl="0" indent="-180975" algn="l" defTabSz="914400" rtl="0" eaLnBrk="1" fontAlgn="auto" latinLnBrk="1" hangingPunct="1">
              <a:lnSpc>
                <a:spcPct val="150000"/>
              </a:lnSpc>
              <a:spcBef>
                <a:spcPts val="600"/>
              </a:spcBef>
              <a:spcAft>
                <a:spcPts val="0"/>
              </a:spcAft>
              <a:buClr>
                <a:srgbClr val="00338D"/>
              </a:buClr>
              <a:buSzTx/>
              <a:buFont typeface="Arial" panose="020B0604020202020204" pitchFamily="34" charset="0"/>
              <a:buChar char="•"/>
              <a:tabLst>
                <a:tab pos="180975" algn="l"/>
              </a:tabLst>
              <a:defRPr/>
            </a:pPr>
            <a:r>
              <a:rPr lang="en-US" altLang="ko-KR" sz="900" b="1" u="sng" dirty="0">
                <a:solidFill>
                  <a:srgbClr val="000000"/>
                </a:solidFill>
                <a:latin typeface="Arial" panose="020B0604020202020204" pitchFamily="34" charset="0"/>
                <a:cs typeface="Arial" panose="020B0604020202020204" pitchFamily="34" charset="0"/>
              </a:rPr>
              <a:t>PM</a:t>
            </a:r>
            <a:r>
              <a:rPr lang="ko-KR" altLang="en-US" sz="900" b="1" u="sng" dirty="0">
                <a:solidFill>
                  <a:srgbClr val="000000"/>
                </a:solidFill>
                <a:latin typeface="Arial" panose="020B0604020202020204" pitchFamily="34" charset="0"/>
                <a:cs typeface="Arial" panose="020B0604020202020204" pitchFamily="34" charset="0"/>
              </a:rPr>
              <a:t> </a:t>
            </a:r>
            <a:r>
              <a:rPr lang="en-US" altLang="ko-KR" sz="900" b="1" u="sng" dirty="0">
                <a:solidFill>
                  <a:srgbClr val="000000"/>
                </a:solidFill>
                <a:latin typeface="Arial" panose="020B0604020202020204" pitchFamily="34" charset="0"/>
                <a:cs typeface="Arial" panose="020B0604020202020204" pitchFamily="34" charset="0"/>
              </a:rPr>
              <a:t>Capacity</a:t>
            </a:r>
            <a:r>
              <a:rPr lang="ko-KR" altLang="en-US" sz="900" b="1" u="sng" dirty="0">
                <a:solidFill>
                  <a:srgbClr val="000000"/>
                </a:solidFill>
                <a:latin typeface="Arial" panose="020B0604020202020204" pitchFamily="34" charset="0"/>
                <a:cs typeface="Arial" panose="020B0604020202020204" pitchFamily="34" charset="0"/>
              </a:rPr>
              <a:t> </a:t>
            </a:r>
            <a:r>
              <a:rPr lang="en-US" altLang="ko-KR" sz="900" b="1" u="sng" dirty="0">
                <a:solidFill>
                  <a:srgbClr val="000000"/>
                </a:solidFill>
                <a:latin typeface="Arial" panose="020B0604020202020204" pitchFamily="34" charset="0"/>
                <a:cs typeface="Arial" panose="020B0604020202020204" pitchFamily="34" charset="0"/>
              </a:rPr>
              <a:t>&amp;</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Utilization</a:t>
            </a:r>
          </a:p>
          <a:p>
            <a:pPr marL="360000" marR="0" lvl="0" indent="-180975" algn="l" defTabSz="914400" rtl="0" eaLnBrk="1" fontAlgn="auto" latinLnBrk="1" hangingPunct="1">
              <a:lnSpc>
                <a:spcPct val="150000"/>
              </a:lnSpc>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회사의 </a:t>
            </a:r>
            <a:r>
              <a:rPr lang="en-US" altLang="ko-KR" sz="800" dirty="0">
                <a:solidFill>
                  <a:srgbClr val="000000"/>
                </a:solidFill>
                <a:latin typeface="Arial" panose="020B0604020202020204" pitchFamily="34" charset="0"/>
                <a:cs typeface="Arial" panose="020B0604020202020204" pitchFamily="34" charset="0"/>
              </a:rPr>
              <a:t>Capacity</a:t>
            </a:r>
            <a:r>
              <a:rPr lang="ko-KR" altLang="en-US" sz="800" dirty="0">
                <a:solidFill>
                  <a:srgbClr val="000000"/>
                </a:solidFill>
                <a:latin typeface="Arial" panose="020B0604020202020204" pitchFamily="34" charset="0"/>
                <a:cs typeface="Arial" panose="020B0604020202020204" pitchFamily="34" charset="0"/>
              </a:rPr>
              <a:t>는 </a:t>
            </a:r>
            <a:r>
              <a:rPr lang="en-US" altLang="ko-KR" sz="800" dirty="0">
                <a:solidFill>
                  <a:srgbClr val="000000"/>
                </a:solidFill>
                <a:latin typeface="Arial" panose="020B0604020202020204" pitchFamily="34" charset="0"/>
                <a:cs typeface="Arial" panose="020B0604020202020204" pitchFamily="34" charset="0"/>
              </a:rPr>
              <a:t>PM(</a:t>
            </a:r>
            <a:r>
              <a:rPr lang="ko-KR" altLang="en-US" sz="800" dirty="0" err="1">
                <a:solidFill>
                  <a:srgbClr val="000000"/>
                </a:solidFill>
                <a:latin typeface="Arial" panose="020B0604020202020204" pitchFamily="34" charset="0"/>
                <a:cs typeface="Arial" panose="020B0604020202020204" pitchFamily="34" charset="0"/>
              </a:rPr>
              <a:t>초지기</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을 중심으로 관리되며</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산출 </a:t>
            </a:r>
            <a:r>
              <a:rPr lang="en-US" altLang="ko-KR" sz="800" dirty="0">
                <a:solidFill>
                  <a:srgbClr val="000000"/>
                </a:solidFill>
                <a:latin typeface="Arial" panose="020B0604020202020204" pitchFamily="34" charset="0"/>
                <a:cs typeface="Arial" panose="020B0604020202020204" pitchFamily="34" charset="0"/>
              </a:rPr>
              <a:t>Logic</a:t>
            </a:r>
            <a:r>
              <a:rPr lang="ko-KR" altLang="en-US" sz="800" dirty="0">
                <a:solidFill>
                  <a:srgbClr val="000000"/>
                </a:solidFill>
                <a:latin typeface="Arial" panose="020B0604020202020204" pitchFamily="34" charset="0"/>
                <a:cs typeface="Arial" panose="020B0604020202020204" pitchFamily="34" charset="0"/>
              </a:rPr>
              <a:t>은 다음과 같음</a:t>
            </a:r>
            <a:endParaRPr lang="en-US" altLang="ko-KR" sz="800" dirty="0">
              <a:solidFill>
                <a:srgbClr val="000000"/>
              </a:solidFill>
              <a:latin typeface="Arial" panose="020B0604020202020204" pitchFamily="34" charset="0"/>
              <a:cs typeface="Arial" panose="020B0604020202020204" pitchFamily="34" charset="0"/>
            </a:endParaRPr>
          </a:p>
          <a:p>
            <a:pPr marL="179025" marR="0" lvl="0" algn="ctr" defTabSz="914400" rtl="0" eaLnBrk="1" fontAlgn="auto" latinLnBrk="1" hangingPunct="1">
              <a:lnSpc>
                <a:spcPct val="150000"/>
              </a:lnSpc>
              <a:spcBef>
                <a:spcPts val="600"/>
              </a:spcBef>
              <a:spcAft>
                <a:spcPts val="0"/>
              </a:spcAft>
              <a:buClr>
                <a:srgbClr val="00338D"/>
              </a:buClr>
              <a:buSzTx/>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a:t>
            </a:r>
            <a:r>
              <a:rPr lang="ko-KR" altLang="en-US" sz="800" dirty="0" err="1">
                <a:solidFill>
                  <a:srgbClr val="000000"/>
                </a:solidFill>
                <a:latin typeface="Arial" panose="020B0604020202020204" pitchFamily="34" charset="0"/>
                <a:cs typeface="Arial" panose="020B0604020202020204" pitchFamily="34" charset="0"/>
              </a:rPr>
              <a:t>지폭</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x </a:t>
            </a:r>
            <a:r>
              <a:rPr lang="ko-KR" altLang="en-US" sz="800" dirty="0">
                <a:solidFill>
                  <a:srgbClr val="000000"/>
                </a:solidFill>
                <a:latin typeface="Arial" panose="020B0604020202020204" pitchFamily="34" charset="0"/>
                <a:cs typeface="Arial" panose="020B0604020202020204" pitchFamily="34" charset="0"/>
              </a:rPr>
              <a:t>속도</a:t>
            </a:r>
            <a:r>
              <a:rPr lang="en-US" altLang="ko-KR" sz="800" dirty="0">
                <a:solidFill>
                  <a:srgbClr val="000000"/>
                </a:solidFill>
                <a:latin typeface="Arial" panose="020B0604020202020204" pitchFamily="34" charset="0"/>
                <a:cs typeface="Arial" panose="020B0604020202020204" pitchFamily="34" charset="0"/>
              </a:rPr>
              <a:t>(m/min)</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x </a:t>
            </a:r>
            <a:r>
              <a:rPr lang="ko-KR" altLang="en-US" sz="800" dirty="0" err="1">
                <a:solidFill>
                  <a:srgbClr val="000000"/>
                </a:solidFill>
                <a:latin typeface="Arial" panose="020B0604020202020204" pitchFamily="34" charset="0"/>
                <a:cs typeface="Arial" panose="020B0604020202020204" pitchFamily="34" charset="0"/>
              </a:rPr>
              <a:t>평량</a:t>
            </a:r>
            <a:r>
              <a:rPr lang="en-US" altLang="ko-KR" sz="800" dirty="0">
                <a:solidFill>
                  <a:srgbClr val="000000"/>
                </a:solidFill>
                <a:latin typeface="Arial" panose="020B0604020202020204" pitchFamily="34" charset="0"/>
                <a:cs typeface="Arial" panose="020B0604020202020204" pitchFamily="34" charset="0"/>
              </a:rPr>
              <a:t>(g/m</a:t>
            </a:r>
            <a:r>
              <a:rPr lang="en-US" altLang="ko-KR" sz="800" baseline="30000" dirty="0">
                <a:solidFill>
                  <a:srgbClr val="000000"/>
                </a:solidFill>
                <a:latin typeface="Arial" panose="020B0604020202020204" pitchFamily="34" charset="0"/>
                <a:cs typeface="Arial" panose="020B0604020202020204" pitchFamily="34" charset="0"/>
              </a:rPr>
              <a:t>2</a:t>
            </a:r>
            <a:r>
              <a:rPr lang="en-US" altLang="ko-KR" sz="800" dirty="0">
                <a:solidFill>
                  <a:srgbClr val="000000"/>
                </a:solidFill>
                <a:latin typeface="Arial" panose="020B0604020202020204" pitchFamily="34" charset="0"/>
                <a:cs typeface="Arial" panose="020B0604020202020204" pitchFamily="34" charset="0"/>
              </a:rPr>
              <a:t>) x </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 x </a:t>
            </a:r>
            <a:r>
              <a:rPr lang="ko-KR" altLang="en-US" sz="800" dirty="0">
                <a:solidFill>
                  <a:srgbClr val="000000"/>
                </a:solidFill>
                <a:latin typeface="Arial" panose="020B0604020202020204" pitchFamily="34" charset="0"/>
                <a:cs typeface="Arial" panose="020B0604020202020204" pitchFamily="34" charset="0"/>
              </a:rPr>
              <a:t>가동률 </a:t>
            </a:r>
            <a:r>
              <a:rPr lang="en-US" altLang="ko-KR" sz="800" dirty="0">
                <a:solidFill>
                  <a:srgbClr val="000000"/>
                </a:solidFill>
                <a:latin typeface="Arial" panose="020B0604020202020204" pitchFamily="34" charset="0"/>
                <a:cs typeface="Arial" panose="020B0604020202020204" pitchFamily="34" charset="0"/>
              </a:rPr>
              <a:t>x</a:t>
            </a:r>
            <a:r>
              <a:rPr lang="ko-KR" altLang="en-US"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손율</a:t>
            </a:r>
            <a:r>
              <a:rPr lang="en-US" altLang="ko-KR" sz="800" dirty="0">
                <a:solidFill>
                  <a:srgbClr val="000000"/>
                </a:solidFill>
                <a:latin typeface="Arial" panose="020B0604020202020204" pitchFamily="34" charset="0"/>
                <a:cs typeface="Arial" panose="020B0604020202020204" pitchFamily="34" charset="0"/>
              </a:rPr>
              <a:t>]</a:t>
            </a:r>
          </a:p>
          <a:p>
            <a:pPr marL="360000" marR="0" lvl="0" indent="-180975" algn="l" defTabSz="914400" rtl="0" eaLnBrk="1" fontAlgn="auto" latinLnBrk="1" hangingPunct="1">
              <a:lnSpc>
                <a:spcPct val="150000"/>
              </a:lnSpc>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군산공장 초지기의 최대지폭은 </a:t>
            </a:r>
            <a:r>
              <a:rPr lang="en-US" altLang="ko-KR" sz="800" dirty="0">
                <a:solidFill>
                  <a:srgbClr val="000000"/>
                </a:solidFill>
                <a:latin typeface="Arial" panose="020B0604020202020204" pitchFamily="34" charset="0"/>
                <a:cs typeface="Arial" panose="020B0604020202020204" pitchFamily="34" charset="0"/>
              </a:rPr>
              <a:t>47.28m,</a:t>
            </a:r>
            <a:r>
              <a:rPr lang="ko-KR" altLang="en-US" sz="800" dirty="0">
                <a:solidFill>
                  <a:srgbClr val="000000"/>
                </a:solidFill>
                <a:latin typeface="Arial" panose="020B0604020202020204" pitchFamily="34" charset="0"/>
                <a:cs typeface="Arial" panose="020B0604020202020204" pitchFamily="34" charset="0"/>
              </a:rPr>
              <a:t> 최대속도는 </a:t>
            </a:r>
            <a:r>
              <a:rPr lang="en-US" altLang="ko-KR" sz="800" dirty="0">
                <a:solidFill>
                  <a:srgbClr val="000000"/>
                </a:solidFill>
                <a:latin typeface="Arial" panose="020B0604020202020204" pitchFamily="34" charset="0"/>
                <a:cs typeface="Arial" panose="020B0604020202020204" pitchFamily="34" charset="0"/>
              </a:rPr>
              <a:t>880m/min</a:t>
            </a:r>
            <a:r>
              <a:rPr lang="ko-KR" altLang="en-US" sz="800" dirty="0">
                <a:solidFill>
                  <a:srgbClr val="000000"/>
                </a:solidFill>
                <a:latin typeface="Arial" panose="020B0604020202020204" pitchFamily="34" charset="0"/>
                <a:cs typeface="Arial" panose="020B0604020202020204" pitchFamily="34" charset="0"/>
              </a:rPr>
              <a:t>으로 고정되어 있음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다품종 소량생산 체제 하에 </a:t>
            </a:r>
            <a:r>
              <a:rPr lang="ko-KR" altLang="en-US" sz="800" dirty="0" err="1">
                <a:solidFill>
                  <a:srgbClr val="000000"/>
                </a:solidFill>
                <a:latin typeface="Arial" panose="020B0604020202020204" pitchFamily="34" charset="0"/>
                <a:cs typeface="Arial" panose="020B0604020202020204" pitchFamily="34" charset="0"/>
              </a:rPr>
              <a:t>지종간</a:t>
            </a:r>
            <a:r>
              <a:rPr lang="ko-KR" altLang="en-US"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평량은</a:t>
            </a:r>
            <a:r>
              <a:rPr lang="ko-KR" altLang="en-US" sz="800" dirty="0">
                <a:solidFill>
                  <a:srgbClr val="000000"/>
                </a:solidFill>
                <a:latin typeface="Arial" panose="020B0604020202020204" pitchFamily="34" charset="0"/>
                <a:cs typeface="Arial" panose="020B0604020202020204" pitchFamily="34" charset="0"/>
              </a:rPr>
              <a:t> 다양하며</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주요생산 품목의 </a:t>
            </a:r>
            <a:r>
              <a:rPr lang="ko-KR" altLang="en-US" sz="800" dirty="0" err="1">
                <a:solidFill>
                  <a:srgbClr val="000000"/>
                </a:solidFill>
                <a:latin typeface="Arial" panose="020B0604020202020204" pitchFamily="34" charset="0"/>
                <a:cs typeface="Arial" panose="020B0604020202020204" pitchFamily="34" charset="0"/>
              </a:rPr>
              <a:t>평량은</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80g </a:t>
            </a:r>
            <a:r>
              <a:rPr lang="ko-KR" altLang="en-US" sz="800" dirty="0">
                <a:solidFill>
                  <a:srgbClr val="000000"/>
                </a:solidFill>
                <a:latin typeface="Arial" panose="020B0604020202020204" pitchFamily="34" charset="0"/>
                <a:cs typeface="Arial" panose="020B0604020202020204" pitchFamily="34" charset="0"/>
              </a:rPr>
              <a:t>수준임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따라서 </a:t>
            </a:r>
            <a:r>
              <a:rPr lang="ko-KR" altLang="en-US" sz="800" dirty="0" err="1">
                <a:solidFill>
                  <a:srgbClr val="000000"/>
                </a:solidFill>
                <a:latin typeface="Arial" panose="020B0604020202020204" pitchFamily="34" charset="0"/>
                <a:cs typeface="Arial" panose="020B0604020202020204" pitchFamily="34" charset="0"/>
              </a:rPr>
              <a:t>평량</a:t>
            </a:r>
            <a:r>
              <a:rPr lang="ko-KR" altLang="en-US" sz="800" dirty="0">
                <a:solidFill>
                  <a:srgbClr val="000000"/>
                </a:solidFill>
                <a:latin typeface="Arial" panose="020B0604020202020204" pitchFamily="34" charset="0"/>
                <a:cs typeface="Arial" panose="020B0604020202020204" pitchFamily="34" charset="0"/>
              </a:rPr>
              <a:t> 및 생산능력은 연도별 제품</a:t>
            </a:r>
            <a:r>
              <a:rPr lang="en-US" altLang="ko-KR" sz="800" dirty="0">
                <a:solidFill>
                  <a:srgbClr val="000000"/>
                </a:solidFill>
                <a:latin typeface="Arial" panose="020B0604020202020204" pitchFamily="34" charset="0"/>
                <a:cs typeface="Arial" panose="020B0604020202020204" pitchFamily="34" charset="0"/>
              </a:rPr>
              <a:t>Mix</a:t>
            </a:r>
            <a:r>
              <a:rPr lang="ko-KR" altLang="en-US" sz="800" dirty="0">
                <a:solidFill>
                  <a:srgbClr val="000000"/>
                </a:solidFill>
                <a:latin typeface="Arial" panose="020B0604020202020204" pitchFamily="34" charset="0"/>
                <a:cs typeface="Arial" panose="020B0604020202020204" pitchFamily="34" charset="0"/>
              </a:rPr>
              <a:t>에 따라 가변적임</a:t>
            </a:r>
            <a:endParaRPr lang="en-US" altLang="ko-KR" sz="800" dirty="0">
              <a:solidFill>
                <a:srgbClr val="000000"/>
              </a:solidFill>
              <a:latin typeface="Arial" panose="020B0604020202020204" pitchFamily="34" charset="0"/>
              <a:cs typeface="Arial" panose="020B0604020202020204" pitchFamily="34" charset="0"/>
            </a:endParaRPr>
          </a:p>
          <a:p>
            <a:pPr marL="360000" marR="0" lvl="0" indent="-180975" algn="l" defTabSz="914400" rtl="0" eaLnBrk="1" fontAlgn="auto" latinLnBrk="1" hangingPunct="1">
              <a:lnSpc>
                <a:spcPct val="150000"/>
              </a:lnSpc>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이론적 최대 가동시간의 경우 연 </a:t>
            </a:r>
            <a:r>
              <a:rPr lang="en-US" altLang="ko-KR" sz="800" dirty="0">
                <a:solidFill>
                  <a:srgbClr val="000000"/>
                </a:solidFill>
                <a:latin typeface="Arial" panose="020B0604020202020204" pitchFamily="34" charset="0"/>
                <a:cs typeface="Arial" panose="020B0604020202020204" pitchFamily="34" charset="0"/>
              </a:rPr>
              <a:t>9,760</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(24</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x 365</a:t>
            </a:r>
            <a:r>
              <a:rPr lang="ko-KR" altLang="en-US" sz="800" dirty="0">
                <a:solidFill>
                  <a:srgbClr val="000000"/>
                </a:solidFill>
                <a:latin typeface="Arial" panose="020B0604020202020204" pitchFamily="34" charset="0"/>
                <a:cs typeface="Arial" panose="020B0604020202020204" pitchFamily="34" charset="0"/>
              </a:rPr>
              <a:t>일</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이나</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군산공장은 </a:t>
            </a: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기준 </a:t>
            </a:r>
            <a:r>
              <a:rPr lang="en-US" altLang="ko-KR" sz="800" dirty="0">
                <a:solidFill>
                  <a:srgbClr val="000000"/>
                </a:solidFill>
                <a:latin typeface="Arial" panose="020B0604020202020204" pitchFamily="34" charset="0"/>
                <a:cs typeface="Arial" panose="020B0604020202020204" pitchFamily="34" charset="0"/>
              </a:rPr>
              <a:t>8,479</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(23.61</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일일평균가동시간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x359.1</a:t>
            </a:r>
            <a:r>
              <a:rPr lang="ko-KR" altLang="en-US" sz="800" dirty="0">
                <a:solidFill>
                  <a:srgbClr val="000000"/>
                </a:solidFill>
                <a:latin typeface="Arial" panose="020B0604020202020204" pitchFamily="34" charset="0"/>
                <a:cs typeface="Arial" panose="020B0604020202020204" pitchFamily="34" charset="0"/>
              </a:rPr>
              <a:t>일</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으로 가동률</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 96.8% </a:t>
            </a:r>
            <a:r>
              <a:rPr lang="ko-KR" altLang="en-US" sz="800" dirty="0">
                <a:solidFill>
                  <a:srgbClr val="000000"/>
                </a:solidFill>
                <a:latin typeface="Arial" panose="020B0604020202020204" pitchFamily="34" charset="0"/>
                <a:cs typeface="Arial" panose="020B0604020202020204" pitchFamily="34" charset="0"/>
              </a:rPr>
              <a:t>수준이며 이는 회사 측에서 제시한 실질 최대 가동률</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수준인 </a:t>
            </a:r>
            <a:r>
              <a:rPr lang="en-US" altLang="ko-KR" sz="800" dirty="0">
                <a:solidFill>
                  <a:srgbClr val="000000"/>
                </a:solidFill>
                <a:latin typeface="Arial" panose="020B0604020202020204" pitchFamily="34" charset="0"/>
                <a:cs typeface="Arial" panose="020B0604020202020204" pitchFamily="34" charset="0"/>
              </a:rPr>
              <a:t>96%</a:t>
            </a:r>
            <a:r>
              <a:rPr lang="ko-KR" altLang="en-US" sz="800" dirty="0">
                <a:solidFill>
                  <a:srgbClr val="000000"/>
                </a:solidFill>
                <a:latin typeface="Arial" panose="020B0604020202020204" pitchFamily="34" charset="0"/>
                <a:cs typeface="Arial" panose="020B0604020202020204" pitchFamily="34" charset="0"/>
              </a:rPr>
              <a:t>에 부합함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매월 설비점검 및 보수를 위한 정기점검 </a:t>
            </a:r>
            <a:r>
              <a:rPr lang="en-US" altLang="ko-KR" sz="800" dirty="0">
                <a:solidFill>
                  <a:srgbClr val="000000"/>
                </a:solidFill>
                <a:latin typeface="Arial" panose="020B0604020202020204" pitchFamily="34" charset="0"/>
                <a:cs typeface="Arial" panose="020B0604020202020204" pitchFamily="34" charset="0"/>
              </a:rPr>
              <a:t>12</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약 </a:t>
            </a:r>
            <a:r>
              <a:rPr lang="en-US" altLang="ko-KR" sz="800" dirty="0">
                <a:solidFill>
                  <a:srgbClr val="000000"/>
                </a:solidFill>
                <a:latin typeface="Arial" panose="020B0604020202020204" pitchFamily="34" charset="0"/>
                <a:cs typeface="Arial" panose="020B0604020202020204" pitchFamily="34" charset="0"/>
              </a:rPr>
              <a:t>2%), </a:t>
            </a:r>
            <a:r>
              <a:rPr lang="ko-KR" altLang="en-US" sz="800" dirty="0">
                <a:solidFill>
                  <a:srgbClr val="000000"/>
                </a:solidFill>
                <a:latin typeface="Arial" panose="020B0604020202020204" pitchFamily="34" charset="0"/>
                <a:cs typeface="Arial" panose="020B0604020202020204" pitchFamily="34" charset="0"/>
              </a:rPr>
              <a:t>지종교체</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돌발중지</a:t>
            </a:r>
            <a:r>
              <a:rPr lang="en-US" altLang="ko-KR" sz="800" dirty="0">
                <a:solidFill>
                  <a:srgbClr val="000000"/>
                </a:solidFill>
                <a:latin typeface="Arial" panose="020B0604020202020204" pitchFamily="34" charset="0"/>
                <a:cs typeface="Arial" panose="020B0604020202020204" pitchFamily="34" charset="0"/>
              </a:rPr>
              <a:t>(0.2%) </a:t>
            </a:r>
            <a:r>
              <a:rPr lang="ko-KR" altLang="en-US" sz="800" dirty="0">
                <a:solidFill>
                  <a:srgbClr val="000000"/>
                </a:solidFill>
                <a:latin typeface="Arial" panose="020B0604020202020204" pitchFamily="34" charset="0"/>
                <a:cs typeface="Arial" panose="020B0604020202020204" pitchFamily="34" charset="0"/>
              </a:rPr>
              <a:t>및</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연차보수</a:t>
            </a:r>
            <a:r>
              <a:rPr lang="en-US" altLang="ko-KR" sz="800" dirty="0">
                <a:solidFill>
                  <a:srgbClr val="000000"/>
                </a:solidFill>
                <a:latin typeface="Arial" panose="020B0604020202020204" pitchFamily="34" charset="0"/>
                <a:cs typeface="Arial" panose="020B0604020202020204" pitchFamily="34" charset="0"/>
              </a:rPr>
              <a:t>(5</a:t>
            </a:r>
            <a:r>
              <a:rPr lang="ko-KR" altLang="en-US" sz="800" dirty="0">
                <a:solidFill>
                  <a:srgbClr val="000000"/>
                </a:solidFill>
                <a:latin typeface="Arial" panose="020B0604020202020204" pitchFamily="34" charset="0"/>
                <a:cs typeface="Arial" panose="020B0604020202020204" pitchFamily="34" charset="0"/>
              </a:rPr>
              <a:t>일</a:t>
            </a:r>
            <a:r>
              <a:rPr lang="en-US" altLang="ko-KR" sz="800" dirty="0">
                <a:solidFill>
                  <a:srgbClr val="000000"/>
                </a:solidFill>
                <a:latin typeface="Arial" panose="020B0604020202020204" pitchFamily="34" charset="0"/>
                <a:cs typeface="Arial" panose="020B0604020202020204" pitchFamily="34" charset="0"/>
              </a:rPr>
              <a:t>~14</a:t>
            </a:r>
            <a:r>
              <a:rPr lang="ko-KR" altLang="en-US" sz="800" dirty="0">
                <a:solidFill>
                  <a:srgbClr val="000000"/>
                </a:solidFill>
                <a:latin typeface="Arial" panose="020B0604020202020204" pitchFamily="34" charset="0"/>
                <a:cs typeface="Arial" panose="020B0604020202020204" pitchFamily="34" charset="0"/>
              </a:rPr>
              <a:t>일</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등으로 인해 이론적 최대 가동률</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을 달성하는 것은 현실적으로 어려움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손율은</a:t>
            </a:r>
            <a:r>
              <a:rPr lang="ko-KR" altLang="en-US" sz="800" dirty="0">
                <a:solidFill>
                  <a:srgbClr val="000000"/>
                </a:solidFill>
                <a:latin typeface="Arial" panose="020B0604020202020204" pitchFamily="34" charset="0"/>
                <a:cs typeface="Arial" panose="020B0604020202020204" pitchFamily="34" charset="0"/>
              </a:rPr>
              <a:t> 파지발생</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지절 약 </a:t>
            </a:r>
            <a:r>
              <a:rPr lang="en-US" altLang="ko-KR" sz="800" dirty="0">
                <a:solidFill>
                  <a:srgbClr val="000000"/>
                </a:solidFill>
                <a:latin typeface="Arial" panose="020B0604020202020204" pitchFamily="34" charset="0"/>
                <a:cs typeface="Arial" panose="020B0604020202020204" pitchFamily="34" charset="0"/>
              </a:rPr>
              <a:t>1%)</a:t>
            </a:r>
            <a:r>
              <a:rPr lang="ko-KR" altLang="en-US" sz="800" dirty="0">
                <a:solidFill>
                  <a:srgbClr val="000000"/>
                </a:solidFill>
                <a:latin typeface="Arial" panose="020B0604020202020204" pitchFamily="34" charset="0"/>
                <a:cs typeface="Arial" panose="020B0604020202020204" pitchFamily="34" charset="0"/>
              </a:rPr>
              <a:t>과</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고객사 규격에 맞추기 위한 </a:t>
            </a:r>
            <a:r>
              <a:rPr lang="ko-KR" altLang="en-US" sz="800" dirty="0" err="1">
                <a:solidFill>
                  <a:srgbClr val="000000"/>
                </a:solidFill>
                <a:latin typeface="Arial" panose="020B0604020202020204" pitchFamily="34" charset="0"/>
                <a:cs typeface="Arial" panose="020B0604020202020204" pitchFamily="34" charset="0"/>
              </a:rPr>
              <a:t>지폭</a:t>
            </a:r>
            <a:r>
              <a:rPr lang="en-US" altLang="ko-KR" sz="800" dirty="0">
                <a:solidFill>
                  <a:srgbClr val="000000"/>
                </a:solidFill>
                <a:latin typeface="Arial" panose="020B0604020202020204" pitchFamily="34" charset="0"/>
                <a:cs typeface="Arial" panose="020B0604020202020204" pitchFamily="34" charset="0"/>
              </a:rPr>
              <a:t>Loss(2.5%)</a:t>
            </a:r>
            <a:r>
              <a:rPr lang="ko-KR" altLang="en-US" sz="800" dirty="0">
                <a:solidFill>
                  <a:srgbClr val="000000"/>
                </a:solidFill>
                <a:latin typeface="Arial" panose="020B0604020202020204" pitchFamily="34" charset="0"/>
                <a:cs typeface="Arial" panose="020B0604020202020204" pitchFamily="34" charset="0"/>
              </a:rPr>
              <a:t>로 인해 발생함</a:t>
            </a:r>
            <a:endParaRPr lang="en-US" altLang="ko-KR" sz="800" dirty="0">
              <a:solidFill>
                <a:srgbClr val="000000"/>
              </a:solidFill>
              <a:latin typeface="Arial" panose="020B0604020202020204" pitchFamily="34" charset="0"/>
              <a:cs typeface="Arial" panose="020B0604020202020204" pitchFamily="34" charset="0"/>
            </a:endParaRPr>
          </a:p>
          <a:p>
            <a:pPr marL="360000" lvl="0" indent="-180975" latinLnBrk="1">
              <a:lnSpc>
                <a:spcPct val="150000"/>
              </a:lnSpc>
              <a:spcBef>
                <a:spcPts val="600"/>
              </a:spcBef>
              <a:buClr>
                <a:srgbClr val="00338D"/>
              </a:buClr>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회사에 따르면 </a:t>
            </a: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제품</a:t>
            </a:r>
            <a:r>
              <a:rPr lang="en-US" altLang="ko-KR" sz="800" dirty="0">
                <a:solidFill>
                  <a:srgbClr val="000000"/>
                </a:solidFill>
                <a:latin typeface="Arial" panose="020B0604020202020204" pitchFamily="34" charset="0"/>
                <a:cs typeface="Arial" panose="020B0604020202020204" pitchFamily="34" charset="0"/>
              </a:rPr>
              <a:t>Mix </a:t>
            </a:r>
            <a:r>
              <a:rPr lang="ko-KR" altLang="en-US" sz="800" dirty="0">
                <a:solidFill>
                  <a:srgbClr val="000000"/>
                </a:solidFill>
                <a:latin typeface="Arial" panose="020B0604020202020204" pitchFamily="34" charset="0"/>
                <a:cs typeface="Arial" panose="020B0604020202020204" pitchFamily="34" charset="0"/>
              </a:rPr>
              <a:t>기준 </a:t>
            </a:r>
            <a:r>
              <a:rPr lang="en-US" altLang="ko-KR" sz="800" dirty="0">
                <a:solidFill>
                  <a:srgbClr val="000000"/>
                </a:solidFill>
                <a:latin typeface="Arial" panose="020B0604020202020204" pitchFamily="34" charset="0"/>
                <a:cs typeface="Arial" panose="020B0604020202020204" pitchFamily="34" charset="0"/>
              </a:rPr>
              <a:t>Full </a:t>
            </a:r>
            <a:r>
              <a:rPr lang="en-US" altLang="ko-KR" sz="800" dirty="0" err="1">
                <a:solidFill>
                  <a:srgbClr val="000000"/>
                </a:solidFill>
                <a:latin typeface="Arial" panose="020B0604020202020204" pitchFamily="34" charset="0"/>
                <a:cs typeface="Arial" panose="020B0604020202020204" pitchFamily="34" charset="0"/>
              </a:rPr>
              <a:t>Capa</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는 </a:t>
            </a:r>
            <a:r>
              <a:rPr lang="en-US" altLang="ko-KR" sz="800" dirty="0">
                <a:solidFill>
                  <a:srgbClr val="000000"/>
                </a:solidFill>
                <a:latin typeface="Arial" panose="020B0604020202020204" pitchFamily="34" charset="0"/>
                <a:cs typeface="Arial" panose="020B0604020202020204" pitchFamily="34" charset="0"/>
              </a:rPr>
              <a:t>15</a:t>
            </a:r>
            <a:r>
              <a:rPr lang="ko-KR" altLang="en-US" sz="800" dirty="0" err="1">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 </a:t>
            </a:r>
            <a:r>
              <a:rPr lang="ko-KR" altLang="en-US" sz="800" dirty="0">
                <a:solidFill>
                  <a:srgbClr val="000000"/>
                </a:solidFill>
                <a:latin typeface="Arial" panose="020B0604020202020204" pitchFamily="34" charset="0"/>
                <a:cs typeface="Arial" panose="020B0604020202020204" pitchFamily="34" charset="0"/>
              </a:rPr>
              <a:t>수준이나</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대비 </a:t>
            </a:r>
            <a:r>
              <a:rPr lang="ko-KR" altLang="en-US" sz="800" dirty="0" err="1">
                <a:solidFill>
                  <a:srgbClr val="000000"/>
                </a:solidFill>
                <a:latin typeface="Arial" panose="020B0604020202020204" pitchFamily="34" charset="0"/>
                <a:cs typeface="Arial" panose="020B0604020202020204" pitchFamily="34" charset="0"/>
              </a:rPr>
              <a:t>고평량의</a:t>
            </a:r>
            <a:r>
              <a:rPr lang="ko-KR" altLang="en-US"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지종</a:t>
            </a:r>
            <a:r>
              <a:rPr lang="ko-KR" altLang="en-US" sz="800" dirty="0">
                <a:solidFill>
                  <a:srgbClr val="000000"/>
                </a:solidFill>
                <a:latin typeface="Arial" panose="020B0604020202020204" pitchFamily="34" charset="0"/>
                <a:cs typeface="Arial" panose="020B0604020202020204" pitchFamily="34" charset="0"/>
              </a:rPr>
              <a:t> 비중을 증가하여 생산 시 </a:t>
            </a:r>
            <a:r>
              <a:rPr lang="en-US" altLang="ko-KR" sz="800" dirty="0">
                <a:solidFill>
                  <a:srgbClr val="000000"/>
                </a:solidFill>
                <a:latin typeface="Arial" panose="020B0604020202020204" pitchFamily="34" charset="0"/>
                <a:cs typeface="Arial" panose="020B0604020202020204" pitchFamily="34" charset="0"/>
              </a:rPr>
              <a:t>16</a:t>
            </a:r>
            <a:r>
              <a:rPr lang="ko-KR" altLang="en-US" sz="800" dirty="0" err="1">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까지 생산이 가능할 것으로 예상하고 있음</a:t>
            </a:r>
            <a:endParaRPr lang="en-US" altLang="ko-KR" sz="800" dirty="0">
              <a:solidFill>
                <a:srgbClr val="000000"/>
              </a:solidFill>
              <a:latin typeface="Arial" panose="020B0604020202020204" pitchFamily="34" charset="0"/>
              <a:cs typeface="Arial" panose="020B0604020202020204" pitchFamily="34" charset="0"/>
            </a:endParaRPr>
          </a:p>
          <a:p>
            <a:pPr marL="360000" lvl="0" indent="-180975" latinLnBrk="1">
              <a:lnSpc>
                <a:spcPct val="150000"/>
              </a:lnSpc>
              <a:spcBef>
                <a:spcPts val="600"/>
              </a:spcBef>
              <a:buClr>
                <a:srgbClr val="00338D"/>
              </a:buClr>
              <a:buFont typeface="Wingdings" panose="05000000000000000000" pitchFamily="2" charset="2"/>
              <a:buChar char="ü"/>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2018</a:t>
            </a:r>
            <a:r>
              <a:rPr lang="ko-KR" altLang="en-US" sz="800" dirty="0">
                <a:solidFill>
                  <a:srgbClr val="000000"/>
                </a:solidFill>
                <a:latin typeface="Arial" panose="020B0604020202020204" pitchFamily="34" charset="0"/>
                <a:cs typeface="Arial" panose="020B0604020202020204" pitchFamily="34" charset="0"/>
              </a:rPr>
              <a:t>년 공장이전에 따라 군산 </a:t>
            </a:r>
            <a:r>
              <a:rPr lang="ko-KR" altLang="en-US" sz="800" dirty="0" err="1">
                <a:solidFill>
                  <a:srgbClr val="000000"/>
                </a:solidFill>
                <a:latin typeface="Arial" panose="020B0604020202020204" pitchFamily="34" charset="0"/>
                <a:cs typeface="Arial" panose="020B0604020202020204" pitchFamily="34" charset="0"/>
              </a:rPr>
              <a:t>비응도</a:t>
            </a:r>
            <a:r>
              <a:rPr lang="ko-KR" altLang="en-US" sz="800" dirty="0">
                <a:solidFill>
                  <a:srgbClr val="000000"/>
                </a:solidFill>
                <a:latin typeface="Arial" panose="020B0604020202020204" pitchFamily="34" charset="0"/>
                <a:cs typeface="Arial" panose="020B0604020202020204" pitchFamily="34" charset="0"/>
              </a:rPr>
              <a:t> 공장의 생산이 개시되었지만 일부설비에 대한 설치 미완료 등으로 </a:t>
            </a:r>
            <a:r>
              <a:rPr lang="en-US" altLang="ko-KR" sz="800" dirty="0">
                <a:solidFill>
                  <a:srgbClr val="000000"/>
                </a:solidFill>
                <a:latin typeface="Arial" panose="020B0604020202020204" pitchFamily="34" charset="0"/>
                <a:cs typeface="Arial" panose="020B0604020202020204" pitchFamily="34" charset="0"/>
              </a:rPr>
              <a:t>2019</a:t>
            </a:r>
            <a:r>
              <a:rPr lang="ko-KR" altLang="en-US" sz="800" dirty="0">
                <a:solidFill>
                  <a:srgbClr val="000000"/>
                </a:solidFill>
                <a:latin typeface="Arial" panose="020B0604020202020204" pitchFamily="34" charset="0"/>
                <a:cs typeface="Arial" panose="020B0604020202020204" pitchFamily="34" charset="0"/>
              </a:rPr>
              <a:t>년까지 이와 관련하여 </a:t>
            </a:r>
            <a:r>
              <a:rPr lang="en-US" altLang="ko-KR" sz="800" dirty="0" err="1">
                <a:solidFill>
                  <a:srgbClr val="000000"/>
                </a:solidFill>
                <a:latin typeface="Arial" panose="020B0604020202020204" pitchFamily="34" charset="0"/>
                <a:cs typeface="Arial" panose="020B0604020202020204" pitchFamily="34" charset="0"/>
              </a:rPr>
              <a:t>CapEx</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지출이 이루어졌으며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공장 이전과 함께 기존 신문용지 생산에서 산업용지의 다품종 소량생산 체제로 전환함에 따라 이에 대한 최적화 시도가 병행됨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이에 따라 </a:t>
            </a:r>
            <a:r>
              <a:rPr lang="en-US" altLang="ko-KR" sz="800" dirty="0">
                <a:solidFill>
                  <a:srgbClr val="000000"/>
                </a:solidFill>
                <a:latin typeface="Arial" panose="020B0604020202020204" pitchFamily="34" charset="0"/>
                <a:cs typeface="Arial" panose="020B0604020202020204" pitchFamily="34" charset="0"/>
              </a:rPr>
              <a:t>2018~2019</a:t>
            </a:r>
            <a:r>
              <a:rPr lang="ko-KR" altLang="en-US" sz="800" dirty="0">
                <a:solidFill>
                  <a:srgbClr val="000000"/>
                </a:solidFill>
                <a:latin typeface="Arial" panose="020B0604020202020204" pitchFamily="34" charset="0"/>
                <a:cs typeface="Arial" panose="020B0604020202020204" pitchFamily="34" charset="0"/>
              </a:rPr>
              <a:t>년은 </a:t>
            </a:r>
            <a:r>
              <a:rPr lang="en-US" altLang="ko-KR" sz="800" dirty="0">
                <a:solidFill>
                  <a:srgbClr val="000000"/>
                </a:solidFill>
                <a:latin typeface="Arial" panose="020B0604020202020204" pitchFamily="34" charset="0"/>
                <a:cs typeface="Arial" panose="020B0604020202020204" pitchFamily="34" charset="0"/>
              </a:rPr>
              <a:t>63.4~67.7%</a:t>
            </a:r>
            <a:r>
              <a:rPr lang="ko-KR" altLang="en-US" sz="800" dirty="0">
                <a:solidFill>
                  <a:srgbClr val="000000"/>
                </a:solidFill>
                <a:latin typeface="Arial" panose="020B0604020202020204" pitchFamily="34" charset="0"/>
                <a:cs typeface="Arial" panose="020B0604020202020204" pitchFamily="34" charset="0"/>
              </a:rPr>
              <a:t>의 낮은 가동률</a:t>
            </a:r>
            <a:r>
              <a:rPr lang="en-US" altLang="ko-KR" sz="800" dirty="0">
                <a:solidFill>
                  <a:srgbClr val="000000"/>
                </a:solidFill>
                <a:latin typeface="Arial" panose="020B0604020202020204" pitchFamily="34" charset="0"/>
                <a:cs typeface="Arial" panose="020B0604020202020204" pitchFamily="34" charset="0"/>
              </a:rPr>
              <a:t>(</a:t>
            </a:r>
            <a:r>
              <a:rPr lang="en-US" altLang="ko-KR" sz="800" dirty="0" err="1">
                <a:solidFill>
                  <a:srgbClr val="000000"/>
                </a:solidFill>
                <a:latin typeface="Arial" panose="020B0604020202020204" pitchFamily="34" charset="0"/>
                <a:cs typeface="Arial" panose="020B0604020202020204" pitchFamily="34" charset="0"/>
              </a:rPr>
              <a:t>Capa</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수준을 보였으나</a:t>
            </a:r>
            <a:r>
              <a:rPr lang="en-US" altLang="ko-KR" sz="800" dirty="0">
                <a:solidFill>
                  <a:srgbClr val="000000"/>
                </a:solidFill>
                <a:latin typeface="Arial" panose="020B0604020202020204" pitchFamily="34" charset="0"/>
                <a:cs typeface="Arial" panose="020B0604020202020204" pitchFamily="34" charset="0"/>
              </a:rPr>
              <a:t>, 2020</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84.1%, 2021</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98.3%, 2022</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1</a:t>
            </a:r>
            <a:r>
              <a:rPr lang="ko-KR" altLang="en-US" sz="800" dirty="0">
                <a:solidFill>
                  <a:srgbClr val="000000"/>
                </a:solidFill>
                <a:latin typeface="Arial" panose="020B0604020202020204" pitchFamily="34" charset="0"/>
                <a:cs typeface="Arial" panose="020B0604020202020204" pitchFamily="34" charset="0"/>
              </a:rPr>
              <a:t>분기 </a:t>
            </a:r>
            <a:r>
              <a:rPr lang="en-US" altLang="ko-KR" sz="800" dirty="0">
                <a:solidFill>
                  <a:srgbClr val="000000"/>
                </a:solidFill>
                <a:latin typeface="Arial" panose="020B0604020202020204" pitchFamily="34" charset="0"/>
                <a:cs typeface="Arial" panose="020B0604020202020204" pitchFamily="34" charset="0"/>
              </a:rPr>
              <a:t>103.6%</a:t>
            </a:r>
            <a:r>
              <a:rPr lang="ko-KR" altLang="en-US" sz="800" dirty="0">
                <a:solidFill>
                  <a:srgbClr val="000000"/>
                </a:solidFill>
                <a:latin typeface="Arial" panose="020B0604020202020204" pitchFamily="34" charset="0"/>
                <a:cs typeface="Arial" panose="020B0604020202020204" pitchFamily="34" charset="0"/>
              </a:rPr>
              <a:t>로 </a:t>
            </a:r>
            <a:r>
              <a:rPr lang="en-US" altLang="ko-KR" sz="800" dirty="0">
                <a:solidFill>
                  <a:srgbClr val="000000"/>
                </a:solidFill>
                <a:latin typeface="Arial" panose="020B0604020202020204" pitchFamily="34" charset="0"/>
                <a:cs typeface="Arial" panose="020B0604020202020204" pitchFamily="34" charset="0"/>
              </a:rPr>
              <a:t>95% </a:t>
            </a:r>
            <a:r>
              <a:rPr lang="ko-KR" altLang="en-US" sz="800" dirty="0">
                <a:solidFill>
                  <a:srgbClr val="000000"/>
                </a:solidFill>
                <a:latin typeface="Arial" panose="020B0604020202020204" pitchFamily="34" charset="0"/>
                <a:cs typeface="Arial" panose="020B0604020202020204" pitchFamily="34" charset="0"/>
              </a:rPr>
              <a:t>이상의 가동률</a:t>
            </a:r>
            <a:r>
              <a:rPr lang="en-US" altLang="ko-KR" sz="800" dirty="0">
                <a:solidFill>
                  <a:srgbClr val="000000"/>
                </a:solidFill>
                <a:latin typeface="Arial" panose="020B0604020202020204" pitchFamily="34" charset="0"/>
                <a:cs typeface="Arial" panose="020B0604020202020204" pitchFamily="34" charset="0"/>
              </a:rPr>
              <a:t>(</a:t>
            </a:r>
            <a:r>
              <a:rPr lang="en-US" altLang="ko-KR" sz="800" dirty="0" err="1">
                <a:solidFill>
                  <a:srgbClr val="000000"/>
                </a:solidFill>
                <a:latin typeface="Arial" panose="020B0604020202020204" pitchFamily="34" charset="0"/>
                <a:cs typeface="Arial" panose="020B0604020202020204" pitchFamily="34" charset="0"/>
              </a:rPr>
              <a:t>Capa</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를 달성함</a:t>
            </a:r>
            <a:endParaRPr lang="en-US" altLang="ko-KR" sz="9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31C5442B-5572-41A8-86A0-8FBCB8C1FA04}"/>
              </a:ext>
            </a:extLst>
          </p:cNvPr>
          <p:cNvSpPr txBox="1"/>
          <p:nvPr/>
        </p:nvSpPr>
        <p:spPr>
          <a:xfrm>
            <a:off x="636509" y="6060544"/>
            <a:ext cx="4053312" cy="246221"/>
          </a:xfrm>
          <a:prstGeom prst="rect">
            <a:avLst/>
          </a:prstGeom>
          <a:noFill/>
        </p:spPr>
        <p:txBody>
          <a:bodyPr wrap="square" lIns="0" tIns="0" rIns="0" bIns="0" rtlCol="0">
            <a:spAutoFit/>
          </a:bodyPr>
          <a:lstStyle/>
          <a:p>
            <a:r>
              <a:rPr lang="en-US" altLang="ko-KR" sz="800" dirty="0">
                <a:solidFill>
                  <a:prstClr val="black"/>
                </a:solidFill>
                <a:latin typeface="Arial" panose="020B0604020202020204" pitchFamily="34" charset="0"/>
                <a:cs typeface="Arial" panose="020B0604020202020204" pitchFamily="34" charset="0"/>
              </a:rPr>
              <a:t>Source: VDR</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6.4.6, VDR 6.4.7, Dart,</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IM</a:t>
            </a:r>
            <a:endParaRPr lang="en-US" altLang="ko-KR" sz="800" dirty="0">
              <a:latin typeface="Arial" panose="020B0604020202020204" pitchFamily="34" charset="0"/>
              <a:ea typeface="+mj-ea"/>
              <a:cs typeface="Arial" panose="020B0604020202020204" pitchFamily="34" charset="0"/>
            </a:endParaRPr>
          </a:p>
          <a:p>
            <a:r>
              <a:rPr lang="en-US" altLang="ko-KR" sz="800" dirty="0">
                <a:latin typeface="Arial" panose="020B0604020202020204" pitchFamily="34" charset="0"/>
                <a:ea typeface="+mj-ea"/>
                <a:cs typeface="Arial" panose="020B0604020202020204" pitchFamily="34" charset="0"/>
              </a:rPr>
              <a:t>Note 1: 2021</a:t>
            </a:r>
            <a:r>
              <a:rPr lang="ko-KR" altLang="en-US" sz="800" dirty="0">
                <a:latin typeface="Arial" panose="020B0604020202020204" pitchFamily="34" charset="0"/>
                <a:ea typeface="+mj-ea"/>
                <a:cs typeface="Arial" panose="020B0604020202020204" pitchFamily="34" charset="0"/>
              </a:rPr>
              <a:t>년 제품</a:t>
            </a:r>
            <a:r>
              <a:rPr lang="en-US" altLang="ko-KR" sz="800" dirty="0">
                <a:latin typeface="Arial" panose="020B0604020202020204" pitchFamily="34" charset="0"/>
                <a:ea typeface="+mj-ea"/>
                <a:cs typeface="Arial" panose="020B0604020202020204" pitchFamily="34" charset="0"/>
              </a:rPr>
              <a:t>Mix </a:t>
            </a:r>
            <a:r>
              <a:rPr lang="ko-KR" altLang="en-US" sz="800" dirty="0">
                <a:latin typeface="Arial" panose="020B0604020202020204" pitchFamily="34" charset="0"/>
                <a:ea typeface="+mj-ea"/>
                <a:cs typeface="Arial" panose="020B0604020202020204" pitchFamily="34" charset="0"/>
              </a:rPr>
              <a:t>기준</a:t>
            </a:r>
            <a:endParaRPr lang="ko-KR" altLang="en-US" sz="800" dirty="0">
              <a:latin typeface="Arial" panose="020B0604020202020204" pitchFamily="34" charset="0"/>
              <a:cs typeface="Arial" panose="020B0604020202020204" pitchFamily="34" charset="0"/>
            </a:endParaRPr>
          </a:p>
        </p:txBody>
      </p:sp>
      <p:sp>
        <p:nvSpPr>
          <p:cNvPr id="2" name="직사각형 1">
            <a:extLst>
              <a:ext uri="{FF2B5EF4-FFF2-40B4-BE49-F238E27FC236}">
                <a16:creationId xmlns:a16="http://schemas.microsoft.com/office/drawing/2014/main" id="{D55176D8-082B-4D2B-B21F-CE8E6DDE1CD4}"/>
              </a:ext>
            </a:extLst>
          </p:cNvPr>
          <p:cNvSpPr/>
          <p:nvPr/>
        </p:nvSpPr>
        <p:spPr>
          <a:xfrm>
            <a:off x="1802765" y="4223974"/>
            <a:ext cx="838367" cy="212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dirty="0">
                <a:solidFill>
                  <a:schemeClr val="tx1">
                    <a:lumMod val="65000"/>
                    <a:lumOff val="35000"/>
                  </a:schemeClr>
                </a:solidFill>
              </a:rPr>
              <a:t>가동률</a:t>
            </a:r>
            <a:r>
              <a:rPr lang="en-US" altLang="ko-KR" sz="900" dirty="0">
                <a:solidFill>
                  <a:schemeClr val="tx1">
                    <a:lumMod val="65000"/>
                    <a:lumOff val="35000"/>
                  </a:schemeClr>
                </a:solidFill>
              </a:rPr>
              <a:t>(</a:t>
            </a:r>
            <a:r>
              <a:rPr lang="ko-KR" altLang="en-US" sz="900" dirty="0">
                <a:solidFill>
                  <a:schemeClr val="tx1">
                    <a:lumMod val="65000"/>
                    <a:lumOff val="35000"/>
                  </a:schemeClr>
                </a:solidFill>
              </a:rPr>
              <a:t>시간</a:t>
            </a:r>
            <a:r>
              <a:rPr lang="en-US" altLang="ko-KR" sz="900" dirty="0">
                <a:solidFill>
                  <a:schemeClr val="tx1">
                    <a:lumMod val="65000"/>
                    <a:lumOff val="35000"/>
                  </a:schemeClr>
                </a:solidFill>
              </a:rPr>
              <a:t>)</a:t>
            </a:r>
            <a:endParaRPr lang="ko-KR" altLang="en-US" sz="900" dirty="0" err="1">
              <a:solidFill>
                <a:schemeClr val="tx1">
                  <a:lumMod val="65000"/>
                  <a:lumOff val="35000"/>
                </a:schemeClr>
              </a:solidFill>
            </a:endParaRPr>
          </a:p>
        </p:txBody>
      </p:sp>
      <p:sp>
        <p:nvSpPr>
          <p:cNvPr id="25" name="직사각형 24">
            <a:extLst>
              <a:ext uri="{FF2B5EF4-FFF2-40B4-BE49-F238E27FC236}">
                <a16:creationId xmlns:a16="http://schemas.microsoft.com/office/drawing/2014/main" id="{2ACF62F3-DE39-4C4D-B773-CA82AD4FCAE7}"/>
              </a:ext>
            </a:extLst>
          </p:cNvPr>
          <p:cNvSpPr/>
          <p:nvPr/>
        </p:nvSpPr>
        <p:spPr>
          <a:xfrm>
            <a:off x="2990605" y="4223974"/>
            <a:ext cx="1106424" cy="201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dirty="0">
                <a:solidFill>
                  <a:schemeClr val="tx1">
                    <a:lumMod val="65000"/>
                    <a:lumOff val="35000"/>
                  </a:schemeClr>
                </a:solidFill>
              </a:rPr>
              <a:t>가동률</a:t>
            </a:r>
            <a:r>
              <a:rPr lang="en-US" altLang="ko-KR" sz="900" dirty="0">
                <a:solidFill>
                  <a:schemeClr val="tx1">
                    <a:lumMod val="65000"/>
                    <a:lumOff val="35000"/>
                  </a:schemeClr>
                </a:solidFill>
              </a:rPr>
              <a:t>(</a:t>
            </a:r>
            <a:r>
              <a:rPr lang="en-US" altLang="ko-KR" sz="900" dirty="0" err="1">
                <a:solidFill>
                  <a:schemeClr val="tx1">
                    <a:lumMod val="65000"/>
                    <a:lumOff val="35000"/>
                  </a:schemeClr>
                </a:solidFill>
              </a:rPr>
              <a:t>Capa</a:t>
            </a:r>
            <a:r>
              <a:rPr lang="en-US" altLang="ko-KR" sz="900" dirty="0">
                <a:solidFill>
                  <a:schemeClr val="tx1">
                    <a:lumMod val="65000"/>
                    <a:lumOff val="35000"/>
                  </a:schemeClr>
                </a:solidFill>
              </a:rPr>
              <a:t>.)</a:t>
            </a:r>
            <a:endParaRPr lang="ko-KR" altLang="en-US" sz="900" dirty="0" err="1">
              <a:solidFill>
                <a:schemeClr val="tx1">
                  <a:lumMod val="65000"/>
                  <a:lumOff val="35000"/>
                </a:schemeClr>
              </a:solidFill>
            </a:endParaRPr>
          </a:p>
        </p:txBody>
      </p:sp>
      <p:sp>
        <p:nvSpPr>
          <p:cNvPr id="26" name="직사각형 25">
            <a:extLst>
              <a:ext uri="{FF2B5EF4-FFF2-40B4-BE49-F238E27FC236}">
                <a16:creationId xmlns:a16="http://schemas.microsoft.com/office/drawing/2014/main" id="{435F5B5C-0283-4EE6-82FA-36AE0D49BAE4}"/>
              </a:ext>
            </a:extLst>
          </p:cNvPr>
          <p:cNvSpPr/>
          <p:nvPr/>
        </p:nvSpPr>
        <p:spPr>
          <a:xfrm>
            <a:off x="3657600" y="3962869"/>
            <a:ext cx="1106424" cy="201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dirty="0">
                <a:solidFill>
                  <a:schemeClr val="tx1">
                    <a:lumMod val="65000"/>
                    <a:lumOff val="35000"/>
                  </a:schemeClr>
                </a:solidFill>
                <a:latin typeface="+mn-ea"/>
              </a:rPr>
              <a:t>FY22.1Q</a:t>
            </a:r>
            <a:endParaRPr lang="ko-KR" altLang="en-US" sz="900" dirty="0" err="1">
              <a:solidFill>
                <a:schemeClr val="tx1">
                  <a:lumMod val="65000"/>
                  <a:lumOff val="35000"/>
                </a:schemeClr>
              </a:solidFill>
              <a:latin typeface="+mn-ea"/>
            </a:endParaRPr>
          </a:p>
        </p:txBody>
      </p:sp>
    </p:spTree>
    <p:extLst>
      <p:ext uri="{BB962C8B-B14F-4D97-AF65-F5344CB8AC3E}">
        <p14:creationId xmlns:p14="http://schemas.microsoft.com/office/powerpoint/2010/main" val="810624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Capacity &amp; Utilization (2/4)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mn-ea"/>
                <a:cs typeface="Arial" panose="020B0604020202020204" pitchFamily="34" charset="0"/>
              </a:rPr>
              <a:t>군산공장의 </a:t>
            </a:r>
            <a:r>
              <a:rPr lang="en-US" altLang="ko-KR" sz="1000" b="1" dirty="0">
                <a:solidFill>
                  <a:srgbClr val="002997"/>
                </a:solidFill>
                <a:latin typeface="+mn-ea"/>
                <a:cs typeface="Arial" panose="020B0604020202020204" pitchFamily="34" charset="0"/>
              </a:rPr>
              <a:t>Utility</a:t>
            </a:r>
            <a:r>
              <a:rPr lang="ko-KR" altLang="en-US" sz="1000" b="1" dirty="0">
                <a:solidFill>
                  <a:srgbClr val="002997"/>
                </a:solidFill>
                <a:latin typeface="+mn-ea"/>
                <a:cs typeface="Arial" panose="020B0604020202020204" pitchFamily="34" charset="0"/>
              </a:rPr>
              <a:t>는 전력</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스팀</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용수로 이들 에너지는 생산에 필수적이며</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군산공장의 경우 소각로 발생으로 인한 스팀이 공장가동을 위해 필요한 수준에 미치지 못하여 외부매입이 존재함</a:t>
            </a:r>
            <a:r>
              <a:rPr lang="en-US" altLang="ko-KR" sz="1000" b="1" dirty="0">
                <a:solidFill>
                  <a:srgbClr val="002997"/>
                </a:solidFill>
                <a:latin typeface="+mn-ea"/>
                <a:cs typeface="Arial" panose="020B0604020202020204" pitchFamily="34" charset="0"/>
              </a:rPr>
              <a:t>.</a:t>
            </a:r>
            <a:r>
              <a:rPr lang="ko-KR" altLang="en-US" sz="1000" b="1" dirty="0">
                <a:solidFill>
                  <a:srgbClr val="002997"/>
                </a:solidFill>
                <a:latin typeface="+mn-ea"/>
                <a:cs typeface="Arial" panose="020B0604020202020204" pitchFamily="34" charset="0"/>
              </a:rPr>
              <a:t> 스팀 외부 매입의 비경제성으로 인해 추후 투자금 확보를 통해 </a:t>
            </a:r>
            <a:r>
              <a:rPr lang="en-US" altLang="ko-KR" sz="1000" b="1" dirty="0">
                <a:solidFill>
                  <a:srgbClr val="002997"/>
                </a:solidFill>
                <a:latin typeface="+mn-ea"/>
                <a:cs typeface="Arial" panose="020B0604020202020204" pitchFamily="34" charset="0"/>
              </a:rPr>
              <a:t>SRF</a:t>
            </a:r>
            <a:r>
              <a:rPr lang="ko-KR" altLang="en-US" sz="1000" b="1" dirty="0">
                <a:solidFill>
                  <a:srgbClr val="002997"/>
                </a:solidFill>
                <a:latin typeface="+mn-ea"/>
                <a:cs typeface="Arial" panose="020B0604020202020204" pitchFamily="34" charset="0"/>
              </a:rPr>
              <a:t>보일러 설치를 계획하고 있음</a:t>
            </a:r>
            <a:endParaRPr lang="en-US" altLang="ko-KR" sz="1000" b="1" dirty="0">
              <a:solidFill>
                <a:srgbClr val="002997"/>
              </a:solidFill>
              <a:latin typeface="+mn-ea"/>
              <a:cs typeface="Arial" panose="020B0604020202020204" pitchFamily="34" charset="0"/>
            </a:endParaRPr>
          </a:p>
        </p:txBody>
      </p:sp>
      <p:graphicFrame>
        <p:nvGraphicFramePr>
          <p:cNvPr id="47" name="차트 46">
            <a:extLst>
              <a:ext uri="{FF2B5EF4-FFF2-40B4-BE49-F238E27FC236}">
                <a16:creationId xmlns:a16="http://schemas.microsoft.com/office/drawing/2014/main" id="{AD6F86F0-CF3C-4E2B-AEA1-B0EC36D7CAF8}"/>
              </a:ext>
            </a:extLst>
          </p:cNvPr>
          <p:cNvGraphicFramePr>
            <a:graphicFrameLocks/>
          </p:cNvGraphicFramePr>
          <p:nvPr>
            <p:extLst>
              <p:ext uri="{D42A27DB-BD31-4B8C-83A1-F6EECF244321}">
                <p14:modId xmlns:p14="http://schemas.microsoft.com/office/powerpoint/2010/main" val="2072993446"/>
              </p:ext>
            </p:extLst>
          </p:nvPr>
        </p:nvGraphicFramePr>
        <p:xfrm>
          <a:off x="399665" y="2924813"/>
          <a:ext cx="4235926" cy="24840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7140A44C-301B-4363-9121-7934C2A3E3E3}"/>
              </a:ext>
            </a:extLst>
          </p:cNvPr>
          <p:cNvSpPr txBox="1"/>
          <p:nvPr/>
        </p:nvSpPr>
        <p:spPr>
          <a:xfrm>
            <a:off x="590557" y="2807619"/>
            <a:ext cx="4173467" cy="255729"/>
          </a:xfrm>
          <a:prstGeom prst="rect">
            <a:avLst/>
          </a:prstGeom>
          <a:solidFill>
            <a:srgbClr val="00338D"/>
          </a:solidFill>
        </p:spPr>
        <p:txBody>
          <a:bodyPr wrap="square" lIns="54610" tIns="54610" rIns="54610" bIns="54610" rtlCol="0">
            <a:noAutofit/>
          </a:bodyPr>
          <a:lstStyle/>
          <a:p>
            <a:pPr algn="ctr">
              <a:spcAft>
                <a:spcPts val="600"/>
              </a:spcAft>
            </a:pP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군산공장</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 기타 </a:t>
            </a:r>
            <a:r>
              <a:rPr lang="en-US" altLang="ko-KR" sz="1000" b="1" dirty="0">
                <a:solidFill>
                  <a:schemeClr val="bg1"/>
                </a:solidFill>
                <a:latin typeface="Arial" panose="020B0604020202020204" pitchFamily="34" charset="0"/>
                <a:cs typeface="Arial" panose="020B0604020202020204" pitchFamily="34" charset="0"/>
              </a:rPr>
              <a:t>Utility&amp;</a:t>
            </a:r>
            <a:r>
              <a:rPr lang="ko-KR" altLang="en-US" sz="1000" b="1" dirty="0">
                <a:solidFill>
                  <a:schemeClr val="bg1"/>
                </a:solidFill>
                <a:latin typeface="Arial" panose="020B0604020202020204" pitchFamily="34" charset="0"/>
                <a:cs typeface="Arial" panose="020B0604020202020204" pitchFamily="34" charset="0"/>
              </a:rPr>
              <a:t>환경설비 </a:t>
            </a:r>
            <a:r>
              <a:rPr lang="en-US" altLang="ko-KR" sz="1000" b="1" dirty="0">
                <a:solidFill>
                  <a:schemeClr val="bg1"/>
                </a:solidFill>
                <a:latin typeface="Arial" panose="020B0604020202020204" pitchFamily="34" charset="0"/>
                <a:cs typeface="Arial" panose="020B0604020202020204" pitchFamily="34" charset="0"/>
              </a:rPr>
              <a:t>Utilization</a:t>
            </a:r>
            <a:endParaRPr lang="ko-KR" altLang="en-US" sz="1000" b="1" dirty="0" err="1">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7CE82B8A-F3FD-4A95-8201-B7E8089E9592}"/>
              </a:ext>
            </a:extLst>
          </p:cNvPr>
          <p:cNvSpPr txBox="1"/>
          <p:nvPr/>
        </p:nvSpPr>
        <p:spPr>
          <a:xfrm>
            <a:off x="5074582" y="1363836"/>
            <a:ext cx="4384451" cy="2968093"/>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스팀</a:t>
            </a:r>
            <a:r>
              <a:rPr lang="en-US" altLang="ko-KR" sz="900" b="1" u="sng" dirty="0">
                <a:solidFill>
                  <a:srgbClr val="000000"/>
                </a:solidFill>
                <a:latin typeface="Arial" panose="020B0604020202020204" pitchFamily="34" charset="0"/>
                <a:cs typeface="Arial" panose="020B0604020202020204" pitchFamily="34" charset="0"/>
              </a:rPr>
              <a:t> </a:t>
            </a:r>
            <a:r>
              <a:rPr lang="ko-KR" altLang="en-US" sz="900" b="1" u="sng" dirty="0">
                <a:solidFill>
                  <a:srgbClr val="000000"/>
                </a:solidFill>
                <a:latin typeface="Arial" panose="020B0604020202020204" pitchFamily="34" charset="0"/>
                <a:cs typeface="Arial" panose="020B0604020202020204" pitchFamily="34" charset="0"/>
              </a:rPr>
              <a:t>및 소각로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Utilization</a:t>
            </a: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회사는 현재 유동상식</a:t>
            </a:r>
            <a:r>
              <a:rPr lang="en-US" altLang="ko-KR" sz="800" dirty="0">
                <a:solidFill>
                  <a:srgbClr val="000000"/>
                </a:solidFill>
                <a:latin typeface="Arial" panose="020B0604020202020204" pitchFamily="34" charset="0"/>
                <a:cs typeface="Arial" panose="020B0604020202020204" pitchFamily="34" charset="0"/>
              </a:rPr>
              <a:t>(BFBC)</a:t>
            </a:r>
            <a:r>
              <a:rPr lang="ko-KR" altLang="en-US" sz="800" dirty="0">
                <a:solidFill>
                  <a:srgbClr val="000000"/>
                </a:solidFill>
                <a:latin typeface="Arial" panose="020B0604020202020204" pitchFamily="34" charset="0"/>
                <a:cs typeface="Arial" panose="020B0604020202020204" pitchFamily="34" charset="0"/>
              </a:rPr>
              <a:t> 소각로를</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운영 중이며</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해당 소각로의 소각 </a:t>
            </a:r>
            <a:r>
              <a:rPr lang="en-US" altLang="ko-KR" sz="800" dirty="0">
                <a:solidFill>
                  <a:srgbClr val="000000"/>
                </a:solidFill>
                <a:latin typeface="Arial" panose="020B0604020202020204" pitchFamily="34" charset="0"/>
                <a:cs typeface="Arial" panose="020B0604020202020204" pitchFamily="34" charset="0"/>
              </a:rPr>
              <a:t>Capacity</a:t>
            </a:r>
            <a:r>
              <a:rPr lang="ko-KR" altLang="en-US" sz="800" dirty="0">
                <a:solidFill>
                  <a:srgbClr val="000000"/>
                </a:solidFill>
                <a:latin typeface="Arial" panose="020B0604020202020204" pitchFamily="34" charset="0"/>
                <a:cs typeface="Arial" panose="020B0604020202020204" pitchFamily="34" charset="0"/>
              </a:rPr>
              <a:t>는 </a:t>
            </a:r>
            <a:r>
              <a:rPr lang="en-US" altLang="ko-KR" sz="800" dirty="0">
                <a:solidFill>
                  <a:srgbClr val="000000"/>
                </a:solidFill>
                <a:latin typeface="Arial" panose="020B0604020202020204" pitchFamily="34" charset="0"/>
                <a:cs typeface="Arial" panose="020B0604020202020204" pitchFamily="34" charset="0"/>
              </a:rPr>
              <a:t>96wt/day(</a:t>
            </a:r>
            <a:r>
              <a:rPr lang="ko-KR" altLang="en-US" sz="800" dirty="0">
                <a:solidFill>
                  <a:srgbClr val="000000"/>
                </a:solidFill>
                <a:latin typeface="Arial" panose="020B0604020202020204" pitchFamily="34" charset="0"/>
                <a:cs typeface="Arial" panose="020B0604020202020204" pitchFamily="34" charset="0"/>
              </a:rPr>
              <a:t>소각허용용량 기준 연 </a:t>
            </a:r>
            <a:r>
              <a:rPr lang="en-US" altLang="ko-KR" sz="800" dirty="0">
                <a:solidFill>
                  <a:srgbClr val="000000"/>
                </a:solidFill>
                <a:latin typeface="Arial" panose="020B0604020202020204" pitchFamily="34" charset="0"/>
                <a:cs typeface="Arial" panose="020B0604020202020204" pitchFamily="34" charset="0"/>
              </a:rPr>
              <a:t>3.5</a:t>
            </a:r>
            <a:r>
              <a:rPr lang="ko-KR" altLang="en-US" sz="800" dirty="0" err="1">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 수준</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소각로 운영 시 핵심 </a:t>
            </a:r>
            <a:r>
              <a:rPr lang="en-US" altLang="ko-KR" sz="800" dirty="0">
                <a:solidFill>
                  <a:srgbClr val="000000"/>
                </a:solidFill>
                <a:latin typeface="Arial" panose="020B0604020202020204" pitchFamily="34" charset="0"/>
                <a:cs typeface="Arial" panose="020B0604020202020204" pitchFamily="34" charset="0"/>
              </a:rPr>
              <a:t>Utility </a:t>
            </a:r>
            <a:r>
              <a:rPr lang="ko-KR" altLang="en-US" sz="800" dirty="0">
                <a:solidFill>
                  <a:srgbClr val="000000"/>
                </a:solidFill>
                <a:latin typeface="Arial" panose="020B0604020202020204" pitchFamily="34" charset="0"/>
                <a:cs typeface="Arial" panose="020B0604020202020204" pitchFamily="34" charset="0"/>
              </a:rPr>
              <a:t>중 하나인 스팀이 </a:t>
            </a:r>
            <a:r>
              <a:rPr lang="en-US" altLang="ko-KR" sz="800" dirty="0">
                <a:solidFill>
                  <a:srgbClr val="000000"/>
                </a:solidFill>
                <a:latin typeface="Arial" panose="020B0604020202020204" pitchFamily="34" charset="0"/>
                <a:cs typeface="Arial" panose="020B0604020202020204" pitchFamily="34" charset="0"/>
              </a:rPr>
              <a:t>15st/h (</a:t>
            </a:r>
            <a:r>
              <a:rPr lang="ko-KR" altLang="en-US" sz="800" dirty="0">
                <a:solidFill>
                  <a:srgbClr val="000000"/>
                </a:solidFill>
                <a:latin typeface="Arial" panose="020B0604020202020204" pitchFamily="34" charset="0"/>
                <a:cs typeface="Arial" panose="020B0604020202020204" pitchFamily="34" charset="0"/>
              </a:rPr>
              <a:t>연 </a:t>
            </a:r>
            <a:r>
              <a:rPr lang="en-US" altLang="ko-KR" sz="800" dirty="0">
                <a:solidFill>
                  <a:srgbClr val="000000"/>
                </a:solidFill>
                <a:latin typeface="Arial" panose="020B0604020202020204" pitchFamily="34" charset="0"/>
                <a:cs typeface="Arial" panose="020B0604020202020204" pitchFamily="34" charset="0"/>
              </a:rPr>
              <a:t>13.1</a:t>
            </a:r>
            <a:r>
              <a:rPr lang="ko-KR" altLang="en-US" sz="800" dirty="0" err="1">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 </a:t>
            </a:r>
            <a:r>
              <a:rPr lang="ko-KR" altLang="en-US" sz="800" dirty="0">
                <a:solidFill>
                  <a:srgbClr val="000000"/>
                </a:solidFill>
                <a:latin typeface="Arial" panose="020B0604020202020204" pitchFamily="34" charset="0"/>
                <a:cs typeface="Arial" panose="020B0604020202020204" pitchFamily="34" charset="0"/>
              </a:rPr>
              <a:t>수준</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발생함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공장 이전 시 </a:t>
            </a:r>
            <a:r>
              <a:rPr lang="en-US" altLang="ko-KR" sz="800" dirty="0">
                <a:solidFill>
                  <a:srgbClr val="000000"/>
                </a:solidFill>
                <a:latin typeface="Arial" panose="020B0604020202020204" pitchFamily="34" charset="0"/>
                <a:cs typeface="Arial" panose="020B0604020202020204" pitchFamily="34" charset="0"/>
              </a:rPr>
              <a:t>100t/day</a:t>
            </a:r>
            <a:r>
              <a:rPr lang="ko-KR" altLang="en-US" sz="800" dirty="0">
                <a:solidFill>
                  <a:srgbClr val="000000"/>
                </a:solidFill>
                <a:latin typeface="Arial" panose="020B0604020202020204" pitchFamily="34" charset="0"/>
                <a:cs typeface="Arial" panose="020B0604020202020204" pitchFamily="34" charset="0"/>
              </a:rPr>
              <a:t> 이상의 소각로는 환경영향 평가를 요함에 따라 </a:t>
            </a:r>
            <a:r>
              <a:rPr lang="en-US" altLang="ko-KR" sz="800" dirty="0">
                <a:solidFill>
                  <a:srgbClr val="000000"/>
                </a:solidFill>
                <a:latin typeface="Arial" panose="020B0604020202020204" pitchFamily="34" charset="0"/>
                <a:cs typeface="Arial" panose="020B0604020202020204" pitchFamily="34" charset="0"/>
              </a:rPr>
              <a:t>96wt/d</a:t>
            </a:r>
            <a:r>
              <a:rPr lang="ko-KR" altLang="en-US" sz="800" dirty="0">
                <a:solidFill>
                  <a:srgbClr val="000000"/>
                </a:solidFill>
                <a:latin typeface="Arial" panose="020B0604020202020204" pitchFamily="34" charset="0"/>
                <a:cs typeface="Arial" panose="020B0604020202020204" pitchFamily="34" charset="0"/>
              </a:rPr>
              <a:t>의 소각로를 설치하게 되었으나</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소각로에서 발생하는 스팀 수준은 군산공장의 필요량을 충족하지 못함</a:t>
            </a:r>
            <a:endParaRPr lang="en-US" altLang="ko-KR" sz="800" dirty="0">
              <a:solidFill>
                <a:srgbClr val="000000"/>
              </a:solidFill>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기준 소각로는 소각허용용량 대비 </a:t>
            </a:r>
            <a:r>
              <a:rPr lang="en-US" altLang="ko-KR" sz="800" dirty="0">
                <a:solidFill>
                  <a:srgbClr val="000000"/>
                </a:solidFill>
                <a:latin typeface="Arial" panose="020B0604020202020204" pitchFamily="34" charset="0"/>
                <a:cs typeface="Arial" panose="020B0604020202020204" pitchFamily="34" charset="0"/>
              </a:rPr>
              <a:t>110% </a:t>
            </a:r>
            <a:r>
              <a:rPr lang="ko-KR" altLang="en-US" sz="800" dirty="0">
                <a:solidFill>
                  <a:srgbClr val="000000"/>
                </a:solidFill>
                <a:latin typeface="Arial" panose="020B0604020202020204" pitchFamily="34" charset="0"/>
                <a:cs typeface="Arial" panose="020B0604020202020204" pitchFamily="34" charset="0"/>
              </a:rPr>
              <a:t>수준의 소각이 이루어지고 있으나</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최대소각가능량은</a:t>
            </a:r>
            <a:r>
              <a:rPr lang="ko-KR" altLang="en-US" sz="800" dirty="0">
                <a:solidFill>
                  <a:srgbClr val="000000"/>
                </a:solidFill>
                <a:latin typeface="Arial" panose="020B0604020202020204" pitchFamily="34" charset="0"/>
                <a:cs typeface="Arial" panose="020B0604020202020204" pitchFamily="34" charset="0"/>
              </a:rPr>
              <a:t> 허가량의 </a:t>
            </a:r>
            <a:r>
              <a:rPr lang="en-US" altLang="ko-KR" sz="800" dirty="0">
                <a:solidFill>
                  <a:srgbClr val="000000"/>
                </a:solidFill>
                <a:latin typeface="Arial" panose="020B0604020202020204" pitchFamily="34" charset="0"/>
                <a:cs typeface="Arial" panose="020B0604020202020204" pitchFamily="34" charset="0"/>
              </a:rPr>
              <a:t>130%</a:t>
            </a:r>
            <a:r>
              <a:rPr lang="ko-KR" altLang="en-US" sz="800" dirty="0">
                <a:solidFill>
                  <a:srgbClr val="000000"/>
                </a:solidFill>
                <a:latin typeface="Arial" panose="020B0604020202020204" pitchFamily="34" charset="0"/>
                <a:cs typeface="Arial" panose="020B0604020202020204" pitchFamily="34" charset="0"/>
              </a:rPr>
              <a:t> 수준으로 여유 </a:t>
            </a:r>
            <a:r>
              <a:rPr lang="en-US" altLang="ko-KR" sz="800" dirty="0" err="1">
                <a:solidFill>
                  <a:srgbClr val="000000"/>
                </a:solidFill>
                <a:latin typeface="Arial" panose="020B0604020202020204" pitchFamily="34" charset="0"/>
                <a:cs typeface="Arial" panose="020B0604020202020204" pitchFamily="34" charset="0"/>
              </a:rPr>
              <a:t>Capa</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가 존재함</a:t>
            </a:r>
            <a:r>
              <a:rPr lang="en-US" altLang="ko-KR" sz="800" dirty="0">
                <a:solidFill>
                  <a:srgbClr val="000000"/>
                </a:solidFill>
                <a:latin typeface="Arial" panose="020B0604020202020204" pitchFamily="34" charset="0"/>
                <a:cs typeface="Arial" panose="020B0604020202020204" pitchFamily="34" charset="0"/>
              </a:rPr>
              <a:t>. 2021</a:t>
            </a:r>
            <a:r>
              <a:rPr lang="ko-KR" altLang="en-US" sz="800" dirty="0">
                <a:solidFill>
                  <a:srgbClr val="000000"/>
                </a:solidFill>
                <a:latin typeface="Arial" panose="020B0604020202020204" pitchFamily="34" charset="0"/>
                <a:cs typeface="Arial" panose="020B0604020202020204" pitchFamily="34" charset="0"/>
              </a:rPr>
              <a:t>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기준 </a:t>
            </a:r>
            <a:r>
              <a:rPr lang="ko-KR" altLang="en-US" sz="800" dirty="0" err="1">
                <a:solidFill>
                  <a:srgbClr val="000000"/>
                </a:solidFill>
                <a:latin typeface="Arial" panose="020B0604020202020204" pitchFamily="34" charset="0"/>
                <a:cs typeface="Arial" panose="020B0604020202020204" pitchFamily="34" charset="0"/>
              </a:rPr>
              <a:t>소각량</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3.8</a:t>
            </a:r>
            <a:r>
              <a:rPr lang="ko-KR" altLang="en-US" sz="800" dirty="0" err="1">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 중 자체발생 소각물은 </a:t>
            </a:r>
            <a:r>
              <a:rPr lang="en-US" altLang="ko-KR" sz="800" dirty="0">
                <a:solidFill>
                  <a:srgbClr val="000000"/>
                </a:solidFill>
                <a:latin typeface="Arial" panose="020B0604020202020204" pitchFamily="34" charset="0"/>
                <a:cs typeface="Arial" panose="020B0604020202020204" pitchFamily="34" charset="0"/>
              </a:rPr>
              <a:t>2.4</a:t>
            </a:r>
            <a:r>
              <a:rPr lang="ko-KR" altLang="en-US" sz="800" dirty="0" err="1">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으로 </a:t>
            </a:r>
            <a:r>
              <a:rPr lang="en-US" altLang="ko-KR" sz="800" dirty="0">
                <a:solidFill>
                  <a:srgbClr val="000000"/>
                </a:solidFill>
                <a:latin typeface="Arial" panose="020B0604020202020204" pitchFamily="34" charset="0"/>
                <a:cs typeface="Arial" panose="020B0604020202020204" pitchFamily="34" charset="0"/>
              </a:rPr>
              <a:t>62.3%</a:t>
            </a:r>
            <a:r>
              <a:rPr lang="ko-KR" altLang="en-US" sz="800" dirty="0">
                <a:solidFill>
                  <a:srgbClr val="000000"/>
                </a:solidFill>
                <a:latin typeface="Arial" panose="020B0604020202020204" pitchFamily="34" charset="0"/>
                <a:cs typeface="Arial" panose="020B0604020202020204" pitchFamily="34" charset="0"/>
              </a:rPr>
              <a:t>에 해당하며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외부반입 소각물은 </a:t>
            </a:r>
            <a:r>
              <a:rPr lang="en-US" altLang="ko-KR" sz="800" dirty="0">
                <a:solidFill>
                  <a:srgbClr val="000000"/>
                </a:solidFill>
                <a:latin typeface="Arial" panose="020B0604020202020204" pitchFamily="34" charset="0"/>
                <a:cs typeface="Arial" panose="020B0604020202020204" pitchFamily="34" charset="0"/>
              </a:rPr>
              <a:t>1.4</a:t>
            </a:r>
            <a:r>
              <a:rPr lang="ko-KR" altLang="en-US" sz="800" dirty="0" err="1">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으로 </a:t>
            </a:r>
            <a:r>
              <a:rPr lang="en-US" altLang="ko-KR" sz="800" dirty="0">
                <a:solidFill>
                  <a:srgbClr val="000000"/>
                </a:solidFill>
                <a:latin typeface="Arial" panose="020B0604020202020204" pitchFamily="34" charset="0"/>
                <a:cs typeface="Arial" panose="020B0604020202020204" pitchFamily="34" charset="0"/>
              </a:rPr>
              <a:t>37.7%</a:t>
            </a:r>
            <a:r>
              <a:rPr lang="ko-KR" altLang="en-US" sz="800" dirty="0">
                <a:solidFill>
                  <a:srgbClr val="000000"/>
                </a:solidFill>
                <a:latin typeface="Arial" panose="020B0604020202020204" pitchFamily="34" charset="0"/>
                <a:cs typeface="Arial" panose="020B0604020202020204" pitchFamily="34" charset="0"/>
              </a:rPr>
              <a:t>를</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차지함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외부반입 폐기물은 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당 </a:t>
            </a:r>
            <a:r>
              <a:rPr lang="en-US" altLang="ko-KR" sz="800" dirty="0">
                <a:solidFill>
                  <a:srgbClr val="000000"/>
                </a:solidFill>
                <a:latin typeface="Arial" panose="020B0604020202020204" pitchFamily="34" charset="0"/>
                <a:cs typeface="Arial" panose="020B0604020202020204" pitchFamily="34" charset="0"/>
              </a:rPr>
              <a:t>7</a:t>
            </a:r>
            <a:r>
              <a:rPr lang="ko-KR" altLang="en-US" sz="800" dirty="0">
                <a:solidFill>
                  <a:srgbClr val="000000"/>
                </a:solidFill>
                <a:latin typeface="Arial" panose="020B0604020202020204" pitchFamily="34" charset="0"/>
                <a:cs typeface="Arial" panose="020B0604020202020204" pitchFamily="34" charset="0"/>
              </a:rPr>
              <a:t>만원에 반입하였으며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이로부터 </a:t>
            </a:r>
            <a:r>
              <a:rPr lang="en-US" altLang="ko-KR" sz="800" dirty="0">
                <a:solidFill>
                  <a:srgbClr val="000000"/>
                </a:solidFill>
                <a:latin typeface="Arial" panose="020B0604020202020204" pitchFamily="34" charset="0"/>
                <a:cs typeface="Arial" panose="020B0604020202020204" pitchFamily="34" charset="0"/>
              </a:rPr>
              <a:t>10.2</a:t>
            </a:r>
            <a:r>
              <a:rPr lang="ko-KR" altLang="en-US" sz="800" dirty="0">
                <a:solidFill>
                  <a:srgbClr val="000000"/>
                </a:solidFill>
                <a:latin typeface="Arial" panose="020B0604020202020204" pitchFamily="34" charset="0"/>
                <a:cs typeface="Arial" panose="020B0604020202020204" pitchFamily="34" charset="0"/>
              </a:rPr>
              <a:t>억원의 폐기물 반입 수익을 창출함</a:t>
            </a:r>
            <a:endParaRPr lang="en-US" altLang="ko-KR" sz="800" dirty="0">
              <a:solidFill>
                <a:srgbClr val="000000"/>
              </a:solidFill>
              <a:latin typeface="Arial" panose="020B0604020202020204" pitchFamily="34" charset="0"/>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ü"/>
              <a:tabLst>
                <a:tab pos="180975" algn="l"/>
              </a:tabLst>
              <a:defRPr/>
            </a:pPr>
            <a:r>
              <a:rPr lang="ko-KR" altLang="en-US" sz="800" b="1" i="0" u="none" strike="noStrike" dirty="0">
                <a:solidFill>
                  <a:srgbClr val="00338D"/>
                </a:solidFill>
                <a:effectLst/>
                <a:latin typeface="Arial" panose="020B0604020202020204" pitchFamily="34" charset="0"/>
                <a:cs typeface="Arial" panose="020B0604020202020204" pitchFamily="34" charset="0"/>
              </a:rPr>
              <a:t>외부 스팀 매입 대비 소각로 발생 스팀 사용으로 인한 이익</a:t>
            </a:r>
            <a:endParaRPr lang="en-US" altLang="ko-KR" sz="800" b="1" i="0" u="none" strike="noStrike" dirty="0">
              <a:solidFill>
                <a:srgbClr val="00338D"/>
              </a:solidFill>
              <a:effectLst/>
              <a:latin typeface="Arial" panose="020B0604020202020204" pitchFamily="34" charset="0"/>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800" b="1" dirty="0">
              <a:solidFill>
                <a:srgbClr val="00338D"/>
              </a:solidFill>
              <a:latin typeface="Arial" panose="020B0604020202020204" pitchFamily="34" charset="0"/>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800" b="1" i="0" u="none" strike="noStrike" dirty="0">
              <a:solidFill>
                <a:srgbClr val="00338D"/>
              </a:solidFill>
              <a:effectLst/>
              <a:latin typeface="Arial" panose="020B0604020202020204" pitchFamily="34" charset="0"/>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ü"/>
              <a:tabLst>
                <a:tab pos="180975" algn="l"/>
              </a:tabLst>
              <a:defRPr/>
            </a:pPr>
            <a:r>
              <a:rPr lang="ko-KR" altLang="en-US" sz="800" dirty="0">
                <a:latin typeface="Arial" panose="020B0604020202020204" pitchFamily="34" charset="0"/>
                <a:cs typeface="Arial" panose="020B0604020202020204" pitchFamily="34" charset="0"/>
              </a:rPr>
              <a:t>현재 자체생산 스팀 발생량 </a:t>
            </a:r>
            <a:r>
              <a:rPr lang="en-US" altLang="ko-KR" sz="800" dirty="0">
                <a:latin typeface="Arial" panose="020B0604020202020204" pitchFamily="34" charset="0"/>
                <a:cs typeface="Arial" panose="020B0604020202020204" pitchFamily="34" charset="0"/>
              </a:rPr>
              <a:t>13.1</a:t>
            </a:r>
            <a:r>
              <a:rPr lang="ko-KR" altLang="en-US" sz="800" dirty="0" err="1">
                <a:latin typeface="Arial" panose="020B0604020202020204" pitchFamily="34" charset="0"/>
                <a:cs typeface="Arial" panose="020B0604020202020204" pitchFamily="34" charset="0"/>
              </a:rPr>
              <a:t>만톤</a:t>
            </a:r>
            <a:r>
              <a:rPr lang="en-US" altLang="ko-KR" sz="800" dirty="0">
                <a:latin typeface="Arial" panose="020B0604020202020204" pitchFamily="34" charset="0"/>
                <a:cs typeface="Arial" panose="020B0604020202020204" pitchFamily="34" charset="0"/>
              </a:rPr>
              <a:t>(M/T)</a:t>
            </a:r>
            <a:r>
              <a:rPr lang="ko-KR" altLang="en-US" sz="800" dirty="0">
                <a:latin typeface="Arial" panose="020B0604020202020204" pitchFamily="34" charset="0"/>
                <a:cs typeface="Arial" panose="020B0604020202020204" pitchFamily="34" charset="0"/>
              </a:rPr>
              <a:t>에 대하여 외부매입 대비 약 </a:t>
            </a:r>
            <a:r>
              <a:rPr lang="en-US" altLang="ko-KR" sz="800" dirty="0">
                <a:latin typeface="Arial" panose="020B0604020202020204" pitchFamily="34" charset="0"/>
                <a:cs typeface="Arial" panose="020B0604020202020204" pitchFamily="34" charset="0"/>
              </a:rPr>
              <a:t>46.8</a:t>
            </a:r>
            <a:r>
              <a:rPr lang="ko-KR" altLang="en-US" sz="800" dirty="0">
                <a:latin typeface="Arial" panose="020B0604020202020204" pitchFamily="34" charset="0"/>
                <a:cs typeface="Arial" panose="020B0604020202020204" pitchFamily="34" charset="0"/>
              </a:rPr>
              <a:t>억원의 원가절감 효과가 존재하나</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자체생산 스팀으로 전체 스팀사용량을 충당하지 못하여 스팀 사용량의 </a:t>
            </a:r>
            <a:r>
              <a:rPr lang="en-US" altLang="ko-KR" sz="800" dirty="0">
                <a:latin typeface="Arial" panose="020B0604020202020204" pitchFamily="34" charset="0"/>
                <a:cs typeface="Arial" panose="020B0604020202020204" pitchFamily="34" charset="0"/>
              </a:rPr>
              <a:t>35%</a:t>
            </a:r>
            <a:r>
              <a:rPr lang="ko-KR" altLang="en-US" sz="800" dirty="0">
                <a:latin typeface="Arial" panose="020B0604020202020204" pitchFamily="34" charset="0"/>
                <a:cs typeface="Arial" panose="020B0604020202020204" pitchFamily="34" charset="0"/>
              </a:rPr>
              <a:t>를 한화에너지로부터 외부 매입하고 있음</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과거 스팀 매입단가는 </a:t>
            </a:r>
            <a:r>
              <a:rPr lang="en-US" altLang="ko-KR" sz="800" dirty="0">
                <a:latin typeface="Arial" panose="020B0604020202020204" pitchFamily="34" charset="0"/>
                <a:cs typeface="Arial" panose="020B0604020202020204" pitchFamily="34" charset="0"/>
              </a:rPr>
              <a:t>3.5~4</a:t>
            </a:r>
            <a:r>
              <a:rPr lang="ko-KR" altLang="en-US" sz="800" dirty="0">
                <a:latin typeface="Arial" panose="020B0604020202020204" pitchFamily="34" charset="0"/>
                <a:cs typeface="Arial" panose="020B0604020202020204" pitchFamily="34" charset="0"/>
              </a:rPr>
              <a:t>만원</a:t>
            </a:r>
            <a:r>
              <a:rPr lang="en-US" altLang="ko-KR" sz="800" dirty="0">
                <a:latin typeface="Arial" panose="020B0604020202020204" pitchFamily="34" charset="0"/>
                <a:cs typeface="Arial" panose="020B0604020202020204" pitchFamily="34" charset="0"/>
              </a:rPr>
              <a:t>/</a:t>
            </a:r>
            <a:r>
              <a:rPr lang="en-US" altLang="ko-KR" sz="800" dirty="0" err="1">
                <a:latin typeface="Arial" panose="020B0604020202020204" pitchFamily="34" charset="0"/>
                <a:cs typeface="Arial" panose="020B0604020202020204" pitchFamily="34" charset="0"/>
              </a:rPr>
              <a:t>st</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수준이었으며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최저 매입단가 </a:t>
            </a:r>
            <a:r>
              <a:rPr lang="en-US" altLang="ko-KR" sz="800" dirty="0">
                <a:latin typeface="Arial" panose="020B0604020202020204" pitchFamily="34" charset="0"/>
                <a:cs typeface="Arial" panose="020B0604020202020204" pitchFamily="34" charset="0"/>
              </a:rPr>
              <a:t>3.5</a:t>
            </a:r>
            <a:r>
              <a:rPr lang="ko-KR" altLang="en-US" sz="800" dirty="0">
                <a:latin typeface="Arial" panose="020B0604020202020204" pitchFamily="34" charset="0"/>
                <a:cs typeface="Arial" panose="020B0604020202020204" pitchFamily="34" charset="0"/>
              </a:rPr>
              <a:t>만원</a:t>
            </a:r>
            <a:r>
              <a:rPr lang="en-US" altLang="ko-KR" sz="800" dirty="0">
                <a:latin typeface="Arial" panose="020B0604020202020204" pitchFamily="34" charset="0"/>
                <a:cs typeface="Arial" panose="020B0604020202020204" pitchFamily="34" charset="0"/>
              </a:rPr>
              <a:t>/</a:t>
            </a:r>
            <a:r>
              <a:rPr lang="en-US" altLang="ko-KR" sz="800" dirty="0" err="1">
                <a:latin typeface="Arial" panose="020B0604020202020204" pitchFamily="34" charset="0"/>
                <a:cs typeface="Arial" panose="020B0604020202020204" pitchFamily="34" charset="0"/>
              </a:rPr>
              <a:t>st</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가정 시 </a:t>
            </a:r>
            <a:r>
              <a:rPr lang="en-US" altLang="ko-KR" sz="800" dirty="0">
                <a:latin typeface="Arial" panose="020B0604020202020204" pitchFamily="34" charset="0"/>
                <a:cs typeface="Arial" panose="020B0604020202020204" pitchFamily="34" charset="0"/>
              </a:rPr>
              <a:t>1st/h </a:t>
            </a:r>
            <a:r>
              <a:rPr lang="ko-KR" altLang="en-US" sz="800" dirty="0">
                <a:latin typeface="Arial" panose="020B0604020202020204" pitchFamily="34" charset="0"/>
                <a:cs typeface="Arial" panose="020B0604020202020204" pitchFamily="34" charset="0"/>
              </a:rPr>
              <a:t>증산 시 연간 스팀 매입원가 절감효과는 </a:t>
            </a:r>
            <a:r>
              <a:rPr lang="en-US" altLang="ko-KR" sz="800" dirty="0">
                <a:latin typeface="Arial" panose="020B0604020202020204" pitchFamily="34" charset="0"/>
                <a:cs typeface="Arial" panose="020B0604020202020204" pitchFamily="34" charset="0"/>
              </a:rPr>
              <a:t>2.7</a:t>
            </a:r>
            <a:r>
              <a:rPr lang="ko-KR" altLang="en-US" sz="800" dirty="0">
                <a:latin typeface="Arial" panose="020B0604020202020204" pitchFamily="34" charset="0"/>
                <a:cs typeface="Arial" panose="020B0604020202020204" pitchFamily="34" charset="0"/>
              </a:rPr>
              <a:t>억원 수준에 해당함 </a:t>
            </a:r>
            <a:r>
              <a:rPr lang="en-US" altLang="ko-KR" sz="800" dirty="0">
                <a:latin typeface="Arial" panose="020B0604020202020204" pitchFamily="34" charset="0"/>
                <a:cs typeface="Arial" panose="020B0604020202020204" pitchFamily="34" charset="0"/>
              </a:rPr>
              <a:t>(</a:t>
            </a:r>
            <a:r>
              <a:rPr lang="en-US" altLang="ko-KR" sz="800" dirty="0">
                <a:solidFill>
                  <a:prstClr val="black"/>
                </a:solidFill>
                <a:latin typeface="Arial" panose="020B0604020202020204" pitchFamily="34" charset="0"/>
                <a:cs typeface="Arial" panose="020B0604020202020204" pitchFamily="34" charset="0"/>
              </a:rPr>
              <a:t>1st/h x</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24h x 340</a:t>
            </a:r>
            <a:r>
              <a:rPr lang="ko-KR" altLang="en-US" sz="800" dirty="0">
                <a:solidFill>
                  <a:prstClr val="black"/>
                </a:solidFill>
                <a:latin typeface="Arial" panose="020B0604020202020204" pitchFamily="34" charset="0"/>
                <a:cs typeface="Arial" panose="020B0604020202020204" pitchFamily="34" charset="0"/>
              </a:rPr>
              <a:t>일</a:t>
            </a:r>
            <a:r>
              <a:rPr lang="en-US" altLang="ko-KR" sz="800" dirty="0">
                <a:solidFill>
                  <a:prstClr val="black"/>
                </a:solidFill>
                <a:latin typeface="Arial" panose="020B0604020202020204" pitchFamily="34" charset="0"/>
                <a:cs typeface="Arial" panose="020B0604020202020204" pitchFamily="34" charset="0"/>
              </a:rPr>
              <a:t> x</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95%(</a:t>
            </a:r>
            <a:r>
              <a:rPr lang="ko-KR" altLang="en-US" sz="800" dirty="0">
                <a:solidFill>
                  <a:prstClr val="black"/>
                </a:solidFill>
                <a:latin typeface="Arial" panose="020B0604020202020204" pitchFamily="34" charset="0"/>
                <a:cs typeface="Arial" panose="020B0604020202020204" pitchFamily="34" charset="0"/>
              </a:rPr>
              <a:t>가동률</a:t>
            </a:r>
            <a:r>
              <a:rPr lang="en-US" altLang="ko-KR" sz="800" dirty="0">
                <a:solidFill>
                  <a:prstClr val="black"/>
                </a:solidFill>
                <a:latin typeface="Arial" panose="020B0604020202020204" pitchFamily="34" charset="0"/>
                <a:cs typeface="Arial" panose="020B0604020202020204" pitchFamily="34" charset="0"/>
              </a:rPr>
              <a:t>) x</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35,000</a:t>
            </a:r>
            <a:r>
              <a:rPr lang="ko-KR" altLang="en-US" sz="800" dirty="0">
                <a:solidFill>
                  <a:prstClr val="black"/>
                </a:solidFill>
                <a:latin typeface="Arial" panose="020B0604020202020204" pitchFamily="34" charset="0"/>
                <a:cs typeface="Arial" panose="020B0604020202020204" pitchFamily="34" charset="0"/>
              </a:rPr>
              <a:t>원</a:t>
            </a:r>
            <a:r>
              <a:rPr lang="en-US" altLang="ko-KR" sz="800" dirty="0">
                <a:solidFill>
                  <a:prstClr val="black"/>
                </a:solidFill>
                <a:latin typeface="Arial" panose="020B0604020202020204" pitchFamily="34" charset="0"/>
                <a:cs typeface="Arial" panose="020B0604020202020204" pitchFamily="34" charset="0"/>
              </a:rPr>
              <a:t>/</a:t>
            </a:r>
            <a:r>
              <a:rPr lang="en-US" altLang="ko-KR" sz="800" dirty="0" err="1">
                <a:solidFill>
                  <a:prstClr val="black"/>
                </a:solidFill>
                <a:latin typeface="Arial" panose="020B0604020202020204" pitchFamily="34" charset="0"/>
                <a:cs typeface="Arial" panose="020B0604020202020204" pitchFamily="34" charset="0"/>
              </a:rPr>
              <a:t>st</a:t>
            </a:r>
            <a:r>
              <a:rPr lang="en-US" altLang="ko-KR" sz="800" dirty="0">
                <a:solidFill>
                  <a:prstClr val="black"/>
                </a:solidFill>
                <a:latin typeface="Arial" panose="020B0604020202020204" pitchFamily="34" charset="0"/>
                <a:cs typeface="Arial" panose="020B0604020202020204" pitchFamily="34" charset="0"/>
              </a:rPr>
              <a:t>)</a:t>
            </a:r>
            <a:endParaRPr lang="en-US" altLang="ko-KR" sz="900" baseline="30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992FA5-2EB7-4600-9CC6-2938188C3331}"/>
              </a:ext>
            </a:extLst>
          </p:cNvPr>
          <p:cNvSpPr txBox="1"/>
          <p:nvPr/>
        </p:nvSpPr>
        <p:spPr>
          <a:xfrm>
            <a:off x="1298448" y="2194560"/>
            <a:ext cx="585216" cy="100584"/>
          </a:xfrm>
          <a:prstGeom prst="rect">
            <a:avLst/>
          </a:prstGeom>
          <a:noFill/>
        </p:spPr>
        <p:txBody>
          <a:bodyPr wrap="square" lIns="54610" tIns="54610" rIns="54610" bIns="54610" rtlCol="0">
            <a:noAutofit/>
          </a:bodyPr>
          <a:lstStyle/>
          <a:p>
            <a:pPr>
              <a:spcAft>
                <a:spcPts val="600"/>
              </a:spcAft>
            </a:pPr>
            <a:endParaRPr lang="ko-KR" altLang="en-US" sz="1000" dirty="0" err="1">
              <a:solidFill>
                <a:schemeClr val="tx2"/>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F78D95C-F7A9-4AD7-98B9-84B1C0E6747D}"/>
              </a:ext>
            </a:extLst>
          </p:cNvPr>
          <p:cNvSpPr txBox="1"/>
          <p:nvPr/>
        </p:nvSpPr>
        <p:spPr>
          <a:xfrm>
            <a:off x="1183185" y="3243875"/>
            <a:ext cx="1058547" cy="255729"/>
          </a:xfrm>
          <a:prstGeom prst="rect">
            <a:avLst/>
          </a:prstGeom>
          <a:noFill/>
        </p:spPr>
        <p:txBody>
          <a:bodyPr wrap="square" lIns="54610" tIns="54610" rIns="54610" bIns="54610" rtlCol="0">
            <a:noAutofit/>
          </a:bodyPr>
          <a:lstStyle/>
          <a:p>
            <a:pPr>
              <a:spcAft>
                <a:spcPts val="600"/>
              </a:spcAft>
            </a:pPr>
            <a:r>
              <a:rPr lang="ko-KR" altLang="en-US" sz="1000" b="1" i="1" dirty="0" err="1">
                <a:solidFill>
                  <a:srgbClr val="C00000"/>
                </a:solidFill>
                <a:latin typeface="Arial" panose="020B0604020202020204" pitchFamily="34" charset="0"/>
                <a:cs typeface="Arial" panose="020B0604020202020204" pitchFamily="34" charset="0"/>
              </a:rPr>
              <a:t>관리필요영역</a:t>
            </a:r>
            <a:endParaRPr lang="ko-KR" altLang="en-US" sz="1000" b="1" i="1" dirty="0">
              <a:solidFill>
                <a:srgbClr val="C00000"/>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C3A9A9C5-01A9-44BD-A46F-0C01A889F825}"/>
              </a:ext>
            </a:extLst>
          </p:cNvPr>
          <p:cNvSpPr txBox="1"/>
          <p:nvPr/>
        </p:nvSpPr>
        <p:spPr>
          <a:xfrm>
            <a:off x="5074582" y="4788752"/>
            <a:ext cx="4488960" cy="757637"/>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용수 및 폐수처리시설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Utilization</a:t>
            </a: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군산공장의 제지생산량 증가에 따른 스팀 및 전기 사용량 </a:t>
            </a:r>
            <a:r>
              <a:rPr lang="ko-KR" altLang="en-US" sz="800" dirty="0" err="1">
                <a:solidFill>
                  <a:srgbClr val="000000"/>
                </a:solidFill>
                <a:latin typeface="Arial" panose="020B0604020202020204" pitchFamily="34" charset="0"/>
                <a:cs typeface="Arial" panose="020B0604020202020204" pitchFamily="34" charset="0"/>
              </a:rPr>
              <a:t>증가량에</a:t>
            </a:r>
            <a:r>
              <a:rPr lang="ko-KR" altLang="en-US" sz="800" dirty="0">
                <a:solidFill>
                  <a:srgbClr val="000000"/>
                </a:solidFill>
                <a:latin typeface="Arial" panose="020B0604020202020204" pitchFamily="34" charset="0"/>
                <a:cs typeface="Arial" panose="020B0604020202020204" pitchFamily="34" charset="0"/>
              </a:rPr>
              <a:t> 비해 용수사용량 및 </a:t>
            </a:r>
            <a:r>
              <a:rPr lang="ko-KR" altLang="en-US" sz="800" dirty="0" err="1">
                <a:solidFill>
                  <a:srgbClr val="000000"/>
                </a:solidFill>
                <a:latin typeface="Arial" panose="020B0604020202020204" pitchFamily="34" charset="0"/>
                <a:cs typeface="Arial" panose="020B0604020202020204" pitchFamily="34" charset="0"/>
              </a:rPr>
              <a:t>폐수처리량은</a:t>
            </a:r>
            <a:r>
              <a:rPr lang="ko-KR" altLang="en-US" sz="800" dirty="0">
                <a:solidFill>
                  <a:srgbClr val="000000"/>
                </a:solidFill>
                <a:latin typeface="Arial" panose="020B0604020202020204" pitchFamily="34" charset="0"/>
                <a:cs typeface="Arial" panose="020B0604020202020204" pitchFamily="34" charset="0"/>
              </a:rPr>
              <a:t> 청수절감 활동</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현장 </a:t>
            </a:r>
            <a:r>
              <a:rPr lang="en-US" altLang="ko-KR" sz="800" dirty="0" err="1">
                <a:solidFill>
                  <a:srgbClr val="000000"/>
                </a:solidFill>
                <a:latin typeface="Arial" panose="020B0604020202020204" pitchFamily="34" charset="0"/>
                <a:cs typeface="Arial" panose="020B0604020202020204" pitchFamily="34" charset="0"/>
              </a:rPr>
              <a:t>Sealin</a:t>
            </a:r>
            <a:r>
              <a:rPr lang="ko-KR" altLang="en-US" sz="800" dirty="0">
                <a:solidFill>
                  <a:srgbClr val="000000"/>
                </a:solidFill>
                <a:latin typeface="Arial" panose="020B0604020202020204" pitchFamily="34" charset="0"/>
                <a:cs typeface="Arial" panose="020B0604020202020204" pitchFamily="34" charset="0"/>
              </a:rPr>
              <a:t>수</a:t>
            </a:r>
            <a:r>
              <a:rPr lang="en-US" altLang="ko-KR" sz="800" dirty="0">
                <a:solidFill>
                  <a:srgbClr val="000000"/>
                </a:solidFill>
                <a:latin typeface="Arial" panose="020B0604020202020204" pitchFamily="34" charset="0"/>
                <a:cs typeface="Arial" panose="020B0604020202020204" pitchFamily="34" charset="0"/>
              </a:rPr>
              <a:t>, Shower</a:t>
            </a:r>
            <a:r>
              <a:rPr lang="ko-KR" altLang="en-US" sz="800" dirty="0">
                <a:solidFill>
                  <a:srgbClr val="000000"/>
                </a:solidFill>
                <a:latin typeface="Arial" panose="020B0604020202020204" pitchFamily="34" charset="0"/>
                <a:cs typeface="Arial" panose="020B0604020202020204" pitchFamily="34" charset="0"/>
              </a:rPr>
              <a:t>수 등 혼합수로 전환</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으로 인해 감소 및 유지 추세를 보이며</a:t>
            </a:r>
            <a:r>
              <a:rPr lang="en-US" altLang="ko-KR" sz="800" dirty="0">
                <a:solidFill>
                  <a:srgbClr val="000000"/>
                </a:solidFill>
                <a:latin typeface="Arial" panose="020B0604020202020204" pitchFamily="34" charset="0"/>
                <a:cs typeface="Arial" panose="020B0604020202020204" pitchFamily="34" charset="0"/>
              </a:rPr>
              <a:t>, 2022</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1</a:t>
            </a:r>
            <a:r>
              <a:rPr lang="ko-KR" altLang="en-US" sz="800" dirty="0">
                <a:solidFill>
                  <a:srgbClr val="000000"/>
                </a:solidFill>
                <a:latin typeface="Arial" panose="020B0604020202020204" pitchFamily="34" charset="0"/>
                <a:cs typeface="Arial" panose="020B0604020202020204" pitchFamily="34" charset="0"/>
              </a:rPr>
              <a:t>분기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기준 용량</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연 </a:t>
            </a:r>
            <a:r>
              <a:rPr lang="en-US" altLang="ko-KR" sz="800" dirty="0">
                <a:solidFill>
                  <a:srgbClr val="000000"/>
                </a:solidFill>
                <a:latin typeface="Arial" panose="020B0604020202020204" pitchFamily="34" charset="0"/>
                <a:cs typeface="Arial" panose="020B0604020202020204" pitchFamily="34" charset="0"/>
              </a:rPr>
              <a:t>365</a:t>
            </a:r>
            <a:r>
              <a:rPr lang="ko-KR" altLang="en-US" sz="800" dirty="0" err="1">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대비 각각 </a:t>
            </a:r>
            <a:r>
              <a:rPr lang="en-US" altLang="ko-KR" sz="800" dirty="0">
                <a:solidFill>
                  <a:srgbClr val="000000"/>
                </a:solidFill>
                <a:latin typeface="Arial" panose="020B0604020202020204" pitchFamily="34" charset="0"/>
                <a:cs typeface="Arial" panose="020B0604020202020204" pitchFamily="34" charset="0"/>
              </a:rPr>
              <a:t>36%</a:t>
            </a:r>
            <a:r>
              <a:rPr lang="ko-KR" altLang="en-US" sz="800" dirty="0">
                <a:solidFill>
                  <a:srgbClr val="000000"/>
                </a:solidFill>
                <a:latin typeface="Arial" panose="020B0604020202020204" pitchFamily="34" charset="0"/>
                <a:cs typeface="Arial" panose="020B0604020202020204" pitchFamily="34" charset="0"/>
              </a:rPr>
              <a:t>와</a:t>
            </a:r>
            <a:r>
              <a:rPr lang="en-US" altLang="ko-KR" sz="800" dirty="0">
                <a:solidFill>
                  <a:srgbClr val="000000"/>
                </a:solidFill>
                <a:latin typeface="Arial" panose="020B0604020202020204" pitchFamily="34" charset="0"/>
                <a:cs typeface="Arial" panose="020B0604020202020204" pitchFamily="34" charset="0"/>
              </a:rPr>
              <a:t> 23% </a:t>
            </a:r>
            <a:r>
              <a:rPr lang="ko-KR" altLang="en-US" sz="800" dirty="0">
                <a:solidFill>
                  <a:srgbClr val="000000"/>
                </a:solidFill>
                <a:latin typeface="Arial" panose="020B0604020202020204" pitchFamily="34" charset="0"/>
                <a:cs typeface="Arial" panose="020B0604020202020204" pitchFamily="34" charset="0"/>
              </a:rPr>
              <a:t>수준의</a:t>
            </a:r>
            <a:r>
              <a:rPr lang="en-US" altLang="ko-KR" sz="800" dirty="0">
                <a:solidFill>
                  <a:srgbClr val="000000"/>
                </a:solidFill>
                <a:latin typeface="Arial" panose="020B0604020202020204" pitchFamily="34" charset="0"/>
                <a:cs typeface="Arial" panose="020B0604020202020204" pitchFamily="34" charset="0"/>
              </a:rPr>
              <a:t> Utilization</a:t>
            </a:r>
            <a:r>
              <a:rPr lang="ko-KR" altLang="en-US" sz="800" dirty="0">
                <a:solidFill>
                  <a:srgbClr val="000000"/>
                </a:solidFill>
                <a:latin typeface="Arial" panose="020B0604020202020204" pitchFamily="34" charset="0"/>
                <a:cs typeface="Arial" panose="020B0604020202020204" pitchFamily="34" charset="0"/>
              </a:rPr>
              <a:t>을 보임</a:t>
            </a:r>
            <a:endParaRPr lang="en-US" altLang="ko-KR" sz="800" dirty="0">
              <a:solidFill>
                <a:srgbClr val="000000"/>
              </a:solidFill>
              <a:latin typeface="Arial" panose="020B0604020202020204" pitchFamily="34" charset="0"/>
              <a:cs typeface="Arial" panose="020B0604020202020204" pitchFamily="34" charset="0"/>
            </a:endParaRPr>
          </a:p>
          <a:p>
            <a:pPr marL="360000"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endParaRPr kumimoji="0" lang="en-US" altLang="ko-KR"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179025" lvl="0" defTabSz="914400" latinLnBrk="1">
              <a:lnSpc>
                <a:spcPts val="1200"/>
              </a:lnSpc>
              <a:spcBef>
                <a:spcPts val="300"/>
              </a:spcBef>
              <a:buClr>
                <a:srgbClr val="00338D"/>
              </a:buClr>
              <a:tabLst>
                <a:tab pos="266700" algn="l"/>
              </a:tabLst>
              <a:defRPr/>
            </a:pPr>
            <a:r>
              <a:rPr lang="en-US" altLang="ko-KR" sz="800" dirty="0">
                <a:latin typeface="Arial" panose="020B0604020202020204" pitchFamily="34" charset="0"/>
                <a:cs typeface="Arial" panose="020B0604020202020204" pitchFamily="34" charset="0"/>
              </a:rPr>
              <a:t> </a:t>
            </a:r>
          </a:p>
        </p:txBody>
      </p:sp>
      <p:graphicFrame>
        <p:nvGraphicFramePr>
          <p:cNvPr id="3" name="표 2">
            <a:extLst>
              <a:ext uri="{FF2B5EF4-FFF2-40B4-BE49-F238E27FC236}">
                <a16:creationId xmlns:a16="http://schemas.microsoft.com/office/drawing/2014/main" id="{404C06F2-0FFE-455B-8A14-293637A761B5}"/>
              </a:ext>
            </a:extLst>
          </p:cNvPr>
          <p:cNvGraphicFramePr>
            <a:graphicFrameLocks noGrp="1"/>
          </p:cNvGraphicFramePr>
          <p:nvPr>
            <p:extLst>
              <p:ext uri="{D42A27DB-BD31-4B8C-83A1-F6EECF244321}">
                <p14:modId xmlns:p14="http://schemas.microsoft.com/office/powerpoint/2010/main" val="62645292"/>
              </p:ext>
            </p:extLst>
          </p:nvPr>
        </p:nvGraphicFramePr>
        <p:xfrm>
          <a:off x="567891" y="1757172"/>
          <a:ext cx="4289858" cy="975360"/>
        </p:xfrm>
        <a:graphic>
          <a:graphicData uri="http://schemas.openxmlformats.org/drawingml/2006/table">
            <a:tbl>
              <a:tblPr/>
              <a:tblGrid>
                <a:gridCol w="408834">
                  <a:extLst>
                    <a:ext uri="{9D8B030D-6E8A-4147-A177-3AD203B41FA5}">
                      <a16:colId xmlns:a16="http://schemas.microsoft.com/office/drawing/2014/main" val="3136225951"/>
                    </a:ext>
                  </a:extLst>
                </a:gridCol>
                <a:gridCol w="577755">
                  <a:extLst>
                    <a:ext uri="{9D8B030D-6E8A-4147-A177-3AD203B41FA5}">
                      <a16:colId xmlns:a16="http://schemas.microsoft.com/office/drawing/2014/main" val="333921734"/>
                    </a:ext>
                  </a:extLst>
                </a:gridCol>
                <a:gridCol w="1158340">
                  <a:extLst>
                    <a:ext uri="{9D8B030D-6E8A-4147-A177-3AD203B41FA5}">
                      <a16:colId xmlns:a16="http://schemas.microsoft.com/office/drawing/2014/main" val="223118654"/>
                    </a:ext>
                  </a:extLst>
                </a:gridCol>
                <a:gridCol w="560732">
                  <a:extLst>
                    <a:ext uri="{9D8B030D-6E8A-4147-A177-3AD203B41FA5}">
                      <a16:colId xmlns:a16="http://schemas.microsoft.com/office/drawing/2014/main" val="2781008148"/>
                    </a:ext>
                  </a:extLst>
                </a:gridCol>
                <a:gridCol w="621792">
                  <a:extLst>
                    <a:ext uri="{9D8B030D-6E8A-4147-A177-3AD203B41FA5}">
                      <a16:colId xmlns:a16="http://schemas.microsoft.com/office/drawing/2014/main" val="2577137768"/>
                    </a:ext>
                  </a:extLst>
                </a:gridCol>
                <a:gridCol w="962405">
                  <a:extLst>
                    <a:ext uri="{9D8B030D-6E8A-4147-A177-3AD203B41FA5}">
                      <a16:colId xmlns:a16="http://schemas.microsoft.com/office/drawing/2014/main" val="3386822742"/>
                    </a:ext>
                  </a:extLst>
                </a:gridCol>
              </a:tblGrid>
              <a:tr h="183813">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Utility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Capacity</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연관 </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환경설비</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Capacity</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8496396"/>
                  </a:ext>
                </a:extLst>
              </a:tr>
              <a:tr h="122542">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mwh</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한화에너지와 전기공급계약</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smCheck">
                      <a:fgClr>
                        <a:srgbClr val="808080"/>
                      </a:fgClr>
                      <a:bgClr>
                        <a:schemeClr val="bg1"/>
                      </a:bgClr>
                    </a:patt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smCheck">
                      <a:fgClr>
                        <a:srgbClr val="808080"/>
                      </a:fgClr>
                      <a:bgClr>
                        <a:schemeClr val="bg1"/>
                      </a:bgClr>
                    </a:patt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smCheck">
                      <a:fgClr>
                        <a:srgbClr val="808080"/>
                      </a:fgClr>
                      <a:bgClr>
                        <a:schemeClr val="bg1"/>
                      </a:bgClr>
                    </a:pattFill>
                  </a:tcPr>
                </a:tc>
                <a:extLst>
                  <a:ext uri="{0D108BD9-81ED-4DB2-BD59-A6C34878D82A}">
                    <a16:rowId xmlns:a16="http://schemas.microsoft.com/office/drawing/2014/main" val="2813565326"/>
                  </a:ext>
                </a:extLst>
              </a:tr>
              <a:tr h="122542">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st</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가동 시 발생하는 스팀의 용량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wt</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유동상식 소각로</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(BFBC)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1380380"/>
                  </a:ext>
                </a:extLst>
              </a:tr>
              <a:tr h="183813">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 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공업용수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인입</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페수</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처리시설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 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재용수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및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시폐수처리종말장</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방류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64483621"/>
                  </a:ext>
                </a:extLst>
              </a:tr>
            </a:tbl>
          </a:graphicData>
        </a:graphic>
      </p:graphicFrame>
      <p:sp>
        <p:nvSpPr>
          <p:cNvPr id="23" name="TextBox 22">
            <a:extLst>
              <a:ext uri="{FF2B5EF4-FFF2-40B4-BE49-F238E27FC236}">
                <a16:creationId xmlns:a16="http://schemas.microsoft.com/office/drawing/2014/main" id="{D8F79019-3D4C-4E6F-BB8B-C96E42F43B21}"/>
              </a:ext>
            </a:extLst>
          </p:cNvPr>
          <p:cNvSpPr txBox="1"/>
          <p:nvPr/>
        </p:nvSpPr>
        <p:spPr>
          <a:xfrm>
            <a:off x="5116009" y="5601306"/>
            <a:ext cx="4488960" cy="757637"/>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전력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Utilization</a:t>
            </a: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전력 사용량은 제지 생산량이 증가함에 따라 증가추세를 보이지만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한화에너지와의 계약 용량 대비 </a:t>
            </a:r>
            <a:r>
              <a:rPr lang="en-US" altLang="ko-KR" sz="800" dirty="0">
                <a:solidFill>
                  <a:srgbClr val="000000"/>
                </a:solidFill>
                <a:latin typeface="Arial" panose="020B0604020202020204" pitchFamily="34" charset="0"/>
                <a:cs typeface="Arial" panose="020B0604020202020204" pitchFamily="34" charset="0"/>
              </a:rPr>
              <a:t>33% </a:t>
            </a:r>
            <a:r>
              <a:rPr lang="ko-KR" altLang="en-US" sz="800" dirty="0">
                <a:solidFill>
                  <a:srgbClr val="000000"/>
                </a:solidFill>
                <a:latin typeface="Arial" panose="020B0604020202020204" pitchFamily="34" charset="0"/>
                <a:cs typeface="Arial" panose="020B0604020202020204" pitchFamily="34" charset="0"/>
              </a:rPr>
              <a:t>수준을 사용하고 있어 여유 </a:t>
            </a:r>
            <a:r>
              <a:rPr lang="en-US" altLang="ko-KR" sz="800" dirty="0">
                <a:solidFill>
                  <a:srgbClr val="000000"/>
                </a:solidFill>
                <a:latin typeface="Arial" panose="020B0604020202020204" pitchFamily="34" charset="0"/>
                <a:cs typeface="Arial" panose="020B0604020202020204" pitchFamily="34" charset="0"/>
              </a:rPr>
              <a:t>Capacity</a:t>
            </a:r>
            <a:r>
              <a:rPr lang="ko-KR" altLang="en-US" sz="800" dirty="0">
                <a:solidFill>
                  <a:srgbClr val="000000"/>
                </a:solidFill>
                <a:latin typeface="Arial" panose="020B0604020202020204" pitchFamily="34" charset="0"/>
                <a:cs typeface="Arial" panose="020B0604020202020204" pitchFamily="34" charset="0"/>
              </a:rPr>
              <a:t>가 충분한 것으로 파악됨</a:t>
            </a:r>
            <a:endParaRPr kumimoji="0" lang="en-US" altLang="ko-KR" sz="9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179025" lvl="0" defTabSz="914400" latinLnBrk="1">
              <a:lnSpc>
                <a:spcPts val="1200"/>
              </a:lnSpc>
              <a:spcBef>
                <a:spcPts val="300"/>
              </a:spcBef>
              <a:buClr>
                <a:srgbClr val="00338D"/>
              </a:buClr>
              <a:tabLst>
                <a:tab pos="266700" algn="l"/>
              </a:tabLst>
              <a:defRPr/>
            </a:pPr>
            <a:r>
              <a:rPr lang="en-US" altLang="ko-KR" sz="900" dirty="0">
                <a:latin typeface="Arial" panose="020B0604020202020204" pitchFamily="34" charset="0"/>
                <a:cs typeface="Arial" panose="020B0604020202020204" pitchFamily="34" charset="0"/>
              </a:rPr>
              <a:t> </a:t>
            </a:r>
          </a:p>
        </p:txBody>
      </p:sp>
      <p:sp>
        <p:nvSpPr>
          <p:cNvPr id="7" name="오른쪽 중괄호 6">
            <a:extLst>
              <a:ext uri="{FF2B5EF4-FFF2-40B4-BE49-F238E27FC236}">
                <a16:creationId xmlns:a16="http://schemas.microsoft.com/office/drawing/2014/main" id="{28BFBE33-739A-4F6D-9D2B-6F62FC512CC8}"/>
              </a:ext>
            </a:extLst>
          </p:cNvPr>
          <p:cNvSpPr/>
          <p:nvPr/>
        </p:nvSpPr>
        <p:spPr>
          <a:xfrm>
            <a:off x="4497016" y="3122812"/>
            <a:ext cx="274320" cy="517495"/>
          </a:xfrm>
          <a:prstGeom prst="righ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6" name="순서도: 연결자 25">
            <a:extLst>
              <a:ext uri="{FF2B5EF4-FFF2-40B4-BE49-F238E27FC236}">
                <a16:creationId xmlns:a16="http://schemas.microsoft.com/office/drawing/2014/main" id="{519D146A-3D96-49F6-9E74-19CE9B5A3CB4}"/>
              </a:ext>
            </a:extLst>
          </p:cNvPr>
          <p:cNvSpPr/>
          <p:nvPr/>
        </p:nvSpPr>
        <p:spPr bwMode="auto">
          <a:xfrm>
            <a:off x="4749378" y="4278191"/>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27" name="오른쪽 중괄호 26">
            <a:extLst>
              <a:ext uri="{FF2B5EF4-FFF2-40B4-BE49-F238E27FC236}">
                <a16:creationId xmlns:a16="http://schemas.microsoft.com/office/drawing/2014/main" id="{90B77431-8908-48D1-9DC4-816E3F23D85A}"/>
              </a:ext>
            </a:extLst>
          </p:cNvPr>
          <p:cNvSpPr/>
          <p:nvPr/>
        </p:nvSpPr>
        <p:spPr>
          <a:xfrm>
            <a:off x="4475058" y="4152367"/>
            <a:ext cx="274320" cy="517495"/>
          </a:xfrm>
          <a:prstGeom prst="righ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8" name="순서도: 연결자 27">
            <a:extLst>
              <a:ext uri="{FF2B5EF4-FFF2-40B4-BE49-F238E27FC236}">
                <a16:creationId xmlns:a16="http://schemas.microsoft.com/office/drawing/2014/main" id="{D655D452-6A68-40E1-B79A-6163B32AD80C}"/>
              </a:ext>
            </a:extLst>
          </p:cNvPr>
          <p:cNvSpPr/>
          <p:nvPr/>
        </p:nvSpPr>
        <p:spPr bwMode="auto">
          <a:xfrm>
            <a:off x="4751211" y="4450461"/>
            <a:ext cx="132923" cy="132923"/>
          </a:xfrm>
          <a:prstGeom prst="flowChartConnector">
            <a:avLst/>
          </a:prstGeom>
          <a:solidFill>
            <a:srgbClr val="6D2077"/>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3</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24" name="순서도: 연결자 23">
            <a:extLst>
              <a:ext uri="{FF2B5EF4-FFF2-40B4-BE49-F238E27FC236}">
                <a16:creationId xmlns:a16="http://schemas.microsoft.com/office/drawing/2014/main" id="{58407EFC-6869-4066-8F98-3CDCE6B9EE15}"/>
              </a:ext>
            </a:extLst>
          </p:cNvPr>
          <p:cNvSpPr/>
          <p:nvPr/>
        </p:nvSpPr>
        <p:spPr bwMode="auto">
          <a:xfrm>
            <a:off x="4771336" y="3315097"/>
            <a:ext cx="132923" cy="132923"/>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1</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29" name="순서도: 연결자 28">
            <a:extLst>
              <a:ext uri="{FF2B5EF4-FFF2-40B4-BE49-F238E27FC236}">
                <a16:creationId xmlns:a16="http://schemas.microsoft.com/office/drawing/2014/main" id="{8E8BDBB7-3A5B-4A7B-AA46-ED8250660871}"/>
              </a:ext>
            </a:extLst>
          </p:cNvPr>
          <p:cNvSpPr/>
          <p:nvPr/>
        </p:nvSpPr>
        <p:spPr bwMode="auto">
          <a:xfrm>
            <a:off x="5051095" y="1475541"/>
            <a:ext cx="129828" cy="132923"/>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1</a:t>
            </a:r>
            <a:endParaRPr lang="ko-KR" altLang="en-US" sz="600" b="1" kern="0" dirty="0">
              <a:solidFill>
                <a:srgbClr val="FFFFFF"/>
              </a:solidFill>
              <a:latin typeface="Arial" panose="020B0604020202020204" pitchFamily="34" charset="0"/>
              <a:cs typeface="Arial" panose="020B0604020202020204" pitchFamily="34" charset="0"/>
            </a:endParaRPr>
          </a:p>
        </p:txBody>
      </p:sp>
      <p:graphicFrame>
        <p:nvGraphicFramePr>
          <p:cNvPr id="10" name="표 9">
            <a:extLst>
              <a:ext uri="{FF2B5EF4-FFF2-40B4-BE49-F238E27FC236}">
                <a16:creationId xmlns:a16="http://schemas.microsoft.com/office/drawing/2014/main" id="{D8AAF887-A1EC-450C-8CEF-60702308706C}"/>
              </a:ext>
            </a:extLst>
          </p:cNvPr>
          <p:cNvGraphicFramePr>
            <a:graphicFrameLocks noGrp="1"/>
          </p:cNvGraphicFramePr>
          <p:nvPr>
            <p:extLst>
              <p:ext uri="{D42A27DB-BD31-4B8C-83A1-F6EECF244321}">
                <p14:modId xmlns:p14="http://schemas.microsoft.com/office/powerpoint/2010/main" val="495482921"/>
              </p:ext>
            </p:extLst>
          </p:nvPr>
        </p:nvGraphicFramePr>
        <p:xfrm>
          <a:off x="5464909" y="3522346"/>
          <a:ext cx="3839891" cy="341952"/>
        </p:xfrm>
        <a:graphic>
          <a:graphicData uri="http://schemas.openxmlformats.org/drawingml/2006/table">
            <a:tbl>
              <a:tblPr/>
              <a:tblGrid>
                <a:gridCol w="1167555">
                  <a:extLst>
                    <a:ext uri="{9D8B030D-6E8A-4147-A177-3AD203B41FA5}">
                      <a16:colId xmlns:a16="http://schemas.microsoft.com/office/drawing/2014/main" val="1635377623"/>
                    </a:ext>
                  </a:extLst>
                </a:gridCol>
                <a:gridCol w="502920">
                  <a:extLst>
                    <a:ext uri="{9D8B030D-6E8A-4147-A177-3AD203B41FA5}">
                      <a16:colId xmlns:a16="http://schemas.microsoft.com/office/drawing/2014/main" val="2709036409"/>
                    </a:ext>
                  </a:extLst>
                </a:gridCol>
                <a:gridCol w="542354">
                  <a:extLst>
                    <a:ext uri="{9D8B030D-6E8A-4147-A177-3AD203B41FA5}">
                      <a16:colId xmlns:a16="http://schemas.microsoft.com/office/drawing/2014/main" val="3518194501"/>
                    </a:ext>
                  </a:extLst>
                </a:gridCol>
                <a:gridCol w="542354">
                  <a:extLst>
                    <a:ext uri="{9D8B030D-6E8A-4147-A177-3AD203B41FA5}">
                      <a16:colId xmlns:a16="http://schemas.microsoft.com/office/drawing/2014/main" val="2281639224"/>
                    </a:ext>
                  </a:extLst>
                </a:gridCol>
                <a:gridCol w="542354">
                  <a:extLst>
                    <a:ext uri="{9D8B030D-6E8A-4147-A177-3AD203B41FA5}">
                      <a16:colId xmlns:a16="http://schemas.microsoft.com/office/drawing/2014/main" val="933721397"/>
                    </a:ext>
                  </a:extLst>
                </a:gridCol>
                <a:gridCol w="542354">
                  <a:extLst>
                    <a:ext uri="{9D8B030D-6E8A-4147-A177-3AD203B41FA5}">
                      <a16:colId xmlns:a16="http://schemas.microsoft.com/office/drawing/2014/main" val="3397442294"/>
                    </a:ext>
                  </a:extLst>
                </a:gridCol>
              </a:tblGrid>
              <a:tr h="56790">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95258613"/>
                  </a:ext>
                </a:extLst>
              </a:tr>
              <a:tr h="117636">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스팀 발생량</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만톤</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57454759"/>
                  </a:ext>
                </a:extLst>
              </a:tr>
              <a:tr h="117636">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운영 이익</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6270940"/>
                  </a:ext>
                </a:extLst>
              </a:tr>
            </a:tbl>
          </a:graphicData>
        </a:graphic>
      </p:graphicFrame>
      <p:sp>
        <p:nvSpPr>
          <p:cNvPr id="25" name="순서도: 연결자 24">
            <a:extLst>
              <a:ext uri="{FF2B5EF4-FFF2-40B4-BE49-F238E27FC236}">
                <a16:creationId xmlns:a16="http://schemas.microsoft.com/office/drawing/2014/main" id="{62A7FA46-5113-462A-BB90-3EB06652B48F}"/>
              </a:ext>
            </a:extLst>
          </p:cNvPr>
          <p:cNvSpPr/>
          <p:nvPr/>
        </p:nvSpPr>
        <p:spPr bwMode="auto">
          <a:xfrm>
            <a:off x="5102266" y="4910154"/>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2" name="순서도: 연결자 31">
            <a:extLst>
              <a:ext uri="{FF2B5EF4-FFF2-40B4-BE49-F238E27FC236}">
                <a16:creationId xmlns:a16="http://schemas.microsoft.com/office/drawing/2014/main" id="{119E56A8-81CA-4BA2-B912-84381830D9F1}"/>
              </a:ext>
            </a:extLst>
          </p:cNvPr>
          <p:cNvSpPr/>
          <p:nvPr/>
        </p:nvSpPr>
        <p:spPr bwMode="auto">
          <a:xfrm>
            <a:off x="5116184" y="5712785"/>
            <a:ext cx="132923" cy="132923"/>
          </a:xfrm>
          <a:prstGeom prst="flowChartConnector">
            <a:avLst/>
          </a:prstGeom>
          <a:solidFill>
            <a:srgbClr val="6D2077"/>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3</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3" name="직사각형 119">
            <a:extLst>
              <a:ext uri="{FF2B5EF4-FFF2-40B4-BE49-F238E27FC236}">
                <a16:creationId xmlns:a16="http://schemas.microsoft.com/office/drawing/2014/main" id="{EEF5ECBE-0FFA-4234-B9C3-985C00A8705C}"/>
              </a:ext>
            </a:extLst>
          </p:cNvPr>
          <p:cNvSpPr/>
          <p:nvPr/>
        </p:nvSpPr>
        <p:spPr bwMode="auto">
          <a:xfrm>
            <a:off x="515856" y="1563838"/>
            <a:ext cx="4675939" cy="21367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800" b="1" dirty="0">
                <a:solidFill>
                  <a:srgbClr val="00338D"/>
                </a:solidFill>
                <a:latin typeface="Arial" panose="020B0604020202020204" pitchFamily="34" charset="0"/>
                <a:cs typeface="Arial" panose="020B0604020202020204" pitchFamily="34" charset="0"/>
              </a:rPr>
              <a:t>[</a:t>
            </a:r>
            <a:r>
              <a:rPr lang="ko-KR" altLang="en-US" sz="800" b="1" dirty="0">
                <a:solidFill>
                  <a:srgbClr val="00338D"/>
                </a:solidFill>
                <a:latin typeface="Arial" panose="020B0604020202020204" pitchFamily="34" charset="0"/>
                <a:cs typeface="Arial" panose="020B0604020202020204" pitchFamily="34" charset="0"/>
              </a:rPr>
              <a:t>기타설비현황</a:t>
            </a:r>
            <a:r>
              <a:rPr lang="en-US" altLang="ko-KR" sz="800" b="1" dirty="0">
                <a:solidFill>
                  <a:srgbClr val="00338D"/>
                </a:solidFill>
                <a:latin typeface="Arial" panose="020B0604020202020204" pitchFamily="34" charset="0"/>
                <a:cs typeface="Arial" panose="020B0604020202020204" pitchFamily="34" charset="0"/>
              </a:rPr>
              <a:t>]</a:t>
            </a:r>
          </a:p>
        </p:txBody>
      </p:sp>
      <p:sp>
        <p:nvSpPr>
          <p:cNvPr id="30" name="TextBox 29">
            <a:extLst>
              <a:ext uri="{FF2B5EF4-FFF2-40B4-BE49-F238E27FC236}">
                <a16:creationId xmlns:a16="http://schemas.microsoft.com/office/drawing/2014/main" id="{9F4B95DC-2026-4B57-9B01-5D8FA637563B}"/>
              </a:ext>
            </a:extLst>
          </p:cNvPr>
          <p:cNvSpPr txBox="1"/>
          <p:nvPr/>
        </p:nvSpPr>
        <p:spPr>
          <a:xfrm>
            <a:off x="516611" y="5354914"/>
            <a:ext cx="4053312" cy="123111"/>
          </a:xfrm>
          <a:prstGeom prst="rect">
            <a:avLst/>
          </a:prstGeom>
          <a:noFill/>
        </p:spPr>
        <p:txBody>
          <a:bodyPr wrap="square" lIns="0" tIns="0" rIns="0" bIns="0" rtlCol="0">
            <a:spAutoFit/>
          </a:bodyPr>
          <a:lstStyle/>
          <a:p>
            <a:r>
              <a:rPr lang="en-US" altLang="ko-KR" sz="800" dirty="0">
                <a:solidFill>
                  <a:prstClr val="black"/>
                </a:solidFill>
                <a:latin typeface="Arial" panose="020B0604020202020204" pitchFamily="34" charset="0"/>
                <a:cs typeface="Arial" panose="020B0604020202020204" pitchFamily="34" charset="0"/>
              </a:rPr>
              <a:t>Source: VDR</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1.1.1.1, VDR 1.2.1.1.4, VDR 1.5.3.1.4, VDR 6.4.7, Dart,</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IM</a:t>
            </a:r>
          </a:p>
        </p:txBody>
      </p:sp>
      <p:sp>
        <p:nvSpPr>
          <p:cNvPr id="34" name="직사각형 33">
            <a:extLst>
              <a:ext uri="{FF2B5EF4-FFF2-40B4-BE49-F238E27FC236}">
                <a16:creationId xmlns:a16="http://schemas.microsoft.com/office/drawing/2014/main" id="{3DB1EB35-CA42-4614-A5CB-4C166AE81BB5}"/>
              </a:ext>
            </a:extLst>
          </p:cNvPr>
          <p:cNvSpPr/>
          <p:nvPr/>
        </p:nvSpPr>
        <p:spPr>
          <a:xfrm>
            <a:off x="3876952" y="4790084"/>
            <a:ext cx="1106424" cy="12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dirty="0">
                <a:solidFill>
                  <a:schemeClr val="tx1"/>
                </a:solidFill>
                <a:latin typeface="Arial" panose="020B0604020202020204" pitchFamily="34" charset="0"/>
                <a:cs typeface="Arial" panose="020B0604020202020204" pitchFamily="34" charset="0"/>
              </a:rPr>
              <a:t>FY22.1Q</a:t>
            </a:r>
            <a:endParaRPr lang="ko-KR" altLang="en-US" sz="900" dirty="0" err="1">
              <a:solidFill>
                <a:schemeClr val="tx1"/>
              </a:solidFill>
              <a:latin typeface="Arial" panose="020B0604020202020204" pitchFamily="34" charset="0"/>
              <a:cs typeface="Arial" panose="020B0604020202020204" pitchFamily="34" charset="0"/>
            </a:endParaRPr>
          </a:p>
        </p:txBody>
      </p:sp>
      <p:sp>
        <p:nvSpPr>
          <p:cNvPr id="35" name="직사각형 119">
            <a:extLst>
              <a:ext uri="{FF2B5EF4-FFF2-40B4-BE49-F238E27FC236}">
                <a16:creationId xmlns:a16="http://schemas.microsoft.com/office/drawing/2014/main" id="{C5E88BF2-3E61-4332-9785-DE35E516A6D9}"/>
              </a:ext>
            </a:extLst>
          </p:cNvPr>
          <p:cNvSpPr/>
          <p:nvPr/>
        </p:nvSpPr>
        <p:spPr bwMode="auto">
          <a:xfrm>
            <a:off x="5464909" y="3868476"/>
            <a:ext cx="4488960" cy="215444"/>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Source: VDR 1.2.1.1.4, KPMG Analysis</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latin typeface="Arial" panose="020B0604020202020204" pitchFamily="34" charset="0"/>
                <a:cs typeface="Arial" panose="020B0604020202020204" pitchFamily="34" charset="0"/>
              </a:rPr>
              <a:t>운영이익 </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외부 스팀 구입 시 비용 </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소각로 운영비용</a:t>
            </a:r>
            <a:r>
              <a:rPr lang="en-US" altLang="ko-KR" sz="700" dirty="0">
                <a:latin typeface="Arial" panose="020B0604020202020204" pitchFamily="34" charset="0"/>
                <a:cs typeface="Arial" panose="020B0604020202020204" pitchFamily="34" charset="0"/>
              </a:rPr>
              <a:t>(15</a:t>
            </a:r>
            <a:r>
              <a:rPr lang="ko-KR" altLang="en-US" sz="700" dirty="0">
                <a:latin typeface="Arial" panose="020B0604020202020204" pitchFamily="34" charset="0"/>
                <a:cs typeface="Arial" panose="020B0604020202020204" pitchFamily="34" charset="0"/>
              </a:rPr>
              <a:t>억</a:t>
            </a:r>
            <a:r>
              <a:rPr lang="en-US" altLang="ko-KR" sz="700" dirty="0">
                <a:latin typeface="Arial" panose="020B0604020202020204" pitchFamily="34" charset="0"/>
                <a:cs typeface="Arial" panose="020B0604020202020204" pitchFamily="34" charset="0"/>
              </a:rPr>
              <a:t>) + </a:t>
            </a:r>
            <a:r>
              <a:rPr lang="ko-KR" altLang="en-US" sz="700" dirty="0">
                <a:latin typeface="Arial" panose="020B0604020202020204" pitchFamily="34" charset="0"/>
                <a:cs typeface="Arial" panose="020B0604020202020204" pitchFamily="34" charset="0"/>
              </a:rPr>
              <a:t>폐기물 반입수입</a:t>
            </a:r>
            <a:endParaRPr lang="en-US" altLang="ko-KR" sz="700" baseline="30000" dirty="0">
              <a:solidFill>
                <a:prstClr val="black"/>
              </a:solidFill>
              <a:latin typeface="Arial" panose="020B0604020202020204" pitchFamily="34" charset="0"/>
              <a:ea typeface="+mj-ea"/>
              <a:cs typeface="Arial" panose="020B0604020202020204" pitchFamily="34" charset="0"/>
            </a:endParaRPr>
          </a:p>
        </p:txBody>
      </p:sp>
      <p:sp>
        <p:nvSpPr>
          <p:cNvPr id="37" name="직사각형 119">
            <a:extLst>
              <a:ext uri="{FF2B5EF4-FFF2-40B4-BE49-F238E27FC236}">
                <a16:creationId xmlns:a16="http://schemas.microsoft.com/office/drawing/2014/main" id="{3F43B375-0D67-4AB4-A56B-6B4BB6A5E532}"/>
              </a:ext>
            </a:extLst>
          </p:cNvPr>
          <p:cNvSpPr/>
          <p:nvPr/>
        </p:nvSpPr>
        <p:spPr bwMode="auto">
          <a:xfrm>
            <a:off x="5464909" y="4797141"/>
            <a:ext cx="4488960"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Source: VDR 6.4.10</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8367101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직선 화살표 연결선 23">
            <a:extLst>
              <a:ext uri="{FF2B5EF4-FFF2-40B4-BE49-F238E27FC236}">
                <a16:creationId xmlns:a16="http://schemas.microsoft.com/office/drawing/2014/main" id="{DAF93978-6AC3-4C44-BFAE-0B6136FBBD8C}"/>
              </a:ext>
            </a:extLst>
          </p:cNvPr>
          <p:cNvCxnSpPr>
            <a:cxnSpLocks/>
          </p:cNvCxnSpPr>
          <p:nvPr/>
        </p:nvCxnSpPr>
        <p:spPr>
          <a:xfrm flipV="1">
            <a:off x="1020698" y="3258388"/>
            <a:ext cx="3359136" cy="1"/>
          </a:xfrm>
          <a:prstGeom prst="straightConnector1">
            <a:avLst/>
          </a:prstGeom>
          <a:ln w="82550">
            <a:solidFill>
              <a:srgbClr val="FF9389">
                <a:alpha val="80000"/>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Capacity &amp; Utilization (3/4)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mn-ea"/>
                <a:cs typeface="Arial" panose="020B0604020202020204" pitchFamily="34" charset="0"/>
              </a:rPr>
              <a:t>청주공장은 </a:t>
            </a:r>
            <a:r>
              <a:rPr lang="en-US" altLang="ko-KR" sz="1000" b="1" dirty="0">
                <a:solidFill>
                  <a:srgbClr val="002997"/>
                </a:solidFill>
                <a:latin typeface="+mn-ea"/>
                <a:cs typeface="Arial" panose="020B0604020202020204" pitchFamily="34" charset="0"/>
              </a:rPr>
              <a:t>2019</a:t>
            </a:r>
            <a:r>
              <a:rPr lang="ko-KR" altLang="en-US" sz="1000" b="1" dirty="0">
                <a:solidFill>
                  <a:srgbClr val="002997"/>
                </a:solidFill>
                <a:latin typeface="+mn-ea"/>
                <a:cs typeface="Arial" panose="020B0604020202020204" pitchFamily="34" charset="0"/>
              </a:rPr>
              <a:t>년 산업용지 생산을 시작함에 따라 </a:t>
            </a:r>
            <a:r>
              <a:rPr lang="en-US" altLang="ko-KR" sz="1000" b="1" dirty="0">
                <a:solidFill>
                  <a:srgbClr val="002997"/>
                </a:solidFill>
                <a:latin typeface="+mn-ea"/>
                <a:cs typeface="Arial" panose="020B0604020202020204" pitchFamily="34" charset="0"/>
              </a:rPr>
              <a:t>3~4% </a:t>
            </a:r>
            <a:r>
              <a:rPr lang="ko-KR" altLang="en-US" sz="1000" b="1" dirty="0">
                <a:solidFill>
                  <a:srgbClr val="002997"/>
                </a:solidFill>
                <a:latin typeface="+mn-ea"/>
                <a:cs typeface="Arial" panose="020B0604020202020204" pitchFamily="34" charset="0"/>
              </a:rPr>
              <a:t>내외의 일시적 가동률 감소를 보였으나</a:t>
            </a:r>
            <a:r>
              <a:rPr lang="en-US" altLang="ko-KR" sz="1000" b="1" dirty="0">
                <a:solidFill>
                  <a:srgbClr val="002997"/>
                </a:solidFill>
                <a:latin typeface="+mn-ea"/>
                <a:cs typeface="Arial" panose="020B0604020202020204" pitchFamily="34" charset="0"/>
              </a:rPr>
              <a:t>,</a:t>
            </a:r>
            <a:r>
              <a:rPr lang="ko-KR" altLang="en-US" sz="1000" b="1" dirty="0">
                <a:solidFill>
                  <a:srgbClr val="002997"/>
                </a:solidFill>
                <a:latin typeface="+mn-ea"/>
                <a:cs typeface="Arial" panose="020B0604020202020204" pitchFamily="34" charset="0"/>
              </a:rPr>
              <a:t> </a:t>
            </a:r>
            <a:r>
              <a:rPr lang="en-US" altLang="ko-KR" sz="1000" b="1" dirty="0">
                <a:solidFill>
                  <a:srgbClr val="002997"/>
                </a:solidFill>
                <a:latin typeface="+mn-ea"/>
                <a:cs typeface="Arial" panose="020B0604020202020204" pitchFamily="34" charset="0"/>
              </a:rPr>
              <a:t>2018</a:t>
            </a:r>
            <a:r>
              <a:rPr lang="ko-KR" altLang="en-US" sz="1000" b="1" dirty="0">
                <a:solidFill>
                  <a:srgbClr val="002997"/>
                </a:solidFill>
                <a:latin typeface="+mn-ea"/>
                <a:cs typeface="Arial" panose="020B0604020202020204" pitchFamily="34" charset="0"/>
              </a:rPr>
              <a:t>년 이후 지속적으로 </a:t>
            </a:r>
            <a:r>
              <a:rPr lang="en-US" altLang="ko-KR" sz="1000" b="1" dirty="0">
                <a:solidFill>
                  <a:srgbClr val="002997"/>
                </a:solidFill>
                <a:latin typeface="+mn-ea"/>
                <a:cs typeface="Arial" panose="020B0604020202020204" pitchFamily="34" charset="0"/>
              </a:rPr>
              <a:t>94% </a:t>
            </a:r>
            <a:r>
              <a:rPr lang="ko-KR" altLang="en-US" sz="1000" b="1" dirty="0">
                <a:solidFill>
                  <a:srgbClr val="002997"/>
                </a:solidFill>
                <a:latin typeface="+mn-ea"/>
                <a:cs typeface="Arial" panose="020B0604020202020204" pitchFamily="34" charset="0"/>
              </a:rPr>
              <a:t>이상의 가동률</a:t>
            </a:r>
            <a:r>
              <a:rPr lang="en-US" altLang="ko-KR" sz="1000" b="1" dirty="0">
                <a:solidFill>
                  <a:srgbClr val="002997"/>
                </a:solidFill>
                <a:latin typeface="+mn-ea"/>
                <a:cs typeface="Arial" panose="020B0604020202020204" pitchFamily="34" charset="0"/>
              </a:rPr>
              <a:t>(</a:t>
            </a:r>
            <a:r>
              <a:rPr lang="en-US" altLang="ko-KR" sz="1000" b="1" dirty="0" err="1">
                <a:solidFill>
                  <a:srgbClr val="002997"/>
                </a:solidFill>
                <a:latin typeface="+mn-ea"/>
                <a:cs typeface="Arial" panose="020B0604020202020204" pitchFamily="34" charset="0"/>
              </a:rPr>
              <a:t>Capa</a:t>
            </a:r>
            <a:r>
              <a:rPr lang="en-US" altLang="ko-KR" sz="1000" b="1" dirty="0">
                <a:solidFill>
                  <a:srgbClr val="002997"/>
                </a:solidFill>
                <a:latin typeface="+mn-ea"/>
                <a:cs typeface="Arial" panose="020B0604020202020204" pitchFamily="34" charset="0"/>
              </a:rPr>
              <a:t>.)</a:t>
            </a:r>
            <a:r>
              <a:rPr lang="ko-KR" altLang="en-US" sz="1000" b="1" dirty="0">
                <a:solidFill>
                  <a:srgbClr val="002997"/>
                </a:solidFill>
                <a:latin typeface="+mn-ea"/>
                <a:cs typeface="Arial" panose="020B0604020202020204" pitchFamily="34" charset="0"/>
              </a:rPr>
              <a:t>을 유지하고 있음</a:t>
            </a:r>
            <a:endParaRPr lang="en-US" altLang="ko-KR" sz="1000" b="1" dirty="0">
              <a:solidFill>
                <a:srgbClr val="002997"/>
              </a:solidFill>
              <a:latin typeface="+mn-ea"/>
              <a:cs typeface="Arial" panose="020B0604020202020204" pitchFamily="34" charset="0"/>
            </a:endParaRPr>
          </a:p>
        </p:txBody>
      </p:sp>
      <p:sp>
        <p:nvSpPr>
          <p:cNvPr id="5" name="TextBox 4">
            <a:extLst>
              <a:ext uri="{FF2B5EF4-FFF2-40B4-BE49-F238E27FC236}">
                <a16:creationId xmlns:a16="http://schemas.microsoft.com/office/drawing/2014/main" id="{F1992FA5-2EB7-4600-9CC6-2938188C3331}"/>
              </a:ext>
            </a:extLst>
          </p:cNvPr>
          <p:cNvSpPr txBox="1"/>
          <p:nvPr/>
        </p:nvSpPr>
        <p:spPr>
          <a:xfrm>
            <a:off x="1298448" y="2194560"/>
            <a:ext cx="585216" cy="100584"/>
          </a:xfrm>
          <a:prstGeom prst="rect">
            <a:avLst/>
          </a:prstGeom>
          <a:noFill/>
        </p:spPr>
        <p:txBody>
          <a:bodyPr wrap="square" lIns="54610" tIns="54610" rIns="54610" bIns="54610" rtlCol="0">
            <a:noAutofit/>
          </a:bodyPr>
          <a:lstStyle/>
          <a:p>
            <a:pPr>
              <a:spcAft>
                <a:spcPts val="600"/>
              </a:spcAft>
            </a:pPr>
            <a:endParaRPr lang="ko-KR" altLang="en-US" sz="1000" dirty="0" err="1">
              <a:solidFill>
                <a:schemeClr val="tx2"/>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5AB7A83D-0E07-428B-8E66-0D205004712B}"/>
              </a:ext>
            </a:extLst>
          </p:cNvPr>
          <p:cNvSpPr txBox="1"/>
          <p:nvPr/>
        </p:nvSpPr>
        <p:spPr>
          <a:xfrm>
            <a:off x="590557" y="1780154"/>
            <a:ext cx="4173467" cy="255729"/>
          </a:xfrm>
          <a:prstGeom prst="rect">
            <a:avLst/>
          </a:prstGeom>
          <a:solidFill>
            <a:srgbClr val="00338D"/>
          </a:solidFill>
        </p:spPr>
        <p:txBody>
          <a:bodyPr wrap="square" lIns="54610" tIns="54610" rIns="54610" bIns="54610" rtlCol="0">
            <a:noAutofit/>
          </a:bodyPr>
          <a:lstStyle/>
          <a:p>
            <a:pPr algn="ctr">
              <a:spcAft>
                <a:spcPts val="600"/>
              </a:spcAft>
            </a:pP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청주공장</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 </a:t>
            </a:r>
            <a:r>
              <a:rPr lang="en-US" altLang="ko-KR" sz="1000" b="1" dirty="0">
                <a:solidFill>
                  <a:schemeClr val="bg1"/>
                </a:solidFill>
                <a:latin typeface="Arial" panose="020B0604020202020204" pitchFamily="34" charset="0"/>
                <a:cs typeface="Arial" panose="020B0604020202020204" pitchFamily="34" charset="0"/>
              </a:rPr>
              <a:t>PM Utilization</a:t>
            </a:r>
            <a:endParaRPr lang="ko-KR" altLang="en-US" sz="1000" b="1" dirty="0" err="1">
              <a:solidFill>
                <a:schemeClr val="bg1"/>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08F6690A-A2B8-40CC-A7D5-C4161D121398}"/>
              </a:ext>
            </a:extLst>
          </p:cNvPr>
          <p:cNvSpPr txBox="1"/>
          <p:nvPr/>
        </p:nvSpPr>
        <p:spPr>
          <a:xfrm>
            <a:off x="4933889" y="1616221"/>
            <a:ext cx="4488960" cy="3489179"/>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en-US" altLang="ko-KR" sz="900" b="1" u="sng" dirty="0">
                <a:solidFill>
                  <a:srgbClr val="000000"/>
                </a:solidFill>
                <a:latin typeface="Arial" panose="020B0604020202020204" pitchFamily="34" charset="0"/>
                <a:cs typeface="Arial" panose="020B0604020202020204" pitchFamily="34" charset="0"/>
              </a:rPr>
              <a:t>PM</a:t>
            </a:r>
            <a:r>
              <a:rPr lang="ko-KR" altLang="en-US" sz="900" b="1" u="sng" dirty="0">
                <a:solidFill>
                  <a:srgbClr val="000000"/>
                </a:solidFill>
                <a:latin typeface="Arial" panose="020B0604020202020204" pitchFamily="34" charset="0"/>
                <a:cs typeface="Arial" panose="020B0604020202020204" pitchFamily="34" charset="0"/>
              </a:rPr>
              <a:t> </a:t>
            </a:r>
            <a:r>
              <a:rPr lang="en-US" altLang="ko-KR" sz="900" b="1" u="sng" dirty="0">
                <a:solidFill>
                  <a:srgbClr val="000000"/>
                </a:solidFill>
                <a:latin typeface="Arial" panose="020B0604020202020204" pitchFamily="34" charset="0"/>
                <a:cs typeface="Arial" panose="020B0604020202020204" pitchFamily="34" charset="0"/>
              </a:rPr>
              <a:t>Capacity</a:t>
            </a:r>
            <a:r>
              <a:rPr lang="ko-KR" altLang="en-US" sz="900" b="1" u="sng" dirty="0">
                <a:solidFill>
                  <a:srgbClr val="000000"/>
                </a:solidFill>
                <a:latin typeface="Arial" panose="020B0604020202020204" pitchFamily="34" charset="0"/>
                <a:cs typeface="Arial" panose="020B0604020202020204" pitchFamily="34" charset="0"/>
              </a:rPr>
              <a:t> </a:t>
            </a:r>
            <a:r>
              <a:rPr lang="en-US" altLang="ko-KR" sz="900" b="1" u="sng" dirty="0">
                <a:solidFill>
                  <a:srgbClr val="000000"/>
                </a:solidFill>
                <a:latin typeface="Arial" panose="020B0604020202020204" pitchFamily="34" charset="0"/>
                <a:cs typeface="Arial" panose="020B0604020202020204" pitchFamily="34" charset="0"/>
              </a:rPr>
              <a:t>&amp;</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Utilization</a:t>
            </a: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회사의 </a:t>
            </a:r>
            <a:r>
              <a:rPr lang="en-US" altLang="ko-KR" sz="800" dirty="0">
                <a:solidFill>
                  <a:srgbClr val="000000"/>
                </a:solidFill>
                <a:latin typeface="Arial" panose="020B0604020202020204" pitchFamily="34" charset="0"/>
                <a:cs typeface="Arial" panose="020B0604020202020204" pitchFamily="34" charset="0"/>
              </a:rPr>
              <a:t>Capacity</a:t>
            </a:r>
            <a:r>
              <a:rPr lang="ko-KR" altLang="en-US" sz="800" dirty="0">
                <a:solidFill>
                  <a:srgbClr val="000000"/>
                </a:solidFill>
                <a:latin typeface="Arial" panose="020B0604020202020204" pitchFamily="34" charset="0"/>
                <a:cs typeface="Arial" panose="020B0604020202020204" pitchFamily="34" charset="0"/>
              </a:rPr>
              <a:t>는 </a:t>
            </a:r>
            <a:r>
              <a:rPr lang="en-US" altLang="ko-KR" sz="800" dirty="0">
                <a:solidFill>
                  <a:srgbClr val="000000"/>
                </a:solidFill>
                <a:latin typeface="Arial" panose="020B0604020202020204" pitchFamily="34" charset="0"/>
                <a:cs typeface="Arial" panose="020B0604020202020204" pitchFamily="34" charset="0"/>
              </a:rPr>
              <a:t>PM(</a:t>
            </a:r>
            <a:r>
              <a:rPr lang="ko-KR" altLang="en-US" sz="800" dirty="0" err="1">
                <a:solidFill>
                  <a:srgbClr val="000000"/>
                </a:solidFill>
                <a:latin typeface="Arial" panose="020B0604020202020204" pitchFamily="34" charset="0"/>
                <a:cs typeface="Arial" panose="020B0604020202020204" pitchFamily="34" charset="0"/>
              </a:rPr>
              <a:t>초지기</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을 중심으로 관리되며</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산출 </a:t>
            </a:r>
            <a:r>
              <a:rPr lang="en-US" altLang="ko-KR" sz="800" dirty="0">
                <a:solidFill>
                  <a:srgbClr val="000000"/>
                </a:solidFill>
                <a:latin typeface="Arial" panose="020B0604020202020204" pitchFamily="34" charset="0"/>
                <a:cs typeface="Arial" panose="020B0604020202020204" pitchFamily="34" charset="0"/>
              </a:rPr>
              <a:t>Logic</a:t>
            </a:r>
            <a:r>
              <a:rPr lang="ko-KR" altLang="en-US" sz="800" dirty="0">
                <a:solidFill>
                  <a:srgbClr val="000000"/>
                </a:solidFill>
                <a:latin typeface="Arial" panose="020B0604020202020204" pitchFamily="34" charset="0"/>
                <a:cs typeface="Arial" panose="020B0604020202020204" pitchFamily="34" charset="0"/>
              </a:rPr>
              <a:t>은 다음과 같음</a:t>
            </a:r>
            <a:endParaRPr lang="en-US" altLang="ko-KR" sz="800" dirty="0">
              <a:solidFill>
                <a:srgbClr val="000000"/>
              </a:solidFill>
              <a:latin typeface="Arial" panose="020B0604020202020204" pitchFamily="34" charset="0"/>
              <a:cs typeface="Arial" panose="020B0604020202020204" pitchFamily="34" charset="0"/>
            </a:endParaRPr>
          </a:p>
          <a:p>
            <a:pPr marL="179025" lvl="0" algn="ctr" latinLnBrk="1">
              <a:lnSpc>
                <a:spcPts val="1200"/>
              </a:lnSpc>
              <a:spcBef>
                <a:spcPts val="600"/>
              </a:spcBef>
              <a:buClr>
                <a:srgbClr val="00338D"/>
              </a:buClr>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a:t>
            </a:r>
            <a:r>
              <a:rPr lang="ko-KR" altLang="en-US" sz="800" dirty="0" err="1">
                <a:solidFill>
                  <a:srgbClr val="000000"/>
                </a:solidFill>
                <a:latin typeface="Arial" panose="020B0604020202020204" pitchFamily="34" charset="0"/>
                <a:cs typeface="Arial" panose="020B0604020202020204" pitchFamily="34" charset="0"/>
              </a:rPr>
              <a:t>지폭</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x </a:t>
            </a:r>
            <a:r>
              <a:rPr lang="ko-KR" altLang="en-US" sz="800" dirty="0">
                <a:solidFill>
                  <a:srgbClr val="000000"/>
                </a:solidFill>
                <a:latin typeface="Arial" panose="020B0604020202020204" pitchFamily="34" charset="0"/>
                <a:cs typeface="Arial" panose="020B0604020202020204" pitchFamily="34" charset="0"/>
              </a:rPr>
              <a:t>속도</a:t>
            </a:r>
            <a:r>
              <a:rPr lang="en-US" altLang="ko-KR" sz="800" dirty="0">
                <a:solidFill>
                  <a:srgbClr val="000000"/>
                </a:solidFill>
                <a:latin typeface="Arial" panose="020B0604020202020204" pitchFamily="34" charset="0"/>
                <a:cs typeface="Arial" panose="020B0604020202020204" pitchFamily="34" charset="0"/>
              </a:rPr>
              <a:t>(m/min)</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x </a:t>
            </a:r>
            <a:r>
              <a:rPr lang="ko-KR" altLang="en-US" sz="800" dirty="0" err="1">
                <a:solidFill>
                  <a:srgbClr val="000000"/>
                </a:solidFill>
                <a:latin typeface="Arial" panose="020B0604020202020204" pitchFamily="34" charset="0"/>
                <a:cs typeface="Arial" panose="020B0604020202020204" pitchFamily="34" charset="0"/>
              </a:rPr>
              <a:t>평량</a:t>
            </a:r>
            <a:r>
              <a:rPr lang="en-US" altLang="ko-KR" sz="800" dirty="0">
                <a:solidFill>
                  <a:srgbClr val="000000"/>
                </a:solidFill>
                <a:latin typeface="Arial" panose="020B0604020202020204" pitchFamily="34" charset="0"/>
                <a:cs typeface="Arial" panose="020B0604020202020204" pitchFamily="34" charset="0"/>
              </a:rPr>
              <a:t>(g/m</a:t>
            </a:r>
            <a:r>
              <a:rPr lang="en-US" altLang="ko-KR" sz="800" baseline="30000" dirty="0">
                <a:solidFill>
                  <a:srgbClr val="000000"/>
                </a:solidFill>
                <a:latin typeface="Arial" panose="020B0604020202020204" pitchFamily="34" charset="0"/>
                <a:cs typeface="Arial" panose="020B0604020202020204" pitchFamily="34" charset="0"/>
              </a:rPr>
              <a:t>2</a:t>
            </a:r>
            <a:r>
              <a:rPr lang="en-US" altLang="ko-KR" sz="800" dirty="0">
                <a:solidFill>
                  <a:srgbClr val="000000"/>
                </a:solidFill>
                <a:latin typeface="Arial" panose="020B0604020202020204" pitchFamily="34" charset="0"/>
                <a:cs typeface="Arial" panose="020B0604020202020204" pitchFamily="34" charset="0"/>
              </a:rPr>
              <a:t>) x </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 x </a:t>
            </a:r>
            <a:r>
              <a:rPr lang="ko-KR" altLang="en-US" sz="800" dirty="0">
                <a:solidFill>
                  <a:srgbClr val="000000"/>
                </a:solidFill>
                <a:latin typeface="Arial" panose="020B0604020202020204" pitchFamily="34" charset="0"/>
                <a:cs typeface="Arial" panose="020B0604020202020204" pitchFamily="34" charset="0"/>
              </a:rPr>
              <a:t>가동률 </a:t>
            </a:r>
            <a:r>
              <a:rPr lang="en-US" altLang="ko-KR" sz="800" dirty="0">
                <a:solidFill>
                  <a:srgbClr val="000000"/>
                </a:solidFill>
                <a:latin typeface="Arial" panose="020B0604020202020204" pitchFamily="34" charset="0"/>
                <a:cs typeface="Arial" panose="020B0604020202020204" pitchFamily="34" charset="0"/>
              </a:rPr>
              <a:t>x</a:t>
            </a:r>
            <a:r>
              <a:rPr lang="ko-KR" altLang="en-US"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손율</a:t>
            </a:r>
            <a:r>
              <a:rPr lang="en-US" altLang="ko-KR" sz="800" dirty="0">
                <a:solidFill>
                  <a:srgbClr val="000000"/>
                </a:solidFill>
                <a:latin typeface="Arial" panose="020B0604020202020204" pitchFamily="34" charset="0"/>
                <a:cs typeface="Arial" panose="020B0604020202020204" pitchFamily="34" charset="0"/>
              </a:rPr>
              <a:t>]</a:t>
            </a:r>
          </a:p>
          <a:p>
            <a:pPr marL="179025" lvl="0" algn="ctr" latinLnBrk="1">
              <a:lnSpc>
                <a:spcPts val="1200"/>
              </a:lnSpc>
              <a:spcBef>
                <a:spcPts val="600"/>
              </a:spcBef>
              <a:buClr>
                <a:srgbClr val="00338D"/>
              </a:buClr>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[ 6.4m x 1,280m/min x 48g/m</a:t>
            </a:r>
            <a:r>
              <a:rPr lang="en-US" altLang="ko-KR" sz="800" baseline="30000" dirty="0">
                <a:solidFill>
                  <a:srgbClr val="000000"/>
                </a:solidFill>
                <a:latin typeface="Arial" panose="020B0604020202020204" pitchFamily="34" charset="0"/>
                <a:cs typeface="Arial" panose="020B0604020202020204" pitchFamily="34" charset="0"/>
              </a:rPr>
              <a:t>2</a:t>
            </a:r>
            <a:r>
              <a:rPr lang="en-US" altLang="ko-KR" sz="800" dirty="0">
                <a:solidFill>
                  <a:srgbClr val="000000"/>
                </a:solidFill>
                <a:latin typeface="Arial" panose="020B0604020202020204" pitchFamily="34" charset="0"/>
                <a:cs typeface="Arial" panose="020B0604020202020204" pitchFamily="34" charset="0"/>
              </a:rPr>
              <a:t> x 1,440</a:t>
            </a:r>
            <a:r>
              <a:rPr lang="ko-KR" altLang="en-US" sz="800" dirty="0">
                <a:solidFill>
                  <a:srgbClr val="000000"/>
                </a:solidFill>
                <a:latin typeface="Arial" panose="020B0604020202020204" pitchFamily="34" charset="0"/>
                <a:cs typeface="Arial" panose="020B0604020202020204" pitchFamily="34" charset="0"/>
              </a:rPr>
              <a:t>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일 </a:t>
            </a:r>
            <a:r>
              <a:rPr lang="en-US" altLang="ko-KR" sz="800" dirty="0">
                <a:solidFill>
                  <a:srgbClr val="000000"/>
                </a:solidFill>
                <a:latin typeface="Arial" panose="020B0604020202020204" pitchFamily="34" charset="0"/>
                <a:cs typeface="Arial" panose="020B0604020202020204" pitchFamily="34" charset="0"/>
              </a:rPr>
              <a:t>x 335</a:t>
            </a:r>
            <a:r>
              <a:rPr lang="ko-KR" altLang="en-US" sz="800" dirty="0">
                <a:solidFill>
                  <a:srgbClr val="000000"/>
                </a:solidFill>
                <a:latin typeface="Arial" panose="020B0604020202020204" pitchFamily="34" charset="0"/>
                <a:cs typeface="Arial" panose="020B0604020202020204" pitchFamily="34" charset="0"/>
              </a:rPr>
              <a:t>일</a:t>
            </a:r>
            <a:r>
              <a:rPr lang="en-US" altLang="ko-KR" sz="800" dirty="0">
                <a:solidFill>
                  <a:srgbClr val="000000"/>
                </a:solidFill>
                <a:latin typeface="Arial" panose="020B0604020202020204" pitchFamily="34" charset="0"/>
                <a:cs typeface="Arial" panose="020B0604020202020204" pitchFamily="34" charset="0"/>
              </a:rPr>
              <a:t> x </a:t>
            </a:r>
            <a:r>
              <a:rPr lang="ko-KR" altLang="en-US" sz="800" dirty="0">
                <a:solidFill>
                  <a:srgbClr val="000000"/>
                </a:solidFill>
                <a:latin typeface="Arial" panose="020B0604020202020204" pitchFamily="34" charset="0"/>
                <a:cs typeface="Arial" panose="020B0604020202020204" pitchFamily="34" charset="0"/>
              </a:rPr>
              <a:t>생산성 </a:t>
            </a:r>
            <a:r>
              <a:rPr lang="en-US" altLang="ko-KR" sz="800" dirty="0">
                <a:solidFill>
                  <a:srgbClr val="000000"/>
                </a:solidFill>
                <a:latin typeface="Arial" panose="020B0604020202020204" pitchFamily="34" charset="0"/>
                <a:cs typeface="Arial" panose="020B0604020202020204" pitchFamily="34" charset="0"/>
              </a:rPr>
              <a:t>95%]</a:t>
            </a:r>
            <a:endParaRPr lang="en-US" altLang="ko-KR" sz="800" baseline="30000" dirty="0">
              <a:solidFill>
                <a:srgbClr val="000000"/>
              </a:solidFill>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청주공장의 </a:t>
            </a:r>
            <a:r>
              <a:rPr lang="en-US" altLang="ko-KR" sz="800" dirty="0">
                <a:solidFill>
                  <a:srgbClr val="000000"/>
                </a:solidFill>
                <a:latin typeface="Arial" panose="020B0604020202020204" pitchFamily="34" charset="0"/>
                <a:cs typeface="Arial" panose="020B0604020202020204" pitchFamily="34" charset="0"/>
              </a:rPr>
              <a:t>Capacity</a:t>
            </a:r>
            <a:r>
              <a:rPr lang="ko-KR" altLang="en-US" sz="800" dirty="0">
                <a:solidFill>
                  <a:srgbClr val="000000"/>
                </a:solidFill>
                <a:latin typeface="Arial" panose="020B0604020202020204" pitchFamily="34" charset="0"/>
                <a:cs typeface="Arial" panose="020B0604020202020204" pitchFamily="34" charset="0"/>
              </a:rPr>
              <a:t>를 결정 짓는 </a:t>
            </a:r>
            <a:r>
              <a:rPr lang="en-US" altLang="ko-KR" sz="800" dirty="0">
                <a:solidFill>
                  <a:srgbClr val="000000"/>
                </a:solidFill>
                <a:latin typeface="Arial" panose="020B0604020202020204" pitchFamily="34" charset="0"/>
                <a:cs typeface="Arial" panose="020B0604020202020204" pitchFamily="34" charset="0"/>
              </a:rPr>
              <a:t>Key-Driver</a:t>
            </a:r>
            <a:r>
              <a:rPr lang="ko-KR" altLang="en-US" sz="800" dirty="0">
                <a:solidFill>
                  <a:srgbClr val="000000"/>
                </a:solidFill>
                <a:latin typeface="Arial" panose="020B0604020202020204" pitchFamily="34" charset="0"/>
                <a:cs typeface="Arial" panose="020B0604020202020204" pitchFamily="34" charset="0"/>
              </a:rPr>
              <a:t>는</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지종</a:t>
            </a:r>
            <a:r>
              <a:rPr lang="en-US" altLang="ko-KR" sz="800" dirty="0">
                <a:solidFill>
                  <a:srgbClr val="000000"/>
                </a:solidFill>
                <a:latin typeface="Arial" panose="020B0604020202020204" pitchFamily="34" charset="0"/>
                <a:cs typeface="Arial" panose="020B0604020202020204" pitchFamily="34" charset="0"/>
              </a:rPr>
              <a:t>Mix </a:t>
            </a:r>
            <a:r>
              <a:rPr lang="ko-KR" altLang="en-US" sz="800" dirty="0">
                <a:solidFill>
                  <a:srgbClr val="000000"/>
                </a:solidFill>
                <a:latin typeface="Arial" panose="020B0604020202020204" pitchFamily="34" charset="0"/>
                <a:cs typeface="Arial" panose="020B0604020202020204" pitchFamily="34" charset="0"/>
              </a:rPr>
              <a:t>변화에 따른 생산 </a:t>
            </a:r>
            <a:r>
              <a:rPr lang="ko-KR" altLang="en-US" sz="800" dirty="0" err="1">
                <a:solidFill>
                  <a:srgbClr val="000000"/>
                </a:solidFill>
                <a:latin typeface="Arial" panose="020B0604020202020204" pitchFamily="34" charset="0"/>
                <a:cs typeface="Arial" panose="020B0604020202020204" pitchFamily="34" charset="0"/>
              </a:rPr>
              <a:t>지종</a:t>
            </a:r>
            <a:r>
              <a:rPr lang="ko-KR" altLang="en-US" sz="800" dirty="0">
                <a:solidFill>
                  <a:srgbClr val="000000"/>
                </a:solidFill>
                <a:latin typeface="Arial" panose="020B0604020202020204" pitchFamily="34" charset="0"/>
                <a:cs typeface="Arial" panose="020B0604020202020204" pitchFamily="34" charset="0"/>
              </a:rPr>
              <a:t> 평균 </a:t>
            </a:r>
            <a:r>
              <a:rPr lang="ko-KR" altLang="en-US" sz="800" dirty="0" err="1">
                <a:solidFill>
                  <a:srgbClr val="000000"/>
                </a:solidFill>
                <a:latin typeface="Arial" panose="020B0604020202020204" pitchFamily="34" charset="0"/>
                <a:cs typeface="Arial" panose="020B0604020202020204" pitchFamily="34" charset="0"/>
              </a:rPr>
              <a:t>평량의</a:t>
            </a:r>
            <a:r>
              <a:rPr lang="ko-KR" altLang="en-US" sz="800" dirty="0">
                <a:solidFill>
                  <a:srgbClr val="000000"/>
                </a:solidFill>
                <a:latin typeface="Arial" panose="020B0604020202020204" pitchFamily="34" charset="0"/>
                <a:cs typeface="Arial" panose="020B0604020202020204" pitchFamily="34" charset="0"/>
              </a:rPr>
              <a:t> 차이임</a:t>
            </a:r>
            <a:r>
              <a:rPr lang="en-US" altLang="ko-KR" sz="800" dirty="0">
                <a:solidFill>
                  <a:srgbClr val="000000"/>
                </a:solidFill>
                <a:latin typeface="Arial" panose="020B0604020202020204" pitchFamily="34" charset="0"/>
                <a:cs typeface="Arial" panose="020B0604020202020204" pitchFamily="34" charset="0"/>
              </a:rPr>
              <a:t>. 2022</a:t>
            </a:r>
            <a:r>
              <a:rPr lang="ko-KR" altLang="en-US" sz="800" dirty="0">
                <a:solidFill>
                  <a:srgbClr val="000000"/>
                </a:solidFill>
                <a:latin typeface="Arial" panose="020B0604020202020204" pitchFamily="34" charset="0"/>
                <a:cs typeface="Arial" panose="020B0604020202020204" pitchFamily="34" charset="0"/>
              </a:rPr>
              <a:t>년 경영계획 상 </a:t>
            </a:r>
            <a:r>
              <a:rPr lang="en-US" altLang="ko-KR" sz="800" dirty="0">
                <a:solidFill>
                  <a:srgbClr val="000000"/>
                </a:solidFill>
                <a:latin typeface="Arial" panose="020B0604020202020204" pitchFamily="34" charset="0"/>
                <a:cs typeface="Arial" panose="020B0604020202020204" pitchFamily="34" charset="0"/>
              </a:rPr>
              <a:t>17.5</a:t>
            </a:r>
            <a:r>
              <a:rPr lang="ko-KR" altLang="en-US" sz="800" dirty="0" err="1">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 </a:t>
            </a:r>
            <a:r>
              <a:rPr lang="ko-KR" altLang="en-US" sz="800" dirty="0">
                <a:solidFill>
                  <a:srgbClr val="000000"/>
                </a:solidFill>
                <a:latin typeface="Arial" panose="020B0604020202020204" pitchFamily="34" charset="0"/>
                <a:cs typeface="Arial" panose="020B0604020202020204" pitchFamily="34" charset="0"/>
              </a:rPr>
              <a:t>생산을 계획하고 있으며</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신문용지 </a:t>
            </a:r>
            <a:r>
              <a:rPr lang="en-US" altLang="ko-KR" sz="800" dirty="0">
                <a:solidFill>
                  <a:srgbClr val="000000"/>
                </a:solidFill>
                <a:latin typeface="Arial" panose="020B0604020202020204" pitchFamily="34" charset="0"/>
                <a:cs typeface="Arial" panose="020B0604020202020204" pitchFamily="34" charset="0"/>
              </a:rPr>
              <a:t>50%, </a:t>
            </a:r>
            <a:r>
              <a:rPr lang="ko-KR" altLang="en-US" sz="800" dirty="0">
                <a:solidFill>
                  <a:srgbClr val="000000"/>
                </a:solidFill>
                <a:latin typeface="Arial" panose="020B0604020202020204" pitchFamily="34" charset="0"/>
                <a:cs typeface="Arial" panose="020B0604020202020204" pitchFamily="34" charset="0"/>
              </a:rPr>
              <a:t>산업용지 </a:t>
            </a:r>
            <a:r>
              <a:rPr lang="en-US" altLang="ko-KR" sz="800" dirty="0">
                <a:solidFill>
                  <a:srgbClr val="000000"/>
                </a:solidFill>
                <a:latin typeface="Arial" panose="020B0604020202020204" pitchFamily="34" charset="0"/>
                <a:cs typeface="Arial" panose="020B0604020202020204" pitchFamily="34" charset="0"/>
              </a:rPr>
              <a:t>50%)</a:t>
            </a:r>
            <a:r>
              <a:rPr lang="ko-KR" altLang="en-US" sz="800" dirty="0">
                <a:solidFill>
                  <a:srgbClr val="000000"/>
                </a:solidFill>
                <a:latin typeface="Arial" panose="020B0604020202020204" pitchFamily="34" charset="0"/>
                <a:cs typeface="Arial" panose="020B0604020202020204" pitchFamily="34" charset="0"/>
              </a:rPr>
              <a:t>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산업용지의 </a:t>
            </a:r>
            <a:r>
              <a:rPr lang="en-US" altLang="ko-KR" sz="800" dirty="0">
                <a:solidFill>
                  <a:srgbClr val="000000"/>
                </a:solidFill>
                <a:latin typeface="Arial" panose="020B0604020202020204" pitchFamily="34" charset="0"/>
                <a:cs typeface="Arial" panose="020B0604020202020204" pitchFamily="34" charset="0"/>
              </a:rPr>
              <a:t>mix</a:t>
            </a:r>
            <a:r>
              <a:rPr lang="ko-KR" altLang="en-US" sz="800" dirty="0">
                <a:solidFill>
                  <a:srgbClr val="000000"/>
                </a:solidFill>
                <a:latin typeface="Arial" panose="020B0604020202020204" pitchFamily="34" charset="0"/>
                <a:cs typeface="Arial" panose="020B0604020202020204" pitchFamily="34" charset="0"/>
              </a:rPr>
              <a:t>는 변동에 따라 </a:t>
            </a:r>
            <a:r>
              <a:rPr lang="en-US" altLang="ko-KR" sz="800" dirty="0" err="1">
                <a:solidFill>
                  <a:srgbClr val="000000"/>
                </a:solidFill>
                <a:latin typeface="Arial" panose="020B0604020202020204" pitchFamily="34" charset="0"/>
                <a:cs typeface="Arial" panose="020B0604020202020204" pitchFamily="34" charset="0"/>
              </a:rPr>
              <a:t>Capa</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는</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변동가능함</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산업용지 중 </a:t>
            </a:r>
            <a:r>
              <a:rPr lang="ko-KR" altLang="en-US" sz="800" dirty="0" err="1">
                <a:solidFill>
                  <a:srgbClr val="000000"/>
                </a:solidFill>
                <a:latin typeface="Arial" panose="020B0604020202020204" pitchFamily="34" charset="0"/>
                <a:cs typeface="Arial" panose="020B0604020202020204" pitchFamily="34" charset="0"/>
              </a:rPr>
              <a:t>골간지</a:t>
            </a:r>
            <a:r>
              <a:rPr lang="en-US" altLang="ko-KR" sz="800" dirty="0">
                <a:solidFill>
                  <a:srgbClr val="000000"/>
                </a:solidFill>
                <a:latin typeface="Arial" panose="020B0604020202020204" pitchFamily="34" charset="0"/>
                <a:cs typeface="Arial" panose="020B0604020202020204" pitchFamily="34" charset="0"/>
              </a:rPr>
              <a:t>(48g)</a:t>
            </a:r>
            <a:r>
              <a:rPr lang="ko-KR" altLang="en-US" sz="800" dirty="0">
                <a:solidFill>
                  <a:srgbClr val="000000"/>
                </a:solidFill>
                <a:latin typeface="Arial" panose="020B0604020202020204" pitchFamily="34" charset="0"/>
                <a:cs typeface="Arial" panose="020B0604020202020204" pitchFamily="34" charset="0"/>
              </a:rPr>
              <a:t>의 비중 증가 시 생산성 저하</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골심지</a:t>
            </a:r>
            <a:r>
              <a:rPr lang="en-US" altLang="ko-KR" sz="800" dirty="0">
                <a:solidFill>
                  <a:srgbClr val="000000"/>
                </a:solidFill>
                <a:latin typeface="Arial" panose="020B0604020202020204" pitchFamily="34" charset="0"/>
                <a:cs typeface="Arial" panose="020B0604020202020204" pitchFamily="34" charset="0"/>
              </a:rPr>
              <a:t>(61g),</a:t>
            </a:r>
            <a:r>
              <a:rPr lang="ko-KR" altLang="en-US"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함침지</a:t>
            </a:r>
            <a:r>
              <a:rPr lang="en-US" altLang="ko-KR" sz="800" dirty="0">
                <a:solidFill>
                  <a:srgbClr val="000000"/>
                </a:solidFill>
                <a:latin typeface="Arial" panose="020B0604020202020204" pitchFamily="34" charset="0"/>
                <a:cs typeface="Arial" panose="020B0604020202020204" pitchFamily="34" charset="0"/>
              </a:rPr>
              <a:t>(65g), PKS(110g)</a:t>
            </a:r>
            <a:r>
              <a:rPr lang="ko-KR" altLang="en-US" sz="800" dirty="0">
                <a:solidFill>
                  <a:srgbClr val="000000"/>
                </a:solidFill>
                <a:latin typeface="Arial" panose="020B0604020202020204" pitchFamily="34" charset="0"/>
                <a:cs typeface="Arial" panose="020B0604020202020204" pitchFamily="34" charset="0"/>
              </a:rPr>
              <a:t>비중 </a:t>
            </a:r>
            <a:r>
              <a:rPr lang="ko-KR" altLang="en-US" sz="800" dirty="0" err="1">
                <a:solidFill>
                  <a:srgbClr val="000000"/>
                </a:solidFill>
                <a:latin typeface="Arial" panose="020B0604020202020204" pitchFamily="34" charset="0"/>
                <a:cs typeface="Arial" panose="020B0604020202020204" pitchFamily="34" charset="0"/>
              </a:rPr>
              <a:t>증가시</a:t>
            </a:r>
            <a:r>
              <a:rPr lang="ko-KR" altLang="en-US" sz="800" dirty="0">
                <a:solidFill>
                  <a:srgbClr val="000000"/>
                </a:solidFill>
                <a:latin typeface="Arial" panose="020B0604020202020204" pitchFamily="34" charset="0"/>
                <a:cs typeface="Arial" panose="020B0604020202020204" pitchFamily="34" charset="0"/>
              </a:rPr>
              <a:t> 생산성 증가</a:t>
            </a:r>
            <a:r>
              <a:rPr lang="en-US" altLang="ko-KR" sz="800" dirty="0">
                <a:solidFill>
                  <a:srgbClr val="000000"/>
                </a:solidFill>
                <a:latin typeface="Arial" panose="020B0604020202020204" pitchFamily="34" charset="0"/>
                <a:cs typeface="Arial" panose="020B0604020202020204" pitchFamily="34" charset="0"/>
              </a:rPr>
              <a:t>). 1g</a:t>
            </a:r>
            <a:r>
              <a:rPr lang="ko-KR" altLang="en-US" sz="800" dirty="0">
                <a:solidFill>
                  <a:srgbClr val="000000"/>
                </a:solidFill>
                <a:latin typeface="Arial" panose="020B0604020202020204" pitchFamily="34" charset="0"/>
                <a:cs typeface="Arial" panose="020B0604020202020204" pitchFamily="34" charset="0"/>
              </a:rPr>
              <a:t>의 </a:t>
            </a:r>
            <a:r>
              <a:rPr lang="ko-KR" altLang="en-US" sz="800" dirty="0" err="1">
                <a:solidFill>
                  <a:srgbClr val="000000"/>
                </a:solidFill>
                <a:latin typeface="Arial" panose="020B0604020202020204" pitchFamily="34" charset="0"/>
                <a:cs typeface="Arial" panose="020B0604020202020204" pitchFamily="34" charset="0"/>
              </a:rPr>
              <a:t>평량</a:t>
            </a:r>
            <a:r>
              <a:rPr lang="ko-KR" altLang="en-US" sz="800" dirty="0">
                <a:solidFill>
                  <a:srgbClr val="000000"/>
                </a:solidFill>
                <a:latin typeface="Arial" panose="020B0604020202020204" pitchFamily="34" charset="0"/>
                <a:cs typeface="Arial" panose="020B0604020202020204" pitchFamily="34" charset="0"/>
              </a:rPr>
              <a:t> 차이가 연간 약 </a:t>
            </a:r>
            <a:r>
              <a:rPr lang="en-US" altLang="ko-KR" sz="800" dirty="0">
                <a:solidFill>
                  <a:srgbClr val="000000"/>
                </a:solidFill>
                <a:latin typeface="Arial" panose="020B0604020202020204" pitchFamily="34" charset="0"/>
                <a:cs typeface="Arial" panose="020B0604020202020204" pitchFamily="34" charset="0"/>
              </a:rPr>
              <a:t>4,000</a:t>
            </a:r>
            <a:r>
              <a:rPr lang="ko-KR" altLang="en-US" sz="800" dirty="0">
                <a:solidFill>
                  <a:srgbClr val="000000"/>
                </a:solidFill>
                <a:latin typeface="Arial" panose="020B0604020202020204" pitchFamily="34" charset="0"/>
                <a:cs typeface="Arial" panose="020B0604020202020204" pitchFamily="34" charset="0"/>
              </a:rPr>
              <a:t>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의 생산량 차이를 발생시킴</a:t>
            </a:r>
            <a:r>
              <a:rPr lang="en-US" altLang="ko-KR" sz="800" dirty="0">
                <a:solidFill>
                  <a:srgbClr val="000000"/>
                </a:solidFill>
                <a:latin typeface="Arial" panose="020B0604020202020204" pitchFamily="34" charset="0"/>
                <a:cs typeface="Arial" panose="020B0604020202020204" pitchFamily="34" charset="0"/>
              </a:rPr>
              <a:t> </a:t>
            </a: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이론적 최대 가동시간의 경우 연 </a:t>
            </a:r>
            <a:r>
              <a:rPr lang="en-US" altLang="ko-KR" sz="800" dirty="0">
                <a:solidFill>
                  <a:srgbClr val="000000"/>
                </a:solidFill>
                <a:latin typeface="Arial" panose="020B0604020202020204" pitchFamily="34" charset="0"/>
                <a:cs typeface="Arial" panose="020B0604020202020204" pitchFamily="34" charset="0"/>
              </a:rPr>
              <a:t>9,760</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(24</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x365</a:t>
            </a:r>
            <a:r>
              <a:rPr lang="ko-KR" altLang="en-US" sz="800" dirty="0">
                <a:solidFill>
                  <a:srgbClr val="000000"/>
                </a:solidFill>
                <a:latin typeface="Arial" panose="020B0604020202020204" pitchFamily="34" charset="0"/>
                <a:cs typeface="Arial" panose="020B0604020202020204" pitchFamily="34" charset="0"/>
              </a:rPr>
              <a:t>일</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이나</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청주공장은 </a:t>
            </a: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기준 </a:t>
            </a:r>
            <a:r>
              <a:rPr lang="en-US" altLang="ko-KR" sz="800" dirty="0">
                <a:solidFill>
                  <a:srgbClr val="000000"/>
                </a:solidFill>
                <a:latin typeface="Arial" panose="020B0604020202020204" pitchFamily="34" charset="0"/>
                <a:cs typeface="Arial" panose="020B0604020202020204" pitchFamily="34" charset="0"/>
              </a:rPr>
              <a:t>8,574</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(23.49</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x365</a:t>
            </a:r>
            <a:r>
              <a:rPr lang="ko-KR" altLang="en-US" sz="800" dirty="0">
                <a:solidFill>
                  <a:srgbClr val="000000"/>
                </a:solidFill>
                <a:latin typeface="Arial" panose="020B0604020202020204" pitchFamily="34" charset="0"/>
                <a:cs typeface="Arial" panose="020B0604020202020204" pitchFamily="34" charset="0"/>
              </a:rPr>
              <a:t>일</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으로 가동률</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97.9%</a:t>
            </a:r>
            <a:r>
              <a:rPr lang="ko-KR" altLang="en-US" sz="800" dirty="0">
                <a:solidFill>
                  <a:srgbClr val="000000"/>
                </a:solidFill>
                <a:latin typeface="Arial" panose="020B0604020202020204" pitchFamily="34" charset="0"/>
                <a:cs typeface="Arial" panose="020B0604020202020204" pitchFamily="34" charset="0"/>
              </a:rPr>
              <a:t>수준임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매년 </a:t>
            </a:r>
            <a:r>
              <a:rPr lang="en-US" altLang="ko-KR" sz="800" dirty="0">
                <a:solidFill>
                  <a:srgbClr val="000000"/>
                </a:solidFill>
                <a:latin typeface="Arial" panose="020B0604020202020204" pitchFamily="34" charset="0"/>
                <a:cs typeface="Arial" panose="020B0604020202020204" pitchFamily="34" charset="0"/>
              </a:rPr>
              <a:t>6</a:t>
            </a:r>
            <a:r>
              <a:rPr lang="ko-KR" altLang="en-US" sz="800" dirty="0">
                <a:solidFill>
                  <a:srgbClr val="000000"/>
                </a:solidFill>
                <a:latin typeface="Arial" panose="020B0604020202020204" pitchFamily="34" charset="0"/>
                <a:cs typeface="Arial" panose="020B0604020202020204" pitchFamily="34" charset="0"/>
              </a:rPr>
              <a:t>월경의 소각로 </a:t>
            </a:r>
            <a:r>
              <a:rPr lang="en-US" altLang="ko-KR" sz="800" dirty="0">
                <a:solidFill>
                  <a:srgbClr val="000000"/>
                </a:solidFill>
                <a:latin typeface="Arial" panose="020B0604020202020204" pitchFamily="34" charset="0"/>
                <a:cs typeface="Arial" panose="020B0604020202020204" pitchFamily="34" charset="0"/>
              </a:rPr>
              <a:t>overhaul</a:t>
            </a:r>
            <a:r>
              <a:rPr lang="ko-KR" altLang="en-US" sz="800" dirty="0">
                <a:solidFill>
                  <a:srgbClr val="000000"/>
                </a:solidFill>
                <a:latin typeface="Arial" panose="020B0604020202020204" pitchFamily="34" charset="0"/>
                <a:cs typeface="Arial" panose="020B0604020202020204" pitchFamily="34" charset="0"/>
              </a:rPr>
              <a:t>과 정전보수로 인한 가동중지 기간 등으로 인해 이론적 최대 가동률</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을 달성하는 것은 현실적으로 어려움</a:t>
            </a:r>
            <a:endParaRPr lang="en-US" altLang="ko-KR" sz="800" dirty="0">
              <a:solidFill>
                <a:srgbClr val="000000"/>
              </a:solidFill>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회사에 따르면 </a:t>
            </a: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제품</a:t>
            </a:r>
            <a:r>
              <a:rPr lang="en-US" altLang="ko-KR" sz="800" dirty="0">
                <a:solidFill>
                  <a:srgbClr val="000000"/>
                </a:solidFill>
                <a:latin typeface="Arial" panose="020B0604020202020204" pitchFamily="34" charset="0"/>
                <a:cs typeface="Arial" panose="020B0604020202020204" pitchFamily="34" charset="0"/>
              </a:rPr>
              <a:t>Mix </a:t>
            </a:r>
            <a:r>
              <a:rPr lang="ko-KR" altLang="en-US" sz="800" dirty="0">
                <a:solidFill>
                  <a:srgbClr val="000000"/>
                </a:solidFill>
                <a:latin typeface="Arial" panose="020B0604020202020204" pitchFamily="34" charset="0"/>
                <a:cs typeface="Arial" panose="020B0604020202020204" pitchFamily="34" charset="0"/>
              </a:rPr>
              <a:t>기준 </a:t>
            </a:r>
            <a:r>
              <a:rPr lang="en-US" altLang="ko-KR" sz="800" dirty="0">
                <a:solidFill>
                  <a:srgbClr val="000000"/>
                </a:solidFill>
                <a:latin typeface="Arial" panose="020B0604020202020204" pitchFamily="34" charset="0"/>
                <a:cs typeface="Arial" panose="020B0604020202020204" pitchFamily="34" charset="0"/>
              </a:rPr>
              <a:t>Full </a:t>
            </a:r>
            <a:r>
              <a:rPr lang="en-US" altLang="ko-KR" sz="800" dirty="0" err="1">
                <a:solidFill>
                  <a:srgbClr val="000000"/>
                </a:solidFill>
                <a:latin typeface="Arial" panose="020B0604020202020204" pitchFamily="34" charset="0"/>
                <a:cs typeface="Arial" panose="020B0604020202020204" pitchFamily="34" charset="0"/>
              </a:rPr>
              <a:t>Capa</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는 </a:t>
            </a:r>
            <a:r>
              <a:rPr lang="en-US" altLang="ko-KR" sz="800" dirty="0">
                <a:solidFill>
                  <a:srgbClr val="000000"/>
                </a:solidFill>
                <a:latin typeface="Arial" panose="020B0604020202020204" pitchFamily="34" charset="0"/>
                <a:cs typeface="Arial" panose="020B0604020202020204" pitchFamily="34" charset="0"/>
              </a:rPr>
              <a:t>18</a:t>
            </a:r>
            <a:r>
              <a:rPr lang="ko-KR" altLang="en-US" sz="800" dirty="0" err="1">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 </a:t>
            </a:r>
            <a:r>
              <a:rPr lang="ko-KR" altLang="en-US" sz="800" dirty="0">
                <a:solidFill>
                  <a:srgbClr val="000000"/>
                </a:solidFill>
                <a:latin typeface="Arial" panose="020B0604020202020204" pitchFamily="34" charset="0"/>
                <a:cs typeface="Arial" panose="020B0604020202020204" pitchFamily="34" charset="0"/>
              </a:rPr>
              <a:t>수준이고</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현실적으로 공정개선과</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효율화 투자 등으로 </a:t>
            </a:r>
            <a:r>
              <a:rPr lang="en-US" altLang="ko-KR" sz="800" dirty="0" err="1">
                <a:solidFill>
                  <a:srgbClr val="000000"/>
                </a:solidFill>
                <a:latin typeface="Arial" panose="020B0604020202020204" pitchFamily="34" charset="0"/>
                <a:cs typeface="Arial" panose="020B0604020202020204" pitchFamily="34" charset="0"/>
              </a:rPr>
              <a:t>Capa</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를</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증가시키기는 어려울 것으로 파악하여 </a:t>
            </a:r>
            <a:r>
              <a:rPr lang="ko-KR" altLang="en-US" sz="800" dirty="0" err="1">
                <a:solidFill>
                  <a:srgbClr val="000000"/>
                </a:solidFill>
                <a:latin typeface="Arial" panose="020B0604020202020204" pitchFamily="34" charset="0"/>
                <a:cs typeface="Arial" panose="020B0604020202020204" pitchFamily="34" charset="0"/>
              </a:rPr>
              <a:t>고평량</a:t>
            </a:r>
            <a:r>
              <a:rPr lang="ko-KR" altLang="en-US" sz="800" dirty="0">
                <a:solidFill>
                  <a:srgbClr val="000000"/>
                </a:solidFill>
                <a:latin typeface="Arial" panose="020B0604020202020204" pitchFamily="34" charset="0"/>
                <a:cs typeface="Arial" panose="020B0604020202020204" pitchFamily="34" charset="0"/>
              </a:rPr>
              <a:t> 지종으로의 전환에 따른 </a:t>
            </a:r>
            <a:r>
              <a:rPr lang="en-US" altLang="ko-KR" sz="800" dirty="0" err="1">
                <a:solidFill>
                  <a:srgbClr val="000000"/>
                </a:solidFill>
                <a:latin typeface="Arial" panose="020B0604020202020204" pitchFamily="34" charset="0"/>
                <a:cs typeface="Arial" panose="020B0604020202020204" pitchFamily="34" charset="0"/>
              </a:rPr>
              <a:t>Capa</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증가를 계획하고 있음</a:t>
            </a:r>
            <a:endParaRPr lang="en-US" altLang="ko-KR" sz="800" dirty="0">
              <a:solidFill>
                <a:srgbClr val="000000"/>
              </a:solidFill>
              <a:latin typeface="Arial" panose="020B0604020202020204" pitchFamily="34" charset="0"/>
              <a:cs typeface="Arial" panose="020B0604020202020204" pitchFamily="34" charset="0"/>
            </a:endParaRPr>
          </a:p>
          <a:p>
            <a:pPr marL="360000"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endParaRPr lang="en-US" altLang="ko-KR" sz="800" dirty="0">
              <a:solidFill>
                <a:srgbClr val="000000"/>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2C2E428F-DD74-43E8-A1BE-703AFA8BB6A2}"/>
              </a:ext>
            </a:extLst>
          </p:cNvPr>
          <p:cNvSpPr txBox="1"/>
          <p:nvPr/>
        </p:nvSpPr>
        <p:spPr>
          <a:xfrm>
            <a:off x="2377441" y="3012083"/>
            <a:ext cx="2002394" cy="255729"/>
          </a:xfrm>
          <a:prstGeom prst="rect">
            <a:avLst/>
          </a:prstGeom>
          <a:noFill/>
        </p:spPr>
        <p:txBody>
          <a:bodyPr wrap="square" lIns="54610" tIns="54610" rIns="54610" bIns="54610" rtlCol="0">
            <a:noAutofit/>
          </a:bodyPr>
          <a:lstStyle/>
          <a:p>
            <a:pPr>
              <a:spcAft>
                <a:spcPts val="600"/>
              </a:spcAft>
            </a:pPr>
            <a:r>
              <a:rPr lang="en-US" altLang="ko-KR" sz="900" b="1" i="1" dirty="0">
                <a:solidFill>
                  <a:srgbClr val="FFA9A1"/>
                </a:solidFill>
                <a:latin typeface="Arial" panose="020B0604020202020204" pitchFamily="34" charset="0"/>
                <a:cs typeface="Arial" panose="020B0604020202020204" pitchFamily="34" charset="0"/>
              </a:rPr>
              <a:t>94%</a:t>
            </a:r>
            <a:r>
              <a:rPr lang="ko-KR" altLang="en-US" sz="900" b="1" i="1" dirty="0">
                <a:solidFill>
                  <a:srgbClr val="FFA9A1"/>
                </a:solidFill>
                <a:latin typeface="Arial" panose="020B0604020202020204" pitchFamily="34" charset="0"/>
                <a:cs typeface="Arial" panose="020B0604020202020204" pitchFamily="34" charset="0"/>
              </a:rPr>
              <a:t>이상의 </a:t>
            </a:r>
            <a:r>
              <a:rPr lang="en-US" altLang="ko-KR" sz="900" b="1" i="1" dirty="0">
                <a:solidFill>
                  <a:srgbClr val="FFA9A1"/>
                </a:solidFill>
                <a:latin typeface="Arial" panose="020B0604020202020204" pitchFamily="34" charset="0"/>
                <a:cs typeface="Arial" panose="020B0604020202020204" pitchFamily="34" charset="0"/>
              </a:rPr>
              <a:t>utilization</a:t>
            </a:r>
            <a:r>
              <a:rPr lang="ko-KR" altLang="en-US" sz="900" b="1" i="1" dirty="0">
                <a:solidFill>
                  <a:srgbClr val="FFA9A1"/>
                </a:solidFill>
                <a:latin typeface="Arial" panose="020B0604020202020204" pitchFamily="34" charset="0"/>
                <a:cs typeface="Arial" panose="020B0604020202020204" pitchFamily="34" charset="0"/>
              </a:rPr>
              <a:t> 달성</a:t>
            </a:r>
            <a:r>
              <a:rPr lang="en-US" altLang="ko-KR" sz="900" b="1" i="1" dirty="0">
                <a:solidFill>
                  <a:srgbClr val="FFA9A1"/>
                </a:solidFill>
                <a:latin typeface="Arial" panose="020B0604020202020204" pitchFamily="34" charset="0"/>
                <a:cs typeface="Arial" panose="020B0604020202020204" pitchFamily="34" charset="0"/>
              </a:rPr>
              <a:t>/</a:t>
            </a:r>
            <a:r>
              <a:rPr lang="ko-KR" altLang="en-US" sz="900" b="1" i="1" dirty="0">
                <a:solidFill>
                  <a:srgbClr val="FFA9A1"/>
                </a:solidFill>
                <a:latin typeface="Arial" panose="020B0604020202020204" pitchFamily="34" charset="0"/>
                <a:cs typeface="Arial" panose="020B0604020202020204" pitchFamily="34" charset="0"/>
              </a:rPr>
              <a:t>유지</a:t>
            </a:r>
          </a:p>
        </p:txBody>
      </p:sp>
      <p:graphicFrame>
        <p:nvGraphicFramePr>
          <p:cNvPr id="34" name="차트 33">
            <a:extLst>
              <a:ext uri="{FF2B5EF4-FFF2-40B4-BE49-F238E27FC236}">
                <a16:creationId xmlns:a16="http://schemas.microsoft.com/office/drawing/2014/main" id="{C16DFD0A-B930-4E04-A391-88A49CD9158E}"/>
              </a:ext>
            </a:extLst>
          </p:cNvPr>
          <p:cNvGraphicFramePr>
            <a:graphicFrameLocks/>
          </p:cNvGraphicFramePr>
          <p:nvPr/>
        </p:nvGraphicFramePr>
        <p:xfrm>
          <a:off x="590557" y="2035884"/>
          <a:ext cx="4145994" cy="2389812"/>
        </p:xfrm>
        <a:graphic>
          <a:graphicData uri="http://schemas.openxmlformats.org/drawingml/2006/chart">
            <c:chart xmlns:c="http://schemas.openxmlformats.org/drawingml/2006/chart" xmlns:r="http://schemas.openxmlformats.org/officeDocument/2006/relationships" r:id="rId3"/>
          </a:graphicData>
        </a:graphic>
      </p:graphicFrame>
      <p:sp>
        <p:nvSpPr>
          <p:cNvPr id="36" name="사각형: 둥근 모서리 35">
            <a:extLst>
              <a:ext uri="{FF2B5EF4-FFF2-40B4-BE49-F238E27FC236}">
                <a16:creationId xmlns:a16="http://schemas.microsoft.com/office/drawing/2014/main" id="{F80B5DCE-9B0F-4B2F-9245-F7534D100E58}"/>
              </a:ext>
            </a:extLst>
          </p:cNvPr>
          <p:cNvSpPr/>
          <p:nvPr/>
        </p:nvSpPr>
        <p:spPr>
          <a:xfrm>
            <a:off x="1464617" y="2178753"/>
            <a:ext cx="849188" cy="1514660"/>
          </a:xfrm>
          <a:prstGeom prst="roundRect">
            <a:avLst/>
          </a:prstGeom>
          <a:solidFill>
            <a:srgbClr val="00A3A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38F0119-992D-4B85-A4DE-8E67D74AE566}"/>
              </a:ext>
            </a:extLst>
          </p:cNvPr>
          <p:cNvSpPr txBox="1"/>
          <p:nvPr/>
        </p:nvSpPr>
        <p:spPr>
          <a:xfrm>
            <a:off x="1385897" y="3401258"/>
            <a:ext cx="1733895" cy="263896"/>
          </a:xfrm>
          <a:prstGeom prst="rect">
            <a:avLst/>
          </a:prstGeom>
          <a:noFill/>
        </p:spPr>
        <p:txBody>
          <a:bodyPr wrap="square" lIns="54610" tIns="54610" rIns="54610" bIns="54610" rtlCol="0">
            <a:noAutofit/>
          </a:bodyPr>
          <a:lstStyle/>
          <a:p>
            <a:pPr>
              <a:spcAft>
                <a:spcPts val="600"/>
              </a:spcAft>
            </a:pPr>
            <a:r>
              <a:rPr lang="ko-KR" altLang="en-US" sz="900" b="1" i="1" dirty="0">
                <a:solidFill>
                  <a:srgbClr val="00A3A1"/>
                </a:solidFill>
                <a:latin typeface="Arial" panose="020B0604020202020204" pitchFamily="34" charset="0"/>
                <a:cs typeface="Arial" panose="020B0604020202020204" pitchFamily="34" charset="0"/>
              </a:rPr>
              <a:t>산업용지 생산시작</a:t>
            </a:r>
          </a:p>
        </p:txBody>
      </p:sp>
      <p:graphicFrame>
        <p:nvGraphicFramePr>
          <p:cNvPr id="17" name="표 16">
            <a:extLst>
              <a:ext uri="{FF2B5EF4-FFF2-40B4-BE49-F238E27FC236}">
                <a16:creationId xmlns:a16="http://schemas.microsoft.com/office/drawing/2014/main" id="{03B36761-0F84-4622-A16C-9228268D793C}"/>
              </a:ext>
            </a:extLst>
          </p:cNvPr>
          <p:cNvGraphicFramePr>
            <a:graphicFrameLocks noGrp="1"/>
          </p:cNvGraphicFramePr>
          <p:nvPr/>
        </p:nvGraphicFramePr>
        <p:xfrm>
          <a:off x="636509" y="4525200"/>
          <a:ext cx="4127513" cy="1521341"/>
        </p:xfrm>
        <a:graphic>
          <a:graphicData uri="http://schemas.openxmlformats.org/drawingml/2006/table">
            <a:tbl>
              <a:tblPr/>
              <a:tblGrid>
                <a:gridCol w="1553018">
                  <a:extLst>
                    <a:ext uri="{9D8B030D-6E8A-4147-A177-3AD203B41FA5}">
                      <a16:colId xmlns:a16="http://schemas.microsoft.com/office/drawing/2014/main" val="1714711042"/>
                    </a:ext>
                  </a:extLst>
                </a:gridCol>
                <a:gridCol w="514899">
                  <a:extLst>
                    <a:ext uri="{9D8B030D-6E8A-4147-A177-3AD203B41FA5}">
                      <a16:colId xmlns:a16="http://schemas.microsoft.com/office/drawing/2014/main" val="2918985864"/>
                    </a:ext>
                  </a:extLst>
                </a:gridCol>
                <a:gridCol w="514899">
                  <a:extLst>
                    <a:ext uri="{9D8B030D-6E8A-4147-A177-3AD203B41FA5}">
                      <a16:colId xmlns:a16="http://schemas.microsoft.com/office/drawing/2014/main" val="281096836"/>
                    </a:ext>
                  </a:extLst>
                </a:gridCol>
                <a:gridCol w="514899">
                  <a:extLst>
                    <a:ext uri="{9D8B030D-6E8A-4147-A177-3AD203B41FA5}">
                      <a16:colId xmlns:a16="http://schemas.microsoft.com/office/drawing/2014/main" val="552936884"/>
                    </a:ext>
                  </a:extLst>
                </a:gridCol>
                <a:gridCol w="514899">
                  <a:extLst>
                    <a:ext uri="{9D8B030D-6E8A-4147-A177-3AD203B41FA5}">
                      <a16:colId xmlns:a16="http://schemas.microsoft.com/office/drawing/2014/main" val="2147774147"/>
                    </a:ext>
                  </a:extLst>
                </a:gridCol>
                <a:gridCol w="514899">
                  <a:extLst>
                    <a:ext uri="{9D8B030D-6E8A-4147-A177-3AD203B41FA5}">
                      <a16:colId xmlns:a16="http://schemas.microsoft.com/office/drawing/2014/main" val="3815203718"/>
                    </a:ext>
                  </a:extLst>
                </a:gridCol>
              </a:tblGrid>
              <a:tr h="187740">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NP</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가동시간 및 생산실적</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953053451"/>
                  </a:ext>
                </a:extLst>
              </a:tr>
              <a:tr h="18774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일가동시간</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h)</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23.75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71576821"/>
                  </a:ext>
                </a:extLst>
              </a:tr>
              <a:tr h="18774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가동일수</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68740295"/>
                  </a:ext>
                </a:extLst>
              </a:tr>
              <a:tr h="18774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가동시간</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h)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8,598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8,355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45729240"/>
                  </a:ext>
                </a:extLst>
              </a:tr>
              <a:tr h="187740">
                <a:tc>
                  <a:txBody>
                    <a:bodyPr/>
                    <a:lstStyle/>
                    <a:p>
                      <a:pPr algn="l" fontAlgn="ctr"/>
                      <a:r>
                        <a:rPr lang="ko-KR" alt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가동률</a:t>
                      </a: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시간</a:t>
                      </a: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endParaRPr 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97.9%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98.9%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extLst>
                  <a:ext uri="{0D108BD9-81ED-4DB2-BD59-A6C34878D82A}">
                    <a16:rowId xmlns:a16="http://schemas.microsoft.com/office/drawing/2014/main" val="592148508"/>
                  </a:ext>
                </a:extLst>
              </a:tr>
              <a:tr h="18774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생산실적</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176,293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169,086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170,819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176,189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43,230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56240815"/>
                  </a:ext>
                </a:extLst>
              </a:tr>
              <a:tr h="207161">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Full Capa.</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44,384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88686768"/>
                  </a:ext>
                </a:extLst>
              </a:tr>
              <a:tr h="187740">
                <a:tc>
                  <a:txBody>
                    <a:bodyPr/>
                    <a:lstStyle/>
                    <a:p>
                      <a:pPr algn="l" fontAlgn="ctr"/>
                      <a:r>
                        <a:rPr lang="ko-KR" alt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가동률</a:t>
                      </a: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r>
                        <a:rPr lang="en-US" altLang="ko-KR" sz="800" b="0" i="1" u="none" strike="noStrike" dirty="0" err="1">
                          <a:solidFill>
                            <a:srgbClr val="00338D"/>
                          </a:solidFill>
                          <a:effectLst/>
                          <a:latin typeface="Arial" panose="020B0604020202020204" pitchFamily="34" charset="0"/>
                          <a:ea typeface="맑은 고딕" panose="020B0503020000020004" pitchFamily="50" charset="-127"/>
                          <a:cs typeface="Arial" panose="020B0604020202020204" pitchFamily="34" charset="0"/>
                        </a:rPr>
                        <a:t>Capa</a:t>
                      </a: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97.9%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97.9%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0CECE"/>
                    </a:solidFill>
                  </a:tcPr>
                </a:tc>
                <a:extLst>
                  <a:ext uri="{0D108BD9-81ED-4DB2-BD59-A6C34878D82A}">
                    <a16:rowId xmlns:a16="http://schemas.microsoft.com/office/drawing/2014/main" val="1088133889"/>
                  </a:ext>
                </a:extLst>
              </a:tr>
            </a:tbl>
          </a:graphicData>
        </a:graphic>
      </p:graphicFrame>
      <p:sp>
        <p:nvSpPr>
          <p:cNvPr id="18" name="TextBox 17">
            <a:extLst>
              <a:ext uri="{FF2B5EF4-FFF2-40B4-BE49-F238E27FC236}">
                <a16:creationId xmlns:a16="http://schemas.microsoft.com/office/drawing/2014/main" id="{1E828D74-7098-4EE7-8523-7D5F8D1FE955}"/>
              </a:ext>
            </a:extLst>
          </p:cNvPr>
          <p:cNvSpPr txBox="1"/>
          <p:nvPr/>
        </p:nvSpPr>
        <p:spPr>
          <a:xfrm>
            <a:off x="636509" y="6061018"/>
            <a:ext cx="4053312" cy="246221"/>
          </a:xfrm>
          <a:prstGeom prst="rect">
            <a:avLst/>
          </a:prstGeom>
          <a:noFill/>
        </p:spPr>
        <p:txBody>
          <a:bodyPr wrap="square" lIns="0" tIns="0" rIns="0" bIns="0" rtlCol="0">
            <a:spAutoFit/>
          </a:bodyPr>
          <a:lstStyle/>
          <a:p>
            <a:r>
              <a:rPr lang="en-US" altLang="ko-KR" sz="800" dirty="0">
                <a:solidFill>
                  <a:prstClr val="black"/>
                </a:solidFill>
                <a:latin typeface="Arial" panose="020B0604020202020204" pitchFamily="34" charset="0"/>
                <a:cs typeface="Arial" panose="020B0604020202020204" pitchFamily="34" charset="0"/>
              </a:rPr>
              <a:t>Source: VDR</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6.4.6, VDR 6.4.7, Dart,</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IM</a:t>
            </a:r>
            <a:endParaRPr lang="en-US" altLang="ko-KR" sz="800" dirty="0">
              <a:latin typeface="Arial" panose="020B0604020202020204" pitchFamily="34" charset="0"/>
              <a:ea typeface="+mj-ea"/>
              <a:cs typeface="Arial" panose="020B0604020202020204" pitchFamily="34" charset="0"/>
            </a:endParaRPr>
          </a:p>
          <a:p>
            <a:r>
              <a:rPr lang="en-US" altLang="ko-KR" sz="800" dirty="0">
                <a:latin typeface="Arial" panose="020B0604020202020204" pitchFamily="34" charset="0"/>
                <a:ea typeface="+mj-ea"/>
                <a:cs typeface="Arial" panose="020B0604020202020204" pitchFamily="34" charset="0"/>
              </a:rPr>
              <a:t>Note 1: 2021</a:t>
            </a:r>
            <a:r>
              <a:rPr lang="ko-KR" altLang="en-US" sz="800" dirty="0">
                <a:latin typeface="Arial" panose="020B0604020202020204" pitchFamily="34" charset="0"/>
                <a:ea typeface="+mj-ea"/>
                <a:cs typeface="Arial" panose="020B0604020202020204" pitchFamily="34" charset="0"/>
              </a:rPr>
              <a:t>년 제품</a:t>
            </a:r>
            <a:r>
              <a:rPr lang="en-US" altLang="ko-KR" sz="800" dirty="0">
                <a:latin typeface="Arial" panose="020B0604020202020204" pitchFamily="34" charset="0"/>
                <a:ea typeface="+mj-ea"/>
                <a:cs typeface="Arial" panose="020B0604020202020204" pitchFamily="34" charset="0"/>
              </a:rPr>
              <a:t>Mix </a:t>
            </a:r>
            <a:r>
              <a:rPr lang="ko-KR" altLang="en-US" sz="800" dirty="0">
                <a:latin typeface="Arial" panose="020B0604020202020204" pitchFamily="34" charset="0"/>
                <a:ea typeface="+mj-ea"/>
                <a:cs typeface="Arial" panose="020B0604020202020204" pitchFamily="34" charset="0"/>
              </a:rPr>
              <a:t>기준</a:t>
            </a:r>
            <a:endParaRPr lang="ko-KR" altLang="en-US" sz="800" dirty="0">
              <a:latin typeface="Arial" panose="020B0604020202020204" pitchFamily="34" charset="0"/>
              <a:cs typeface="Arial" panose="020B0604020202020204" pitchFamily="34" charset="0"/>
            </a:endParaRPr>
          </a:p>
        </p:txBody>
      </p:sp>
      <p:sp>
        <p:nvSpPr>
          <p:cNvPr id="16" name="직사각형 15">
            <a:extLst>
              <a:ext uri="{FF2B5EF4-FFF2-40B4-BE49-F238E27FC236}">
                <a16:creationId xmlns:a16="http://schemas.microsoft.com/office/drawing/2014/main" id="{2800CF5E-E79E-40B7-A622-353732EB0A77}"/>
              </a:ext>
            </a:extLst>
          </p:cNvPr>
          <p:cNvSpPr/>
          <p:nvPr/>
        </p:nvSpPr>
        <p:spPr>
          <a:xfrm>
            <a:off x="1775333" y="4132534"/>
            <a:ext cx="838367" cy="212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dirty="0">
                <a:solidFill>
                  <a:schemeClr val="tx1">
                    <a:lumMod val="65000"/>
                    <a:lumOff val="35000"/>
                  </a:schemeClr>
                </a:solidFill>
              </a:rPr>
              <a:t>가동률</a:t>
            </a:r>
            <a:r>
              <a:rPr lang="en-US" altLang="ko-KR" sz="900" dirty="0">
                <a:solidFill>
                  <a:schemeClr val="tx1">
                    <a:lumMod val="65000"/>
                    <a:lumOff val="35000"/>
                  </a:schemeClr>
                </a:solidFill>
              </a:rPr>
              <a:t>(</a:t>
            </a:r>
            <a:r>
              <a:rPr lang="ko-KR" altLang="en-US" sz="900" dirty="0">
                <a:solidFill>
                  <a:schemeClr val="tx1">
                    <a:lumMod val="65000"/>
                    <a:lumOff val="35000"/>
                  </a:schemeClr>
                </a:solidFill>
              </a:rPr>
              <a:t>시간</a:t>
            </a:r>
            <a:r>
              <a:rPr lang="en-US" altLang="ko-KR" sz="900" dirty="0">
                <a:solidFill>
                  <a:schemeClr val="tx1">
                    <a:lumMod val="65000"/>
                    <a:lumOff val="35000"/>
                  </a:schemeClr>
                </a:solidFill>
              </a:rPr>
              <a:t>)</a:t>
            </a:r>
            <a:endParaRPr lang="ko-KR" altLang="en-US" sz="900" dirty="0" err="1">
              <a:solidFill>
                <a:schemeClr val="tx1">
                  <a:lumMod val="65000"/>
                  <a:lumOff val="35000"/>
                </a:schemeClr>
              </a:solidFill>
            </a:endParaRPr>
          </a:p>
        </p:txBody>
      </p:sp>
      <p:sp>
        <p:nvSpPr>
          <p:cNvPr id="20" name="직사각형 19">
            <a:extLst>
              <a:ext uri="{FF2B5EF4-FFF2-40B4-BE49-F238E27FC236}">
                <a16:creationId xmlns:a16="http://schemas.microsoft.com/office/drawing/2014/main" id="{A5B7B0ED-651C-4E0E-B443-A410109EDBC8}"/>
              </a:ext>
            </a:extLst>
          </p:cNvPr>
          <p:cNvSpPr/>
          <p:nvPr/>
        </p:nvSpPr>
        <p:spPr>
          <a:xfrm>
            <a:off x="2963173" y="4132534"/>
            <a:ext cx="1106424" cy="201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dirty="0">
                <a:solidFill>
                  <a:schemeClr val="tx1">
                    <a:lumMod val="65000"/>
                    <a:lumOff val="35000"/>
                  </a:schemeClr>
                </a:solidFill>
              </a:rPr>
              <a:t>가동률</a:t>
            </a:r>
            <a:r>
              <a:rPr lang="en-US" altLang="ko-KR" sz="900" dirty="0">
                <a:solidFill>
                  <a:schemeClr val="tx1">
                    <a:lumMod val="65000"/>
                    <a:lumOff val="35000"/>
                  </a:schemeClr>
                </a:solidFill>
              </a:rPr>
              <a:t>(</a:t>
            </a:r>
            <a:r>
              <a:rPr lang="en-US" altLang="ko-KR" sz="900" dirty="0" err="1">
                <a:solidFill>
                  <a:schemeClr val="tx1">
                    <a:lumMod val="65000"/>
                    <a:lumOff val="35000"/>
                  </a:schemeClr>
                </a:solidFill>
              </a:rPr>
              <a:t>Capa</a:t>
            </a:r>
            <a:r>
              <a:rPr lang="en-US" altLang="ko-KR" sz="900" dirty="0">
                <a:solidFill>
                  <a:schemeClr val="tx1">
                    <a:lumMod val="65000"/>
                    <a:lumOff val="35000"/>
                  </a:schemeClr>
                </a:solidFill>
              </a:rPr>
              <a:t>.)</a:t>
            </a:r>
            <a:endParaRPr lang="ko-KR" altLang="en-US" sz="900" dirty="0" err="1">
              <a:solidFill>
                <a:schemeClr val="tx1">
                  <a:lumMod val="65000"/>
                  <a:lumOff val="35000"/>
                </a:schemeClr>
              </a:solidFill>
            </a:endParaRPr>
          </a:p>
        </p:txBody>
      </p:sp>
      <p:sp>
        <p:nvSpPr>
          <p:cNvPr id="22" name="직사각형 21">
            <a:extLst>
              <a:ext uri="{FF2B5EF4-FFF2-40B4-BE49-F238E27FC236}">
                <a16:creationId xmlns:a16="http://schemas.microsoft.com/office/drawing/2014/main" id="{36646BC8-684E-400A-A480-337366A4A6D0}"/>
              </a:ext>
            </a:extLst>
          </p:cNvPr>
          <p:cNvSpPr/>
          <p:nvPr/>
        </p:nvSpPr>
        <p:spPr>
          <a:xfrm>
            <a:off x="3657600" y="3868000"/>
            <a:ext cx="1106424" cy="201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dirty="0">
                <a:solidFill>
                  <a:schemeClr val="tx1">
                    <a:lumMod val="65000"/>
                    <a:lumOff val="35000"/>
                  </a:schemeClr>
                </a:solidFill>
                <a:latin typeface="+mn-ea"/>
              </a:rPr>
              <a:t>FY22.1Q</a:t>
            </a:r>
            <a:endParaRPr lang="ko-KR" altLang="en-US" sz="900" dirty="0" err="1">
              <a:solidFill>
                <a:schemeClr val="tx1">
                  <a:lumMod val="65000"/>
                  <a:lumOff val="35000"/>
                </a:schemeClr>
              </a:solidFill>
              <a:latin typeface="+mn-ea"/>
            </a:endParaRPr>
          </a:p>
        </p:txBody>
      </p:sp>
    </p:spTree>
    <p:extLst>
      <p:ext uri="{BB962C8B-B14F-4D97-AF65-F5344CB8AC3E}">
        <p14:creationId xmlns:p14="http://schemas.microsoft.com/office/powerpoint/2010/main" val="1081512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차트 34">
            <a:extLst>
              <a:ext uri="{FF2B5EF4-FFF2-40B4-BE49-F238E27FC236}">
                <a16:creationId xmlns:a16="http://schemas.microsoft.com/office/drawing/2014/main" id="{6042840F-770A-415C-B336-B97C5662C736}"/>
              </a:ext>
            </a:extLst>
          </p:cNvPr>
          <p:cNvGraphicFramePr>
            <a:graphicFrameLocks/>
          </p:cNvGraphicFramePr>
          <p:nvPr/>
        </p:nvGraphicFramePr>
        <p:xfrm>
          <a:off x="466396" y="2897657"/>
          <a:ext cx="4281006" cy="2570210"/>
        </p:xfrm>
        <a:graphic>
          <a:graphicData uri="http://schemas.openxmlformats.org/drawingml/2006/chart">
            <c:chart xmlns:c="http://schemas.openxmlformats.org/drawingml/2006/chart" xmlns:r="http://schemas.openxmlformats.org/officeDocument/2006/relationships" r:id="rId3"/>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Capacity &amp; Utilization (4/4)</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mn-ea"/>
                <a:cs typeface="Arial" panose="020B0604020202020204" pitchFamily="34" charset="0"/>
              </a:rPr>
              <a:t>청주공장의 </a:t>
            </a:r>
            <a:r>
              <a:rPr lang="en-US" altLang="ko-KR" sz="1000" b="1" dirty="0">
                <a:solidFill>
                  <a:srgbClr val="002997"/>
                </a:solidFill>
                <a:latin typeface="+mn-ea"/>
                <a:cs typeface="Arial" panose="020B0604020202020204" pitchFamily="34" charset="0"/>
              </a:rPr>
              <a:t>Utility </a:t>
            </a:r>
            <a:r>
              <a:rPr lang="ko-KR" altLang="en-US" sz="1000" b="1" dirty="0">
                <a:solidFill>
                  <a:srgbClr val="002997"/>
                </a:solidFill>
                <a:latin typeface="+mn-ea"/>
                <a:cs typeface="Arial" panose="020B0604020202020204" pitchFamily="34" charset="0"/>
              </a:rPr>
              <a:t>및 </a:t>
            </a:r>
            <a:r>
              <a:rPr lang="en-US" altLang="ko-KR" sz="1000" b="1" dirty="0">
                <a:solidFill>
                  <a:srgbClr val="002997"/>
                </a:solidFill>
                <a:latin typeface="+mn-ea"/>
                <a:cs typeface="Arial" panose="020B0604020202020204" pitchFamily="34" charset="0"/>
              </a:rPr>
              <a:t>PM Utilization</a:t>
            </a:r>
            <a:r>
              <a:rPr lang="ko-KR" altLang="en-US" sz="1000" b="1" dirty="0">
                <a:solidFill>
                  <a:srgbClr val="002997"/>
                </a:solidFill>
                <a:latin typeface="+mn-ea"/>
                <a:cs typeface="Arial" panose="020B0604020202020204" pitchFamily="34" charset="0"/>
              </a:rPr>
              <a:t>은 회사가 제시한 제품</a:t>
            </a:r>
            <a:r>
              <a:rPr lang="en-US" altLang="ko-KR" sz="1000" b="1" dirty="0">
                <a:solidFill>
                  <a:srgbClr val="002997"/>
                </a:solidFill>
                <a:latin typeface="+mn-ea"/>
                <a:cs typeface="Arial" panose="020B0604020202020204" pitchFamily="34" charset="0"/>
              </a:rPr>
              <a:t>Mix </a:t>
            </a:r>
            <a:r>
              <a:rPr lang="ko-KR" altLang="en-US" sz="1000" b="1" dirty="0">
                <a:solidFill>
                  <a:srgbClr val="002997"/>
                </a:solidFill>
                <a:latin typeface="+mn-ea"/>
                <a:cs typeface="Arial" panose="020B0604020202020204" pitchFamily="34" charset="0"/>
              </a:rPr>
              <a:t>기준 현재 수준의 생산량을 달성하는 데 부족분이 발생하지 않으며</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소각로 발생으로 인한 스팀이 공장가동을 위해 필요한 수준을 모두 충당하고 있어 별도의 외부매입이 존재하지 않음</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향후 초지기 추가 증설을 통해 생산량을 증가시킬 경우</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관련 폐수처리시설 및 스팀 발생량 부족분에 대한 투자가 필요할 것으로 판단됨</a:t>
            </a:r>
            <a:endParaRPr lang="en-US" altLang="ko-KR" sz="1000" b="1" dirty="0">
              <a:solidFill>
                <a:srgbClr val="002997"/>
              </a:solidFill>
              <a:latin typeface="+mn-ea"/>
              <a:cs typeface="Arial" panose="020B0604020202020204" pitchFamily="34" charset="0"/>
            </a:endParaRPr>
          </a:p>
        </p:txBody>
      </p:sp>
      <p:sp>
        <p:nvSpPr>
          <p:cNvPr id="4" name="TextBox 3">
            <a:extLst>
              <a:ext uri="{FF2B5EF4-FFF2-40B4-BE49-F238E27FC236}">
                <a16:creationId xmlns:a16="http://schemas.microsoft.com/office/drawing/2014/main" id="{7140A44C-301B-4363-9121-7934C2A3E3E3}"/>
              </a:ext>
            </a:extLst>
          </p:cNvPr>
          <p:cNvSpPr txBox="1"/>
          <p:nvPr/>
        </p:nvSpPr>
        <p:spPr>
          <a:xfrm>
            <a:off x="590557" y="2712190"/>
            <a:ext cx="4173467" cy="255729"/>
          </a:xfrm>
          <a:prstGeom prst="rect">
            <a:avLst/>
          </a:prstGeom>
          <a:solidFill>
            <a:srgbClr val="00338D"/>
          </a:solidFill>
        </p:spPr>
        <p:txBody>
          <a:bodyPr wrap="square" lIns="54610" tIns="54610" rIns="54610" bIns="54610" rtlCol="0">
            <a:noAutofit/>
          </a:bodyPr>
          <a:lstStyle/>
          <a:p>
            <a:pPr algn="ctr">
              <a:spcAft>
                <a:spcPts val="600"/>
              </a:spcAft>
            </a:pP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청주공장</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 기타 </a:t>
            </a:r>
            <a:r>
              <a:rPr lang="en-US" altLang="ko-KR" sz="1000" b="1" dirty="0">
                <a:solidFill>
                  <a:schemeClr val="bg1"/>
                </a:solidFill>
                <a:latin typeface="Arial" panose="020B0604020202020204" pitchFamily="34" charset="0"/>
                <a:cs typeface="Arial" panose="020B0604020202020204" pitchFamily="34" charset="0"/>
              </a:rPr>
              <a:t>Utility&amp;</a:t>
            </a:r>
            <a:r>
              <a:rPr lang="ko-KR" altLang="en-US" sz="1000" b="1" dirty="0">
                <a:solidFill>
                  <a:schemeClr val="bg1"/>
                </a:solidFill>
                <a:latin typeface="Arial" panose="020B0604020202020204" pitchFamily="34" charset="0"/>
                <a:cs typeface="Arial" panose="020B0604020202020204" pitchFamily="34" charset="0"/>
              </a:rPr>
              <a:t>환경설비 </a:t>
            </a:r>
            <a:r>
              <a:rPr lang="en-US" altLang="ko-KR" sz="1000" b="1" dirty="0">
                <a:solidFill>
                  <a:schemeClr val="bg1"/>
                </a:solidFill>
                <a:latin typeface="Arial" panose="020B0604020202020204" pitchFamily="34" charset="0"/>
                <a:cs typeface="Arial" panose="020B0604020202020204" pitchFamily="34" charset="0"/>
              </a:rPr>
              <a:t>Utilization</a:t>
            </a:r>
            <a:endParaRPr lang="ko-KR" altLang="en-US" sz="1000" b="1"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7CE82B8A-F3FD-4A95-8201-B7E8089E9592}"/>
              </a:ext>
            </a:extLst>
          </p:cNvPr>
          <p:cNvSpPr txBox="1"/>
          <p:nvPr/>
        </p:nvSpPr>
        <p:spPr>
          <a:xfrm>
            <a:off x="5074582" y="1484440"/>
            <a:ext cx="4384451" cy="3067845"/>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스팀</a:t>
            </a:r>
            <a:r>
              <a:rPr lang="en-US" altLang="ko-KR" sz="900" b="1" u="sng" dirty="0">
                <a:solidFill>
                  <a:srgbClr val="000000"/>
                </a:solidFill>
                <a:latin typeface="Arial" panose="020B0604020202020204" pitchFamily="34" charset="0"/>
                <a:cs typeface="Arial" panose="020B0604020202020204" pitchFamily="34" charset="0"/>
              </a:rPr>
              <a:t> </a:t>
            </a:r>
            <a:r>
              <a:rPr lang="ko-KR" altLang="en-US" sz="900" b="1" u="sng" dirty="0">
                <a:solidFill>
                  <a:srgbClr val="000000"/>
                </a:solidFill>
                <a:latin typeface="Arial" panose="020B0604020202020204" pitchFamily="34" charset="0"/>
                <a:cs typeface="Arial" panose="020B0604020202020204" pitchFamily="34" charset="0"/>
              </a:rPr>
              <a:t>및 소각로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Utilization</a:t>
            </a: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회사는 현재 유동상식</a:t>
            </a:r>
            <a:r>
              <a:rPr lang="en-US" altLang="ko-KR" sz="800" dirty="0">
                <a:solidFill>
                  <a:srgbClr val="000000"/>
                </a:solidFill>
                <a:latin typeface="Arial" panose="020B0604020202020204" pitchFamily="34" charset="0"/>
                <a:cs typeface="Arial" panose="020B0604020202020204" pitchFamily="34" charset="0"/>
              </a:rPr>
              <a:t>(BFBC)</a:t>
            </a:r>
            <a:r>
              <a:rPr lang="ko-KR" altLang="en-US" sz="800" dirty="0">
                <a:solidFill>
                  <a:srgbClr val="000000"/>
                </a:solidFill>
                <a:latin typeface="Arial" panose="020B0604020202020204" pitchFamily="34" charset="0"/>
                <a:cs typeface="Arial" panose="020B0604020202020204" pitchFamily="34" charset="0"/>
              </a:rPr>
              <a:t> 소각로를</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운영 중이며</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해당 소각로의 소각 </a:t>
            </a:r>
            <a:r>
              <a:rPr lang="en-US" altLang="ko-KR" sz="800" dirty="0">
                <a:solidFill>
                  <a:srgbClr val="000000"/>
                </a:solidFill>
                <a:latin typeface="Arial" panose="020B0604020202020204" pitchFamily="34" charset="0"/>
                <a:cs typeface="Arial" panose="020B0604020202020204" pitchFamily="34" charset="0"/>
              </a:rPr>
              <a:t>Capacity</a:t>
            </a:r>
            <a:r>
              <a:rPr lang="ko-KR" altLang="en-US" sz="800" dirty="0">
                <a:solidFill>
                  <a:srgbClr val="000000"/>
                </a:solidFill>
                <a:latin typeface="Arial" panose="020B0604020202020204" pitchFamily="34" charset="0"/>
                <a:cs typeface="Arial" panose="020B0604020202020204" pitchFamily="34" charset="0"/>
              </a:rPr>
              <a:t>는 </a:t>
            </a:r>
            <a:r>
              <a:rPr lang="en-US" altLang="ko-KR" sz="800" dirty="0">
                <a:solidFill>
                  <a:srgbClr val="000000"/>
                </a:solidFill>
                <a:latin typeface="Arial" panose="020B0604020202020204" pitchFamily="34" charset="0"/>
                <a:cs typeface="Arial" panose="020B0604020202020204" pitchFamily="34" charset="0"/>
              </a:rPr>
              <a:t>360wt/day(</a:t>
            </a:r>
            <a:r>
              <a:rPr lang="ko-KR" altLang="en-US" sz="800" dirty="0">
                <a:solidFill>
                  <a:srgbClr val="000000"/>
                </a:solidFill>
                <a:latin typeface="Arial" panose="020B0604020202020204" pitchFamily="34" charset="0"/>
                <a:cs typeface="Arial" panose="020B0604020202020204" pitchFamily="34" charset="0"/>
              </a:rPr>
              <a:t>소각허용용량 기준 연 </a:t>
            </a:r>
            <a:r>
              <a:rPr lang="en-US" altLang="ko-KR" sz="800" dirty="0">
                <a:solidFill>
                  <a:srgbClr val="000000"/>
                </a:solidFill>
                <a:latin typeface="Arial" panose="020B0604020202020204" pitchFamily="34" charset="0"/>
                <a:cs typeface="Arial" panose="020B0604020202020204" pitchFamily="34" charset="0"/>
              </a:rPr>
              <a:t>13.1</a:t>
            </a:r>
            <a:r>
              <a:rPr lang="ko-KR" altLang="en-US" sz="800" dirty="0">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 수준</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소각로 운영 시 핵심 </a:t>
            </a:r>
            <a:r>
              <a:rPr lang="en-US" altLang="ko-KR" sz="800" dirty="0">
                <a:solidFill>
                  <a:srgbClr val="000000"/>
                </a:solidFill>
                <a:latin typeface="Arial" panose="020B0604020202020204" pitchFamily="34" charset="0"/>
                <a:cs typeface="Arial" panose="020B0604020202020204" pitchFamily="34" charset="0"/>
              </a:rPr>
              <a:t>Utility</a:t>
            </a:r>
            <a:r>
              <a:rPr lang="ko-KR" altLang="en-US" sz="800" dirty="0">
                <a:solidFill>
                  <a:srgbClr val="000000"/>
                </a:solidFill>
                <a:latin typeface="Arial" panose="020B0604020202020204" pitchFamily="34" charset="0"/>
                <a:cs typeface="Arial" panose="020B0604020202020204" pitchFamily="34" charset="0"/>
              </a:rPr>
              <a:t>중 하나인 스팀이 </a:t>
            </a:r>
            <a:r>
              <a:rPr lang="en-US" altLang="ko-KR" sz="800" dirty="0">
                <a:solidFill>
                  <a:srgbClr val="000000"/>
                </a:solidFill>
                <a:latin typeface="Arial" panose="020B0604020202020204" pitchFamily="34" charset="0"/>
                <a:cs typeface="Arial" panose="020B0604020202020204" pitchFamily="34" charset="0"/>
              </a:rPr>
              <a:t>31st/h (</a:t>
            </a:r>
            <a:r>
              <a:rPr lang="ko-KR" altLang="en-US" sz="800" dirty="0">
                <a:solidFill>
                  <a:srgbClr val="000000"/>
                </a:solidFill>
                <a:latin typeface="Arial" panose="020B0604020202020204" pitchFamily="34" charset="0"/>
                <a:cs typeface="Arial" panose="020B0604020202020204" pitchFamily="34" charset="0"/>
              </a:rPr>
              <a:t>연 </a:t>
            </a:r>
            <a:r>
              <a:rPr lang="en-US" altLang="ko-KR" sz="800" dirty="0">
                <a:solidFill>
                  <a:srgbClr val="000000"/>
                </a:solidFill>
                <a:latin typeface="Arial" panose="020B0604020202020204" pitchFamily="34" charset="0"/>
                <a:cs typeface="Arial" panose="020B0604020202020204" pitchFamily="34" charset="0"/>
              </a:rPr>
              <a:t>27.2</a:t>
            </a:r>
            <a:r>
              <a:rPr lang="ko-KR" altLang="en-US" sz="800" dirty="0">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수준</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발생함</a:t>
            </a:r>
            <a:endParaRPr lang="en-US" altLang="ko-KR" sz="800" dirty="0">
              <a:solidFill>
                <a:srgbClr val="000000"/>
              </a:solidFill>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기준 소각로는 소각허용용량 대비 </a:t>
            </a:r>
            <a:r>
              <a:rPr lang="en-US" altLang="ko-KR" sz="800" dirty="0">
                <a:solidFill>
                  <a:srgbClr val="000000"/>
                </a:solidFill>
                <a:latin typeface="Arial" panose="020B0604020202020204" pitchFamily="34" charset="0"/>
                <a:cs typeface="Arial" panose="020B0604020202020204" pitchFamily="34" charset="0"/>
              </a:rPr>
              <a:t>80.4% </a:t>
            </a:r>
            <a:r>
              <a:rPr lang="ko-KR" altLang="en-US" sz="800" dirty="0">
                <a:solidFill>
                  <a:srgbClr val="000000"/>
                </a:solidFill>
                <a:latin typeface="Arial" panose="020B0604020202020204" pitchFamily="34" charset="0"/>
                <a:cs typeface="Arial" panose="020B0604020202020204" pitchFamily="34" charset="0"/>
              </a:rPr>
              <a:t>수준의 소각이 이루어지고 있음</a:t>
            </a:r>
            <a:r>
              <a:rPr lang="en-US" altLang="ko-KR" sz="800" dirty="0">
                <a:solidFill>
                  <a:srgbClr val="000000"/>
                </a:solidFill>
                <a:latin typeface="Arial" panose="020B0604020202020204" pitchFamily="34" charset="0"/>
                <a:cs typeface="Arial" panose="020B0604020202020204" pitchFamily="34" charset="0"/>
              </a:rPr>
              <a:t>. 2021</a:t>
            </a:r>
            <a:r>
              <a:rPr lang="ko-KR" altLang="en-US" sz="800" dirty="0">
                <a:solidFill>
                  <a:srgbClr val="000000"/>
                </a:solidFill>
                <a:latin typeface="Arial" panose="020B0604020202020204" pitchFamily="34" charset="0"/>
                <a:cs typeface="Arial" panose="020B0604020202020204" pitchFamily="34" charset="0"/>
              </a:rPr>
              <a:t>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기준 소각량 </a:t>
            </a:r>
            <a:r>
              <a:rPr lang="en-US" altLang="ko-KR" sz="800" dirty="0">
                <a:solidFill>
                  <a:srgbClr val="000000"/>
                </a:solidFill>
                <a:latin typeface="Arial" panose="020B0604020202020204" pitchFamily="34" charset="0"/>
                <a:cs typeface="Arial" panose="020B0604020202020204" pitchFamily="34" charset="0"/>
              </a:rPr>
              <a:t>10.6</a:t>
            </a:r>
            <a:r>
              <a:rPr lang="ko-KR" altLang="en-US" sz="800" dirty="0">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 중 자체발생 소각물은 </a:t>
            </a:r>
            <a:r>
              <a:rPr lang="en-US" altLang="ko-KR" sz="800" dirty="0">
                <a:solidFill>
                  <a:srgbClr val="000000"/>
                </a:solidFill>
                <a:latin typeface="Arial" panose="020B0604020202020204" pitchFamily="34" charset="0"/>
                <a:cs typeface="Arial" panose="020B0604020202020204" pitchFamily="34" charset="0"/>
              </a:rPr>
              <a:t>8.0</a:t>
            </a:r>
            <a:r>
              <a:rPr lang="ko-KR" altLang="en-US" sz="800" dirty="0">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으로 </a:t>
            </a:r>
            <a:r>
              <a:rPr lang="en-US" altLang="ko-KR" sz="800" dirty="0">
                <a:solidFill>
                  <a:srgbClr val="000000"/>
                </a:solidFill>
                <a:latin typeface="Arial" panose="020B0604020202020204" pitchFamily="34" charset="0"/>
                <a:cs typeface="Arial" panose="020B0604020202020204" pitchFamily="34" charset="0"/>
              </a:rPr>
              <a:t>75.6%</a:t>
            </a:r>
            <a:r>
              <a:rPr lang="ko-KR" altLang="en-US" sz="800" dirty="0">
                <a:solidFill>
                  <a:srgbClr val="000000"/>
                </a:solidFill>
                <a:latin typeface="Arial" panose="020B0604020202020204" pitchFamily="34" charset="0"/>
                <a:cs typeface="Arial" panose="020B0604020202020204" pitchFamily="34" charset="0"/>
              </a:rPr>
              <a:t>에 해당하며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외부반입 소각물은 </a:t>
            </a:r>
            <a:r>
              <a:rPr lang="en-US" altLang="ko-KR" sz="800" dirty="0">
                <a:solidFill>
                  <a:srgbClr val="000000"/>
                </a:solidFill>
                <a:latin typeface="Arial" panose="020B0604020202020204" pitchFamily="34" charset="0"/>
                <a:cs typeface="Arial" panose="020B0604020202020204" pitchFamily="34" charset="0"/>
              </a:rPr>
              <a:t>2.6</a:t>
            </a:r>
            <a:r>
              <a:rPr lang="ko-KR" altLang="en-US" sz="800" dirty="0">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으로 </a:t>
            </a:r>
            <a:r>
              <a:rPr lang="en-US" altLang="ko-KR" sz="800" dirty="0">
                <a:solidFill>
                  <a:srgbClr val="000000"/>
                </a:solidFill>
                <a:latin typeface="Arial" panose="020B0604020202020204" pitchFamily="34" charset="0"/>
                <a:cs typeface="Arial" panose="020B0604020202020204" pitchFamily="34" charset="0"/>
              </a:rPr>
              <a:t>24.2%</a:t>
            </a:r>
            <a:r>
              <a:rPr lang="ko-KR" altLang="en-US" sz="800" dirty="0">
                <a:solidFill>
                  <a:srgbClr val="000000"/>
                </a:solidFill>
                <a:latin typeface="Arial" panose="020B0604020202020204" pitchFamily="34" charset="0"/>
                <a:cs typeface="Arial" panose="020B0604020202020204" pitchFamily="34" charset="0"/>
              </a:rPr>
              <a:t>를</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차지함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외부반입 폐기물은 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당 </a:t>
            </a:r>
            <a:r>
              <a:rPr lang="en-US" altLang="ko-KR" sz="800" dirty="0">
                <a:solidFill>
                  <a:srgbClr val="000000"/>
                </a:solidFill>
                <a:latin typeface="Arial" panose="020B0604020202020204" pitchFamily="34" charset="0"/>
                <a:cs typeface="Arial" panose="020B0604020202020204" pitchFamily="34" charset="0"/>
              </a:rPr>
              <a:t>7</a:t>
            </a:r>
            <a:r>
              <a:rPr lang="ko-KR" altLang="en-US" sz="800" dirty="0">
                <a:solidFill>
                  <a:srgbClr val="000000"/>
                </a:solidFill>
                <a:latin typeface="Arial" panose="020B0604020202020204" pitchFamily="34" charset="0"/>
                <a:cs typeface="Arial" panose="020B0604020202020204" pitchFamily="34" charset="0"/>
              </a:rPr>
              <a:t>만원에 반입하였으며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이로부터 </a:t>
            </a:r>
            <a:r>
              <a:rPr lang="en-US" altLang="ko-KR" sz="800" dirty="0">
                <a:solidFill>
                  <a:srgbClr val="000000"/>
                </a:solidFill>
                <a:latin typeface="Arial" panose="020B0604020202020204" pitchFamily="34" charset="0"/>
                <a:cs typeface="Arial" panose="020B0604020202020204" pitchFamily="34" charset="0"/>
              </a:rPr>
              <a:t>18.2</a:t>
            </a:r>
            <a:r>
              <a:rPr lang="ko-KR" altLang="en-US" sz="800" dirty="0">
                <a:solidFill>
                  <a:srgbClr val="000000"/>
                </a:solidFill>
                <a:latin typeface="Arial" panose="020B0604020202020204" pitchFamily="34" charset="0"/>
                <a:cs typeface="Arial" panose="020B0604020202020204" pitchFamily="34" charset="0"/>
              </a:rPr>
              <a:t>억원의 폐기물 반입 수익을 창출함</a:t>
            </a:r>
            <a:endParaRPr lang="en-US" altLang="ko-KR" sz="800" dirty="0">
              <a:solidFill>
                <a:srgbClr val="000000"/>
              </a:solidFill>
              <a:latin typeface="Arial" panose="020B0604020202020204" pitchFamily="34" charset="0"/>
              <a:cs typeface="Arial" panose="020B0604020202020204" pitchFamily="34" charset="0"/>
            </a:endParaRPr>
          </a:p>
          <a:p>
            <a:pPr marL="360000"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소각로의</a:t>
            </a:r>
            <a:r>
              <a:rPr lang="en-US" altLang="ko-KR" sz="800" dirty="0">
                <a:solidFill>
                  <a:srgbClr val="000000"/>
                </a:solidFill>
                <a:latin typeface="Arial" panose="020B0604020202020204" pitchFamily="34" charset="0"/>
                <a:cs typeface="Arial" panose="020B0604020202020204" pitchFamily="34" charset="0"/>
              </a:rPr>
              <a:t> utilization</a:t>
            </a:r>
            <a:r>
              <a:rPr lang="ko-KR" altLang="en-US" sz="800" dirty="0">
                <a:solidFill>
                  <a:srgbClr val="000000"/>
                </a:solidFill>
                <a:latin typeface="Arial" panose="020B0604020202020204" pitchFamily="34" charset="0"/>
                <a:cs typeface="Arial" panose="020B0604020202020204" pitchFamily="34" charset="0"/>
              </a:rPr>
              <a:t>은 소각 허용량 기준 </a:t>
            </a:r>
            <a:r>
              <a:rPr lang="en-US" altLang="ko-KR" sz="800" dirty="0">
                <a:solidFill>
                  <a:srgbClr val="000000"/>
                </a:solidFill>
                <a:latin typeface="Arial" panose="020B0604020202020204" pitchFamily="34" charset="0"/>
                <a:cs typeface="Arial" panose="020B0604020202020204" pitchFamily="34" charset="0"/>
              </a:rPr>
              <a:t>80.4%</a:t>
            </a:r>
            <a:r>
              <a:rPr lang="ko-KR" altLang="en-US" sz="800" dirty="0">
                <a:solidFill>
                  <a:srgbClr val="000000"/>
                </a:solidFill>
                <a:latin typeface="Arial" panose="020B0604020202020204" pitchFamily="34" charset="0"/>
                <a:cs typeface="Arial" panose="020B0604020202020204" pitchFamily="34" charset="0"/>
              </a:rPr>
              <a:t>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여유가 존재하나</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가동시간은 연 </a:t>
            </a:r>
            <a:r>
              <a:rPr lang="en-US" altLang="ko-KR" sz="800" dirty="0">
                <a:solidFill>
                  <a:srgbClr val="000000"/>
                </a:solidFill>
                <a:latin typeface="Arial" panose="020B0604020202020204" pitchFamily="34" charset="0"/>
                <a:cs typeface="Arial" panose="020B0604020202020204" pitchFamily="34" charset="0"/>
              </a:rPr>
              <a:t>15</a:t>
            </a:r>
            <a:r>
              <a:rPr lang="ko-KR" altLang="en-US" sz="800" dirty="0">
                <a:solidFill>
                  <a:srgbClr val="000000"/>
                </a:solidFill>
                <a:latin typeface="Arial" panose="020B0604020202020204" pitchFamily="34" charset="0"/>
                <a:cs typeface="Arial" panose="020B0604020202020204" pitchFamily="34" charset="0"/>
              </a:rPr>
              <a:t>일의 </a:t>
            </a:r>
            <a:r>
              <a:rPr lang="en-US" altLang="ko-KR" sz="800" dirty="0">
                <a:solidFill>
                  <a:srgbClr val="000000"/>
                </a:solidFill>
                <a:latin typeface="Arial" panose="020B0604020202020204" pitchFamily="34" charset="0"/>
                <a:cs typeface="Arial" panose="020B0604020202020204" pitchFamily="34" charset="0"/>
              </a:rPr>
              <a:t>overhaul </a:t>
            </a:r>
            <a:r>
              <a:rPr lang="ko-KR" altLang="en-US" sz="800" dirty="0">
                <a:solidFill>
                  <a:srgbClr val="000000"/>
                </a:solidFill>
                <a:latin typeface="Arial" panose="020B0604020202020204" pitchFamily="34" charset="0"/>
                <a:cs typeface="Arial" panose="020B0604020202020204" pitchFamily="34" charset="0"/>
              </a:rPr>
              <a:t>기간을 제외한 </a:t>
            </a:r>
            <a:r>
              <a:rPr lang="en-US" altLang="ko-KR" sz="800" dirty="0">
                <a:solidFill>
                  <a:srgbClr val="000000"/>
                </a:solidFill>
                <a:latin typeface="Arial" panose="020B0604020202020204" pitchFamily="34" charset="0"/>
                <a:cs typeface="Arial" panose="020B0604020202020204" pitchFamily="34" charset="0"/>
              </a:rPr>
              <a:t>95%</a:t>
            </a:r>
            <a:r>
              <a:rPr lang="ko-KR" altLang="en-US" sz="800" dirty="0">
                <a:solidFill>
                  <a:srgbClr val="000000"/>
                </a:solidFill>
                <a:latin typeface="Arial" panose="020B0604020202020204" pitchFamily="34" charset="0"/>
                <a:cs typeface="Arial" panose="020B0604020202020204" pitchFamily="34" charset="0"/>
              </a:rPr>
              <a:t>의 기간 동안 지속 가동 중이며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가동 중단 기간 시 </a:t>
            </a:r>
            <a:r>
              <a:rPr lang="en-US" altLang="ko-KR" sz="800" dirty="0">
                <a:solidFill>
                  <a:srgbClr val="000000"/>
                </a:solidFill>
                <a:latin typeface="Arial" panose="020B0604020202020204" pitchFamily="34" charset="0"/>
                <a:cs typeface="Arial" panose="020B0604020202020204" pitchFamily="34" charset="0"/>
              </a:rPr>
              <a:t>LNG</a:t>
            </a:r>
            <a:r>
              <a:rPr lang="ko-KR" altLang="en-US" sz="800" dirty="0">
                <a:solidFill>
                  <a:srgbClr val="000000"/>
                </a:solidFill>
                <a:latin typeface="Arial" panose="020B0604020202020204" pitchFamily="34" charset="0"/>
                <a:cs typeface="Arial" panose="020B0604020202020204" pitchFamily="34" charset="0"/>
              </a:rPr>
              <a:t>보일러를 통해 스팀을 발생시킴</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스팀은 재고축적 불가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소각로 스팀생산은 폐기물을 열원으로 가용하는 것 대비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가동이 경제적임 </a:t>
            </a:r>
            <a:endParaRPr lang="en-US" altLang="ko-KR" sz="800" dirty="0">
              <a:solidFill>
                <a:srgbClr val="000000"/>
              </a:solidFill>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스팀 발생량은 </a:t>
            </a:r>
            <a:r>
              <a:rPr lang="en-US" altLang="ko-KR" sz="800" dirty="0">
                <a:solidFill>
                  <a:srgbClr val="000000"/>
                </a:solidFill>
                <a:latin typeface="Arial" panose="020B0604020202020204" pitchFamily="34" charset="0"/>
                <a:cs typeface="Arial" panose="020B0604020202020204" pitchFamily="34" charset="0"/>
              </a:rPr>
              <a:t>26.2</a:t>
            </a:r>
            <a:r>
              <a:rPr lang="ko-KR" altLang="en-US" sz="800" dirty="0">
                <a:solidFill>
                  <a:srgbClr val="000000"/>
                </a:solidFill>
                <a:latin typeface="Arial" panose="020B0604020202020204" pitchFamily="34" charset="0"/>
                <a:cs typeface="Arial" panose="020B0604020202020204" pitchFamily="34" charset="0"/>
              </a:rPr>
              <a:t>만톤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으로 스팀 발생가능 </a:t>
            </a:r>
            <a:r>
              <a:rPr lang="en-US" altLang="ko-KR" sz="800" dirty="0">
                <a:solidFill>
                  <a:srgbClr val="000000"/>
                </a:solidFill>
                <a:latin typeface="Arial" panose="020B0604020202020204" pitchFamily="34" charset="0"/>
                <a:cs typeface="Arial" panose="020B0604020202020204" pitchFamily="34" charset="0"/>
              </a:rPr>
              <a:t>Capa.</a:t>
            </a:r>
            <a:r>
              <a:rPr lang="ko-KR" altLang="en-US" sz="800" dirty="0">
                <a:solidFill>
                  <a:srgbClr val="000000"/>
                </a:solidFill>
                <a:latin typeface="Arial" panose="020B0604020202020204" pitchFamily="34" charset="0"/>
                <a:cs typeface="Arial" panose="020B0604020202020204" pitchFamily="34" charset="0"/>
              </a:rPr>
              <a:t>의 </a:t>
            </a:r>
            <a:r>
              <a:rPr lang="en-US" altLang="ko-KR" sz="800" dirty="0">
                <a:solidFill>
                  <a:srgbClr val="000000"/>
                </a:solidFill>
                <a:latin typeface="Arial" panose="020B0604020202020204" pitchFamily="34" charset="0"/>
                <a:cs typeface="Arial" panose="020B0604020202020204" pitchFamily="34" charset="0"/>
              </a:rPr>
              <a:t>96%</a:t>
            </a:r>
            <a:r>
              <a:rPr lang="ko-KR" altLang="en-US" sz="800" dirty="0">
                <a:solidFill>
                  <a:srgbClr val="000000"/>
                </a:solidFill>
                <a:latin typeface="Arial" panose="020B0604020202020204" pitchFamily="34" charset="0"/>
                <a:cs typeface="Arial" panose="020B0604020202020204" pitchFamily="34" charset="0"/>
              </a:rPr>
              <a:t>를</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차지하며 군산공장과 달리 외부 매입 스팀은 존재하지 않음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향후 추가 스팀 용량 수요가 존재할 경우 현재 소각로에 대한 추가 투자를 통해 </a:t>
            </a:r>
            <a:r>
              <a:rPr lang="en-US" altLang="ko-KR" sz="800" dirty="0">
                <a:solidFill>
                  <a:srgbClr val="000000"/>
                </a:solidFill>
                <a:latin typeface="Arial" panose="020B0604020202020204" pitchFamily="34" charset="0"/>
                <a:cs typeface="Arial" panose="020B0604020202020204" pitchFamily="34" charset="0"/>
              </a:rPr>
              <a:t>15st/h</a:t>
            </a:r>
            <a:r>
              <a:rPr lang="ko-KR" altLang="en-US" sz="800" dirty="0">
                <a:solidFill>
                  <a:srgbClr val="000000"/>
                </a:solidFill>
                <a:latin typeface="Arial" panose="020B0604020202020204" pitchFamily="34" charset="0"/>
                <a:cs typeface="Arial" panose="020B0604020202020204" pitchFamily="34" charset="0"/>
              </a:rPr>
              <a:t>의 증산이</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가능함</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고형연료 소각로는 스팀생산 단가가 상대적으로 저렴하지만</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고형</a:t>
            </a:r>
            <a:r>
              <a:rPr lang="en-US" altLang="ko-KR" sz="800" dirty="0">
                <a:solidFill>
                  <a:srgbClr val="000000"/>
                </a:solidFill>
                <a:latin typeface="Arial" panose="020B0604020202020204" pitchFamily="34" charset="0"/>
                <a:cs typeface="Arial" panose="020B0604020202020204" pitchFamily="34" charset="0"/>
              </a:rPr>
              <a:t>:0.6</a:t>
            </a:r>
            <a:r>
              <a:rPr lang="ko-KR" altLang="en-US" sz="800" dirty="0">
                <a:solidFill>
                  <a:srgbClr val="000000"/>
                </a:solidFill>
                <a:latin typeface="Arial" panose="020B0604020202020204" pitchFamily="34" charset="0"/>
                <a:cs typeface="Arial" panose="020B0604020202020204" pitchFamily="34" charset="0"/>
              </a:rPr>
              <a:t>만원</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톤</a:t>
            </a:r>
            <a:r>
              <a:rPr lang="en-US" altLang="ko-KR" sz="800" dirty="0">
                <a:solidFill>
                  <a:srgbClr val="000000"/>
                </a:solidFill>
                <a:latin typeface="Arial" panose="020B0604020202020204" pitchFamily="34" charset="0"/>
                <a:cs typeface="Arial" panose="020B0604020202020204" pitchFamily="34" charset="0"/>
              </a:rPr>
              <a:t>(M/T), LNG:7</a:t>
            </a:r>
            <a:r>
              <a:rPr lang="ko-KR" altLang="en-US" sz="800" dirty="0">
                <a:solidFill>
                  <a:srgbClr val="000000"/>
                </a:solidFill>
                <a:latin typeface="Arial" panose="020B0604020202020204" pitchFamily="34" charset="0"/>
                <a:cs typeface="Arial" panose="020B0604020202020204" pitchFamily="34" charset="0"/>
              </a:rPr>
              <a:t>만원</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톤</a:t>
            </a:r>
            <a:r>
              <a:rPr lang="en-US" altLang="ko-KR" sz="800" dirty="0">
                <a:solidFill>
                  <a:srgbClr val="000000"/>
                </a:solidFill>
                <a:latin typeface="Arial" panose="020B0604020202020204" pitchFamily="34" charset="0"/>
                <a:cs typeface="Arial" panose="020B0604020202020204" pitchFamily="34" charset="0"/>
              </a:rPr>
              <a:t>(M/T))</a:t>
            </a:r>
            <a:r>
              <a:rPr lang="ko-KR" altLang="en-US" sz="800" dirty="0">
                <a:solidFill>
                  <a:srgbClr val="000000"/>
                </a:solidFill>
                <a:latin typeface="Arial" panose="020B0604020202020204" pitchFamily="34" charset="0"/>
                <a:cs typeface="Arial" panose="020B0604020202020204" pitchFamily="34" charset="0"/>
              </a:rPr>
              <a:t> 추가 인허가는 개별입지에서는 규제가 강화되어 어려운 상황임</a:t>
            </a:r>
            <a:endParaRPr lang="en-US" altLang="ko-KR" sz="800" dirty="0">
              <a:solidFill>
                <a:srgbClr val="00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992FA5-2EB7-4600-9CC6-2938188C3331}"/>
              </a:ext>
            </a:extLst>
          </p:cNvPr>
          <p:cNvSpPr txBox="1"/>
          <p:nvPr/>
        </p:nvSpPr>
        <p:spPr>
          <a:xfrm>
            <a:off x="1298448" y="2194560"/>
            <a:ext cx="585216" cy="100584"/>
          </a:xfrm>
          <a:prstGeom prst="rect">
            <a:avLst/>
          </a:prstGeom>
          <a:noFill/>
        </p:spPr>
        <p:txBody>
          <a:bodyPr wrap="square" lIns="54610" tIns="54610" rIns="54610" bIns="54610" rtlCol="0">
            <a:noAutofit/>
          </a:bodyPr>
          <a:lstStyle/>
          <a:p>
            <a:pPr>
              <a:spcAft>
                <a:spcPts val="600"/>
              </a:spcAft>
            </a:pPr>
            <a:endParaRPr lang="ko-KR" altLang="en-US" sz="1000" dirty="0">
              <a:solidFill>
                <a:schemeClr val="tx2"/>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F78D95C-F7A9-4AD7-98B9-84B1C0E6747D}"/>
              </a:ext>
            </a:extLst>
          </p:cNvPr>
          <p:cNvSpPr txBox="1"/>
          <p:nvPr/>
        </p:nvSpPr>
        <p:spPr>
          <a:xfrm>
            <a:off x="1061782" y="3160323"/>
            <a:ext cx="1058547" cy="255729"/>
          </a:xfrm>
          <a:prstGeom prst="rect">
            <a:avLst/>
          </a:prstGeom>
          <a:noFill/>
        </p:spPr>
        <p:txBody>
          <a:bodyPr wrap="square" lIns="54610" tIns="54610" rIns="54610" bIns="54610" rtlCol="0">
            <a:noAutofit/>
          </a:bodyPr>
          <a:lstStyle/>
          <a:p>
            <a:pPr>
              <a:spcAft>
                <a:spcPts val="600"/>
              </a:spcAft>
            </a:pPr>
            <a:r>
              <a:rPr lang="ko-KR" altLang="en-US" sz="1000" b="1" i="1" dirty="0">
                <a:solidFill>
                  <a:srgbClr val="C00000"/>
                </a:solidFill>
                <a:latin typeface="Arial" panose="020B0604020202020204" pitchFamily="34" charset="0"/>
                <a:cs typeface="Arial" panose="020B0604020202020204" pitchFamily="34" charset="0"/>
              </a:rPr>
              <a:t>관리필요영역</a:t>
            </a:r>
          </a:p>
        </p:txBody>
      </p:sp>
      <p:sp>
        <p:nvSpPr>
          <p:cNvPr id="54" name="TextBox 53">
            <a:extLst>
              <a:ext uri="{FF2B5EF4-FFF2-40B4-BE49-F238E27FC236}">
                <a16:creationId xmlns:a16="http://schemas.microsoft.com/office/drawing/2014/main" id="{C3A9A9C5-01A9-44BD-A46F-0C01A889F825}"/>
              </a:ext>
            </a:extLst>
          </p:cNvPr>
          <p:cNvSpPr txBox="1"/>
          <p:nvPr/>
        </p:nvSpPr>
        <p:spPr>
          <a:xfrm>
            <a:off x="5074582" y="4682743"/>
            <a:ext cx="4488960" cy="757637"/>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용수 및 폐수처리시설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Utilization</a:t>
            </a: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군산공장이 공업용수 활용하는 것 대비 인근 하천으로부터 용수</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폐수처리후 군산공장의 경우 폐수처리종말장으로 방류하는 것에 비해 하천으로 직방류 함에 따라 각</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각</a:t>
            </a:r>
            <a:r>
              <a:rPr lang="en-US" altLang="ko-KR" sz="800" dirty="0">
                <a:solidFill>
                  <a:srgbClr val="000000"/>
                </a:solidFill>
                <a:latin typeface="Arial" panose="020B0604020202020204" pitchFamily="34" charset="0"/>
                <a:cs typeface="Arial" panose="020B0604020202020204" pitchFamily="34" charset="0"/>
              </a:rPr>
              <a:t> 1t</a:t>
            </a:r>
            <a:r>
              <a:rPr lang="ko-KR" altLang="en-US" sz="800" dirty="0">
                <a:solidFill>
                  <a:srgbClr val="000000"/>
                </a:solidFill>
                <a:latin typeface="Arial" panose="020B0604020202020204" pitchFamily="34" charset="0"/>
                <a:cs typeface="Arial" panose="020B0604020202020204" pitchFamily="34" charset="0"/>
              </a:rPr>
              <a:t>당</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약  </a:t>
            </a:r>
            <a:r>
              <a:rPr lang="en-US" altLang="ko-KR" sz="800" dirty="0">
                <a:solidFill>
                  <a:srgbClr val="000000"/>
                </a:solidFill>
                <a:latin typeface="Arial" panose="020B0604020202020204" pitchFamily="34" charset="0"/>
                <a:cs typeface="Arial" panose="020B0604020202020204" pitchFamily="34" charset="0"/>
              </a:rPr>
              <a:t>500</a:t>
            </a:r>
            <a:r>
              <a:rPr lang="ko-KR" altLang="en-US" sz="800" dirty="0">
                <a:solidFill>
                  <a:srgbClr val="000000"/>
                </a:solidFill>
                <a:latin typeface="Arial" panose="020B0604020202020204" pitchFamily="34" charset="0"/>
                <a:cs typeface="Arial" panose="020B0604020202020204" pitchFamily="34" charset="0"/>
              </a:rPr>
              <a:t>원</a:t>
            </a:r>
            <a:r>
              <a:rPr lang="en-US" altLang="ko-KR" sz="800" dirty="0">
                <a:solidFill>
                  <a:srgbClr val="000000"/>
                </a:solidFill>
                <a:latin typeface="Arial" panose="020B0604020202020204" pitchFamily="34" charset="0"/>
                <a:cs typeface="Arial" panose="020B0604020202020204" pitchFamily="34" charset="0"/>
              </a:rPr>
              <a:t>, 700</a:t>
            </a:r>
            <a:r>
              <a:rPr lang="ko-KR" altLang="en-US" sz="800" dirty="0">
                <a:solidFill>
                  <a:srgbClr val="000000"/>
                </a:solidFill>
                <a:latin typeface="Arial" panose="020B0604020202020204" pitchFamily="34" charset="0"/>
                <a:cs typeface="Arial" panose="020B0604020202020204" pitchFamily="34" charset="0"/>
              </a:rPr>
              <a:t>원의 원가 경쟁력이 존재</a:t>
            </a:r>
            <a:endParaRPr lang="en-US" altLang="ko-KR" sz="800" dirty="0">
              <a:solidFill>
                <a:srgbClr val="000000"/>
              </a:solidFill>
              <a:latin typeface="Arial" panose="020B0604020202020204" pitchFamily="34" charset="0"/>
              <a:cs typeface="Arial" panose="020B0604020202020204" pitchFamily="34" charset="0"/>
            </a:endParaRP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r>
              <a:rPr kumimoji="0" lang="ko-KR" altLang="en-US"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현재 </a:t>
            </a:r>
            <a:r>
              <a:rPr kumimoji="0" lang="en-US" altLang="ko-KR"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95.8%, 87.5%</a:t>
            </a:r>
            <a:r>
              <a:rPr kumimoji="0" lang="ko-KR" altLang="en-US"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의</a:t>
            </a:r>
            <a:r>
              <a:rPr kumimoji="0" lang="en-US" altLang="ko-KR"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용수</a:t>
            </a:r>
            <a:r>
              <a:rPr kumimoji="0" lang="en-US" altLang="ko-KR"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페수처리 </a:t>
            </a:r>
            <a:r>
              <a:rPr kumimoji="0" lang="en-US" altLang="ko-KR"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utilization </a:t>
            </a:r>
            <a:r>
              <a:rPr kumimoji="0" lang="ko-KR" altLang="en-US"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을 보임</a:t>
            </a:r>
            <a:r>
              <a:rPr kumimoji="0" lang="en-US" altLang="ko-KR"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향후 생산설비 증설에 따라 추가 </a:t>
            </a:r>
            <a:r>
              <a:rPr kumimoji="0" lang="en-US" altLang="ko-KR"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Capa. </a:t>
            </a:r>
            <a:r>
              <a:rPr kumimoji="0" lang="ko-KR" altLang="en-US"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필요시 용수의 경우 재용수 활용</a:t>
            </a:r>
            <a:r>
              <a:rPr kumimoji="0" lang="en-US" altLang="ko-KR"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폐수처리 시설 증설이 대안임 </a:t>
            </a:r>
            <a:r>
              <a:rPr kumimoji="0" lang="en-US" altLang="ko-KR" sz="800" i="0"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p>
          <a:p>
            <a:pPr marL="179025" lvl="0" defTabSz="914400" latinLnBrk="1">
              <a:lnSpc>
                <a:spcPts val="1200"/>
              </a:lnSpc>
              <a:spcBef>
                <a:spcPts val="300"/>
              </a:spcBef>
              <a:buClr>
                <a:srgbClr val="00338D"/>
              </a:buClr>
              <a:tabLst>
                <a:tab pos="266700" algn="l"/>
              </a:tabLst>
              <a:defRPr/>
            </a:pPr>
            <a:r>
              <a:rPr lang="en-US" altLang="ko-KR" sz="800" dirty="0">
                <a:latin typeface="Arial" panose="020B0604020202020204" pitchFamily="34" charset="0"/>
                <a:cs typeface="Arial" panose="020B0604020202020204" pitchFamily="34" charset="0"/>
              </a:rPr>
              <a:t> </a:t>
            </a:r>
          </a:p>
        </p:txBody>
      </p:sp>
      <p:graphicFrame>
        <p:nvGraphicFramePr>
          <p:cNvPr id="3" name="표 2">
            <a:extLst>
              <a:ext uri="{FF2B5EF4-FFF2-40B4-BE49-F238E27FC236}">
                <a16:creationId xmlns:a16="http://schemas.microsoft.com/office/drawing/2014/main" id="{404C06F2-0FFE-455B-8A14-293637A761B5}"/>
              </a:ext>
            </a:extLst>
          </p:cNvPr>
          <p:cNvGraphicFramePr>
            <a:graphicFrameLocks noGrp="1"/>
          </p:cNvGraphicFramePr>
          <p:nvPr/>
        </p:nvGraphicFramePr>
        <p:xfrm>
          <a:off x="491474" y="1772285"/>
          <a:ext cx="4366276" cy="869302"/>
        </p:xfrm>
        <a:graphic>
          <a:graphicData uri="http://schemas.openxmlformats.org/drawingml/2006/table">
            <a:tbl>
              <a:tblPr/>
              <a:tblGrid>
                <a:gridCol w="408834">
                  <a:extLst>
                    <a:ext uri="{9D8B030D-6E8A-4147-A177-3AD203B41FA5}">
                      <a16:colId xmlns:a16="http://schemas.microsoft.com/office/drawing/2014/main" val="3136225951"/>
                    </a:ext>
                  </a:extLst>
                </a:gridCol>
                <a:gridCol w="577755">
                  <a:extLst>
                    <a:ext uri="{9D8B030D-6E8A-4147-A177-3AD203B41FA5}">
                      <a16:colId xmlns:a16="http://schemas.microsoft.com/office/drawing/2014/main" val="333921734"/>
                    </a:ext>
                  </a:extLst>
                </a:gridCol>
                <a:gridCol w="1158340">
                  <a:extLst>
                    <a:ext uri="{9D8B030D-6E8A-4147-A177-3AD203B41FA5}">
                      <a16:colId xmlns:a16="http://schemas.microsoft.com/office/drawing/2014/main" val="223118654"/>
                    </a:ext>
                  </a:extLst>
                </a:gridCol>
                <a:gridCol w="637150">
                  <a:extLst>
                    <a:ext uri="{9D8B030D-6E8A-4147-A177-3AD203B41FA5}">
                      <a16:colId xmlns:a16="http://schemas.microsoft.com/office/drawing/2014/main" val="2781008148"/>
                    </a:ext>
                  </a:extLst>
                </a:gridCol>
                <a:gridCol w="551687">
                  <a:extLst>
                    <a:ext uri="{9D8B030D-6E8A-4147-A177-3AD203B41FA5}">
                      <a16:colId xmlns:a16="http://schemas.microsoft.com/office/drawing/2014/main" val="2577137768"/>
                    </a:ext>
                  </a:extLst>
                </a:gridCol>
                <a:gridCol w="1032510">
                  <a:extLst>
                    <a:ext uri="{9D8B030D-6E8A-4147-A177-3AD203B41FA5}">
                      <a16:colId xmlns:a16="http://schemas.microsoft.com/office/drawing/2014/main" val="3386822742"/>
                    </a:ext>
                  </a:extLst>
                </a:gridCol>
              </a:tblGrid>
              <a:tr h="183813">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Utility </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Capacity</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연관 </a:t>
                      </a:r>
                      <a:endPar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환경설비</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Capacity</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8496396"/>
                  </a:ext>
                </a:extLst>
              </a:tr>
              <a:tr h="122542">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42,000kW/h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한전계약</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smCheck">
                      <a:fgClr>
                        <a:schemeClr val="tx1">
                          <a:lumMod val="50000"/>
                          <a:lumOff val="50000"/>
                        </a:schemeClr>
                      </a:fgClr>
                      <a:bgClr>
                        <a:schemeClr val="bg1"/>
                      </a:bgClr>
                    </a:pattFill>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smCheck">
                      <a:fgClr>
                        <a:schemeClr val="tx1">
                          <a:lumMod val="50000"/>
                          <a:lumOff val="50000"/>
                        </a:schemeClr>
                      </a:fgClr>
                      <a:bgClr>
                        <a:schemeClr val="bg1"/>
                      </a:bgClr>
                    </a:pattFill>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smCheck">
                      <a:fgClr>
                        <a:schemeClr val="tx1">
                          <a:lumMod val="50000"/>
                          <a:lumOff val="50000"/>
                        </a:schemeClr>
                      </a:fgClr>
                      <a:bgClr>
                        <a:schemeClr val="bg1"/>
                      </a:bgClr>
                    </a:pattFill>
                  </a:tcPr>
                </a:tc>
                <a:extLst>
                  <a:ext uri="{0D108BD9-81ED-4DB2-BD59-A6C34878D82A}">
                    <a16:rowId xmlns:a16="http://schemas.microsoft.com/office/drawing/2014/main" val="2813565326"/>
                  </a:ext>
                </a:extLst>
              </a:tr>
              <a:tr h="122542">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st/h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가동 시 발생하는 스팀의 용량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보일러</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(LNG)</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wt/d /</a:t>
                      </a:r>
                    </a:p>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40t/d x 2</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유동상식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보일러</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는 소각로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overhaul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로</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중지 시 가동</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1380380"/>
                  </a:ext>
                </a:extLst>
              </a:tr>
              <a:tr h="183813">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11,000 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인근 하천에서 직접 용수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페수처리시설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11,000 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처리 후 하천으로 직방류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64483621"/>
                  </a:ext>
                </a:extLst>
              </a:tr>
            </a:tbl>
          </a:graphicData>
        </a:graphic>
      </p:graphicFrame>
      <p:sp>
        <p:nvSpPr>
          <p:cNvPr id="7" name="오른쪽 중괄호 6">
            <a:extLst>
              <a:ext uri="{FF2B5EF4-FFF2-40B4-BE49-F238E27FC236}">
                <a16:creationId xmlns:a16="http://schemas.microsoft.com/office/drawing/2014/main" id="{28BFBE33-739A-4F6D-9D2B-6F62FC512CC8}"/>
              </a:ext>
            </a:extLst>
          </p:cNvPr>
          <p:cNvSpPr/>
          <p:nvPr/>
        </p:nvSpPr>
        <p:spPr>
          <a:xfrm>
            <a:off x="4497016" y="3616589"/>
            <a:ext cx="274320" cy="369944"/>
          </a:xfrm>
          <a:prstGeom prst="rightBrace">
            <a:avLst/>
          </a:prstGeom>
          <a:ln>
            <a:solidFill>
              <a:srgbClr val="0033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6" name="순서도: 연결자 25">
            <a:extLst>
              <a:ext uri="{FF2B5EF4-FFF2-40B4-BE49-F238E27FC236}">
                <a16:creationId xmlns:a16="http://schemas.microsoft.com/office/drawing/2014/main" id="{519D146A-3D96-49F6-9E74-19CE9B5A3CB4}"/>
              </a:ext>
            </a:extLst>
          </p:cNvPr>
          <p:cNvSpPr/>
          <p:nvPr/>
        </p:nvSpPr>
        <p:spPr bwMode="auto">
          <a:xfrm>
            <a:off x="4764363" y="3836143"/>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24" name="순서도: 연결자 23">
            <a:extLst>
              <a:ext uri="{FF2B5EF4-FFF2-40B4-BE49-F238E27FC236}">
                <a16:creationId xmlns:a16="http://schemas.microsoft.com/office/drawing/2014/main" id="{58407EFC-6869-4066-8F98-3CDCE6B9EE15}"/>
              </a:ext>
            </a:extLst>
          </p:cNvPr>
          <p:cNvSpPr/>
          <p:nvPr/>
        </p:nvSpPr>
        <p:spPr bwMode="auto">
          <a:xfrm>
            <a:off x="4764363" y="3639533"/>
            <a:ext cx="132923" cy="132923"/>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1</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29" name="순서도: 연결자 28">
            <a:extLst>
              <a:ext uri="{FF2B5EF4-FFF2-40B4-BE49-F238E27FC236}">
                <a16:creationId xmlns:a16="http://schemas.microsoft.com/office/drawing/2014/main" id="{8E8BDBB7-3A5B-4A7B-AA46-ED8250660871}"/>
              </a:ext>
            </a:extLst>
          </p:cNvPr>
          <p:cNvSpPr/>
          <p:nvPr/>
        </p:nvSpPr>
        <p:spPr bwMode="auto">
          <a:xfrm>
            <a:off x="5051095" y="1609510"/>
            <a:ext cx="129828" cy="132923"/>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1</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25" name="순서도: 연결자 24">
            <a:extLst>
              <a:ext uri="{FF2B5EF4-FFF2-40B4-BE49-F238E27FC236}">
                <a16:creationId xmlns:a16="http://schemas.microsoft.com/office/drawing/2014/main" id="{62A7FA46-5113-462A-BB90-3EB06652B48F}"/>
              </a:ext>
            </a:extLst>
          </p:cNvPr>
          <p:cNvSpPr/>
          <p:nvPr/>
        </p:nvSpPr>
        <p:spPr bwMode="auto">
          <a:xfrm>
            <a:off x="5102266" y="4805061"/>
            <a:ext cx="132923" cy="132923"/>
          </a:xfrm>
          <a:prstGeom prst="flowChartConnector">
            <a:avLst/>
          </a:prstGeom>
          <a:solidFill>
            <a:srgbClr val="005EB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3" name="직사각형 119">
            <a:extLst>
              <a:ext uri="{FF2B5EF4-FFF2-40B4-BE49-F238E27FC236}">
                <a16:creationId xmlns:a16="http://schemas.microsoft.com/office/drawing/2014/main" id="{EEF5ECBE-0FFA-4234-B9C3-985C00A8705C}"/>
              </a:ext>
            </a:extLst>
          </p:cNvPr>
          <p:cNvSpPr/>
          <p:nvPr/>
        </p:nvSpPr>
        <p:spPr bwMode="auto">
          <a:xfrm>
            <a:off x="515856" y="1563838"/>
            <a:ext cx="4675939" cy="21367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800" b="1" dirty="0">
                <a:solidFill>
                  <a:srgbClr val="00338D"/>
                </a:solidFill>
                <a:latin typeface="Arial" panose="020B0604020202020204" pitchFamily="34" charset="0"/>
                <a:cs typeface="Arial" panose="020B0604020202020204" pitchFamily="34" charset="0"/>
              </a:rPr>
              <a:t>[</a:t>
            </a:r>
            <a:r>
              <a:rPr lang="ko-KR" altLang="en-US" sz="800" b="1" dirty="0">
                <a:solidFill>
                  <a:srgbClr val="00338D"/>
                </a:solidFill>
                <a:latin typeface="Arial" panose="020B0604020202020204" pitchFamily="34" charset="0"/>
                <a:cs typeface="Arial" panose="020B0604020202020204" pitchFamily="34" charset="0"/>
              </a:rPr>
              <a:t>기타설비현황</a:t>
            </a:r>
            <a:r>
              <a:rPr lang="en-US" altLang="ko-KR" sz="800" b="1" dirty="0">
                <a:solidFill>
                  <a:srgbClr val="00338D"/>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12C89A69-71AF-46E1-81F5-251FDA7F3FDC}"/>
              </a:ext>
            </a:extLst>
          </p:cNvPr>
          <p:cNvSpPr txBox="1"/>
          <p:nvPr/>
        </p:nvSpPr>
        <p:spPr>
          <a:xfrm>
            <a:off x="516611" y="5396859"/>
            <a:ext cx="4053312" cy="123111"/>
          </a:xfrm>
          <a:prstGeom prst="rect">
            <a:avLst/>
          </a:prstGeom>
          <a:noFill/>
        </p:spPr>
        <p:txBody>
          <a:bodyPr wrap="square" lIns="0" tIns="0" rIns="0" bIns="0" rtlCol="0">
            <a:spAutoFit/>
          </a:bodyPr>
          <a:lstStyle/>
          <a:p>
            <a:r>
              <a:rPr lang="en-US" altLang="ko-KR" sz="800" dirty="0">
                <a:solidFill>
                  <a:prstClr val="black"/>
                </a:solidFill>
                <a:latin typeface="Arial" panose="020B0604020202020204" pitchFamily="34" charset="0"/>
                <a:cs typeface="Arial" panose="020B0604020202020204" pitchFamily="34" charset="0"/>
              </a:rPr>
              <a:t>Source: VDR 1.1.1.1, VDR 1.5.3.1.4, VDR 2.2.1.1.2, VDR 6.4.7, Dart, IM</a:t>
            </a:r>
          </a:p>
        </p:txBody>
      </p:sp>
      <p:sp>
        <p:nvSpPr>
          <p:cNvPr id="22" name="직사각형 21">
            <a:extLst>
              <a:ext uri="{FF2B5EF4-FFF2-40B4-BE49-F238E27FC236}">
                <a16:creationId xmlns:a16="http://schemas.microsoft.com/office/drawing/2014/main" id="{2D6138D3-7206-434A-A7BC-6EF24EE10183}"/>
              </a:ext>
            </a:extLst>
          </p:cNvPr>
          <p:cNvSpPr/>
          <p:nvPr/>
        </p:nvSpPr>
        <p:spPr>
          <a:xfrm>
            <a:off x="3876952" y="4790084"/>
            <a:ext cx="1106424" cy="12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dirty="0">
                <a:solidFill>
                  <a:schemeClr val="tx1"/>
                </a:solidFill>
                <a:latin typeface="+mn-ea"/>
              </a:rPr>
              <a:t>FY22.1Q</a:t>
            </a:r>
            <a:endParaRPr lang="ko-KR" altLang="en-US" sz="900" dirty="0">
              <a:solidFill>
                <a:schemeClr val="tx1"/>
              </a:solidFill>
              <a:latin typeface="+mn-ea"/>
            </a:endParaRPr>
          </a:p>
        </p:txBody>
      </p:sp>
    </p:spTree>
    <p:extLst>
      <p:ext uri="{BB962C8B-B14F-4D97-AF65-F5344CB8AC3E}">
        <p14:creationId xmlns:p14="http://schemas.microsoft.com/office/powerpoint/2010/main" val="1215760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a:spLocks/>
          </p:cNvSpPr>
          <p:nvPr/>
        </p:nvSpPr>
        <p:spPr bwMode="auto">
          <a:xfrm>
            <a:off x="672108" y="2750337"/>
            <a:ext cx="581620" cy="546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spAutoFit/>
          </a:bodyPr>
          <a:lstStyle/>
          <a:p>
            <a:pPr algn="ctr" defTabSz="844073">
              <a:defRPr/>
            </a:pPr>
            <a:r>
              <a:rPr lang="en-US" altLang="en-US" sz="3300" b="1" dirty="0">
                <a:solidFill>
                  <a:srgbClr val="000000"/>
                </a:solidFill>
                <a:latin typeface="Arial"/>
              </a:rPr>
              <a:t>01</a:t>
            </a:r>
          </a:p>
        </p:txBody>
      </p:sp>
      <p:sp>
        <p:nvSpPr>
          <p:cNvPr id="6" name="제목 11">
            <a:extLst>
              <a:ext uri="{FF2B5EF4-FFF2-40B4-BE49-F238E27FC236}">
                <a16:creationId xmlns:a16="http://schemas.microsoft.com/office/drawing/2014/main" id="{A1CEBFEE-9882-48AE-B75B-94EDEBEB2C30}"/>
              </a:ext>
            </a:extLst>
          </p:cNvPr>
          <p:cNvSpPr txBox="1">
            <a:spLocks/>
          </p:cNvSpPr>
          <p:nvPr/>
        </p:nvSpPr>
        <p:spPr>
          <a:xfrm>
            <a:off x="1511881" y="2441422"/>
            <a:ext cx="4212909" cy="1114948"/>
          </a:xfrm>
          <a:prstGeom prst="rect">
            <a:avLst/>
          </a:prstGeom>
        </p:spPr>
        <p:txBody>
          <a:bodyPr vert="horz" lIns="0" tIns="0" rIns="0" bIns="0" rtlCol="0" anchor="ctr" anchorCtr="0">
            <a:noAutofit/>
          </a:bodyPr>
          <a:lstStyle>
            <a:lvl1pPr algn="r" defTabSz="844083" rtl="0" eaLnBrk="1" latinLnBrk="1" hangingPunct="1">
              <a:lnSpc>
                <a:spcPts val="8493"/>
              </a:lnSpc>
              <a:spcBef>
                <a:spcPts val="923"/>
              </a:spcBef>
              <a:buNone/>
              <a:defRPr sz="8123" kern="1200" baseline="0">
                <a:solidFill>
                  <a:schemeClr val="bg1"/>
                </a:solidFill>
                <a:latin typeface="KPMG Extralight"/>
                <a:ea typeface="+mj-ea"/>
                <a:cs typeface="KPMG Extralight"/>
              </a:defRPr>
            </a:lvl1pPr>
          </a:lstStyle>
          <a:p>
            <a:pPr>
              <a:lnSpc>
                <a:spcPct val="100000"/>
              </a:lnSpc>
            </a:pPr>
            <a:r>
              <a:rPr lang="ko-KR" altLang="en-US" sz="5000" b="1" dirty="0">
                <a:latin typeface="맑은 고딕" panose="020B0503020000020004" pitchFamily="50" charset="-127"/>
                <a:ea typeface="맑은 고딕" panose="020B0503020000020004" pitchFamily="50" charset="-127"/>
              </a:rPr>
              <a:t>미디어부문</a:t>
            </a:r>
          </a:p>
        </p:txBody>
      </p:sp>
    </p:spTree>
    <p:extLst>
      <p:ext uri="{BB962C8B-B14F-4D97-AF65-F5344CB8AC3E}">
        <p14:creationId xmlns:p14="http://schemas.microsoft.com/office/powerpoint/2010/main" val="9101368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D595CB38-783A-489B-8270-30ED7E18FF77}"/>
              </a:ext>
            </a:extLst>
          </p:cNvPr>
          <p:cNvSpPr txBox="1"/>
          <p:nvPr/>
        </p:nvSpPr>
        <p:spPr>
          <a:xfrm>
            <a:off x="656499" y="4412548"/>
            <a:ext cx="8660737" cy="1317248"/>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b="1" u="sng" dirty="0">
                <a:solidFill>
                  <a:srgbClr val="000000"/>
                </a:solidFill>
                <a:latin typeface="Arial" panose="020B0604020202020204" pitchFamily="34" charset="0"/>
                <a:cs typeface="Arial" panose="020B0604020202020204" pitchFamily="34" charset="0"/>
              </a:rPr>
              <a:t>미디어부문</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매출</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미디어매출은 내수매출 약 </a:t>
            </a:r>
            <a:r>
              <a:rPr lang="en-US" altLang="ko-KR" sz="900" dirty="0">
                <a:solidFill>
                  <a:srgbClr val="000000"/>
                </a:solidFill>
                <a:latin typeface="Arial" panose="020B0604020202020204" pitchFamily="34" charset="0"/>
                <a:cs typeface="Arial" panose="020B0604020202020204" pitchFamily="34" charset="0"/>
              </a:rPr>
              <a:t>28.1% (2019</a:t>
            </a:r>
            <a:r>
              <a:rPr lang="ko-KR" altLang="en-US" sz="900" dirty="0">
                <a:solidFill>
                  <a:srgbClr val="000000"/>
                </a:solidFill>
                <a:latin typeface="Arial" panose="020B0604020202020204" pitchFamily="34" charset="0"/>
                <a:cs typeface="Arial" panose="020B0604020202020204" pitchFamily="34" charset="0"/>
              </a:rPr>
              <a:t>년</a:t>
            </a:r>
            <a:r>
              <a:rPr lang="en-US" altLang="ko-KR" sz="900" dirty="0">
                <a:solidFill>
                  <a:srgbClr val="000000"/>
                </a:solidFill>
                <a:latin typeface="Arial" panose="020B0604020202020204" pitchFamily="34" charset="0"/>
                <a:cs typeface="Arial" panose="020B0604020202020204" pitchFamily="34" charset="0"/>
              </a:rPr>
              <a:t>~2022</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1</a:t>
            </a:r>
            <a:r>
              <a:rPr lang="ko-KR" altLang="en-US" sz="900" dirty="0">
                <a:solidFill>
                  <a:srgbClr val="000000"/>
                </a:solidFill>
                <a:latin typeface="Arial" panose="020B0604020202020204" pitchFamily="34" charset="0"/>
                <a:cs typeface="Arial" panose="020B0604020202020204" pitchFamily="34" charset="0"/>
              </a:rPr>
              <a:t>분기 평균</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과 수출매출 약 </a:t>
            </a:r>
            <a:r>
              <a:rPr lang="en-US" altLang="ko-KR" sz="900" dirty="0">
                <a:solidFill>
                  <a:srgbClr val="000000"/>
                </a:solidFill>
                <a:latin typeface="Arial" panose="020B0604020202020204" pitchFamily="34" charset="0"/>
                <a:cs typeface="Arial" panose="020B0604020202020204" pitchFamily="34" charset="0"/>
              </a:rPr>
              <a:t>71.9%</a:t>
            </a:r>
            <a:r>
              <a:rPr lang="ko-KR" altLang="en-US" sz="900" dirty="0">
                <a:solidFill>
                  <a:srgbClr val="000000"/>
                </a:solidFill>
                <a:latin typeface="Arial" panose="020B0604020202020204" pitchFamily="34" charset="0"/>
                <a:cs typeface="Arial" panose="020B0604020202020204" pitchFamily="34" charset="0"/>
              </a:rPr>
              <a:t>로 구성되며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기타매출은 전부 내수매출임</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미디어매출 수출 중 유럽向 매출은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a:t>
            </a:r>
            <a:r>
              <a:rPr lang="en-US" altLang="ko-KR" sz="900" dirty="0">
                <a:solidFill>
                  <a:srgbClr val="000000"/>
                </a:solidFill>
                <a:latin typeface="Arial" panose="020B0604020202020204" pitchFamily="34" charset="0"/>
                <a:cs typeface="Arial" panose="020B0604020202020204" pitchFamily="34" charset="0"/>
              </a:rPr>
              <a:t>~2022</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1</a:t>
            </a:r>
            <a:r>
              <a:rPr lang="ko-KR" altLang="en-US" sz="900" dirty="0">
                <a:solidFill>
                  <a:srgbClr val="000000"/>
                </a:solidFill>
                <a:latin typeface="Arial" panose="020B0604020202020204" pitchFamily="34" charset="0"/>
                <a:cs typeface="Arial" panose="020B0604020202020204" pitchFamily="34" charset="0"/>
              </a:rPr>
              <a:t>분기 평균 약 </a:t>
            </a:r>
            <a:r>
              <a:rPr lang="en-US" altLang="ko-KR" sz="900" dirty="0">
                <a:solidFill>
                  <a:srgbClr val="000000"/>
                </a:solidFill>
                <a:latin typeface="Arial" panose="020B0604020202020204" pitchFamily="34" charset="0"/>
                <a:cs typeface="Arial" panose="020B0604020202020204" pitchFamily="34" charset="0"/>
              </a:rPr>
              <a:t>55%</a:t>
            </a:r>
            <a:r>
              <a:rPr lang="ko-KR" altLang="en-US" sz="900" dirty="0">
                <a:solidFill>
                  <a:srgbClr val="000000"/>
                </a:solidFill>
                <a:latin typeface="Arial" panose="020B0604020202020204" pitchFamily="34" charset="0"/>
                <a:cs typeface="Arial" panose="020B0604020202020204" pitchFamily="34" charset="0"/>
              </a:rPr>
              <a:t>에 해당함</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미디어매출은</a:t>
            </a:r>
            <a:r>
              <a:rPr lang="en-US" altLang="ko-KR" sz="900" dirty="0">
                <a:solidFill>
                  <a:srgbClr val="000000"/>
                </a:solidFill>
                <a:latin typeface="Arial" panose="020B0604020202020204" pitchFamily="34" charset="0"/>
                <a:cs typeface="Arial" panose="020B0604020202020204" pitchFamily="34" charset="0"/>
              </a:rPr>
              <a:t> Covid-19</a:t>
            </a:r>
            <a:r>
              <a:rPr lang="ko-KR" altLang="en-US" sz="900" dirty="0">
                <a:solidFill>
                  <a:srgbClr val="000000"/>
                </a:solidFill>
                <a:latin typeface="Arial" panose="020B0604020202020204" pitchFamily="34" charset="0"/>
                <a:cs typeface="Arial" panose="020B0604020202020204" pitchFamily="34" charset="0"/>
              </a:rPr>
              <a:t>로 인한 광고 수요 급감으로 판매량이 감소하여 매출이 약 </a:t>
            </a:r>
            <a:r>
              <a:rPr lang="en-US" altLang="ko-KR" sz="900" dirty="0">
                <a:solidFill>
                  <a:srgbClr val="000000"/>
                </a:solidFill>
                <a:latin typeface="Arial" panose="020B0604020202020204" pitchFamily="34" charset="0"/>
                <a:cs typeface="Arial" panose="020B0604020202020204" pitchFamily="34" charset="0"/>
              </a:rPr>
              <a:t>104</a:t>
            </a:r>
            <a:r>
              <a:rPr lang="ko-KR" altLang="en-US" sz="900" dirty="0">
                <a:solidFill>
                  <a:srgbClr val="000000"/>
                </a:solidFill>
                <a:latin typeface="Arial" panose="020B0604020202020204" pitchFamily="34" charset="0"/>
                <a:cs typeface="Arial" panose="020B0604020202020204" pitchFamily="34" charset="0"/>
              </a:rPr>
              <a:t>억원 감소하였음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미디어매출은 </a:t>
            </a:r>
            <a:r>
              <a:rPr lang="en-US" altLang="ko-KR" sz="900" dirty="0">
                <a:solidFill>
                  <a:srgbClr val="000000"/>
                </a:solidFill>
                <a:latin typeface="Arial" panose="020B0604020202020204" pitchFamily="34" charset="0"/>
                <a:cs typeface="Arial" panose="020B0604020202020204" pitchFamily="34" charset="0"/>
              </a:rPr>
              <a:t>4</a:t>
            </a:r>
            <a:r>
              <a:rPr lang="ko-KR" altLang="en-US" sz="900" dirty="0">
                <a:solidFill>
                  <a:srgbClr val="000000"/>
                </a:solidFill>
                <a:latin typeface="Arial" panose="020B0604020202020204" pitchFamily="34" charset="0"/>
                <a:cs typeface="Arial" panose="020B0604020202020204" pitchFamily="34" charset="0"/>
              </a:rPr>
              <a:t>분기부터 </a:t>
            </a:r>
            <a:r>
              <a:rPr lang="ko-KR" altLang="en-US" sz="900" dirty="0" err="1">
                <a:solidFill>
                  <a:srgbClr val="000000"/>
                </a:solidFill>
                <a:latin typeface="Arial" panose="020B0604020202020204" pitchFamily="34" charset="0"/>
                <a:cs typeface="Arial" panose="020B0604020202020204" pitchFamily="34" charset="0"/>
              </a:rPr>
              <a:t>팬데믹</a:t>
            </a:r>
            <a:r>
              <a:rPr lang="ko-KR" altLang="en-US" sz="900" dirty="0">
                <a:solidFill>
                  <a:srgbClr val="000000"/>
                </a:solidFill>
                <a:latin typeface="Arial" panose="020B0604020202020204" pitchFamily="34" charset="0"/>
                <a:cs typeface="Arial" panose="020B0604020202020204" pitchFamily="34" charset="0"/>
              </a:rPr>
              <a:t> 영향 감소로 인한 수요 증가로 판매가격과 판매량이 증가하여 매출이 약 </a:t>
            </a:r>
            <a:r>
              <a:rPr lang="en-US" altLang="ko-KR" sz="900" dirty="0">
                <a:solidFill>
                  <a:srgbClr val="000000"/>
                </a:solidFill>
                <a:latin typeface="Arial" panose="020B0604020202020204" pitchFamily="34" charset="0"/>
                <a:cs typeface="Arial" panose="020B0604020202020204" pitchFamily="34" charset="0"/>
              </a:rPr>
              <a:t>58</a:t>
            </a:r>
            <a:r>
              <a:rPr lang="ko-KR" altLang="en-US" sz="900" dirty="0">
                <a:solidFill>
                  <a:srgbClr val="000000"/>
                </a:solidFill>
                <a:latin typeface="Arial" panose="020B0604020202020204" pitchFamily="34" charset="0"/>
                <a:cs typeface="Arial" panose="020B0604020202020204" pitchFamily="34" charset="0"/>
              </a:rPr>
              <a:t>억원 증가하였음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2022</a:t>
            </a:r>
            <a:r>
              <a:rPr lang="ko-KR" altLang="en-US" sz="900" dirty="0">
                <a:solidFill>
                  <a:srgbClr val="000000"/>
                </a:solidFill>
                <a:latin typeface="Arial" panose="020B0604020202020204" pitchFamily="34" charset="0"/>
                <a:cs typeface="Arial" panose="020B0604020202020204" pitchFamily="34" charset="0"/>
              </a:rPr>
              <a:t>년</a:t>
            </a:r>
            <a:r>
              <a:rPr lang="en-US" altLang="ko-KR" sz="900" dirty="0">
                <a:solidFill>
                  <a:srgbClr val="000000"/>
                </a:solidFill>
                <a:latin typeface="Arial" panose="020B0604020202020204" pitchFamily="34" charset="0"/>
                <a:cs typeface="Arial" panose="020B0604020202020204" pitchFamily="34" charset="0"/>
              </a:rPr>
              <a:t> LTM </a:t>
            </a:r>
            <a:r>
              <a:rPr lang="ko-KR" altLang="en-US" sz="900" dirty="0">
                <a:solidFill>
                  <a:srgbClr val="000000"/>
                </a:solidFill>
                <a:latin typeface="Arial" panose="020B0604020202020204" pitchFamily="34" charset="0"/>
                <a:cs typeface="Arial" panose="020B0604020202020204" pitchFamily="34" charset="0"/>
              </a:rPr>
              <a:t>기준 미디어매출은 수요 증가 추세가 지속되어 판매가격과 판매량이 증가하여 매출이 약 </a:t>
            </a:r>
            <a:r>
              <a:rPr lang="en-US" altLang="ko-KR" sz="900" dirty="0">
                <a:solidFill>
                  <a:srgbClr val="000000"/>
                </a:solidFill>
                <a:latin typeface="Arial" panose="020B0604020202020204" pitchFamily="34" charset="0"/>
                <a:cs typeface="Arial" panose="020B0604020202020204" pitchFamily="34" charset="0"/>
              </a:rPr>
              <a:t>76</a:t>
            </a:r>
            <a:r>
              <a:rPr lang="ko-KR" altLang="en-US" sz="900" dirty="0">
                <a:solidFill>
                  <a:srgbClr val="000000"/>
                </a:solidFill>
                <a:latin typeface="Arial" panose="020B0604020202020204" pitchFamily="34" charset="0"/>
                <a:cs typeface="Arial" panose="020B0604020202020204" pitchFamily="34" charset="0"/>
              </a:rPr>
              <a:t>억원 증가하였으며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수출 매출의 경우 </a:t>
            </a:r>
            <a:r>
              <a:rPr lang="en-US" altLang="ko-KR" sz="900" dirty="0">
                <a:solidFill>
                  <a:srgbClr val="000000"/>
                </a:solidFill>
                <a:latin typeface="Arial" panose="020B0604020202020204" pitchFamily="34" charset="0"/>
                <a:cs typeface="Arial" panose="020B0604020202020204" pitchFamily="34" charset="0"/>
              </a:rPr>
              <a:t>Covid-19 </a:t>
            </a:r>
            <a:r>
              <a:rPr lang="ko-KR" altLang="en-US" sz="900" dirty="0">
                <a:solidFill>
                  <a:srgbClr val="000000"/>
                </a:solidFill>
                <a:latin typeface="Arial" panose="020B0604020202020204" pitchFamily="34" charset="0"/>
                <a:cs typeface="Arial" panose="020B0604020202020204" pitchFamily="34" charset="0"/>
              </a:rPr>
              <a:t>발생 이전 수준으로 회복하였음</a:t>
            </a:r>
            <a:endParaRPr lang="en-US" altLang="ko-KR" sz="900" dirty="0">
              <a:solidFill>
                <a:srgbClr val="000000"/>
              </a:solidFill>
              <a:latin typeface="Arial" panose="020B0604020202020204" pitchFamily="34" charset="0"/>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미디어부문 매출은</a:t>
            </a:r>
            <a:r>
              <a:rPr lang="en-US" altLang="ko-KR" sz="1000" b="1" dirty="0">
                <a:solidFill>
                  <a:srgbClr val="002997"/>
                </a:solidFill>
                <a:latin typeface="Arial" panose="020B0604020202020204" pitchFamily="34" charset="0"/>
                <a:ea typeface="+mj-ea"/>
                <a:cs typeface="Arial" panose="020B0604020202020204" pitchFamily="34" charset="0"/>
              </a:rPr>
              <a:t> 2019</a:t>
            </a:r>
            <a:r>
              <a:rPr lang="ko-KR" altLang="en-US" sz="1000" b="1" dirty="0">
                <a:solidFill>
                  <a:srgbClr val="002997"/>
                </a:solidFill>
                <a:latin typeface="Arial" panose="020B0604020202020204" pitchFamily="34" charset="0"/>
                <a:ea typeface="+mj-ea"/>
                <a:cs typeface="Arial" panose="020B0604020202020204" pitchFamily="34" charset="0"/>
              </a:rPr>
              <a:t>년 약 </a:t>
            </a:r>
            <a:r>
              <a:rPr lang="en-US" altLang="ko-KR" sz="1000" b="1" dirty="0">
                <a:solidFill>
                  <a:srgbClr val="002997"/>
                </a:solidFill>
                <a:latin typeface="Arial" panose="020B0604020202020204" pitchFamily="34" charset="0"/>
                <a:ea typeface="+mj-ea"/>
                <a:cs typeface="Arial" panose="020B0604020202020204" pitchFamily="34" charset="0"/>
              </a:rPr>
              <a:t>289</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2020</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Covid-19</a:t>
            </a:r>
            <a:r>
              <a:rPr lang="ko-KR" altLang="en-US" sz="1000" b="1" dirty="0">
                <a:solidFill>
                  <a:srgbClr val="002997"/>
                </a:solidFill>
                <a:latin typeface="Arial" panose="020B0604020202020204" pitchFamily="34" charset="0"/>
                <a:ea typeface="+mj-ea"/>
                <a:cs typeface="Arial" panose="020B0604020202020204" pitchFamily="34" charset="0"/>
              </a:rPr>
              <a:t>의 영향으로 인해 약 </a:t>
            </a:r>
            <a:r>
              <a:rPr lang="en-US" altLang="ko-KR" sz="1000" b="1" dirty="0">
                <a:solidFill>
                  <a:srgbClr val="002997"/>
                </a:solidFill>
                <a:latin typeface="Arial" panose="020B0604020202020204" pitchFamily="34" charset="0"/>
                <a:ea typeface="+mj-ea"/>
                <a:cs typeface="Arial" panose="020B0604020202020204" pitchFamily="34" charset="0"/>
              </a:rPr>
              <a:t>184</a:t>
            </a:r>
            <a:r>
              <a:rPr lang="ko-KR" altLang="en-US" sz="1000" b="1" dirty="0">
                <a:solidFill>
                  <a:srgbClr val="002997"/>
                </a:solidFill>
                <a:latin typeface="Arial" panose="020B0604020202020204" pitchFamily="34" charset="0"/>
                <a:ea typeface="+mj-ea"/>
                <a:cs typeface="Arial" panose="020B0604020202020204" pitchFamily="34" charset="0"/>
              </a:rPr>
              <a:t>억원으로 급감하였으나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err="1">
                <a:solidFill>
                  <a:srgbClr val="002997"/>
                </a:solidFill>
                <a:latin typeface="Arial" panose="020B0604020202020204" pitchFamily="34" charset="0"/>
                <a:ea typeface="+mj-ea"/>
                <a:cs typeface="Arial" panose="020B0604020202020204" pitchFamily="34" charset="0"/>
              </a:rPr>
              <a:t>팬데믹의</a:t>
            </a:r>
            <a:r>
              <a:rPr lang="ko-KR" altLang="en-US" sz="1000" b="1" dirty="0">
                <a:solidFill>
                  <a:srgbClr val="002997"/>
                </a:solidFill>
                <a:latin typeface="Arial" panose="020B0604020202020204" pitchFamily="34" charset="0"/>
                <a:ea typeface="+mj-ea"/>
                <a:cs typeface="Arial" panose="020B0604020202020204" pitchFamily="34" charset="0"/>
              </a:rPr>
              <a:t> 영향이 감소함에 따라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년에는 </a:t>
            </a:r>
            <a:r>
              <a:rPr lang="en-US" altLang="ko-KR" sz="1000" b="1" dirty="0">
                <a:solidFill>
                  <a:srgbClr val="002997"/>
                </a:solidFill>
                <a:latin typeface="Arial" panose="020B0604020202020204" pitchFamily="34" charset="0"/>
                <a:ea typeface="+mj-ea"/>
                <a:cs typeface="Arial" panose="020B0604020202020204" pitchFamily="34" charset="0"/>
              </a:rPr>
              <a:t>2018</a:t>
            </a:r>
            <a:r>
              <a:rPr lang="ko-KR" altLang="en-US" sz="1000" b="1" dirty="0">
                <a:solidFill>
                  <a:srgbClr val="002997"/>
                </a:solidFill>
                <a:latin typeface="Arial" panose="020B0604020202020204" pitchFamily="34" charset="0"/>
                <a:ea typeface="+mj-ea"/>
                <a:cs typeface="Arial" panose="020B0604020202020204" pitchFamily="34" charset="0"/>
              </a:rPr>
              <a:t>년 매출의 </a:t>
            </a:r>
            <a:r>
              <a:rPr lang="en-US" altLang="ko-KR" sz="1000" b="1" dirty="0">
                <a:solidFill>
                  <a:srgbClr val="002997"/>
                </a:solidFill>
                <a:latin typeface="Arial" panose="020B0604020202020204" pitchFamily="34" charset="0"/>
                <a:ea typeface="+mj-ea"/>
                <a:cs typeface="Arial" panose="020B0604020202020204" pitchFamily="34" charset="0"/>
              </a:rPr>
              <a:t>85% </a:t>
            </a:r>
            <a:r>
              <a:rPr lang="ko-KR" altLang="en-US" sz="1000" b="1" dirty="0">
                <a:solidFill>
                  <a:srgbClr val="002997"/>
                </a:solidFill>
                <a:latin typeface="Arial" panose="020B0604020202020204" pitchFamily="34" charset="0"/>
                <a:ea typeface="+mj-ea"/>
                <a:cs typeface="Arial" panose="020B0604020202020204" pitchFamily="34" charset="0"/>
              </a:rPr>
              <a:t>수준으로 회복하였음</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미디어 부문 </a:t>
            </a:r>
            <a:r>
              <a:rPr lang="en-US" altLang="ko-KR" sz="1000" b="1" dirty="0">
                <a:solidFill>
                  <a:srgbClr val="002997"/>
                </a:solidFill>
                <a:latin typeface="Arial" panose="020B0604020202020204" pitchFamily="34" charset="0"/>
                <a:ea typeface="+mj-ea"/>
                <a:cs typeface="Arial" panose="020B0604020202020204" pitchFamily="34" charset="0"/>
              </a:rPr>
              <a:t>4</a:t>
            </a:r>
            <a:r>
              <a:rPr lang="ko-KR" altLang="en-US" sz="1000" b="1" dirty="0">
                <a:solidFill>
                  <a:srgbClr val="002997"/>
                </a:solidFill>
                <a:latin typeface="Arial" panose="020B0604020202020204" pitchFamily="34" charset="0"/>
                <a:ea typeface="+mj-ea"/>
                <a:cs typeface="Arial" panose="020B0604020202020204" pitchFamily="34" charset="0"/>
              </a:rPr>
              <a:t>개년 매출의 평균 </a:t>
            </a:r>
            <a:r>
              <a:rPr lang="en-US" altLang="ko-KR" sz="1000" b="1" dirty="0">
                <a:solidFill>
                  <a:srgbClr val="002997"/>
                </a:solidFill>
                <a:latin typeface="Arial" panose="020B0604020202020204" pitchFamily="34" charset="0"/>
                <a:ea typeface="+mj-ea"/>
                <a:cs typeface="Arial" panose="020B0604020202020204" pitchFamily="34" charset="0"/>
              </a:rPr>
              <a:t>90%</a:t>
            </a:r>
            <a:r>
              <a:rPr lang="ko-KR" altLang="en-US" sz="1000" b="1" dirty="0">
                <a:solidFill>
                  <a:srgbClr val="002997"/>
                </a:solidFill>
                <a:latin typeface="Arial" panose="020B0604020202020204" pitchFamily="34" charset="0"/>
                <a:ea typeface="+mj-ea"/>
                <a:cs typeface="Arial" panose="020B0604020202020204" pitchFamily="34" charset="0"/>
              </a:rPr>
              <a:t>를 미디어 제품이 차지하고 있으며 </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나머지 제품 및 상품의 매출 비중은 매우 낮음</a:t>
            </a:r>
            <a:endParaRPr lang="en-US" altLang="ko-KR" sz="1000" b="1" dirty="0">
              <a:solidFill>
                <a:srgbClr val="00338D"/>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미디어부문</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71" name="순서도: 연결자 70">
            <a:extLst>
              <a:ext uri="{FF2B5EF4-FFF2-40B4-BE49-F238E27FC236}">
                <a16:creationId xmlns:a16="http://schemas.microsoft.com/office/drawing/2014/main" id="{EE01F45B-F689-423F-AF7D-ACAFF58FD611}"/>
              </a:ext>
            </a:extLst>
          </p:cNvPr>
          <p:cNvSpPr/>
          <p:nvPr/>
        </p:nvSpPr>
        <p:spPr bwMode="auto">
          <a:xfrm>
            <a:off x="745050" y="5071172"/>
            <a:ext cx="138840" cy="155736"/>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73" name="순서도: 연결자 72">
            <a:extLst>
              <a:ext uri="{FF2B5EF4-FFF2-40B4-BE49-F238E27FC236}">
                <a16:creationId xmlns:a16="http://schemas.microsoft.com/office/drawing/2014/main" id="{7959D781-BB53-4284-97D3-3F19EE0B028A}"/>
              </a:ext>
            </a:extLst>
          </p:cNvPr>
          <p:cNvSpPr/>
          <p:nvPr/>
        </p:nvSpPr>
        <p:spPr bwMode="auto">
          <a:xfrm>
            <a:off x="739913" y="526659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4" name="순서도: 연결자 73">
            <a:extLst>
              <a:ext uri="{FF2B5EF4-FFF2-40B4-BE49-F238E27FC236}">
                <a16:creationId xmlns:a16="http://schemas.microsoft.com/office/drawing/2014/main" id="{1E647BBC-2DE5-4E84-8EBB-BC55AC39508D}"/>
              </a:ext>
            </a:extLst>
          </p:cNvPr>
          <p:cNvSpPr/>
          <p:nvPr/>
        </p:nvSpPr>
        <p:spPr bwMode="auto">
          <a:xfrm>
            <a:off x="739890" y="547666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F9D9640-50EB-457C-9FC1-EDA8F09C9151}"/>
              </a:ext>
            </a:extLst>
          </p:cNvPr>
          <p:cNvSpPr txBox="1"/>
          <p:nvPr/>
        </p:nvSpPr>
        <p:spPr>
          <a:xfrm>
            <a:off x="5067300" y="1543627"/>
            <a:ext cx="4180985" cy="246221"/>
          </a:xfrm>
          <a:prstGeom prst="rect">
            <a:avLst/>
          </a:prstGeom>
          <a:noFill/>
        </p:spPr>
        <p:txBody>
          <a:bodyPr wrap="square" lIns="0" tIns="0" rIns="0" bIns="0">
            <a:spAutoFit/>
          </a:bodyPr>
          <a:lstStyle/>
          <a:p>
            <a:pPr algn="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단위 </a:t>
            </a:r>
            <a:r>
              <a:rPr lang="en-US" altLang="ko-KR" sz="800" dirty="0">
                <a:latin typeface="Arial" panose="020B0604020202020204" pitchFamily="34" charset="0"/>
                <a:cs typeface="Arial" panose="020B0604020202020204" pitchFamily="34" charset="0"/>
              </a:rPr>
              <a:t>: KRW m)</a:t>
            </a:r>
          </a:p>
          <a:p>
            <a:pPr algn="r"/>
            <a:r>
              <a:rPr lang="en-US" altLang="ko-KR" sz="800" dirty="0">
                <a:solidFill>
                  <a:prstClr val="black"/>
                </a:solidFill>
                <a:latin typeface="Arial" panose="020B0604020202020204" pitchFamily="34" charset="0"/>
                <a:cs typeface="Arial" panose="020B0604020202020204" pitchFamily="34" charset="0"/>
              </a:rPr>
              <a:t>(Source: VDR 6.2.2)</a:t>
            </a:r>
          </a:p>
        </p:txBody>
      </p:sp>
      <mc:AlternateContent xmlns:mc="http://schemas.openxmlformats.org/markup-compatibility/2006" xmlns:cx1="http://schemas.microsoft.com/office/drawing/2015/9/8/chartex">
        <mc:Choice Requires="cx1">
          <p:graphicFrame>
            <p:nvGraphicFramePr>
              <p:cNvPr id="39" name="차트 38">
                <a:extLst>
                  <a:ext uri="{FF2B5EF4-FFF2-40B4-BE49-F238E27FC236}">
                    <a16:creationId xmlns:a16="http://schemas.microsoft.com/office/drawing/2014/main" id="{878D8D80-F6F0-44D3-9683-6BA90090DE45}"/>
                  </a:ext>
                </a:extLst>
              </p:cNvPr>
              <p:cNvGraphicFramePr/>
              <p:nvPr/>
            </p:nvGraphicFramePr>
            <p:xfrm>
              <a:off x="678815" y="1730229"/>
              <a:ext cx="8569470" cy="156003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9" name="차트 38">
                <a:extLst>
                  <a:ext uri="{FF2B5EF4-FFF2-40B4-BE49-F238E27FC236}">
                    <a16:creationId xmlns:a16="http://schemas.microsoft.com/office/drawing/2014/main" id="{878D8D80-F6F0-44D3-9683-6BA90090DE45}"/>
                  </a:ext>
                </a:extLst>
              </p:cNvPr>
              <p:cNvPicPr>
                <a:picLocks noGrp="1" noRot="1" noChangeAspect="1" noMove="1" noResize="1" noEditPoints="1" noAdjustHandles="1" noChangeArrowheads="1" noChangeShapeType="1"/>
              </p:cNvPicPr>
              <p:nvPr/>
            </p:nvPicPr>
            <p:blipFill>
              <a:blip r:embed="rId4"/>
              <a:stretch>
                <a:fillRect/>
              </a:stretch>
            </p:blipFill>
            <p:spPr>
              <a:xfrm>
                <a:off x="678815" y="1730229"/>
                <a:ext cx="8569470" cy="1560032"/>
              </a:xfrm>
              <a:prstGeom prst="rect">
                <a:avLst/>
              </a:prstGeom>
            </p:spPr>
          </p:pic>
        </mc:Fallback>
      </mc:AlternateContent>
      <p:sp>
        <p:nvSpPr>
          <p:cNvPr id="40" name="직사각형 39">
            <a:extLst>
              <a:ext uri="{FF2B5EF4-FFF2-40B4-BE49-F238E27FC236}">
                <a16:creationId xmlns:a16="http://schemas.microsoft.com/office/drawing/2014/main" id="{81F2BCE6-B79B-4D86-9EBC-FF74DF8F6767}"/>
              </a:ext>
            </a:extLst>
          </p:cNvPr>
          <p:cNvSpPr/>
          <p:nvPr/>
        </p:nvSpPr>
        <p:spPr>
          <a:xfrm>
            <a:off x="1667571" y="1966693"/>
            <a:ext cx="648019" cy="44478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41" name="순서도: 연결자 40">
            <a:extLst>
              <a:ext uri="{FF2B5EF4-FFF2-40B4-BE49-F238E27FC236}">
                <a16:creationId xmlns:a16="http://schemas.microsoft.com/office/drawing/2014/main" id="{CD622823-32F4-471A-B077-A328B7464FB6}"/>
              </a:ext>
            </a:extLst>
          </p:cNvPr>
          <p:cNvSpPr/>
          <p:nvPr/>
        </p:nvSpPr>
        <p:spPr bwMode="auto">
          <a:xfrm>
            <a:off x="1585207" y="1892776"/>
            <a:ext cx="144000" cy="138499"/>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43" name="직사각형 42">
            <a:extLst>
              <a:ext uri="{FF2B5EF4-FFF2-40B4-BE49-F238E27FC236}">
                <a16:creationId xmlns:a16="http://schemas.microsoft.com/office/drawing/2014/main" id="{EA098801-E0FD-4464-9F58-BE1F09A0EF53}"/>
              </a:ext>
            </a:extLst>
          </p:cNvPr>
          <p:cNvSpPr/>
          <p:nvPr/>
        </p:nvSpPr>
        <p:spPr>
          <a:xfrm>
            <a:off x="4231774" y="2040909"/>
            <a:ext cx="619481"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44" name="순서도: 연결자 43">
            <a:extLst>
              <a:ext uri="{FF2B5EF4-FFF2-40B4-BE49-F238E27FC236}">
                <a16:creationId xmlns:a16="http://schemas.microsoft.com/office/drawing/2014/main" id="{E55EBBBC-67AE-4264-9835-B0F448CAC603}"/>
              </a:ext>
            </a:extLst>
          </p:cNvPr>
          <p:cNvSpPr/>
          <p:nvPr/>
        </p:nvSpPr>
        <p:spPr bwMode="auto">
          <a:xfrm>
            <a:off x="4149410" y="1966992"/>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5" name="직사각형 44">
            <a:extLst>
              <a:ext uri="{FF2B5EF4-FFF2-40B4-BE49-F238E27FC236}">
                <a16:creationId xmlns:a16="http://schemas.microsoft.com/office/drawing/2014/main" id="{C5A6C284-B108-40CC-AAFA-B99242776C1A}"/>
              </a:ext>
            </a:extLst>
          </p:cNvPr>
          <p:cNvSpPr/>
          <p:nvPr/>
        </p:nvSpPr>
        <p:spPr>
          <a:xfrm>
            <a:off x="6746747" y="1839382"/>
            <a:ext cx="648019" cy="365783"/>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48" name="순서도: 연결자 47">
            <a:extLst>
              <a:ext uri="{FF2B5EF4-FFF2-40B4-BE49-F238E27FC236}">
                <a16:creationId xmlns:a16="http://schemas.microsoft.com/office/drawing/2014/main" id="{7BD59E2B-6B6B-4534-AE6C-CF3D4A52DF94}"/>
              </a:ext>
            </a:extLst>
          </p:cNvPr>
          <p:cNvSpPr/>
          <p:nvPr/>
        </p:nvSpPr>
        <p:spPr bwMode="auto">
          <a:xfrm>
            <a:off x="6689987" y="1765465"/>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8A15AD05-95CE-464A-BA4D-911CBB83C190}"/>
                  </a:ext>
                </a:extLst>
              </p:cNvPr>
              <p:cNvGraphicFramePr/>
              <p:nvPr/>
            </p:nvGraphicFramePr>
            <p:xfrm>
              <a:off x="776762" y="3493754"/>
              <a:ext cx="2520000" cy="864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9" name="차트 48">
                <a:extLst>
                  <a:ext uri="{FF2B5EF4-FFF2-40B4-BE49-F238E27FC236}">
                    <a16:creationId xmlns:a16="http://schemas.microsoft.com/office/drawing/2014/main" id="{8A15AD05-95CE-464A-BA4D-911CBB83C190}"/>
                  </a:ext>
                </a:extLst>
              </p:cNvPr>
              <p:cNvPicPr>
                <a:picLocks noGrp="1" noRot="1" noChangeAspect="1" noMove="1" noResize="1" noEditPoints="1" noAdjustHandles="1" noChangeArrowheads="1" noChangeShapeType="1"/>
              </p:cNvPicPr>
              <p:nvPr/>
            </p:nvPicPr>
            <p:blipFill>
              <a:blip r:embed="rId6"/>
              <a:stretch>
                <a:fillRect/>
              </a:stretch>
            </p:blipFill>
            <p:spPr>
              <a:xfrm>
                <a:off x="776762" y="3493754"/>
                <a:ext cx="2520000" cy="864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0" name="차트 49">
                <a:extLst>
                  <a:ext uri="{FF2B5EF4-FFF2-40B4-BE49-F238E27FC236}">
                    <a16:creationId xmlns:a16="http://schemas.microsoft.com/office/drawing/2014/main" id="{2366D7A9-40E0-4163-86C1-ACB1BE54F4CE}"/>
                  </a:ext>
                </a:extLst>
              </p:cNvPr>
              <p:cNvGraphicFramePr/>
              <p:nvPr/>
            </p:nvGraphicFramePr>
            <p:xfrm>
              <a:off x="3731244" y="3493754"/>
              <a:ext cx="2520000" cy="864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50" name="차트 49">
                <a:extLst>
                  <a:ext uri="{FF2B5EF4-FFF2-40B4-BE49-F238E27FC236}">
                    <a16:creationId xmlns:a16="http://schemas.microsoft.com/office/drawing/2014/main" id="{2366D7A9-40E0-4163-86C1-ACB1BE54F4CE}"/>
                  </a:ext>
                </a:extLst>
              </p:cNvPr>
              <p:cNvPicPr>
                <a:picLocks noGrp="1" noRot="1" noChangeAspect="1" noMove="1" noResize="1" noEditPoints="1" noAdjustHandles="1" noChangeArrowheads="1" noChangeShapeType="1"/>
              </p:cNvPicPr>
              <p:nvPr/>
            </p:nvPicPr>
            <p:blipFill>
              <a:blip r:embed="rId8"/>
              <a:stretch>
                <a:fillRect/>
              </a:stretch>
            </p:blipFill>
            <p:spPr>
              <a:xfrm>
                <a:off x="3731244" y="3493754"/>
                <a:ext cx="2520000" cy="864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1" name="차트 50">
                <a:extLst>
                  <a:ext uri="{FF2B5EF4-FFF2-40B4-BE49-F238E27FC236}">
                    <a16:creationId xmlns:a16="http://schemas.microsoft.com/office/drawing/2014/main" id="{4D8F7D39-1073-4057-ABF9-33FEE5C50E83}"/>
                  </a:ext>
                </a:extLst>
              </p:cNvPr>
              <p:cNvGraphicFramePr/>
              <p:nvPr/>
            </p:nvGraphicFramePr>
            <p:xfrm>
              <a:off x="6685725" y="3493754"/>
              <a:ext cx="2520000" cy="864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51" name="차트 50">
                <a:extLst>
                  <a:ext uri="{FF2B5EF4-FFF2-40B4-BE49-F238E27FC236}">
                    <a16:creationId xmlns:a16="http://schemas.microsoft.com/office/drawing/2014/main" id="{4D8F7D39-1073-4057-ABF9-33FEE5C50E83}"/>
                  </a:ext>
                </a:extLst>
              </p:cNvPr>
              <p:cNvPicPr>
                <a:picLocks noGrp="1" noRot="1" noChangeAspect="1" noMove="1" noResize="1" noEditPoints="1" noAdjustHandles="1" noChangeArrowheads="1" noChangeShapeType="1"/>
              </p:cNvPicPr>
              <p:nvPr/>
            </p:nvPicPr>
            <p:blipFill>
              <a:blip r:embed="rId10"/>
              <a:stretch>
                <a:fillRect/>
              </a:stretch>
            </p:blipFill>
            <p:spPr>
              <a:xfrm>
                <a:off x="6685725" y="3493754"/>
                <a:ext cx="2520000" cy="864000"/>
              </a:xfrm>
              <a:prstGeom prst="rect">
                <a:avLst/>
              </a:prstGeom>
            </p:spPr>
          </p:pic>
        </mc:Fallback>
      </mc:AlternateContent>
      <p:sp>
        <p:nvSpPr>
          <p:cNvPr id="28" name="TextBox 27">
            <a:extLst>
              <a:ext uri="{FF2B5EF4-FFF2-40B4-BE49-F238E27FC236}">
                <a16:creationId xmlns:a16="http://schemas.microsoft.com/office/drawing/2014/main" id="{296069C8-603C-473A-AE03-0B8118AD8A88}"/>
              </a:ext>
            </a:extLst>
          </p:cNvPr>
          <p:cNvSpPr txBox="1"/>
          <p:nvPr/>
        </p:nvSpPr>
        <p:spPr>
          <a:xfrm>
            <a:off x="5135243" y="3203048"/>
            <a:ext cx="4180985" cy="123111"/>
          </a:xfrm>
          <a:prstGeom prst="rect">
            <a:avLst/>
          </a:prstGeom>
          <a:noFill/>
        </p:spPr>
        <p:txBody>
          <a:bodyPr wrap="square" lIns="0" tIns="0" rIns="0" bIns="0">
            <a:spAutoFit/>
          </a:bodyPr>
          <a:lstStyle/>
          <a:p>
            <a:pPr algn="r"/>
            <a:r>
              <a:rPr lang="en-US" altLang="ko-KR" sz="800" dirty="0">
                <a:solidFill>
                  <a:prstClr val="black"/>
                </a:solidFill>
                <a:latin typeface="Arial" panose="020B0604020202020204" pitchFamily="34" charset="0"/>
                <a:cs typeface="Arial" panose="020B0604020202020204" pitchFamily="34" charset="0"/>
              </a:rPr>
              <a:t>Note</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1:</a:t>
            </a:r>
            <a:r>
              <a:rPr lang="ko-KR" altLang="en-US" sz="800" dirty="0">
                <a:solidFill>
                  <a:prstClr val="black"/>
                </a:solidFill>
                <a:latin typeface="Arial" panose="020B0604020202020204" pitchFamily="34" charset="0"/>
                <a:cs typeface="Arial" panose="020B0604020202020204" pitchFamily="34" charset="0"/>
              </a:rPr>
              <a:t> </a:t>
            </a:r>
            <a:r>
              <a:rPr lang="en-US" altLang="ko-KR" sz="800" dirty="0">
                <a:solidFill>
                  <a:prstClr val="black"/>
                </a:solidFill>
                <a:latin typeface="Arial" panose="020B0604020202020204" pitchFamily="34" charset="0"/>
                <a:cs typeface="Arial" panose="020B0604020202020204" pitchFamily="34" charset="0"/>
              </a:rPr>
              <a:t>2022</a:t>
            </a:r>
            <a:r>
              <a:rPr lang="ko-KR" altLang="en-US" sz="800" dirty="0">
                <a:solidFill>
                  <a:prstClr val="black"/>
                </a:solidFill>
                <a:latin typeface="Arial" panose="020B0604020202020204" pitchFamily="34" charset="0"/>
                <a:cs typeface="Arial" panose="020B0604020202020204" pitchFamily="34" charset="0"/>
              </a:rPr>
              <a:t>년 </a:t>
            </a:r>
            <a:r>
              <a:rPr lang="en-US" altLang="ko-KR" sz="800" dirty="0">
                <a:solidFill>
                  <a:prstClr val="black"/>
                </a:solidFill>
                <a:latin typeface="Arial" panose="020B0604020202020204" pitchFamily="34" charset="0"/>
                <a:cs typeface="Arial" panose="020B0604020202020204" pitchFamily="34" charset="0"/>
              </a:rPr>
              <a:t>3</a:t>
            </a:r>
            <a:r>
              <a:rPr lang="ko-KR" altLang="en-US" sz="800" dirty="0">
                <a:solidFill>
                  <a:prstClr val="black"/>
                </a:solidFill>
                <a:latin typeface="Arial" panose="020B0604020202020204" pitchFamily="34" charset="0"/>
                <a:cs typeface="Arial" panose="020B0604020202020204" pitchFamily="34" charset="0"/>
              </a:rPr>
              <a:t>월말 </a:t>
            </a:r>
            <a:r>
              <a:rPr lang="en-US" altLang="ko-KR" sz="800" dirty="0">
                <a:solidFill>
                  <a:prstClr val="black"/>
                </a:solidFill>
                <a:latin typeface="Arial" panose="020B0604020202020204" pitchFamily="34" charset="0"/>
                <a:cs typeface="Arial" panose="020B0604020202020204" pitchFamily="34" charset="0"/>
              </a:rPr>
              <a:t>LTM </a:t>
            </a:r>
            <a:r>
              <a:rPr lang="ko-KR" altLang="en-US" sz="800" dirty="0">
                <a:solidFill>
                  <a:prstClr val="black"/>
                </a:solidFill>
                <a:latin typeface="Arial" panose="020B0604020202020204" pitchFamily="34" charset="0"/>
                <a:cs typeface="Arial" panose="020B0604020202020204" pitchFamily="34" charset="0"/>
              </a:rPr>
              <a:t>기준 실적임 </a:t>
            </a:r>
            <a:r>
              <a:rPr lang="en-US" altLang="ko-KR" sz="800" dirty="0">
                <a:solidFill>
                  <a:prstClr val="black"/>
                </a:solidFill>
                <a:latin typeface="Arial" panose="020B0604020202020204" pitchFamily="34" charset="0"/>
                <a:cs typeface="Arial" panose="020B0604020202020204" pitchFamily="34" charset="0"/>
              </a:rPr>
              <a:t>(2021</a:t>
            </a:r>
            <a:r>
              <a:rPr lang="ko-KR" altLang="en-US" sz="800" dirty="0">
                <a:solidFill>
                  <a:prstClr val="black"/>
                </a:solidFill>
                <a:latin typeface="Arial" panose="020B0604020202020204" pitchFamily="34" charset="0"/>
                <a:cs typeface="Arial" panose="020B0604020202020204" pitchFamily="34" charset="0"/>
              </a:rPr>
              <a:t>년 </a:t>
            </a:r>
            <a:r>
              <a:rPr lang="en-US" altLang="ko-KR" sz="800" dirty="0">
                <a:solidFill>
                  <a:prstClr val="black"/>
                </a:solidFill>
                <a:latin typeface="Arial" panose="020B0604020202020204" pitchFamily="34" charset="0"/>
                <a:cs typeface="Arial" panose="020B0604020202020204" pitchFamily="34" charset="0"/>
              </a:rPr>
              <a:t>4</a:t>
            </a:r>
            <a:r>
              <a:rPr lang="ko-KR" altLang="en-US" sz="800" dirty="0">
                <a:solidFill>
                  <a:prstClr val="black"/>
                </a:solidFill>
                <a:latin typeface="Arial" panose="020B0604020202020204" pitchFamily="34" charset="0"/>
                <a:cs typeface="Arial" panose="020B0604020202020204" pitchFamily="34" charset="0"/>
              </a:rPr>
              <a:t>월</a:t>
            </a:r>
            <a:r>
              <a:rPr lang="en-US" altLang="ko-KR" sz="800" dirty="0">
                <a:solidFill>
                  <a:prstClr val="black"/>
                </a:solidFill>
                <a:latin typeface="Arial" panose="020B0604020202020204" pitchFamily="34" charset="0"/>
                <a:cs typeface="Arial" panose="020B0604020202020204" pitchFamily="34" charset="0"/>
              </a:rPr>
              <a:t>~2022</a:t>
            </a:r>
            <a:r>
              <a:rPr lang="ko-KR" altLang="en-US" sz="800" dirty="0">
                <a:solidFill>
                  <a:prstClr val="black"/>
                </a:solidFill>
                <a:latin typeface="Arial" panose="020B0604020202020204" pitchFamily="34" charset="0"/>
                <a:cs typeface="Arial" panose="020B0604020202020204" pitchFamily="34" charset="0"/>
              </a:rPr>
              <a:t>년 </a:t>
            </a:r>
            <a:r>
              <a:rPr lang="en-US" altLang="ko-KR" sz="800" dirty="0">
                <a:solidFill>
                  <a:prstClr val="black"/>
                </a:solidFill>
                <a:latin typeface="Arial" panose="020B0604020202020204" pitchFamily="34" charset="0"/>
                <a:cs typeface="Arial" panose="020B0604020202020204" pitchFamily="34" charset="0"/>
              </a:rPr>
              <a:t>3</a:t>
            </a:r>
            <a:r>
              <a:rPr lang="ko-KR" altLang="en-US" sz="800" dirty="0">
                <a:solidFill>
                  <a:prstClr val="black"/>
                </a:solidFill>
                <a:latin typeface="Arial" panose="020B0604020202020204" pitchFamily="34" charset="0"/>
                <a:cs typeface="Arial" panose="020B0604020202020204" pitchFamily="34" charset="0"/>
              </a:rPr>
              <a:t>월</a:t>
            </a:r>
            <a:r>
              <a:rPr lang="en-US" altLang="ko-KR" sz="800" dirty="0">
                <a:solidFill>
                  <a:prstClr val="black"/>
                </a:solidFill>
                <a:latin typeface="Arial" panose="020B0604020202020204" pitchFamily="34" charset="0"/>
                <a:cs typeface="Arial" panose="020B0604020202020204" pitchFamily="34" charset="0"/>
              </a:rPr>
              <a:t>)</a:t>
            </a:r>
          </a:p>
        </p:txBody>
      </p:sp>
      <p:sp>
        <p:nvSpPr>
          <p:cNvPr id="111" name="순서도: 연결자 110">
            <a:extLst>
              <a:ext uri="{FF2B5EF4-FFF2-40B4-BE49-F238E27FC236}">
                <a16:creationId xmlns:a16="http://schemas.microsoft.com/office/drawing/2014/main" id="{642C310C-6618-4890-9186-D25CF5558C5F}"/>
              </a:ext>
            </a:extLst>
          </p:cNvPr>
          <p:cNvSpPr/>
          <p:nvPr/>
        </p:nvSpPr>
        <p:spPr bwMode="auto">
          <a:xfrm>
            <a:off x="6618850" y="3422836"/>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714839" y="3404906"/>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3657879" y="3422836"/>
            <a:ext cx="144000" cy="144000"/>
          </a:xfrm>
          <a:prstGeom prst="flowChartConnector">
            <a:avLst/>
          </a:prstGeom>
          <a:solidFill>
            <a:srgbClr val="483698"/>
          </a:solidFill>
          <a:ln w="9525" cap="flat" cmpd="sng" algn="ctr">
            <a:solidFill>
              <a:srgbClr val="5D298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81795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직선 연결선 63">
            <a:extLst>
              <a:ext uri="{FF2B5EF4-FFF2-40B4-BE49-F238E27FC236}">
                <a16:creationId xmlns:a16="http://schemas.microsoft.com/office/drawing/2014/main" id="{1A4D2712-A047-45F6-85ED-1AE4D92D3899}"/>
              </a:ext>
            </a:extLst>
          </p:cNvPr>
          <p:cNvCxnSpPr/>
          <p:nvPr/>
        </p:nvCxnSpPr>
        <p:spPr>
          <a:xfrm>
            <a:off x="493247" y="2718858"/>
            <a:ext cx="8820000" cy="0"/>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55" name="차트 54">
                <a:extLst>
                  <a:ext uri="{FF2B5EF4-FFF2-40B4-BE49-F238E27FC236}">
                    <a16:creationId xmlns:a16="http://schemas.microsoft.com/office/drawing/2014/main" id="{FBC5A198-E602-452C-9EA0-EC0386FBB1C6}"/>
                  </a:ext>
                </a:extLst>
              </p:cNvPr>
              <p:cNvGraphicFramePr/>
              <p:nvPr/>
            </p:nvGraphicFramePr>
            <p:xfrm>
              <a:off x="399600" y="1829696"/>
              <a:ext cx="8906400" cy="197910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5" name="차트 54">
                <a:extLst>
                  <a:ext uri="{FF2B5EF4-FFF2-40B4-BE49-F238E27FC236}">
                    <a16:creationId xmlns:a16="http://schemas.microsoft.com/office/drawing/2014/main" id="{FBC5A198-E602-452C-9EA0-EC0386FBB1C6}"/>
                  </a:ext>
                </a:extLst>
              </p:cNvPr>
              <p:cNvPicPr>
                <a:picLocks noGrp="1" noRot="1" noChangeAspect="1" noMove="1" noResize="1" noEditPoints="1" noAdjustHandles="1" noChangeArrowheads="1" noChangeShapeType="1"/>
              </p:cNvPicPr>
              <p:nvPr/>
            </p:nvPicPr>
            <p:blipFill>
              <a:blip r:embed="rId4"/>
              <a:stretch>
                <a:fillRect/>
              </a:stretch>
            </p:blipFill>
            <p:spPr>
              <a:xfrm>
                <a:off x="399600" y="1829696"/>
                <a:ext cx="8906400" cy="197910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EBITDA% Movement</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미디어부문의 </a:t>
            </a:r>
            <a:r>
              <a:rPr lang="en-US" altLang="ko-KR" sz="1000" b="1" dirty="0">
                <a:solidFill>
                  <a:srgbClr val="002997"/>
                </a:solidFill>
                <a:latin typeface="Arial" panose="020B0604020202020204" pitchFamily="34" charset="0"/>
                <a:ea typeface="+mj-ea"/>
                <a:cs typeface="Arial" panose="020B0604020202020204" pitchFamily="34" charset="0"/>
              </a:rPr>
              <a:t>EBITDA%</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6.1%</a:t>
            </a:r>
            <a:r>
              <a:rPr lang="ko-KR" altLang="en-US" sz="1000" b="1" dirty="0">
                <a:solidFill>
                  <a:srgbClr val="002997"/>
                </a:solidFill>
                <a:latin typeface="Arial" panose="020B0604020202020204" pitchFamily="34" charset="0"/>
                <a:ea typeface="+mj-ea"/>
                <a:cs typeface="Arial" panose="020B0604020202020204" pitchFamily="34" charset="0"/>
              </a:rPr>
              <a:t>에서</a:t>
            </a:r>
            <a:r>
              <a:rPr lang="en-US" altLang="ko-KR" sz="1000" b="1" dirty="0">
                <a:solidFill>
                  <a:srgbClr val="002997"/>
                </a:solidFill>
                <a:latin typeface="Arial" panose="020B0604020202020204" pitchFamily="34" charset="0"/>
                <a:ea typeface="+mj-ea"/>
                <a:cs typeface="Arial" panose="020B0604020202020204" pitchFamily="34" charset="0"/>
              </a:rPr>
              <a:t> 2020</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(-)2.5%</a:t>
            </a:r>
            <a:r>
              <a:rPr lang="ko-KR" altLang="en-US" sz="1000" b="1" dirty="0">
                <a:solidFill>
                  <a:srgbClr val="002997"/>
                </a:solidFill>
                <a:latin typeface="Arial" panose="020B0604020202020204" pitchFamily="34" charset="0"/>
                <a:ea typeface="+mj-ea"/>
                <a:cs typeface="Arial" panose="020B0604020202020204" pitchFamily="34" charset="0"/>
              </a:rPr>
              <a:t>로 악화</a:t>
            </a:r>
            <a:r>
              <a:rPr lang="en-US" altLang="ko-KR" sz="1000" b="1" dirty="0">
                <a:solidFill>
                  <a:srgbClr val="002997"/>
                </a:solidFill>
                <a:latin typeface="Arial" panose="020B0604020202020204" pitchFamily="34" charset="0"/>
                <a:ea typeface="+mj-ea"/>
                <a:cs typeface="Arial" panose="020B0604020202020204" pitchFamily="34" charset="0"/>
              </a:rPr>
              <a:t>, 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1Q </a:t>
            </a:r>
            <a:r>
              <a:rPr lang="ko-KR" altLang="en-US" sz="1000" b="1" dirty="0">
                <a:solidFill>
                  <a:srgbClr val="002997"/>
                </a:solidFill>
                <a:latin typeface="Arial" panose="020B0604020202020204" pitchFamily="34" charset="0"/>
                <a:ea typeface="+mj-ea"/>
                <a:cs typeface="Arial" panose="020B0604020202020204" pitchFamily="34" charset="0"/>
              </a:rPr>
              <a:t>기준 </a:t>
            </a:r>
            <a:r>
              <a:rPr lang="en-US" altLang="ko-KR" sz="1000" b="1" dirty="0">
                <a:solidFill>
                  <a:srgbClr val="002997"/>
                </a:solidFill>
                <a:latin typeface="Arial" panose="020B0604020202020204" pitchFamily="34" charset="0"/>
                <a:ea typeface="+mj-ea"/>
                <a:cs typeface="Arial" panose="020B0604020202020204" pitchFamily="34" charset="0"/>
              </a:rPr>
              <a:t>5.0%</a:t>
            </a:r>
            <a:r>
              <a:rPr lang="ko-KR" altLang="en-US" sz="1000" b="1" dirty="0">
                <a:solidFill>
                  <a:srgbClr val="002997"/>
                </a:solidFill>
                <a:latin typeface="Arial" panose="020B0604020202020204" pitchFamily="34" charset="0"/>
                <a:ea typeface="+mj-ea"/>
                <a:cs typeface="Arial" panose="020B0604020202020204" pitchFamily="34" charset="0"/>
              </a:rPr>
              <a:t>로 다시 개선되었으며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고정비 비중이 큰 구조에서</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매출 변동폭이 컸기 때문에 이에 따른 고정비 </a:t>
            </a:r>
            <a:r>
              <a:rPr lang="en-US" altLang="ko-KR" sz="1000" b="1" dirty="0">
                <a:solidFill>
                  <a:srgbClr val="002997"/>
                </a:solidFill>
                <a:latin typeface="Arial" panose="020B0604020202020204" pitchFamily="34" charset="0"/>
                <a:ea typeface="+mj-ea"/>
                <a:cs typeface="Arial" panose="020B0604020202020204" pitchFamily="34" charset="0"/>
              </a:rPr>
              <a:t>Leverage </a:t>
            </a:r>
            <a:r>
              <a:rPr lang="ko-KR" altLang="en-US" sz="1000" b="1" dirty="0">
                <a:solidFill>
                  <a:srgbClr val="002997"/>
                </a:solidFill>
                <a:latin typeface="Arial" panose="020B0604020202020204" pitchFamily="34" charset="0"/>
                <a:ea typeface="+mj-ea"/>
                <a:cs typeface="Arial" panose="020B0604020202020204" pitchFamily="34" charset="0"/>
              </a:rPr>
              <a:t>효과가 크게 나타났음</a:t>
            </a:r>
            <a:r>
              <a:rPr lang="en-US" altLang="ko-KR" sz="1000" b="1" dirty="0">
                <a:solidFill>
                  <a:srgbClr val="002997"/>
                </a:solidFill>
                <a:latin typeface="Arial" panose="020B0604020202020204" pitchFamily="34" charset="0"/>
                <a:ea typeface="+mj-ea"/>
                <a:cs typeface="Arial" panose="020B0604020202020204" pitchFamily="34" charset="0"/>
              </a:rPr>
              <a:t> </a:t>
            </a:r>
          </a:p>
        </p:txBody>
      </p:sp>
      <p:sp>
        <p:nvSpPr>
          <p:cNvPr id="15" name="TextBox 14">
            <a:extLst>
              <a:ext uri="{FF2B5EF4-FFF2-40B4-BE49-F238E27FC236}">
                <a16:creationId xmlns:a16="http://schemas.microsoft.com/office/drawing/2014/main" id="{CF775F39-83EE-472A-83E8-179543F7C467}"/>
              </a:ext>
            </a:extLst>
          </p:cNvPr>
          <p:cNvSpPr txBox="1"/>
          <p:nvPr/>
        </p:nvSpPr>
        <p:spPr>
          <a:xfrm>
            <a:off x="601200" y="3807797"/>
            <a:ext cx="8703601" cy="1852170"/>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FY19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FY20</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(6.1%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(-)2.5%)</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기능성소재 및 코팅제를 제외한 품목에서 판매단가가 증가하였으며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이에 따른 </a:t>
            </a:r>
            <a:r>
              <a:rPr lang="en-US" altLang="ko-KR" sz="900" dirty="0">
                <a:solidFill>
                  <a:srgbClr val="000000"/>
                </a:solidFill>
                <a:latin typeface="Arial" panose="020B0604020202020204" pitchFamily="34" charset="0"/>
                <a:cs typeface="Arial" panose="020B0604020202020204" pitchFamily="34" charset="0"/>
              </a:rPr>
              <a:t>ASP </a:t>
            </a:r>
            <a:r>
              <a:rPr lang="ko-KR" altLang="en-US" sz="900" dirty="0">
                <a:solidFill>
                  <a:srgbClr val="000000"/>
                </a:solidFill>
                <a:latin typeface="Arial" panose="020B0604020202020204" pitchFamily="34" charset="0"/>
                <a:cs typeface="Arial" panose="020B0604020202020204" pitchFamily="34" charset="0"/>
              </a:rPr>
              <a:t>증가 효과로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3.5%p</a:t>
            </a:r>
            <a:r>
              <a:rPr lang="ko-KR" altLang="en-US" sz="900" dirty="0">
                <a:solidFill>
                  <a:srgbClr val="000000"/>
                </a:solidFill>
                <a:latin typeface="Arial" panose="020B0604020202020204" pitchFamily="34" charset="0"/>
                <a:cs typeface="Arial" panose="020B0604020202020204" pitchFamily="34" charset="0"/>
              </a:rPr>
              <a:t>만큼 증가하였음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2020</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전년 대비 매출이 급격히 하락함</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약 </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32% </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따른 고정비 </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leverage </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효과로 </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a:t>
            </a:r>
            <a:r>
              <a:rPr lang="ko-KR" altLang="en-US" sz="900" dirty="0">
                <a:solidFill>
                  <a:srgbClr val="000000"/>
                </a:solidFill>
                <a:latin typeface="Arial" panose="020B0604020202020204" pitchFamily="34" charset="0"/>
                <a:cs typeface="Arial" panose="020B0604020202020204" pitchFamily="34" charset="0"/>
              </a:rPr>
              <a:t>약 </a:t>
            </a:r>
            <a:r>
              <a:rPr lang="en-US" altLang="ko-KR" sz="900" dirty="0">
                <a:solidFill>
                  <a:srgbClr val="000000"/>
                </a:solidFill>
                <a:latin typeface="Arial" panose="020B0604020202020204" pitchFamily="34" charset="0"/>
                <a:cs typeface="Arial" panose="020B0604020202020204" pitchFamily="34" charset="0"/>
              </a:rPr>
              <a:t>13.3%p</a:t>
            </a:r>
            <a:r>
              <a:rPr lang="ko-KR" altLang="en-US" sz="900" dirty="0">
                <a:solidFill>
                  <a:srgbClr val="000000"/>
                </a:solidFill>
                <a:latin typeface="Arial" panose="020B0604020202020204" pitchFamily="34" charset="0"/>
                <a:cs typeface="Arial" panose="020B0604020202020204" pitchFamily="34" charset="0"/>
              </a:rPr>
              <a:t>만큼 감소하였음</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0975" marR="0" lvl="0" indent="-180975" algn="l" defTabSz="914400" rtl="0" eaLnBrk="1" fontAlgn="auto" latinLnBrk="0" hangingPunct="1">
              <a:spcBef>
                <a:spcPts val="3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FY20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FY21 ((-)2.5%  5.9%)</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경쟁업체인 </a:t>
            </a:r>
            <a:r>
              <a:rPr lang="ko-KR" altLang="en-US" sz="900" dirty="0" err="1">
                <a:solidFill>
                  <a:srgbClr val="000000"/>
                </a:solidFill>
                <a:latin typeface="Arial" panose="020B0604020202020204" pitchFamily="34" charset="0"/>
                <a:cs typeface="Arial" panose="020B0604020202020204" pitchFamily="34" charset="0"/>
              </a:rPr>
              <a:t>존스미디어의</a:t>
            </a:r>
            <a:r>
              <a:rPr lang="ko-KR" altLang="en-US" sz="900" dirty="0">
                <a:solidFill>
                  <a:srgbClr val="000000"/>
                </a:solidFill>
                <a:latin typeface="Arial" panose="020B0604020202020204" pitchFamily="34" charset="0"/>
                <a:cs typeface="Arial" panose="020B0604020202020204" pitchFamily="34" charset="0"/>
              </a:rPr>
              <a:t> 경영악화로 인한 반사이익 및 수출 수요 회복에 따른 판매단가 증가로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7.2%p</a:t>
            </a:r>
            <a:r>
              <a:rPr lang="ko-KR" altLang="en-US" sz="900" dirty="0">
                <a:solidFill>
                  <a:srgbClr val="000000"/>
                </a:solidFill>
                <a:latin typeface="Arial" panose="020B0604020202020204" pitchFamily="34" charset="0"/>
                <a:cs typeface="Arial" panose="020B0604020202020204" pitchFamily="34" charset="0"/>
              </a:rPr>
              <a:t>만큼 증가하였음 </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상대적으로 판매단가가 낮은 미디어</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기능성소재의 매출 비중 증가로 인한 </a:t>
            </a:r>
            <a:r>
              <a:rPr lang="en-US" altLang="ko-KR" sz="900" dirty="0">
                <a:solidFill>
                  <a:srgbClr val="000000"/>
                </a:solidFill>
                <a:latin typeface="Arial" panose="020B0604020202020204" pitchFamily="34" charset="0"/>
                <a:cs typeface="Arial" panose="020B0604020202020204" pitchFamily="34" charset="0"/>
              </a:rPr>
              <a:t>mix </a:t>
            </a:r>
            <a:r>
              <a:rPr lang="ko-KR" altLang="en-US" sz="900" dirty="0">
                <a:solidFill>
                  <a:srgbClr val="000000"/>
                </a:solidFill>
                <a:latin typeface="Arial" panose="020B0604020202020204" pitchFamily="34" charset="0"/>
                <a:cs typeface="Arial" panose="020B0604020202020204" pitchFamily="34" charset="0"/>
              </a:rPr>
              <a:t>효과로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6.6%p</a:t>
            </a:r>
            <a:r>
              <a:rPr lang="ko-KR" altLang="en-US" sz="900" dirty="0">
                <a:solidFill>
                  <a:srgbClr val="000000"/>
                </a:solidFill>
                <a:latin typeface="Arial" panose="020B0604020202020204" pitchFamily="34" charset="0"/>
                <a:cs typeface="Arial" panose="020B0604020202020204" pitchFamily="34" charset="0"/>
              </a:rPr>
              <a:t>만큼 감소하였음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재료비 매입단가 상승으로 인하여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5.9%p</a:t>
            </a:r>
            <a:r>
              <a:rPr lang="ko-KR" altLang="en-US" sz="900" dirty="0">
                <a:solidFill>
                  <a:srgbClr val="000000"/>
                </a:solidFill>
                <a:latin typeface="Arial" panose="020B0604020202020204" pitchFamily="34" charset="0"/>
                <a:cs typeface="Arial" panose="020B0604020202020204" pitchFamily="34" charset="0"/>
              </a:rPr>
              <a:t>만큼 감소하였음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약 </a:t>
            </a:r>
            <a:r>
              <a:rPr lang="en-US" altLang="ko-KR" sz="900" dirty="0">
                <a:solidFill>
                  <a:srgbClr val="000000"/>
                </a:solidFill>
                <a:latin typeface="Arial" panose="020B0604020202020204" pitchFamily="34" charset="0"/>
                <a:cs typeface="Arial" panose="020B0604020202020204" pitchFamily="34" charset="0"/>
              </a:rPr>
              <a:t>185</a:t>
            </a:r>
            <a:r>
              <a:rPr lang="ko-KR" altLang="en-US" sz="900" dirty="0">
                <a:solidFill>
                  <a:srgbClr val="000000"/>
                </a:solidFill>
                <a:latin typeface="Arial" panose="020B0604020202020204" pitchFamily="34" charset="0"/>
                <a:cs typeface="Arial" panose="020B0604020202020204" pitchFamily="34" charset="0"/>
              </a:rPr>
              <a:t>억원이었던 매출이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약 </a:t>
            </a:r>
            <a:r>
              <a:rPr lang="en-US" altLang="ko-KR" sz="900" dirty="0">
                <a:solidFill>
                  <a:srgbClr val="000000"/>
                </a:solidFill>
                <a:latin typeface="Arial" panose="020B0604020202020204" pitchFamily="34" charset="0"/>
                <a:cs typeface="Arial" panose="020B0604020202020204" pitchFamily="34" charset="0"/>
              </a:rPr>
              <a:t>245</a:t>
            </a:r>
            <a:r>
              <a:rPr lang="ko-KR" altLang="en-US" sz="900" dirty="0">
                <a:solidFill>
                  <a:srgbClr val="000000"/>
                </a:solidFill>
                <a:latin typeface="Arial" panose="020B0604020202020204" pitchFamily="34" charset="0"/>
                <a:cs typeface="Arial" panose="020B0604020202020204" pitchFamily="34" charset="0"/>
              </a:rPr>
              <a:t>억원으로 전년 대비 약 </a:t>
            </a:r>
            <a:r>
              <a:rPr lang="en-US" altLang="ko-KR" sz="900" dirty="0">
                <a:solidFill>
                  <a:srgbClr val="000000"/>
                </a:solidFill>
                <a:latin typeface="Arial" panose="020B0604020202020204" pitchFamily="34" charset="0"/>
                <a:cs typeface="Arial" panose="020B0604020202020204" pitchFamily="34" charset="0"/>
              </a:rPr>
              <a:t>32.9%</a:t>
            </a:r>
            <a:r>
              <a:rPr lang="ko-KR" altLang="en-US" sz="900" dirty="0">
                <a:solidFill>
                  <a:srgbClr val="000000"/>
                </a:solidFill>
                <a:latin typeface="Arial" panose="020B0604020202020204" pitchFamily="34" charset="0"/>
                <a:cs typeface="Arial" panose="020B0604020202020204" pitchFamily="34" charset="0"/>
              </a:rPr>
              <a:t>만큼 증가하였으며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이에 따른 고정비 </a:t>
            </a:r>
            <a:r>
              <a:rPr lang="en-US" altLang="ko-KR" sz="900" dirty="0">
                <a:solidFill>
                  <a:srgbClr val="000000"/>
                </a:solidFill>
                <a:latin typeface="Arial" panose="020B0604020202020204" pitchFamily="34" charset="0"/>
                <a:cs typeface="Arial" panose="020B0604020202020204" pitchFamily="34" charset="0"/>
              </a:rPr>
              <a:t>leverage </a:t>
            </a:r>
            <a:r>
              <a:rPr lang="ko-KR" altLang="en-US" sz="900" dirty="0">
                <a:solidFill>
                  <a:srgbClr val="000000"/>
                </a:solidFill>
                <a:latin typeface="Arial" panose="020B0604020202020204" pitchFamily="34" charset="0"/>
                <a:cs typeface="Arial" panose="020B0604020202020204" pitchFamily="34" charset="0"/>
              </a:rPr>
              <a:t>효과가 발생하여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13.6%p</a:t>
            </a:r>
            <a:r>
              <a:rPr lang="ko-KR" altLang="en-US" sz="900" dirty="0">
                <a:solidFill>
                  <a:srgbClr val="000000"/>
                </a:solidFill>
                <a:latin typeface="Arial" panose="020B0604020202020204" pitchFamily="34" charset="0"/>
                <a:cs typeface="Arial" panose="020B0604020202020204" pitchFamily="34" charset="0"/>
              </a:rPr>
              <a:t>만큼 증가하였음</a:t>
            </a:r>
            <a:endParaRPr lang="en-US" altLang="ko-KR" sz="900"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0" hangingPunct="1">
              <a:spcBef>
                <a:spcPts val="3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FY21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FY22.1Q (5.9%  5.0%)</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모든</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품목에서 판매단가가 증가하여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2.3%p</a:t>
            </a:r>
            <a:r>
              <a:rPr lang="ko-KR" altLang="en-US" sz="900" dirty="0">
                <a:solidFill>
                  <a:srgbClr val="000000"/>
                </a:solidFill>
                <a:latin typeface="Arial" panose="020B0604020202020204" pitchFamily="34" charset="0"/>
                <a:cs typeface="Arial" panose="020B0604020202020204" pitchFamily="34" charset="0"/>
              </a:rPr>
              <a:t>만큼 증가하였음 </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재료비 매입단가 상승으로 인하여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약 </a:t>
            </a:r>
            <a:r>
              <a:rPr lang="en-US" altLang="ko-KR" sz="900" dirty="0">
                <a:solidFill>
                  <a:srgbClr val="000000"/>
                </a:solidFill>
                <a:latin typeface="Arial" panose="020B0604020202020204" pitchFamily="34" charset="0"/>
                <a:cs typeface="Arial" panose="020B0604020202020204" pitchFamily="34" charset="0"/>
              </a:rPr>
              <a:t>(-)7.4%p</a:t>
            </a:r>
            <a:r>
              <a:rPr lang="ko-KR" altLang="en-US" sz="900" dirty="0">
                <a:solidFill>
                  <a:srgbClr val="000000"/>
                </a:solidFill>
                <a:latin typeface="Arial" panose="020B0604020202020204" pitchFamily="34" charset="0"/>
                <a:cs typeface="Arial" panose="020B0604020202020204" pitchFamily="34" charset="0"/>
              </a:rPr>
              <a:t>만큼 감소하였음</a:t>
            </a:r>
            <a:endParaRPr lang="en-US" altLang="ko-KR" sz="900" dirty="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spcBef>
                <a:spcPts val="300"/>
              </a:spcBef>
              <a:spcAft>
                <a:spcPts val="0"/>
              </a:spcAft>
              <a:buClr>
                <a:srgbClr val="00338D"/>
              </a:buClr>
              <a:buSzTx/>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9DBED92-4EB4-4C57-BF88-DEAA32654263}"/>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t>
            </a:r>
            <a:r>
              <a:rPr lang="ko-KR" altLang="en-US" sz="900" b="1" dirty="0">
                <a:solidFill>
                  <a:srgbClr val="000000"/>
                </a:solidFill>
                <a:latin typeface="Arial" panose="020B0604020202020204" pitchFamily="34" charset="0"/>
                <a:ea typeface="맑은 고딕"/>
                <a:cs typeface="Arial" panose="020B0604020202020204" pitchFamily="34" charset="0"/>
              </a:rPr>
              <a:t>미디어부문</a:t>
            </a:r>
            <a:r>
              <a:rPr lang="en-US" altLang="ko-KR" sz="900" b="1" dirty="0">
                <a:solidFill>
                  <a:srgbClr val="000000"/>
                </a:solidFill>
                <a:latin typeface="Arial" panose="020B0604020202020204" pitchFamily="34" charset="0"/>
                <a:ea typeface="맑은 고딕"/>
                <a:cs typeface="Arial" panose="020B0604020202020204" pitchFamily="34" charset="0"/>
              </a:rPr>
              <a:t>_Historical EBITDA% Movement&gt;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29" name="직사각형 28">
            <a:extLst>
              <a:ext uri="{FF2B5EF4-FFF2-40B4-BE49-F238E27FC236}">
                <a16:creationId xmlns:a16="http://schemas.microsoft.com/office/drawing/2014/main" id="{D12E7A8E-B335-4587-9CAD-21B5593F8108}"/>
              </a:ext>
            </a:extLst>
          </p:cNvPr>
          <p:cNvSpPr/>
          <p:nvPr/>
        </p:nvSpPr>
        <p:spPr>
          <a:xfrm>
            <a:off x="1041400" y="2032957"/>
            <a:ext cx="486151" cy="319254"/>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9" name="순서도: 연결자 38">
            <a:extLst>
              <a:ext uri="{FF2B5EF4-FFF2-40B4-BE49-F238E27FC236}">
                <a16:creationId xmlns:a16="http://schemas.microsoft.com/office/drawing/2014/main" id="{8E4E1A3A-565C-4FB4-ACC7-0347D7B83388}"/>
              </a:ext>
            </a:extLst>
          </p:cNvPr>
          <p:cNvSpPr/>
          <p:nvPr/>
        </p:nvSpPr>
        <p:spPr bwMode="auto">
          <a:xfrm>
            <a:off x="703335" y="408830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40" name="순서도: 연결자 39">
            <a:extLst>
              <a:ext uri="{FF2B5EF4-FFF2-40B4-BE49-F238E27FC236}">
                <a16:creationId xmlns:a16="http://schemas.microsoft.com/office/drawing/2014/main" id="{442AB430-B22A-405D-9765-3EB7D50D4ABF}"/>
              </a:ext>
            </a:extLst>
          </p:cNvPr>
          <p:cNvSpPr/>
          <p:nvPr/>
        </p:nvSpPr>
        <p:spPr bwMode="auto">
          <a:xfrm>
            <a:off x="703335" y="427552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41" name="순서도: 연결자 40">
            <a:extLst>
              <a:ext uri="{FF2B5EF4-FFF2-40B4-BE49-F238E27FC236}">
                <a16:creationId xmlns:a16="http://schemas.microsoft.com/office/drawing/2014/main" id="{39FD075C-7C24-426B-B488-46B7475F9A5C}"/>
              </a:ext>
            </a:extLst>
          </p:cNvPr>
          <p:cNvSpPr/>
          <p:nvPr/>
        </p:nvSpPr>
        <p:spPr bwMode="auto">
          <a:xfrm>
            <a:off x="703335" y="46189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42" name="순서도: 연결자 41">
            <a:extLst>
              <a:ext uri="{FF2B5EF4-FFF2-40B4-BE49-F238E27FC236}">
                <a16:creationId xmlns:a16="http://schemas.microsoft.com/office/drawing/2014/main" id="{E1D85AAD-C789-47B2-B313-CC10949E68FC}"/>
              </a:ext>
            </a:extLst>
          </p:cNvPr>
          <p:cNvSpPr/>
          <p:nvPr/>
        </p:nvSpPr>
        <p:spPr bwMode="auto">
          <a:xfrm>
            <a:off x="703335" y="47970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54" name="직사각형 119">
            <a:extLst>
              <a:ext uri="{FF2B5EF4-FFF2-40B4-BE49-F238E27FC236}">
                <a16:creationId xmlns:a16="http://schemas.microsoft.com/office/drawing/2014/main" id="{3BBDDC2B-725C-42B5-B23A-3FF358E68CDA}"/>
              </a:ext>
            </a:extLst>
          </p:cNvPr>
          <p:cNvSpPr/>
          <p:nvPr/>
        </p:nvSpPr>
        <p:spPr bwMode="auto">
          <a:xfrm>
            <a:off x="643294" y="3691675"/>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3.3.1.1, VDR 6.1.14</a:t>
            </a:r>
          </a:p>
        </p:txBody>
      </p:sp>
      <p:sp>
        <p:nvSpPr>
          <p:cNvPr id="56" name="직사각형 119">
            <a:extLst>
              <a:ext uri="{FF2B5EF4-FFF2-40B4-BE49-F238E27FC236}">
                <a16:creationId xmlns:a16="http://schemas.microsoft.com/office/drawing/2014/main" id="{13D209B6-CFFC-4C3E-B42A-5785CBC02088}"/>
              </a:ext>
            </a:extLst>
          </p:cNvPr>
          <p:cNvSpPr/>
          <p:nvPr/>
        </p:nvSpPr>
        <p:spPr bwMode="auto">
          <a:xfrm>
            <a:off x="485627" y="1717061"/>
            <a:ext cx="1351872"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기타 고정비 효과</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57" name="직사각형 119">
            <a:extLst>
              <a:ext uri="{FF2B5EF4-FFF2-40B4-BE49-F238E27FC236}">
                <a16:creationId xmlns:a16="http://schemas.microsoft.com/office/drawing/2014/main" id="{96C8EDD8-9790-49DE-8DBD-457B5AE18358}"/>
              </a:ext>
            </a:extLst>
          </p:cNvPr>
          <p:cNvSpPr/>
          <p:nvPr/>
        </p:nvSpPr>
        <p:spPr bwMode="auto">
          <a:xfrm>
            <a:off x="3038010" y="3437128"/>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1</a:t>
            </a:r>
          </a:p>
        </p:txBody>
      </p:sp>
      <p:sp>
        <p:nvSpPr>
          <p:cNvPr id="32" name="순서도: 연결자 31">
            <a:extLst>
              <a:ext uri="{FF2B5EF4-FFF2-40B4-BE49-F238E27FC236}">
                <a16:creationId xmlns:a16="http://schemas.microsoft.com/office/drawing/2014/main" id="{7D460022-8B6E-4F00-886E-631ADD8BE84A}"/>
              </a:ext>
            </a:extLst>
          </p:cNvPr>
          <p:cNvSpPr/>
          <p:nvPr/>
        </p:nvSpPr>
        <p:spPr bwMode="auto">
          <a:xfrm>
            <a:off x="970732" y="196382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62" name="직사각형 61">
            <a:extLst>
              <a:ext uri="{FF2B5EF4-FFF2-40B4-BE49-F238E27FC236}">
                <a16:creationId xmlns:a16="http://schemas.microsoft.com/office/drawing/2014/main" id="{304D415D-0444-440D-9056-5594EB6C766F}"/>
              </a:ext>
            </a:extLst>
          </p:cNvPr>
          <p:cNvSpPr/>
          <p:nvPr/>
        </p:nvSpPr>
        <p:spPr>
          <a:xfrm>
            <a:off x="2680651" y="1924880"/>
            <a:ext cx="520136" cy="1094849"/>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3" name="순서도: 연결자 62">
            <a:extLst>
              <a:ext uri="{FF2B5EF4-FFF2-40B4-BE49-F238E27FC236}">
                <a16:creationId xmlns:a16="http://schemas.microsoft.com/office/drawing/2014/main" id="{D8297143-DD89-4E45-BDC8-D47F80659AAA}"/>
              </a:ext>
            </a:extLst>
          </p:cNvPr>
          <p:cNvSpPr/>
          <p:nvPr/>
        </p:nvSpPr>
        <p:spPr bwMode="auto">
          <a:xfrm>
            <a:off x="2608651" y="185720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65" name="직사각형 64">
            <a:extLst>
              <a:ext uri="{FF2B5EF4-FFF2-40B4-BE49-F238E27FC236}">
                <a16:creationId xmlns:a16="http://schemas.microsoft.com/office/drawing/2014/main" id="{B7A7BCA8-CD6C-4F53-BEBD-554949C4B20F}"/>
              </a:ext>
            </a:extLst>
          </p:cNvPr>
          <p:cNvSpPr/>
          <p:nvPr/>
        </p:nvSpPr>
        <p:spPr>
          <a:xfrm>
            <a:off x="3769535" y="2266786"/>
            <a:ext cx="500524" cy="66966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6" name="순서도: 연결자 65">
            <a:extLst>
              <a:ext uri="{FF2B5EF4-FFF2-40B4-BE49-F238E27FC236}">
                <a16:creationId xmlns:a16="http://schemas.microsoft.com/office/drawing/2014/main" id="{88465638-C388-4F30-BF45-EFE92544ED3E}"/>
              </a:ext>
            </a:extLst>
          </p:cNvPr>
          <p:cNvSpPr/>
          <p:nvPr/>
        </p:nvSpPr>
        <p:spPr bwMode="auto">
          <a:xfrm>
            <a:off x="3697535" y="219478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67" name="직사각형 66">
            <a:extLst>
              <a:ext uri="{FF2B5EF4-FFF2-40B4-BE49-F238E27FC236}">
                <a16:creationId xmlns:a16="http://schemas.microsoft.com/office/drawing/2014/main" id="{D00FD8D0-8FA1-4FC0-9953-FAD0AEFE69FC}"/>
              </a:ext>
            </a:extLst>
          </p:cNvPr>
          <p:cNvSpPr/>
          <p:nvPr/>
        </p:nvSpPr>
        <p:spPr>
          <a:xfrm>
            <a:off x="4358117" y="2359261"/>
            <a:ext cx="432439" cy="638418"/>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8" name="순서도: 연결자 67">
            <a:extLst>
              <a:ext uri="{FF2B5EF4-FFF2-40B4-BE49-F238E27FC236}">
                <a16:creationId xmlns:a16="http://schemas.microsoft.com/office/drawing/2014/main" id="{617D9219-C755-4437-8A80-3E8B0D7E963A}"/>
              </a:ext>
            </a:extLst>
          </p:cNvPr>
          <p:cNvSpPr/>
          <p:nvPr/>
        </p:nvSpPr>
        <p:spPr bwMode="auto">
          <a:xfrm>
            <a:off x="4286117" y="22872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69" name="직사각형 68">
            <a:extLst>
              <a:ext uri="{FF2B5EF4-FFF2-40B4-BE49-F238E27FC236}">
                <a16:creationId xmlns:a16="http://schemas.microsoft.com/office/drawing/2014/main" id="{FE4FE67D-42FF-4FFE-B367-3A9B7A3D8859}"/>
              </a:ext>
            </a:extLst>
          </p:cNvPr>
          <p:cNvSpPr/>
          <p:nvPr/>
        </p:nvSpPr>
        <p:spPr>
          <a:xfrm>
            <a:off x="4878614" y="2794201"/>
            <a:ext cx="487326" cy="57442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0" name="순서도: 연결자 69">
            <a:extLst>
              <a:ext uri="{FF2B5EF4-FFF2-40B4-BE49-F238E27FC236}">
                <a16:creationId xmlns:a16="http://schemas.microsoft.com/office/drawing/2014/main" id="{D4F64D85-C5C8-4C25-AD84-7646D480915D}"/>
              </a:ext>
            </a:extLst>
          </p:cNvPr>
          <p:cNvSpPr/>
          <p:nvPr/>
        </p:nvSpPr>
        <p:spPr bwMode="auto">
          <a:xfrm>
            <a:off x="4806253" y="272220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71" name="직사각형 70">
            <a:extLst>
              <a:ext uri="{FF2B5EF4-FFF2-40B4-BE49-F238E27FC236}">
                <a16:creationId xmlns:a16="http://schemas.microsoft.com/office/drawing/2014/main" id="{D456F01F-DD0B-4574-8FB0-36C6937683EB}"/>
              </a:ext>
            </a:extLst>
          </p:cNvPr>
          <p:cNvSpPr/>
          <p:nvPr/>
        </p:nvSpPr>
        <p:spPr>
          <a:xfrm>
            <a:off x="5447001" y="2194117"/>
            <a:ext cx="448498" cy="108223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2" name="순서도: 연결자 71">
            <a:extLst>
              <a:ext uri="{FF2B5EF4-FFF2-40B4-BE49-F238E27FC236}">
                <a16:creationId xmlns:a16="http://schemas.microsoft.com/office/drawing/2014/main" id="{5738BF70-3456-4EE7-B1CE-02DE6AE8FE53}"/>
              </a:ext>
            </a:extLst>
          </p:cNvPr>
          <p:cNvSpPr/>
          <p:nvPr/>
        </p:nvSpPr>
        <p:spPr bwMode="auto">
          <a:xfrm>
            <a:off x="5375001" y="212211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73" name="순서도: 연결자 72">
            <a:extLst>
              <a:ext uri="{FF2B5EF4-FFF2-40B4-BE49-F238E27FC236}">
                <a16:creationId xmlns:a16="http://schemas.microsoft.com/office/drawing/2014/main" id="{29B1DC8A-CBCF-4B09-B84D-C87CE3C3E8E6}"/>
              </a:ext>
            </a:extLst>
          </p:cNvPr>
          <p:cNvSpPr/>
          <p:nvPr/>
        </p:nvSpPr>
        <p:spPr bwMode="auto">
          <a:xfrm>
            <a:off x="703335" y="499017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74" name="순서도: 연결자 73">
            <a:extLst>
              <a:ext uri="{FF2B5EF4-FFF2-40B4-BE49-F238E27FC236}">
                <a16:creationId xmlns:a16="http://schemas.microsoft.com/office/drawing/2014/main" id="{0CD37ACE-F00F-4158-9E09-6F55182A46A0}"/>
              </a:ext>
            </a:extLst>
          </p:cNvPr>
          <p:cNvSpPr/>
          <p:nvPr/>
        </p:nvSpPr>
        <p:spPr bwMode="auto">
          <a:xfrm>
            <a:off x="703335" y="516639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76" name="직사각형 119">
            <a:extLst>
              <a:ext uri="{FF2B5EF4-FFF2-40B4-BE49-F238E27FC236}">
                <a16:creationId xmlns:a16="http://schemas.microsoft.com/office/drawing/2014/main" id="{3EC61F1D-A4A7-4867-822C-0DB8E7D93F4B}"/>
              </a:ext>
            </a:extLst>
          </p:cNvPr>
          <p:cNvSpPr/>
          <p:nvPr/>
        </p:nvSpPr>
        <p:spPr bwMode="auto">
          <a:xfrm>
            <a:off x="5792088" y="3437128"/>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1</a:t>
            </a:r>
          </a:p>
        </p:txBody>
      </p:sp>
      <p:sp>
        <p:nvSpPr>
          <p:cNvPr id="77" name="직사각형 119">
            <a:extLst>
              <a:ext uri="{FF2B5EF4-FFF2-40B4-BE49-F238E27FC236}">
                <a16:creationId xmlns:a16="http://schemas.microsoft.com/office/drawing/2014/main" id="{3390EE05-8B9E-4C6D-B5F8-11D0E03AEEF5}"/>
              </a:ext>
            </a:extLst>
          </p:cNvPr>
          <p:cNvSpPr/>
          <p:nvPr/>
        </p:nvSpPr>
        <p:spPr bwMode="auto">
          <a:xfrm>
            <a:off x="8509888" y="3437128"/>
            <a:ext cx="10174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1</a:t>
            </a:r>
          </a:p>
        </p:txBody>
      </p:sp>
      <p:sp>
        <p:nvSpPr>
          <p:cNvPr id="78" name="순서도: 연결자 77">
            <a:extLst>
              <a:ext uri="{FF2B5EF4-FFF2-40B4-BE49-F238E27FC236}">
                <a16:creationId xmlns:a16="http://schemas.microsoft.com/office/drawing/2014/main" id="{E717487D-2F8F-4DB7-9CE0-6F36F835177E}"/>
              </a:ext>
            </a:extLst>
          </p:cNvPr>
          <p:cNvSpPr/>
          <p:nvPr/>
        </p:nvSpPr>
        <p:spPr bwMode="auto">
          <a:xfrm>
            <a:off x="703335" y="564581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79" name="순서도: 연결자 78">
            <a:extLst>
              <a:ext uri="{FF2B5EF4-FFF2-40B4-BE49-F238E27FC236}">
                <a16:creationId xmlns:a16="http://schemas.microsoft.com/office/drawing/2014/main" id="{0B96AA79-A37B-4348-8317-79450FED7F9B}"/>
              </a:ext>
            </a:extLst>
          </p:cNvPr>
          <p:cNvSpPr/>
          <p:nvPr/>
        </p:nvSpPr>
        <p:spPr bwMode="auto">
          <a:xfrm>
            <a:off x="703335" y="579821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80" name="직사각형 79">
            <a:extLst>
              <a:ext uri="{FF2B5EF4-FFF2-40B4-BE49-F238E27FC236}">
                <a16:creationId xmlns:a16="http://schemas.microsoft.com/office/drawing/2014/main" id="{82A753D7-6501-40D5-9CCB-7E6F5046F6B9}"/>
              </a:ext>
            </a:extLst>
          </p:cNvPr>
          <p:cNvSpPr/>
          <p:nvPr/>
        </p:nvSpPr>
        <p:spPr>
          <a:xfrm>
            <a:off x="6542882" y="2032957"/>
            <a:ext cx="448498" cy="325787"/>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1" name="순서도: 연결자 80">
            <a:extLst>
              <a:ext uri="{FF2B5EF4-FFF2-40B4-BE49-F238E27FC236}">
                <a16:creationId xmlns:a16="http://schemas.microsoft.com/office/drawing/2014/main" id="{862DC077-E0E8-4B6E-B6C5-5600925D84C0}"/>
              </a:ext>
            </a:extLst>
          </p:cNvPr>
          <p:cNvSpPr/>
          <p:nvPr/>
        </p:nvSpPr>
        <p:spPr bwMode="auto">
          <a:xfrm>
            <a:off x="6470882" y="196095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82" name="직사각형 81">
            <a:extLst>
              <a:ext uri="{FF2B5EF4-FFF2-40B4-BE49-F238E27FC236}">
                <a16:creationId xmlns:a16="http://schemas.microsoft.com/office/drawing/2014/main" id="{1B44B4AC-E8E2-4C9E-AA59-4164114522B1}"/>
              </a:ext>
            </a:extLst>
          </p:cNvPr>
          <p:cNvSpPr/>
          <p:nvPr/>
        </p:nvSpPr>
        <p:spPr>
          <a:xfrm>
            <a:off x="7631765" y="2050120"/>
            <a:ext cx="448498" cy="683033"/>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3" name="순서도: 연결자 82">
            <a:extLst>
              <a:ext uri="{FF2B5EF4-FFF2-40B4-BE49-F238E27FC236}">
                <a16:creationId xmlns:a16="http://schemas.microsoft.com/office/drawing/2014/main" id="{4B49BD68-3FB6-4F07-8FE9-1BE7C5F95AE3}"/>
              </a:ext>
            </a:extLst>
          </p:cNvPr>
          <p:cNvSpPr/>
          <p:nvPr/>
        </p:nvSpPr>
        <p:spPr bwMode="auto">
          <a:xfrm>
            <a:off x="7559765" y="197812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Tree>
    <p:extLst>
      <p:ext uri="{BB962C8B-B14F-4D97-AF65-F5344CB8AC3E}">
        <p14:creationId xmlns:p14="http://schemas.microsoft.com/office/powerpoint/2010/main" val="27280005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D7E4B190-F797-4D9D-BF43-B9192F112E67}"/>
              </a:ext>
            </a:extLst>
          </p:cNvPr>
          <p:cNvGraphicFramePr>
            <a:graphicFrameLocks noGrp="1"/>
          </p:cNvGraphicFramePr>
          <p:nvPr/>
        </p:nvGraphicFramePr>
        <p:xfrm>
          <a:off x="495464" y="1515599"/>
          <a:ext cx="5509872" cy="4464000"/>
        </p:xfrm>
        <a:graphic>
          <a:graphicData uri="http://schemas.openxmlformats.org/drawingml/2006/table">
            <a:tbl>
              <a:tblPr/>
              <a:tblGrid>
                <a:gridCol w="97400">
                  <a:extLst>
                    <a:ext uri="{9D8B030D-6E8A-4147-A177-3AD203B41FA5}">
                      <a16:colId xmlns:a16="http://schemas.microsoft.com/office/drawing/2014/main" val="2168994127"/>
                    </a:ext>
                  </a:extLst>
                </a:gridCol>
                <a:gridCol w="612000">
                  <a:extLst>
                    <a:ext uri="{9D8B030D-6E8A-4147-A177-3AD203B41FA5}">
                      <a16:colId xmlns:a16="http://schemas.microsoft.com/office/drawing/2014/main" val="3514636938"/>
                    </a:ext>
                  </a:extLst>
                </a:gridCol>
                <a:gridCol w="432000">
                  <a:extLst>
                    <a:ext uri="{9D8B030D-6E8A-4147-A177-3AD203B41FA5}">
                      <a16:colId xmlns:a16="http://schemas.microsoft.com/office/drawing/2014/main" val="2059544430"/>
                    </a:ext>
                  </a:extLst>
                </a:gridCol>
                <a:gridCol w="432000">
                  <a:extLst>
                    <a:ext uri="{9D8B030D-6E8A-4147-A177-3AD203B41FA5}">
                      <a16:colId xmlns:a16="http://schemas.microsoft.com/office/drawing/2014/main" val="3375523106"/>
                    </a:ext>
                  </a:extLst>
                </a:gridCol>
                <a:gridCol w="432000">
                  <a:extLst>
                    <a:ext uri="{9D8B030D-6E8A-4147-A177-3AD203B41FA5}">
                      <a16:colId xmlns:a16="http://schemas.microsoft.com/office/drawing/2014/main" val="4279378391"/>
                    </a:ext>
                  </a:extLst>
                </a:gridCol>
                <a:gridCol w="432000">
                  <a:extLst>
                    <a:ext uri="{9D8B030D-6E8A-4147-A177-3AD203B41FA5}">
                      <a16:colId xmlns:a16="http://schemas.microsoft.com/office/drawing/2014/main" val="2200784786"/>
                    </a:ext>
                  </a:extLst>
                </a:gridCol>
                <a:gridCol w="432000">
                  <a:extLst>
                    <a:ext uri="{9D8B030D-6E8A-4147-A177-3AD203B41FA5}">
                      <a16:colId xmlns:a16="http://schemas.microsoft.com/office/drawing/2014/main" val="1097931319"/>
                    </a:ext>
                  </a:extLst>
                </a:gridCol>
                <a:gridCol w="432000">
                  <a:extLst>
                    <a:ext uri="{9D8B030D-6E8A-4147-A177-3AD203B41FA5}">
                      <a16:colId xmlns:a16="http://schemas.microsoft.com/office/drawing/2014/main" val="1625317397"/>
                    </a:ext>
                  </a:extLst>
                </a:gridCol>
                <a:gridCol w="432000">
                  <a:extLst>
                    <a:ext uri="{9D8B030D-6E8A-4147-A177-3AD203B41FA5}">
                      <a16:colId xmlns:a16="http://schemas.microsoft.com/office/drawing/2014/main" val="696297034"/>
                    </a:ext>
                  </a:extLst>
                </a:gridCol>
                <a:gridCol w="97400">
                  <a:extLst>
                    <a:ext uri="{9D8B030D-6E8A-4147-A177-3AD203B41FA5}">
                      <a16:colId xmlns:a16="http://schemas.microsoft.com/office/drawing/2014/main" val="209415109"/>
                    </a:ext>
                  </a:extLst>
                </a:gridCol>
                <a:gridCol w="407536">
                  <a:extLst>
                    <a:ext uri="{9D8B030D-6E8A-4147-A177-3AD203B41FA5}">
                      <a16:colId xmlns:a16="http://schemas.microsoft.com/office/drawing/2014/main" val="1855088376"/>
                    </a:ext>
                  </a:extLst>
                </a:gridCol>
                <a:gridCol w="407536">
                  <a:extLst>
                    <a:ext uri="{9D8B030D-6E8A-4147-A177-3AD203B41FA5}">
                      <a16:colId xmlns:a16="http://schemas.microsoft.com/office/drawing/2014/main" val="408070001"/>
                    </a:ext>
                  </a:extLst>
                </a:gridCol>
                <a:gridCol w="432000">
                  <a:extLst>
                    <a:ext uri="{9D8B030D-6E8A-4147-A177-3AD203B41FA5}">
                      <a16:colId xmlns:a16="http://schemas.microsoft.com/office/drawing/2014/main" val="535887856"/>
                    </a:ext>
                  </a:extLst>
                </a:gridCol>
                <a:gridCol w="432000">
                  <a:extLst>
                    <a:ext uri="{9D8B030D-6E8A-4147-A177-3AD203B41FA5}">
                      <a16:colId xmlns:a16="http://schemas.microsoft.com/office/drawing/2014/main" val="1587927643"/>
                    </a:ext>
                  </a:extLst>
                </a:gridCol>
              </a:tblGrid>
              <a:tr h="144000">
                <a:tc gridSpan="4">
                  <a:txBody>
                    <a:bodyPr/>
                    <a:lstStyle/>
                    <a:p>
                      <a:pPr algn="l"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Cost Structure - </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미디어부문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9843472"/>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FY21.1Q</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FY21.1Q</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77833726"/>
                  </a:ext>
                </a:extLst>
              </a:tr>
              <a:tr h="144000">
                <a:tc gridSpan="2">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7869089"/>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28,043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4,753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rPr>
                        <a:t>100.0%</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73789409"/>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21,664</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3,707</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6,894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75.3%</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77.3%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78.0%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83.5%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79646395"/>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20,473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3,565</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71.6%</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73.0%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75.0%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rPr>
                        <a:t>78.3%</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232574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재료비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18,592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16,483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10,030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14,568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16,996</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2,952</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rPr>
                        <a:t>59.4%</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60.6%</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62.1%</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65.2%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13957428"/>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외주가공비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1,836</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315</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6.7%</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6.5%</a:t>
                      </a:r>
                    </a:p>
                  </a:txBody>
                  <a:tcPr marL="36000" marR="36000" marT="9525" marB="0" anchor="ctr">
                    <a:lnL>
                      <a:noFill/>
                    </a:lnL>
                    <a:lnR>
                      <a:noFill/>
                    </a:lnR>
                    <a:lnT>
                      <a:noFill/>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6.6%</a:t>
                      </a:r>
                    </a:p>
                  </a:txBody>
                  <a:tcPr marL="36000" marR="36000" marT="9525" marB="0" anchor="ctr">
                    <a:lnL>
                      <a:noFill/>
                    </a:lnL>
                    <a:lnR>
                      <a:noFill/>
                    </a:lnR>
                    <a:lnT>
                      <a:noFill/>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6.2%</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46973569"/>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유틸리티비용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657</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1,072</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3.6%</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3.8%</a:t>
                      </a:r>
                    </a:p>
                  </a:txBody>
                  <a:tcPr marL="36000" marR="36000" marT="9525" marB="0" anchor="ctr">
                    <a:lnL>
                      <a:noFill/>
                    </a:lnL>
                    <a:lnR>
                      <a:noFill/>
                    </a:lnR>
                    <a:lnT>
                      <a:noFill/>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4.3%</a:t>
                      </a:r>
                    </a:p>
                  </a:txBody>
                  <a:tcPr marL="36000" marR="36000" marT="9525" marB="0" anchor="ctr">
                    <a:lnL>
                      <a:noFill/>
                    </a:lnL>
                    <a:lnR>
                      <a:noFill/>
                    </a:lnR>
                    <a:lnT>
                      <a:noFill/>
                    </a:lnT>
                    <a:lnB>
                      <a:noFill/>
                    </a:lnB>
                    <a:noFill/>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rPr>
                        <a:t>4.8%</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50487770"/>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dot"/>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포장비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1,632</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486</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483</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568</a:t>
                      </a:r>
                    </a:p>
                  </a:txBody>
                  <a:tcPr marL="36000" marR="36000" marT="0" marB="0" anchor="ctr">
                    <a:lnL>
                      <a:noFill/>
                    </a:lnL>
                    <a:lnR w="6350" cap="flat" cmpd="sng" algn="ctr">
                      <a:noFill/>
                      <a:prstDash val="solid"/>
                      <a:round/>
                      <a:headEnd type="none" w="med" len="med"/>
                      <a:tailEnd type="none" w="med" len="med"/>
                    </a:lnR>
                    <a:lnT>
                      <a:noFill/>
                    </a:lnT>
                    <a:lnB w="6350" cap="flat" cmpd="sng" algn="ctr">
                      <a:noFill/>
                      <a:prstDash val="dot"/>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w="6350" cap="flat" cmpd="sng" algn="ctr">
                      <a:noFill/>
                      <a:prstDash val="solid"/>
                      <a:round/>
                      <a:headEnd type="none" w="med" len="med"/>
                      <a:tailEnd type="none" w="med" len="med"/>
                    </a:lnR>
                    <a:lnT>
                      <a:noFill/>
                    </a:lnT>
                    <a:lnB w="6350" cap="flat" cmpd="sng" algn="ctr">
                      <a:noFill/>
                      <a:prstDash val="dot"/>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2.0%</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2.0%</a:t>
                      </a:r>
                    </a:p>
                  </a:txBody>
                  <a:tcPr marL="36000" marR="36000" marT="9525" marB="0" anchor="ctr">
                    <a:lnL>
                      <a:noFill/>
                    </a:lnL>
                    <a:lnR>
                      <a:noFill/>
                    </a:lnR>
                    <a:lnT>
                      <a:noFill/>
                    </a:lnT>
                    <a:lnB w="6350" cap="flat" cmpd="sng" algn="ctr">
                      <a:noFill/>
                      <a:prstDash val="dot"/>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2.0%</a:t>
                      </a:r>
                    </a:p>
                  </a:txBody>
                  <a:tcPr marL="36000" marR="36000" marT="9525" marB="0" anchor="ctr">
                    <a:lnL>
                      <a:noFill/>
                    </a:lnL>
                    <a:lnR>
                      <a:noFill/>
                    </a:lnR>
                    <a:lnT>
                      <a:noFill/>
                    </a:lnT>
                    <a:lnB w="6350" cap="flat" cmpd="sng" algn="ctr">
                      <a:noFill/>
                      <a:prstDash val="dot"/>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2.2%</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extLst>
                  <a:ext uri="{0D108BD9-81ED-4DB2-BD59-A6C34878D82A}">
                    <a16:rowId xmlns:a16="http://schemas.microsoft.com/office/drawing/2014/main" val="263479805"/>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73890210"/>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변동</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3.7%</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4.2%</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3.0%</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5.2%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52637"/>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0.9%</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0.8%</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0.8%</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0.6%</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908132424"/>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수출제비용</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601</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514</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2.8%</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3.4%</a:t>
                      </a:r>
                    </a:p>
                  </a:txBody>
                  <a:tcPr marL="36000" marR="36000" marT="9525" marB="0" anchor="ctr">
                    <a:lnL>
                      <a:noFill/>
                    </a:lnL>
                    <a:lnR>
                      <a:noFill/>
                    </a:lnR>
                    <a:lnT w="6350" cap="flat" cmpd="sng" algn="ctr">
                      <a:noFill/>
                      <a:prstDash val="dot"/>
                      <a:round/>
                      <a:headEnd type="none" w="med" len="med"/>
                      <a:tailEnd type="none" w="med" len="med"/>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9525" marB="0" anchor="ctr">
                    <a:lnL>
                      <a:noFill/>
                    </a:lnL>
                    <a:lnR>
                      <a:noFill/>
                    </a:lnR>
                    <a:lnT w="6350" cap="flat" cmpd="sng" algn="ctr">
                      <a:noFill/>
                      <a:prstDash val="dot"/>
                      <a:round/>
                      <a:headEnd type="none" w="med" len="med"/>
                      <a:tailEnd type="none" w="med" len="med"/>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488947270"/>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95843376"/>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공헌이익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6,379</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1,046</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24.7%</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22.0%</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16.5%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34216636"/>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6,793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1,478</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23.8%</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31.1%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26.4%</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86243286"/>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4,513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994</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16.1%</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20.9%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18.1%</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51840814"/>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2,631</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562</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9.1%</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9.4%</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11.8%</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11.5%</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34564509"/>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941</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3.8%</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3.4%</a:t>
                      </a:r>
                    </a:p>
                  </a:txBody>
                  <a:tcPr marL="36000" marR="36000" marT="9525" marB="0" anchor="ctr">
                    <a:lnL>
                      <a:noFill/>
                    </a:lnL>
                    <a:lnR>
                      <a:noFill/>
                    </a:lnR>
                    <a:lnT>
                      <a:noFill/>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5.1%</a:t>
                      </a:r>
                    </a:p>
                  </a:txBody>
                  <a:tcPr marL="36000" marR="36000" marT="9525" marB="0" anchor="ctr">
                    <a:lnL>
                      <a:noFill/>
                    </a:lnL>
                    <a:lnR>
                      <a:noFill/>
                    </a:lnR>
                    <a:lnT>
                      <a:noFill/>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3.0%</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2855376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기타제조경비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941</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3.4%</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3.4%</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4.0%</a:t>
                      </a:r>
                    </a:p>
                  </a:txBody>
                  <a:tcPr marL="36000" marR="36000" marT="9525"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3.5%</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8111937"/>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고정</a:t>
                      </a: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485</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7.4%</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8.1%</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10.2%</a:t>
                      </a: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8.3%</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40763385"/>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4.0%</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4.1%</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5.4%</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5.0%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01245203"/>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경상개발비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406</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9525" marB="0" anchor="ctr">
                    <a:lnL>
                      <a:noFill/>
                    </a:lnL>
                    <a:lnR>
                      <a:noFill/>
                    </a:lnR>
                    <a:lnT>
                      <a:noFill/>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1.6%</a:t>
                      </a:r>
                    </a:p>
                  </a:txBody>
                  <a:tcPr marL="36000" marR="36000" marT="9525" marB="0" anchor="ctr">
                    <a:lnL>
                      <a:noFill/>
                    </a:lnL>
                    <a:lnR>
                      <a:noFill/>
                    </a:lnR>
                    <a:lnT>
                      <a:noFill/>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46828872"/>
                  </a:ext>
                </a:extLst>
              </a:tr>
              <a:tr h="144000">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0.9%</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0.9%</a:t>
                      </a:r>
                    </a:p>
                  </a:txBody>
                  <a:tcPr marL="36000" marR="36000" marT="9525" marB="0" anchor="ctr">
                    <a:lnL>
                      <a:noFill/>
                    </a:lnL>
                    <a:lnR>
                      <a:noFill/>
                    </a:lnR>
                    <a:lnT>
                      <a:noFill/>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9525" marB="0" anchor="ctr">
                    <a:lnL>
                      <a:noFill/>
                    </a:lnL>
                    <a:lnR>
                      <a:noFill/>
                    </a:lnR>
                    <a:lnT>
                      <a:noFill/>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79703342"/>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대손상각비</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2,329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a:t>
                      </a:r>
                    </a:p>
                  </a:txBody>
                  <a:tcPr marL="36000" marR="36000" marT="0" marB="0" anchor="ctr">
                    <a:lnL>
                      <a:noFill/>
                    </a:lnL>
                    <a:lnR w="6350" cap="flat" cmpd="sng" algn="ctr">
                      <a:no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9525" marB="0" anchor="ctr">
                    <a:lnL>
                      <a:noFill/>
                    </a:lnL>
                    <a:lnR>
                      <a:noFill/>
                    </a:lnR>
                    <a:lnT>
                      <a:noFill/>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(0.9)%</a:t>
                      </a:r>
                    </a:p>
                  </a:txBody>
                  <a:tcPr marL="36000" marR="36000" marT="9525" marB="0" anchor="ctr">
                    <a:lnL>
                      <a:noFill/>
                    </a:lnL>
                    <a:lnR>
                      <a:noFill/>
                    </a:lnR>
                    <a:lnT>
                      <a:noFill/>
                    </a:lnT>
                    <a:lnB>
                      <a:noFill/>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28822188"/>
                  </a:ext>
                </a:extLst>
              </a:tr>
              <a:tr h="14400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기타고정비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662</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2.4%</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3.2%</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1.6%</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82892097"/>
                  </a:ext>
                </a:extLst>
              </a:tr>
              <a:tr h="144000">
                <a:tc gridSpan="2">
                  <a:txBody>
                    <a:bodyPr/>
                    <a:lstStyle/>
                    <a:p>
                      <a:pPr algn="l" fontAlgn="ctr"/>
                      <a:r>
                        <a:rPr lang="ko-KR" altLang="en-US" sz="7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재고변동등</a:t>
                      </a: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(997)</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(3.6)%</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(5.3)%</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(11.9)%</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59591795"/>
                  </a:ext>
                </a:extLst>
              </a:tr>
              <a:tr h="144000">
                <a:tc gridSpan="2">
                  <a:txBody>
                    <a:bodyPr/>
                    <a:lstStyle/>
                    <a:p>
                      <a:pPr algn="l"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2.0%</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2.0%</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47976302"/>
                  </a:ext>
                </a:extLst>
              </a:tr>
              <a:tr h="144000">
                <a:tc gridSpan="2">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Dep</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1,079</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4.4%</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5.8%</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3.4%</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22749626"/>
                  </a:ext>
                </a:extLst>
              </a:tr>
              <a:tr h="144000">
                <a:tc gridSpan="2">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1,882</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6.4%</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6.7%</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a:solidFill>
                            <a:srgbClr val="000000"/>
                          </a:solidFill>
                          <a:effectLst/>
                          <a:latin typeface="Arial" panose="020B0604020202020204" pitchFamily="34" charset="0"/>
                          <a:ea typeface="맑은 고딕" panose="020B0503020000020004" pitchFamily="50" charset="-127"/>
                        </a:rPr>
                        <a:t>2.9%</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rPr>
                        <a:t>5.4%</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07254365"/>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Cost Structure</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2" name="TextBox 11">
            <a:extLst>
              <a:ext uri="{FF2B5EF4-FFF2-40B4-BE49-F238E27FC236}">
                <a16:creationId xmlns:a16="http://schemas.microsoft.com/office/drawing/2014/main" id="{58EA298C-983A-41A0-82E3-DE9D01435F27}"/>
              </a:ext>
            </a:extLst>
          </p:cNvPr>
          <p:cNvSpPr txBox="1"/>
          <p:nvPr/>
        </p:nvSpPr>
        <p:spPr>
          <a:xfrm>
            <a:off x="6076800" y="1515600"/>
            <a:ext cx="3646800" cy="4947223"/>
          </a:xfrm>
          <a:prstGeom prst="rect">
            <a:avLst/>
          </a:prstGeom>
          <a:noFill/>
          <a:ln>
            <a:noFill/>
          </a:ln>
        </p:spPr>
        <p:txBody>
          <a:bodyPr wrap="square" lIns="36000" tIns="0" rIns="36000" bIns="36000" rtlCol="0">
            <a:noAutofit/>
          </a:bodyPr>
          <a:lstStyle/>
          <a:p>
            <a:pPr marL="171450" marR="0" lvl="0" indent="-171450" algn="l" defTabSz="914400" rtl="0" eaLnBrk="1" fontAlgn="auto" latinLnBrk="0" hangingPunct="1">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Cost Structure</a:t>
            </a:r>
            <a:endParaRPr lang="en-US" altLang="ko-KR" sz="80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변동</a:t>
            </a:r>
            <a:r>
              <a:rPr lang="en-US" altLang="ko-KR" sz="800" b="1" u="sng" dirty="0">
                <a:solidFill>
                  <a:srgbClr val="000000"/>
                </a:solidFill>
                <a:latin typeface="Arial" panose="020B0604020202020204" pitchFamily="34" charset="0"/>
                <a:cs typeface="Arial" panose="020B0604020202020204" pitchFamily="34" charset="0"/>
              </a:rPr>
              <a:t>COGS</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재료비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변동원가의 가장 큰 부분을 차지하는 항목으로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주요 원재료는 원단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약품으로 구성되며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재료비 하락과 가격예측에 따른 선행주문으로 인해 </a:t>
            </a:r>
            <a:r>
              <a:rPr lang="en-US" altLang="ko-KR" sz="800" dirty="0">
                <a:solidFill>
                  <a:srgbClr val="000000"/>
                </a:solidFill>
                <a:latin typeface="Arial" panose="020B0604020202020204" pitchFamily="34" charset="0"/>
                <a:cs typeface="Arial" panose="020B0604020202020204" pitchFamily="34" charset="0"/>
              </a:rPr>
              <a:t>2020</a:t>
            </a:r>
            <a:r>
              <a:rPr lang="ko-KR" altLang="en-US" sz="800" dirty="0">
                <a:solidFill>
                  <a:srgbClr val="000000"/>
                </a:solidFill>
                <a:latin typeface="Arial" panose="020B0604020202020204" pitchFamily="34" charset="0"/>
                <a:cs typeface="Arial" panose="020B0604020202020204" pitchFamily="34" charset="0"/>
              </a:rPr>
              <a:t>년 원가율이 일부 개선되었음</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외주가공비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제품 일부를 외주로 생산하고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대상기간 자체생산 및 외주생산 수량 수준은 하기와 같음</a:t>
            </a:r>
            <a:r>
              <a:rPr lang="en-US" altLang="ko-KR" sz="800" dirty="0">
                <a:solidFill>
                  <a:srgbClr val="000000"/>
                </a:solidFill>
                <a:latin typeface="Arial" panose="020B0604020202020204" pitchFamily="34" charset="0"/>
                <a:cs typeface="Arial" panose="020B0604020202020204" pitchFamily="34" charset="0"/>
              </a:rPr>
              <a:t>. 2018</a:t>
            </a:r>
            <a:r>
              <a:rPr lang="ko-KR" altLang="en-US" sz="800" dirty="0">
                <a:solidFill>
                  <a:srgbClr val="000000"/>
                </a:solidFill>
                <a:latin typeface="Arial" panose="020B0604020202020204" pitchFamily="34" charset="0"/>
                <a:cs typeface="Arial" panose="020B0604020202020204" pitchFamily="34" charset="0"/>
              </a:rPr>
              <a:t>년 탄소사업 중단 전까지 해당</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사업에서 외주가공비가 크게 발생하였음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b="1" u="sng"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유틸리티비용</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가스수도료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폐기물처리비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전력비로 구성되어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매년 매출액 대비 </a:t>
            </a:r>
            <a:r>
              <a:rPr lang="en-US" altLang="ko-KR" sz="800" dirty="0">
                <a:solidFill>
                  <a:srgbClr val="000000"/>
                </a:solidFill>
                <a:latin typeface="Arial" panose="020B0604020202020204" pitchFamily="34" charset="0"/>
                <a:cs typeface="Arial" panose="020B0604020202020204" pitchFamily="34" charset="0"/>
              </a:rPr>
              <a:t>3~4% </a:t>
            </a:r>
            <a:r>
              <a:rPr lang="ko-KR" altLang="en-US" sz="800" dirty="0">
                <a:solidFill>
                  <a:srgbClr val="000000"/>
                </a:solidFill>
                <a:latin typeface="Arial" panose="020B0604020202020204" pitchFamily="34" charset="0"/>
                <a:cs typeface="Arial" panose="020B0604020202020204" pitchFamily="34" charset="0"/>
              </a:rPr>
              <a:t>수준에서 발생하고 있음 </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포장비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2018</a:t>
            </a:r>
            <a:r>
              <a:rPr lang="ko-KR" altLang="en-US" sz="800" dirty="0">
                <a:solidFill>
                  <a:srgbClr val="000000"/>
                </a:solidFill>
                <a:latin typeface="Arial" panose="020B0604020202020204" pitchFamily="34" charset="0"/>
                <a:cs typeface="Arial" panose="020B0604020202020204" pitchFamily="34" charset="0"/>
              </a:rPr>
              <a:t>년은 </a:t>
            </a:r>
            <a:r>
              <a:rPr lang="en-US" altLang="ko-KR" sz="800" dirty="0">
                <a:solidFill>
                  <a:srgbClr val="000000"/>
                </a:solidFill>
                <a:latin typeface="Arial" panose="020B0604020202020204" pitchFamily="34" charset="0"/>
                <a:cs typeface="Arial" panose="020B0604020202020204" pitchFamily="34" charset="0"/>
              </a:rPr>
              <a:t>ERP </a:t>
            </a:r>
            <a:r>
              <a:rPr lang="ko-KR" altLang="en-US" sz="800" dirty="0">
                <a:solidFill>
                  <a:srgbClr val="000000"/>
                </a:solidFill>
                <a:latin typeface="Arial" panose="020B0604020202020204" pitchFamily="34" charset="0"/>
                <a:cs typeface="Arial" panose="020B0604020202020204" pitchFamily="34" charset="0"/>
              </a:rPr>
              <a:t>구축 전으로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부재료</a:t>
            </a:r>
            <a:r>
              <a:rPr lang="ko-KR" altLang="en-US" sz="800" dirty="0">
                <a:solidFill>
                  <a:srgbClr val="000000"/>
                </a:solidFill>
                <a:latin typeface="Arial" panose="020B0604020202020204" pitchFamily="34" charset="0"/>
                <a:cs typeface="Arial" panose="020B0604020202020204" pitchFamily="34" charset="0"/>
              </a:rPr>
              <a:t> 항목이 포장비에 반영되어 있어 포장비 금액이 컸으며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이를 제외하면 매년 매출액 대비 </a:t>
            </a:r>
            <a:r>
              <a:rPr lang="en-US" altLang="ko-KR" sz="800" dirty="0">
                <a:solidFill>
                  <a:srgbClr val="000000"/>
                </a:solidFill>
                <a:latin typeface="Arial" panose="020B0604020202020204" pitchFamily="34" charset="0"/>
                <a:cs typeface="Arial" panose="020B0604020202020204" pitchFamily="34" charset="0"/>
              </a:rPr>
              <a:t>2% </a:t>
            </a:r>
            <a:r>
              <a:rPr lang="ko-KR" altLang="en-US" sz="800" dirty="0">
                <a:solidFill>
                  <a:srgbClr val="000000"/>
                </a:solidFill>
                <a:latin typeface="Arial" panose="020B0604020202020204" pitchFamily="34" charset="0"/>
                <a:cs typeface="Arial" panose="020B0604020202020204" pitchFamily="34" charset="0"/>
              </a:rPr>
              <a:t>내외에서 발생함</a:t>
            </a: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변동</a:t>
            </a:r>
            <a:r>
              <a:rPr lang="en-US" altLang="ko-KR" sz="800" b="1" u="sng" dirty="0">
                <a:solidFill>
                  <a:srgbClr val="000000"/>
                </a:solidFill>
                <a:latin typeface="Arial" panose="020B0604020202020204" pitchFamily="34" charset="0"/>
                <a:cs typeface="Arial" panose="020B0604020202020204" pitchFamily="34" charset="0"/>
              </a:rPr>
              <a:t>SG&amp;A</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운반비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b="1"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매년 매출액의 </a:t>
            </a:r>
            <a:r>
              <a:rPr lang="en-US" altLang="ko-KR" sz="800" dirty="0">
                <a:solidFill>
                  <a:srgbClr val="000000"/>
                </a:solidFill>
                <a:latin typeface="Arial" panose="020B0604020202020204" pitchFamily="34" charset="0"/>
                <a:cs typeface="Arial" panose="020B0604020202020204" pitchFamily="34" charset="0"/>
              </a:rPr>
              <a:t>1%</a:t>
            </a:r>
            <a:r>
              <a:rPr lang="ko-KR" altLang="en-US" sz="800" dirty="0">
                <a:solidFill>
                  <a:srgbClr val="000000"/>
                </a:solidFill>
                <a:latin typeface="Arial" panose="020B0604020202020204" pitchFamily="34" charset="0"/>
                <a:cs typeface="Arial" panose="020B0604020202020204" pitchFamily="34" charset="0"/>
              </a:rPr>
              <a:t>내외 수준으로 발생함</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수출제비용</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b="1"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수출매출과 관련된 수수료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해상운임 등으로 구성되어 있음</a:t>
            </a:r>
            <a:endParaRPr lang="en-US" altLang="ko-KR" sz="80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고정</a:t>
            </a:r>
            <a:r>
              <a:rPr lang="en-US" altLang="ko-KR" sz="800" b="1" u="sng" dirty="0">
                <a:solidFill>
                  <a:srgbClr val="000000"/>
                </a:solidFill>
                <a:latin typeface="Arial" panose="020B0604020202020204" pitchFamily="34" charset="0"/>
                <a:cs typeface="Arial" panose="020B0604020202020204" pitchFamily="34" charset="0"/>
              </a:rPr>
              <a:t>COGS</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노무비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노무비는 고정성 비용으로 급여 및 제수당</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퇴직급여</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잡급으로</a:t>
            </a:r>
            <a:r>
              <a:rPr lang="ko-KR" altLang="en-US" sz="800" dirty="0">
                <a:solidFill>
                  <a:srgbClr val="000000"/>
                </a:solidFill>
                <a:latin typeface="Arial" panose="020B0604020202020204" pitchFamily="34" charset="0"/>
                <a:cs typeface="Arial" panose="020B0604020202020204" pitchFamily="34" charset="0"/>
              </a:rPr>
              <a:t> 구성됨</a:t>
            </a:r>
            <a:endParaRPr lang="en-US" altLang="ko-KR" sz="800"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spcBef>
                <a:spcPts val="100"/>
              </a:spcBef>
              <a:spcAft>
                <a:spcPts val="0"/>
              </a:spcAft>
              <a:buClr>
                <a:srgbClr val="00338D"/>
              </a:buClr>
              <a:buSzTx/>
              <a:buFont typeface="Arial" panose="020B0604020202020204" pitchFamily="34" charset="0"/>
              <a:buChar char="-"/>
              <a:tabLst>
                <a:tab pos="355600" algn="l"/>
                <a:tab pos="4935538" algn="l"/>
              </a:tabLst>
              <a:defRPr/>
            </a:pPr>
            <a:r>
              <a:rPr lang="ko-KR" altLang="en-US" sz="800" dirty="0">
                <a:solidFill>
                  <a:srgbClr val="000000"/>
                </a:solidFill>
                <a:latin typeface="Arial" panose="020B0604020202020204" pitchFamily="34" charset="0"/>
                <a:cs typeface="Arial" panose="020B0604020202020204" pitchFamily="34" charset="0"/>
              </a:rPr>
              <a:t>급여 및 제수당</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생산직</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관리직의 급여 및 상여 등으로 구성</a:t>
            </a:r>
            <a:endParaRPr lang="en-US" altLang="ko-KR" sz="800"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spcBef>
                <a:spcPts val="100"/>
              </a:spcBef>
              <a:spcAft>
                <a:spcPts val="0"/>
              </a:spcAft>
              <a:buClr>
                <a:srgbClr val="00338D"/>
              </a:buClr>
              <a:buSzTx/>
              <a:buFont typeface="Arial" panose="020B0604020202020204" pitchFamily="34" charset="0"/>
              <a:buChar char="-"/>
              <a:tabLst>
                <a:tab pos="355600" algn="l"/>
                <a:tab pos="4935538" algn="l"/>
              </a:tabLst>
              <a:defRPr/>
            </a:pPr>
            <a:r>
              <a:rPr lang="ko-KR" altLang="en-US" sz="800" dirty="0" err="1">
                <a:solidFill>
                  <a:srgbClr val="000000"/>
                </a:solidFill>
                <a:latin typeface="Arial" panose="020B0604020202020204" pitchFamily="34" charset="0"/>
                <a:cs typeface="Arial" panose="020B0604020202020204" pitchFamily="34" charset="0"/>
              </a:rPr>
              <a:t>잡급</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일용직에 대해 지급되는 급여로 구성</a:t>
            </a:r>
            <a:endParaRPr lang="en-US" altLang="ko-KR" sz="800"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spcBef>
                <a:spcPts val="100"/>
              </a:spcBef>
              <a:spcAft>
                <a:spcPts val="0"/>
              </a:spcAft>
              <a:buClr>
                <a:srgbClr val="00338D"/>
              </a:buClr>
              <a:buSzTx/>
              <a:buFont typeface="Arial" panose="020B0604020202020204" pitchFamily="34" charset="0"/>
              <a:buChar char="-"/>
              <a:tabLst>
                <a:tab pos="355600" algn="l"/>
                <a:tab pos="4935538" algn="l"/>
              </a:tabLst>
              <a:defRPr/>
            </a:pPr>
            <a:r>
              <a:rPr lang="ko-KR" altLang="en-US" sz="800" dirty="0">
                <a:solidFill>
                  <a:srgbClr val="000000"/>
                </a:solidFill>
                <a:latin typeface="Arial" panose="020B0604020202020204" pitchFamily="34" charset="0"/>
                <a:cs typeface="Arial" panose="020B0604020202020204" pitchFamily="34" charset="0"/>
              </a:rPr>
              <a:t>퇴직급여</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현재 </a:t>
            </a:r>
            <a:r>
              <a:rPr lang="ko-KR" altLang="en-US" sz="800" dirty="0" err="1">
                <a:solidFill>
                  <a:srgbClr val="000000"/>
                </a:solidFill>
                <a:latin typeface="Arial" panose="020B0604020202020204" pitchFamily="34" charset="0"/>
                <a:cs typeface="Arial" panose="020B0604020202020204" pitchFamily="34" charset="0"/>
              </a:rPr>
              <a:t>나투라미디어는</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DB</a:t>
            </a:r>
            <a:r>
              <a:rPr lang="ko-KR" altLang="en-US" sz="800" dirty="0">
                <a:solidFill>
                  <a:srgbClr val="000000"/>
                </a:solidFill>
                <a:latin typeface="Arial" panose="020B0604020202020204" pitchFamily="34" charset="0"/>
                <a:cs typeface="Arial" panose="020B0604020202020204" pitchFamily="34" charset="0"/>
              </a:rPr>
              <a:t>형 퇴직연금제도를 운영하고 있음</a:t>
            </a:r>
            <a:endParaRPr lang="en-US" altLang="ko-KR" sz="800" i="1"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감가상각비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b="1"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기계장치</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공장 등의 감가상각비로 매년 </a:t>
            </a:r>
            <a:r>
              <a:rPr lang="en-US" altLang="ko-KR" sz="800" dirty="0">
                <a:solidFill>
                  <a:srgbClr val="000000"/>
                </a:solidFill>
                <a:latin typeface="Arial" panose="020B0604020202020204" pitchFamily="34" charset="0"/>
                <a:cs typeface="Arial" panose="020B0604020202020204" pitchFamily="34" charset="0"/>
              </a:rPr>
              <a:t>10</a:t>
            </a:r>
            <a:r>
              <a:rPr lang="ko-KR" altLang="en-US" sz="800" dirty="0">
                <a:solidFill>
                  <a:srgbClr val="000000"/>
                </a:solidFill>
                <a:latin typeface="Arial" panose="020B0604020202020204" pitchFamily="34" charset="0"/>
                <a:cs typeface="Arial" panose="020B0604020202020204" pitchFamily="34" charset="0"/>
              </a:rPr>
              <a:t>억원 수준에서 발생</a:t>
            </a:r>
            <a:r>
              <a:rPr lang="en-US" altLang="ko-KR" sz="800" dirty="0">
                <a:solidFill>
                  <a:srgbClr val="000000"/>
                </a:solidFill>
                <a:latin typeface="Arial" panose="020B0604020202020204" pitchFamily="34" charset="0"/>
                <a:cs typeface="Arial" panose="020B0604020202020204" pitchFamily="34" charset="0"/>
              </a:rPr>
              <a:t> </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기타제조경비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복리후생비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수선비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보험료 등의 금액으로 구성됨</a:t>
            </a:r>
            <a:endParaRPr lang="en-US" altLang="ko-KR" sz="800" b="1" u="sng"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고정</a:t>
            </a:r>
            <a:r>
              <a:rPr lang="en-US" altLang="ko-KR" sz="800" b="1" u="sng" dirty="0">
                <a:solidFill>
                  <a:srgbClr val="000000"/>
                </a:solidFill>
                <a:latin typeface="Arial" panose="020B0604020202020204" pitchFamily="34" charset="0"/>
                <a:cs typeface="Arial" panose="020B0604020202020204" pitchFamily="34" charset="0"/>
              </a:rPr>
              <a:t>SG&amp;A</a:t>
            </a:r>
          </a:p>
          <a:p>
            <a:pPr marL="271463" indent="-171450">
              <a:spcBef>
                <a:spcPts val="100"/>
              </a:spcBef>
              <a:buClr>
                <a:srgbClr val="00338D"/>
              </a:buClr>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지급수수료</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전자어음 및 수출 관련 비용</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등으로 일부 에이전트가 담당하던 해외 판매를 영업부서가 직접 담당하게 되어 </a:t>
            </a:r>
            <a:r>
              <a:rPr lang="en-US" altLang="ko-KR" sz="800" dirty="0">
                <a:solidFill>
                  <a:srgbClr val="000000"/>
                </a:solidFill>
                <a:latin typeface="Arial" panose="020B0604020202020204" pitchFamily="34" charset="0"/>
                <a:cs typeface="Arial" panose="020B0604020202020204" pitchFamily="34" charset="0"/>
              </a:rPr>
              <a:t>2019</a:t>
            </a:r>
            <a:r>
              <a:rPr lang="ko-KR" altLang="en-US" sz="800" dirty="0">
                <a:solidFill>
                  <a:srgbClr val="000000"/>
                </a:solidFill>
                <a:latin typeface="Arial" panose="020B0604020202020204" pitchFamily="34" charset="0"/>
                <a:cs typeface="Arial" panose="020B0604020202020204" pitchFamily="34" charset="0"/>
              </a:rPr>
              <a:t>년부터 지급수수료가 감소하였음</a:t>
            </a:r>
            <a:endParaRPr lang="en-US" altLang="ko-KR" sz="800" dirty="0">
              <a:solidFill>
                <a:srgbClr val="000000"/>
              </a:solidFill>
              <a:latin typeface="Arial" panose="020B0604020202020204" pitchFamily="34" charset="0"/>
              <a:cs typeface="Arial" panose="020B0604020202020204" pitchFamily="34" charset="0"/>
            </a:endParaRPr>
          </a:p>
          <a:p>
            <a:pPr marL="271463" indent="-171450">
              <a:spcBef>
                <a:spcPts val="100"/>
              </a:spcBef>
              <a:buClr>
                <a:srgbClr val="00338D"/>
              </a:buClr>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경상개발비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대부분 연구개발팀 직원 급여에 해당하며 대상기간동안 </a:t>
            </a:r>
            <a:r>
              <a:rPr lang="en-US" altLang="ko-KR" sz="800" dirty="0">
                <a:solidFill>
                  <a:srgbClr val="000000"/>
                </a:solidFill>
                <a:latin typeface="Arial" panose="020B0604020202020204" pitchFamily="34" charset="0"/>
                <a:cs typeface="Arial" panose="020B0604020202020204" pitchFamily="34" charset="0"/>
              </a:rPr>
              <a:t>4</a:t>
            </a:r>
            <a:r>
              <a:rPr lang="ko-KR" altLang="en-US" sz="800" dirty="0">
                <a:solidFill>
                  <a:srgbClr val="000000"/>
                </a:solidFill>
                <a:latin typeface="Arial" panose="020B0604020202020204" pitchFamily="34" charset="0"/>
                <a:cs typeface="Arial" panose="020B0604020202020204" pitchFamily="34" charset="0"/>
              </a:rPr>
              <a:t>명이 근무하였음</a:t>
            </a:r>
            <a:endParaRPr lang="en-US" altLang="ko-KR" sz="800" b="1" u="sng" dirty="0">
              <a:solidFill>
                <a:srgbClr val="000000"/>
              </a:solidFill>
              <a:latin typeface="Arial" panose="020B0604020202020204" pitchFamily="34" charset="0"/>
              <a:cs typeface="Arial" panose="020B0604020202020204" pitchFamily="34" charset="0"/>
            </a:endParaRPr>
          </a:p>
          <a:p>
            <a:pPr marL="271463" indent="-171450">
              <a:spcBef>
                <a:spcPts val="100"/>
              </a:spcBef>
              <a:buClr>
                <a:srgbClr val="00338D"/>
              </a:buClr>
              <a:buFont typeface="Wingdings" panose="05000000000000000000" pitchFamily="2" charset="2"/>
              <a:buChar char="ü"/>
              <a:tabLst>
                <a:tab pos="4935538" algn="l"/>
              </a:tabLst>
              <a:defRPr/>
            </a:pPr>
            <a:r>
              <a:rPr lang="ko-KR" altLang="en-US" sz="800" b="1" u="sng" dirty="0" err="1">
                <a:solidFill>
                  <a:srgbClr val="000000"/>
                </a:solidFill>
                <a:latin typeface="Arial" panose="020B0604020202020204" pitchFamily="34" charset="0"/>
                <a:cs typeface="Arial" panose="020B0604020202020204" pitchFamily="34" charset="0"/>
              </a:rPr>
              <a:t>대손상각비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2018</a:t>
            </a:r>
            <a:r>
              <a:rPr lang="ko-KR" altLang="en-US" sz="800" dirty="0">
                <a:solidFill>
                  <a:srgbClr val="000000"/>
                </a:solidFill>
                <a:latin typeface="Arial" panose="020B0604020202020204" pitchFamily="34" charset="0"/>
                <a:cs typeface="Arial" panose="020B0604020202020204" pitchFamily="34" charset="0"/>
              </a:rPr>
              <a:t>년 중단된 탄소사업부 관련 미수금의 대손처리로 </a:t>
            </a:r>
            <a:r>
              <a:rPr lang="en-US" altLang="ko-KR" sz="800" dirty="0">
                <a:solidFill>
                  <a:srgbClr val="000000"/>
                </a:solidFill>
                <a:latin typeface="Arial" panose="020B0604020202020204" pitchFamily="34" charset="0"/>
                <a:cs typeface="Arial" panose="020B0604020202020204" pitchFamily="34" charset="0"/>
              </a:rPr>
              <a:t>2018</a:t>
            </a:r>
            <a:r>
              <a:rPr lang="ko-KR" altLang="en-US" sz="800" dirty="0">
                <a:solidFill>
                  <a:srgbClr val="000000"/>
                </a:solidFill>
                <a:latin typeface="Arial" panose="020B0604020202020204" pitchFamily="34" charset="0"/>
                <a:cs typeface="Arial" panose="020B0604020202020204" pitchFamily="34" charset="0"/>
              </a:rPr>
              <a:t>년 약 </a:t>
            </a:r>
            <a:r>
              <a:rPr lang="en-US" altLang="ko-KR" sz="800" dirty="0">
                <a:solidFill>
                  <a:srgbClr val="000000"/>
                </a:solidFill>
                <a:latin typeface="Arial" panose="020B0604020202020204" pitchFamily="34" charset="0"/>
                <a:cs typeface="Arial" panose="020B0604020202020204" pitchFamily="34" charset="0"/>
              </a:rPr>
              <a:t>23</a:t>
            </a:r>
            <a:r>
              <a:rPr lang="ko-KR" altLang="en-US" sz="800" dirty="0">
                <a:solidFill>
                  <a:srgbClr val="000000"/>
                </a:solidFill>
                <a:latin typeface="Arial" panose="020B0604020202020204" pitchFamily="34" charset="0"/>
                <a:cs typeface="Arial" panose="020B0604020202020204" pitchFamily="34" charset="0"/>
              </a:rPr>
              <a:t>억원의 </a:t>
            </a:r>
            <a:r>
              <a:rPr lang="ko-KR" altLang="en-US" sz="800" dirty="0" err="1">
                <a:solidFill>
                  <a:srgbClr val="000000"/>
                </a:solidFill>
                <a:latin typeface="Arial" panose="020B0604020202020204" pitchFamily="34" charset="0"/>
                <a:cs typeface="Arial" panose="020B0604020202020204" pitchFamily="34" charset="0"/>
              </a:rPr>
              <a:t>대손상각비가</a:t>
            </a:r>
            <a:r>
              <a:rPr lang="ko-KR" altLang="en-US" sz="800" dirty="0">
                <a:solidFill>
                  <a:srgbClr val="000000"/>
                </a:solidFill>
                <a:latin typeface="Arial" panose="020B0604020202020204" pitchFamily="34" charset="0"/>
                <a:cs typeface="Arial" panose="020B0604020202020204" pitchFamily="34" charset="0"/>
              </a:rPr>
              <a:t> 발생하였음</a:t>
            </a:r>
            <a:endParaRPr lang="en-US" altLang="ko-KR" sz="800" b="1" u="sng"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i="1"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i="1" dirty="0">
              <a:solidFill>
                <a:srgbClr val="000000"/>
              </a:solidFill>
              <a:latin typeface="Arial" panose="020B0604020202020204" pitchFamily="34" charset="0"/>
              <a:cs typeface="Arial" panose="020B0604020202020204" pitchFamily="34" charset="0"/>
            </a:endParaRPr>
          </a:p>
          <a:p>
            <a:pPr marL="355600" indent="-171450">
              <a:lnSpc>
                <a:spcPts val="1200"/>
              </a:lnSpc>
              <a:spcBef>
                <a:spcPts val="100"/>
              </a:spcBef>
              <a:buClr>
                <a:srgbClr val="00338D"/>
              </a:buClr>
              <a:buFont typeface="Arial" panose="020B0604020202020204" pitchFamily="34" charset="0"/>
              <a:buChar char="-"/>
              <a:tabLst>
                <a:tab pos="355600" algn="l"/>
                <a:tab pos="4935538" algn="l"/>
              </a:tabLst>
              <a:defRPr/>
            </a:pPr>
            <a:endParaRPr lang="en-US" altLang="ko-KR" sz="800" i="1" dirty="0">
              <a:solidFill>
                <a:srgbClr val="000000"/>
              </a:solidFill>
              <a:latin typeface="Arial" panose="020B0604020202020204" pitchFamily="34" charset="0"/>
              <a:cs typeface="Arial" panose="020B0604020202020204" pitchFamily="34" charset="0"/>
            </a:endParaRPr>
          </a:p>
          <a:p>
            <a:pPr marL="355600" indent="-171450">
              <a:lnSpc>
                <a:spcPts val="1200"/>
              </a:lnSpc>
              <a:spcBef>
                <a:spcPts val="100"/>
              </a:spcBef>
              <a:buClr>
                <a:srgbClr val="00338D"/>
              </a:buClr>
              <a:buFont typeface="Arial" panose="020B0604020202020204" pitchFamily="34" charset="0"/>
              <a:buChar char="-"/>
              <a:tabLst>
                <a:tab pos="355600" algn="l"/>
                <a:tab pos="4935538" algn="l"/>
              </a:tabLst>
              <a:defRPr/>
            </a:pPr>
            <a:endParaRPr lang="ko-KR" altLang="en-US" sz="800" i="1"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lnSpc>
                <a:spcPts val="1200"/>
              </a:lnSpc>
              <a:spcBef>
                <a:spcPts val="100"/>
              </a:spcBef>
              <a:spcAft>
                <a:spcPts val="0"/>
              </a:spcAft>
              <a:buClr>
                <a:srgbClr val="00338D"/>
              </a:buClr>
              <a:buSzTx/>
              <a:buFont typeface="Arial" panose="020B0604020202020204" pitchFamily="34" charset="0"/>
              <a:buChar char="-"/>
              <a:tabLst>
                <a:tab pos="355600" algn="l"/>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LTM </a:t>
            </a:r>
            <a:r>
              <a:rPr lang="ko-KR" altLang="en-US" sz="1000" b="1" dirty="0">
                <a:solidFill>
                  <a:srgbClr val="002997"/>
                </a:solidFill>
                <a:latin typeface="Arial" panose="020B0604020202020204" pitchFamily="34" charset="0"/>
                <a:ea typeface="+mj-ea"/>
                <a:cs typeface="Arial" panose="020B0604020202020204" pitchFamily="34" charset="0"/>
              </a:rPr>
              <a:t>기준 미디어부문의 매출액 대비 변동비</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77.3%, </a:t>
            </a:r>
            <a:r>
              <a:rPr lang="ko-KR" altLang="en-US" sz="1000" b="1" dirty="0">
                <a:solidFill>
                  <a:srgbClr val="002997"/>
                </a:solidFill>
                <a:latin typeface="Arial" panose="020B0604020202020204" pitchFamily="34" charset="0"/>
                <a:ea typeface="+mj-ea"/>
                <a:cs typeface="Arial" panose="020B0604020202020204" pitchFamily="34" charset="0"/>
              </a:rPr>
              <a:t>고정비</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24.2%</a:t>
            </a:r>
            <a:r>
              <a:rPr lang="ko-KR" altLang="en-US" sz="1000" b="1" dirty="0">
                <a:solidFill>
                  <a:srgbClr val="002997"/>
                </a:solidFill>
                <a:latin typeface="Arial" panose="020B0604020202020204" pitchFamily="34" charset="0"/>
                <a:ea typeface="+mj-ea"/>
                <a:cs typeface="Arial" panose="020B0604020202020204" pitchFamily="34" charset="0"/>
              </a:rPr>
              <a:t> 수준이며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주요 변동비 항목으로는 재료비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외주가공비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유틸리티비용</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수출제비용 등이 존재하고</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주요 고정비 항목은 노무비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감가상각비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경상개발비 등으로 구성됨</a:t>
            </a:r>
          </a:p>
        </p:txBody>
      </p:sp>
      <p:sp>
        <p:nvSpPr>
          <p:cNvPr id="22" name="순서도: 연결자 21">
            <a:extLst>
              <a:ext uri="{FF2B5EF4-FFF2-40B4-BE49-F238E27FC236}">
                <a16:creationId xmlns:a16="http://schemas.microsoft.com/office/drawing/2014/main" id="{1B529AD1-85C6-44CC-A679-071395A7DAB5}"/>
              </a:ext>
            </a:extLst>
          </p:cNvPr>
          <p:cNvSpPr/>
          <p:nvPr/>
        </p:nvSpPr>
        <p:spPr bwMode="auto">
          <a:xfrm>
            <a:off x="6062136" y="163754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6" name="순서도: 연결자 25">
            <a:extLst>
              <a:ext uri="{FF2B5EF4-FFF2-40B4-BE49-F238E27FC236}">
                <a16:creationId xmlns:a16="http://schemas.microsoft.com/office/drawing/2014/main" id="{A1C8B4FE-2404-41EC-B1D3-1EF06BE2FCC7}"/>
              </a:ext>
            </a:extLst>
          </p:cNvPr>
          <p:cNvSpPr/>
          <p:nvPr/>
        </p:nvSpPr>
        <p:spPr bwMode="auto">
          <a:xfrm>
            <a:off x="6062136" y="358452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27" name="순서도: 연결자 26">
            <a:extLst>
              <a:ext uri="{FF2B5EF4-FFF2-40B4-BE49-F238E27FC236}">
                <a16:creationId xmlns:a16="http://schemas.microsoft.com/office/drawing/2014/main" id="{9EC691E1-7633-49EC-9D23-5419925E1061}"/>
              </a:ext>
            </a:extLst>
          </p:cNvPr>
          <p:cNvSpPr/>
          <p:nvPr/>
        </p:nvSpPr>
        <p:spPr bwMode="auto">
          <a:xfrm>
            <a:off x="6062136" y="39898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33" name="순서도: 연결자 32">
            <a:extLst>
              <a:ext uri="{FF2B5EF4-FFF2-40B4-BE49-F238E27FC236}">
                <a16:creationId xmlns:a16="http://schemas.microsoft.com/office/drawing/2014/main" id="{E685A7E4-A571-44BC-81C6-C2E7E601F3F9}"/>
              </a:ext>
            </a:extLst>
          </p:cNvPr>
          <p:cNvSpPr/>
          <p:nvPr/>
        </p:nvSpPr>
        <p:spPr bwMode="auto">
          <a:xfrm>
            <a:off x="6062136" y="518119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37" name="직사각형 119">
            <a:extLst>
              <a:ext uri="{FF2B5EF4-FFF2-40B4-BE49-F238E27FC236}">
                <a16:creationId xmlns:a16="http://schemas.microsoft.com/office/drawing/2014/main" id="{5C6CBA3E-F551-4F06-A712-E399FCDCF4E4}"/>
              </a:ext>
            </a:extLst>
          </p:cNvPr>
          <p:cNvSpPr/>
          <p:nvPr/>
        </p:nvSpPr>
        <p:spPr bwMode="auto">
          <a:xfrm>
            <a:off x="495464" y="5992565"/>
            <a:ext cx="2880000"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1.3.1.1.2, VDR 3.3.1.1.1 </a:t>
            </a:r>
          </a:p>
        </p:txBody>
      </p:sp>
      <p:sp>
        <p:nvSpPr>
          <p:cNvPr id="38" name="TextBox 37">
            <a:extLst>
              <a:ext uri="{FF2B5EF4-FFF2-40B4-BE49-F238E27FC236}">
                <a16:creationId xmlns:a16="http://schemas.microsoft.com/office/drawing/2014/main" id="{7907EF05-01CD-43C9-AAEE-EF46BE25207E}"/>
              </a:ext>
            </a:extLst>
          </p:cNvPr>
          <p:cNvSpPr txBox="1"/>
          <p:nvPr/>
        </p:nvSpPr>
        <p:spPr>
          <a:xfrm>
            <a:off x="497497" y="6100287"/>
            <a:ext cx="5542484" cy="107722"/>
          </a:xfrm>
          <a:prstGeom prst="rect">
            <a:avLst/>
          </a:prstGeom>
          <a:noFill/>
          <a:ln>
            <a:noFill/>
          </a:ln>
        </p:spPr>
        <p:txBody>
          <a:bodyPr wrap="square" lIns="0" tIns="0" rIns="0" bIns="0" rtlCol="0">
            <a:spAutoFit/>
          </a:bodyPr>
          <a:lstStyle/>
          <a:p>
            <a:pPr>
              <a:spcBef>
                <a:spcPts val="100"/>
              </a:spcBef>
              <a:buClr>
                <a:srgbClr val="00338D"/>
              </a:buClr>
              <a:tabLst>
                <a:tab pos="355600" algn="l"/>
                <a:tab pos="4935538" algn="l"/>
              </a:tabLst>
              <a:defRPr/>
            </a:pPr>
            <a:r>
              <a:rPr lang="en-US" altLang="ko-KR" sz="700" i="1" dirty="0">
                <a:solidFill>
                  <a:srgbClr val="000000"/>
                </a:solidFill>
                <a:latin typeface="Arial" panose="020B0604020202020204" pitchFamily="34" charset="0"/>
                <a:cs typeface="Arial" panose="020B0604020202020204" pitchFamily="34" charset="0"/>
              </a:rPr>
              <a:t>(Limitation) </a:t>
            </a:r>
            <a:r>
              <a:rPr lang="ko-KR" altLang="en-US" sz="700" i="1" dirty="0" err="1">
                <a:solidFill>
                  <a:srgbClr val="000000"/>
                </a:solidFill>
                <a:latin typeface="Arial" panose="020B0604020202020204" pitchFamily="34" charset="0"/>
                <a:cs typeface="Arial" panose="020B0604020202020204" pitchFamily="34" charset="0"/>
              </a:rPr>
              <a:t>나투라미디어의</a:t>
            </a:r>
            <a:r>
              <a:rPr lang="ko-KR" altLang="en-US" sz="700" i="1" dirty="0">
                <a:solidFill>
                  <a:srgbClr val="000000"/>
                </a:solidFill>
                <a:latin typeface="Arial" panose="020B0604020202020204" pitchFamily="34" charset="0"/>
                <a:cs typeface="Arial" panose="020B0604020202020204" pitchFamily="34" charset="0"/>
              </a:rPr>
              <a:t> </a:t>
            </a:r>
            <a:r>
              <a:rPr lang="en-US" altLang="ko-KR" sz="700" i="1" dirty="0">
                <a:solidFill>
                  <a:srgbClr val="000000"/>
                </a:solidFill>
                <a:latin typeface="Arial" panose="020B0604020202020204" pitchFamily="34" charset="0"/>
                <a:cs typeface="Arial" panose="020B0604020202020204" pitchFamily="34" charset="0"/>
              </a:rPr>
              <a:t>ERP System</a:t>
            </a:r>
            <a:r>
              <a:rPr lang="ko-KR" altLang="en-US" sz="700" i="1" dirty="0">
                <a:solidFill>
                  <a:srgbClr val="000000"/>
                </a:solidFill>
                <a:latin typeface="Arial" panose="020B0604020202020204" pitchFamily="34" charset="0"/>
                <a:cs typeface="Arial" panose="020B0604020202020204" pitchFamily="34" charset="0"/>
              </a:rPr>
              <a:t>이 </a:t>
            </a:r>
            <a:r>
              <a:rPr lang="en-US" altLang="ko-KR" sz="700" i="1" dirty="0">
                <a:solidFill>
                  <a:srgbClr val="000000"/>
                </a:solidFill>
                <a:latin typeface="Arial" panose="020B0604020202020204" pitchFamily="34" charset="0"/>
                <a:cs typeface="Arial" panose="020B0604020202020204" pitchFamily="34" charset="0"/>
              </a:rPr>
              <a:t>2019</a:t>
            </a:r>
            <a:r>
              <a:rPr lang="ko-KR" altLang="en-US" sz="700" i="1" dirty="0">
                <a:solidFill>
                  <a:srgbClr val="000000"/>
                </a:solidFill>
                <a:latin typeface="Arial" panose="020B0604020202020204" pitchFamily="34" charset="0"/>
                <a:cs typeface="Arial" panose="020B0604020202020204" pitchFamily="34" charset="0"/>
              </a:rPr>
              <a:t>년부터 구축되어</a:t>
            </a:r>
            <a:r>
              <a:rPr lang="en-US" altLang="ko-KR" sz="700" i="1" dirty="0">
                <a:solidFill>
                  <a:srgbClr val="000000"/>
                </a:solidFill>
                <a:latin typeface="Arial" panose="020B0604020202020204" pitchFamily="34" charset="0"/>
                <a:cs typeface="Arial" panose="020B0604020202020204" pitchFamily="34" charset="0"/>
              </a:rPr>
              <a:t>, 2018</a:t>
            </a:r>
            <a:r>
              <a:rPr lang="ko-KR" altLang="en-US" sz="700" i="1" dirty="0">
                <a:solidFill>
                  <a:srgbClr val="000000"/>
                </a:solidFill>
                <a:latin typeface="Arial" panose="020B0604020202020204" pitchFamily="34" charset="0"/>
                <a:cs typeface="Arial" panose="020B0604020202020204" pitchFamily="34" charset="0"/>
              </a:rPr>
              <a:t>년 각 </a:t>
            </a:r>
            <a:r>
              <a:rPr lang="ko-KR" altLang="en-US" sz="700" i="1" dirty="0" err="1">
                <a:solidFill>
                  <a:srgbClr val="000000"/>
                </a:solidFill>
                <a:latin typeface="Arial" panose="020B0604020202020204" pitchFamily="34" charset="0"/>
                <a:cs typeface="Arial" panose="020B0604020202020204" pitchFamily="34" charset="0"/>
              </a:rPr>
              <a:t>계정별</a:t>
            </a:r>
            <a:r>
              <a:rPr lang="ko-KR" altLang="en-US" sz="700" i="1" dirty="0">
                <a:solidFill>
                  <a:srgbClr val="000000"/>
                </a:solidFill>
                <a:latin typeface="Arial" panose="020B0604020202020204" pitchFamily="34" charset="0"/>
                <a:cs typeface="Arial" panose="020B0604020202020204" pitchFamily="34" charset="0"/>
              </a:rPr>
              <a:t> 구성내역 및 </a:t>
            </a:r>
            <a:r>
              <a:rPr lang="en-US" altLang="ko-KR" sz="700" i="1" dirty="0">
                <a:solidFill>
                  <a:srgbClr val="000000"/>
                </a:solidFill>
                <a:latin typeface="Arial" panose="020B0604020202020204" pitchFamily="34" charset="0"/>
                <a:cs typeface="Arial" panose="020B0604020202020204" pitchFamily="34" charset="0"/>
              </a:rPr>
              <a:t>2019</a:t>
            </a:r>
            <a:r>
              <a:rPr lang="ko-KR" altLang="en-US" sz="700" i="1" dirty="0">
                <a:solidFill>
                  <a:srgbClr val="000000"/>
                </a:solidFill>
                <a:latin typeface="Arial" panose="020B0604020202020204" pitchFamily="34" charset="0"/>
                <a:cs typeface="Arial" panose="020B0604020202020204" pitchFamily="34" charset="0"/>
              </a:rPr>
              <a:t>년으로의 변동 분석에 한계가 존재함</a:t>
            </a:r>
            <a:endParaRPr lang="en-US" altLang="ko-KR" sz="700" i="1" dirty="0">
              <a:solidFill>
                <a:srgbClr val="000000"/>
              </a:solidFill>
              <a:latin typeface="Arial" panose="020B0604020202020204" pitchFamily="34" charset="0"/>
              <a:cs typeface="Arial" panose="020B0604020202020204" pitchFamily="34" charset="0"/>
            </a:endParaRPr>
          </a:p>
        </p:txBody>
      </p:sp>
      <p:graphicFrame>
        <p:nvGraphicFramePr>
          <p:cNvPr id="39" name="표 38">
            <a:extLst>
              <a:ext uri="{FF2B5EF4-FFF2-40B4-BE49-F238E27FC236}">
                <a16:creationId xmlns:a16="http://schemas.microsoft.com/office/drawing/2014/main" id="{21C051DA-53F7-4395-B0D2-7D2B627FF727}"/>
              </a:ext>
            </a:extLst>
          </p:cNvPr>
          <p:cNvGraphicFramePr>
            <a:graphicFrameLocks noGrp="1"/>
          </p:cNvGraphicFramePr>
          <p:nvPr/>
        </p:nvGraphicFramePr>
        <p:xfrm>
          <a:off x="6381874" y="2562536"/>
          <a:ext cx="3036652" cy="302400"/>
        </p:xfrm>
        <a:graphic>
          <a:graphicData uri="http://schemas.openxmlformats.org/drawingml/2006/table">
            <a:tbl>
              <a:tblPr/>
              <a:tblGrid>
                <a:gridCol w="684000">
                  <a:extLst>
                    <a:ext uri="{9D8B030D-6E8A-4147-A177-3AD203B41FA5}">
                      <a16:colId xmlns:a16="http://schemas.microsoft.com/office/drawing/2014/main" val="2388327988"/>
                    </a:ext>
                  </a:extLst>
                </a:gridCol>
                <a:gridCol w="588163">
                  <a:extLst>
                    <a:ext uri="{9D8B030D-6E8A-4147-A177-3AD203B41FA5}">
                      <a16:colId xmlns:a16="http://schemas.microsoft.com/office/drawing/2014/main" val="1997442850"/>
                    </a:ext>
                  </a:extLst>
                </a:gridCol>
                <a:gridCol w="588163">
                  <a:extLst>
                    <a:ext uri="{9D8B030D-6E8A-4147-A177-3AD203B41FA5}">
                      <a16:colId xmlns:a16="http://schemas.microsoft.com/office/drawing/2014/main" val="2603237210"/>
                    </a:ext>
                  </a:extLst>
                </a:gridCol>
                <a:gridCol w="588163">
                  <a:extLst>
                    <a:ext uri="{9D8B030D-6E8A-4147-A177-3AD203B41FA5}">
                      <a16:colId xmlns:a16="http://schemas.microsoft.com/office/drawing/2014/main" val="4239099587"/>
                    </a:ext>
                  </a:extLst>
                </a:gridCol>
                <a:gridCol w="588163">
                  <a:extLst>
                    <a:ext uri="{9D8B030D-6E8A-4147-A177-3AD203B41FA5}">
                      <a16:colId xmlns:a16="http://schemas.microsoft.com/office/drawing/2014/main" val="1898794642"/>
                    </a:ext>
                  </a:extLst>
                </a:gridCol>
              </a:tblGrid>
              <a:tr h="100800">
                <a:tc>
                  <a:txBody>
                    <a:bodyPr/>
                    <a:lstStyle/>
                    <a:p>
                      <a:pPr algn="ctr" rtl="0" fontAlgn="ct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 </a:t>
                      </a: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1,000㎡</a:t>
                      </a:r>
                      <a:r>
                        <a:rPr lang="en-US" altLang="ko-KR" sz="650" b="1" i="0" u="none" strike="noStrike" baseline="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endParaRPr 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endParaRPr 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endParaRPr 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802684043"/>
                  </a:ext>
                </a:extLst>
              </a:tr>
              <a:tr h="100800">
                <a:tc>
                  <a:txBody>
                    <a:bodyPr/>
                    <a:lstStyle/>
                    <a:p>
                      <a:pPr algn="l" fontAlgn="ct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당사 생산수량</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34,227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20,314</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25,831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8,810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783758811"/>
                  </a:ext>
                </a:extLst>
              </a:tr>
              <a:tr h="100800">
                <a:tc>
                  <a:txBody>
                    <a:bodyPr/>
                    <a:lstStyle/>
                    <a:p>
                      <a:pPr algn="l" fontAlgn="ct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 가공수량</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1216983"/>
                  </a:ext>
                </a:extLst>
              </a:tr>
            </a:tbl>
          </a:graphicData>
        </a:graphic>
      </p:graphicFrame>
      <p:sp>
        <p:nvSpPr>
          <p:cNvPr id="15" name="직사각형 14">
            <a:extLst>
              <a:ext uri="{FF2B5EF4-FFF2-40B4-BE49-F238E27FC236}">
                <a16:creationId xmlns:a16="http://schemas.microsoft.com/office/drawing/2014/main" id="{ADA5B5C9-13EF-411E-B71F-08DC9099340F}"/>
              </a:ext>
            </a:extLst>
          </p:cNvPr>
          <p:cNvSpPr/>
          <p:nvPr/>
        </p:nvSpPr>
        <p:spPr>
          <a:xfrm>
            <a:off x="502260" y="2233413"/>
            <a:ext cx="3726839"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6" name="순서도: 연결자 15">
            <a:extLst>
              <a:ext uri="{FF2B5EF4-FFF2-40B4-BE49-F238E27FC236}">
                <a16:creationId xmlns:a16="http://schemas.microsoft.com/office/drawing/2014/main" id="{864066B5-98BF-4A74-8337-45E22CA499B5}"/>
              </a:ext>
            </a:extLst>
          </p:cNvPr>
          <p:cNvSpPr/>
          <p:nvPr/>
        </p:nvSpPr>
        <p:spPr bwMode="auto">
          <a:xfrm>
            <a:off x="430261" y="21648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7" name="직사각형 16">
            <a:extLst>
              <a:ext uri="{FF2B5EF4-FFF2-40B4-BE49-F238E27FC236}">
                <a16:creationId xmlns:a16="http://schemas.microsoft.com/office/drawing/2014/main" id="{1963F660-00A5-4DE9-BCA2-F2C81E4595D9}"/>
              </a:ext>
            </a:extLst>
          </p:cNvPr>
          <p:cNvSpPr/>
          <p:nvPr/>
        </p:nvSpPr>
        <p:spPr>
          <a:xfrm>
            <a:off x="502261" y="3095227"/>
            <a:ext cx="3726838"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 name="순서도: 연결자 17">
            <a:extLst>
              <a:ext uri="{FF2B5EF4-FFF2-40B4-BE49-F238E27FC236}">
                <a16:creationId xmlns:a16="http://schemas.microsoft.com/office/drawing/2014/main" id="{C17D5D80-0B28-4DCA-98F3-8A631451C337}"/>
              </a:ext>
            </a:extLst>
          </p:cNvPr>
          <p:cNvSpPr/>
          <p:nvPr/>
        </p:nvSpPr>
        <p:spPr bwMode="auto">
          <a:xfrm>
            <a:off x="430261" y="302662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9" name="직사각형 18">
            <a:extLst>
              <a:ext uri="{FF2B5EF4-FFF2-40B4-BE49-F238E27FC236}">
                <a16:creationId xmlns:a16="http://schemas.microsoft.com/office/drawing/2014/main" id="{BC8B6C3D-43F0-4DC0-A816-6A2DF8E6092C}"/>
              </a:ext>
            </a:extLst>
          </p:cNvPr>
          <p:cNvSpPr/>
          <p:nvPr/>
        </p:nvSpPr>
        <p:spPr>
          <a:xfrm>
            <a:off x="502260" y="3965430"/>
            <a:ext cx="3726837"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0" name="순서도: 연결자 19">
            <a:extLst>
              <a:ext uri="{FF2B5EF4-FFF2-40B4-BE49-F238E27FC236}">
                <a16:creationId xmlns:a16="http://schemas.microsoft.com/office/drawing/2014/main" id="{875FF9F5-CEAC-4E92-B20C-AB989651EB86}"/>
              </a:ext>
            </a:extLst>
          </p:cNvPr>
          <p:cNvSpPr/>
          <p:nvPr/>
        </p:nvSpPr>
        <p:spPr bwMode="auto">
          <a:xfrm>
            <a:off x="430261" y="389682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21" name="직사각형 20">
            <a:extLst>
              <a:ext uri="{FF2B5EF4-FFF2-40B4-BE49-F238E27FC236}">
                <a16:creationId xmlns:a16="http://schemas.microsoft.com/office/drawing/2014/main" id="{89B0174E-93B4-49B3-B27B-F782726B70BA}"/>
              </a:ext>
            </a:extLst>
          </p:cNvPr>
          <p:cNvSpPr/>
          <p:nvPr/>
        </p:nvSpPr>
        <p:spPr>
          <a:xfrm>
            <a:off x="502260" y="4525817"/>
            <a:ext cx="3726837" cy="14400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5" name="순서도: 연결자 24">
            <a:extLst>
              <a:ext uri="{FF2B5EF4-FFF2-40B4-BE49-F238E27FC236}">
                <a16:creationId xmlns:a16="http://schemas.microsoft.com/office/drawing/2014/main" id="{249B3629-3DB5-4906-AF43-09A17D1D0460}"/>
              </a:ext>
            </a:extLst>
          </p:cNvPr>
          <p:cNvSpPr/>
          <p:nvPr/>
        </p:nvSpPr>
        <p:spPr bwMode="auto">
          <a:xfrm>
            <a:off x="430261" y="445721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Tree>
    <p:extLst>
      <p:ext uri="{BB962C8B-B14F-4D97-AF65-F5344CB8AC3E}">
        <p14:creationId xmlns:p14="http://schemas.microsoft.com/office/powerpoint/2010/main" val="3681817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직사각형 119">
            <a:extLst>
              <a:ext uri="{FF2B5EF4-FFF2-40B4-BE49-F238E27FC236}">
                <a16:creationId xmlns:a16="http://schemas.microsoft.com/office/drawing/2014/main" id="{68C0D6F3-6D15-4A2C-AB10-822C2357412C}"/>
              </a:ext>
            </a:extLst>
          </p:cNvPr>
          <p:cNvSpPr/>
          <p:nvPr/>
        </p:nvSpPr>
        <p:spPr bwMode="auto">
          <a:xfrm>
            <a:off x="7309882" y="939904"/>
            <a:ext cx="1972574" cy="17855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700" dirty="0">
                <a:latin typeface="Arial" panose="020B0604020202020204" pitchFamily="34" charset="0"/>
                <a:ea typeface="+mj-ea"/>
                <a:cs typeface="Arial" panose="020B0604020202020204" pitchFamily="34" charset="0"/>
              </a:rPr>
              <a:t>(2021</a:t>
            </a:r>
            <a:r>
              <a:rPr lang="ko-KR" altLang="en-US" sz="700" dirty="0">
                <a:latin typeface="Arial" panose="020B0604020202020204" pitchFamily="34" charset="0"/>
                <a:ea typeface="+mj-ea"/>
                <a:cs typeface="Arial" panose="020B0604020202020204" pitchFamily="34" charset="0"/>
              </a:rPr>
              <a:t>년 기준</a:t>
            </a:r>
            <a:r>
              <a:rPr lang="en-US" altLang="ko-KR" sz="700" dirty="0">
                <a:latin typeface="Arial" panose="020B0604020202020204" pitchFamily="34" charset="0"/>
                <a:ea typeface="+mj-ea"/>
                <a:cs typeface="Arial" panose="020B0604020202020204" pitchFamily="34" charset="0"/>
              </a:rPr>
              <a:t> / Source: VDR / </a:t>
            </a:r>
            <a:r>
              <a:rPr lang="ko-KR" altLang="en-US" sz="700" dirty="0">
                <a:latin typeface="Arial" panose="020B0604020202020204" pitchFamily="34" charset="0"/>
                <a:ea typeface="+mj-ea"/>
                <a:cs typeface="Arial" panose="020B0604020202020204" pitchFamily="34" charset="0"/>
              </a:rPr>
              <a:t>단위</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백만원</a:t>
            </a:r>
            <a:r>
              <a:rPr lang="en-US" altLang="ko-KR" sz="700" dirty="0">
                <a:latin typeface="Arial" panose="020B0604020202020204" pitchFamily="34" charset="0"/>
                <a:ea typeface="+mj-ea"/>
                <a:cs typeface="Arial" panose="020B0604020202020204" pitchFamily="34" charset="0"/>
              </a:rPr>
              <a:t>)</a:t>
            </a:r>
          </a:p>
        </p:txBody>
      </p:sp>
      <p:sp>
        <p:nvSpPr>
          <p:cNvPr id="325" name="제목 2">
            <a:extLst>
              <a:ext uri="{FF2B5EF4-FFF2-40B4-BE49-F238E27FC236}">
                <a16:creationId xmlns:a16="http://schemas.microsoft.com/office/drawing/2014/main" id="{34581179-B974-4520-AC41-1BC3422498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Value Chain</a:t>
            </a:r>
          </a:p>
        </p:txBody>
      </p:sp>
      <p:sp>
        <p:nvSpPr>
          <p:cNvPr id="335" name="제목 2">
            <a:extLst>
              <a:ext uri="{FF2B5EF4-FFF2-40B4-BE49-F238E27FC236}">
                <a16:creationId xmlns:a16="http://schemas.microsoft.com/office/drawing/2014/main" id="{4C4DF722-E4F8-4375-83B2-08D01C3C7AF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350" name="직사각형 17">
            <a:extLst>
              <a:ext uri="{FF2B5EF4-FFF2-40B4-BE49-F238E27FC236}">
                <a16:creationId xmlns:a16="http://schemas.microsoft.com/office/drawing/2014/main" id="{DB8173F0-5CCA-4894-9A09-33089F76A8DE}"/>
              </a:ext>
            </a:extLst>
          </p:cNvPr>
          <p:cNvSpPr>
            <a:spLocks noChangeArrowheads="1"/>
          </p:cNvSpPr>
          <p:nvPr/>
        </p:nvSpPr>
        <p:spPr bwMode="auto">
          <a:xfrm>
            <a:off x="6453451" y="3861444"/>
            <a:ext cx="2960472" cy="1254393"/>
          </a:xfrm>
          <a:prstGeom prst="rect">
            <a:avLst/>
          </a:prstGeom>
          <a:noFill/>
          <a:ln w="9525" algn="ctr">
            <a:solidFill>
              <a:srgbClr val="6D2077"/>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351" name="갈매기형 수장 96">
            <a:extLst>
              <a:ext uri="{FF2B5EF4-FFF2-40B4-BE49-F238E27FC236}">
                <a16:creationId xmlns:a16="http://schemas.microsoft.com/office/drawing/2014/main" id="{136FDF4C-A331-445D-A26B-E18EF4B169E8}"/>
              </a:ext>
            </a:extLst>
          </p:cNvPr>
          <p:cNvSpPr/>
          <p:nvPr/>
        </p:nvSpPr>
        <p:spPr bwMode="auto">
          <a:xfrm>
            <a:off x="6371845" y="1096889"/>
            <a:ext cx="3054623" cy="252000"/>
          </a:xfrm>
          <a:prstGeom prst="chevron">
            <a:avLst/>
          </a:prstGeom>
          <a:solidFill>
            <a:srgbClr val="6D2077"/>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en-US" altLang="ko-KR" sz="1050" b="1" dirty="0">
                <a:solidFill>
                  <a:srgbClr val="FFFFFF"/>
                </a:solidFill>
                <a:latin typeface="Arial" panose="020B0604020202020204" pitchFamily="34" charset="0"/>
                <a:ea typeface="+mj-ea"/>
                <a:cs typeface="Arial" panose="020B0604020202020204" pitchFamily="34" charset="0"/>
              </a:rPr>
              <a:t>Customer</a:t>
            </a:r>
          </a:p>
        </p:txBody>
      </p:sp>
      <p:sp>
        <p:nvSpPr>
          <p:cNvPr id="352" name="직사각형 351">
            <a:extLst>
              <a:ext uri="{FF2B5EF4-FFF2-40B4-BE49-F238E27FC236}">
                <a16:creationId xmlns:a16="http://schemas.microsoft.com/office/drawing/2014/main" id="{CF142722-8972-4556-86EA-5BDC010628F4}"/>
              </a:ext>
            </a:extLst>
          </p:cNvPr>
          <p:cNvSpPr/>
          <p:nvPr/>
        </p:nvSpPr>
        <p:spPr bwMode="auto">
          <a:xfrm>
            <a:off x="6582703" y="3790841"/>
            <a:ext cx="288000"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6D2077"/>
                </a:solidFill>
                <a:latin typeface="Arial" panose="020B0604020202020204" pitchFamily="34" charset="0"/>
                <a:ea typeface="+mj-ea"/>
                <a:cs typeface="Arial" panose="020B0604020202020204" pitchFamily="34" charset="0"/>
              </a:rPr>
              <a:t>판매 </a:t>
            </a:r>
            <a:endParaRPr lang="en-GB" sz="900" b="1" kern="0" dirty="0">
              <a:solidFill>
                <a:srgbClr val="6D2077"/>
              </a:solidFill>
              <a:latin typeface="Arial" panose="020B0604020202020204" pitchFamily="34" charset="0"/>
              <a:ea typeface="+mj-ea"/>
              <a:cs typeface="Arial" panose="020B0604020202020204" pitchFamily="34" charset="0"/>
            </a:endParaRPr>
          </a:p>
        </p:txBody>
      </p:sp>
      <p:sp>
        <p:nvSpPr>
          <p:cNvPr id="356" name="직사각형 17">
            <a:extLst>
              <a:ext uri="{FF2B5EF4-FFF2-40B4-BE49-F238E27FC236}">
                <a16:creationId xmlns:a16="http://schemas.microsoft.com/office/drawing/2014/main" id="{50DC9EE5-625F-4329-9BD5-7790A52525ED}"/>
              </a:ext>
            </a:extLst>
          </p:cNvPr>
          <p:cNvSpPr>
            <a:spLocks noChangeArrowheads="1"/>
          </p:cNvSpPr>
          <p:nvPr/>
        </p:nvSpPr>
        <p:spPr bwMode="auto">
          <a:xfrm>
            <a:off x="4053229" y="1106198"/>
            <a:ext cx="2206595" cy="233382"/>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359" name="오각형 226">
            <a:extLst>
              <a:ext uri="{FF2B5EF4-FFF2-40B4-BE49-F238E27FC236}">
                <a16:creationId xmlns:a16="http://schemas.microsoft.com/office/drawing/2014/main" id="{EED9095C-D966-40B9-8728-960437113C19}"/>
              </a:ext>
            </a:extLst>
          </p:cNvPr>
          <p:cNvSpPr/>
          <p:nvPr/>
        </p:nvSpPr>
        <p:spPr bwMode="auto">
          <a:xfrm>
            <a:off x="495299" y="1096889"/>
            <a:ext cx="3036317" cy="252000"/>
          </a:xfrm>
          <a:prstGeom prst="homePlate">
            <a:avLst/>
          </a:prstGeom>
          <a:solidFill>
            <a:srgbClr val="00A3A1"/>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en-US" altLang="ko-KR" sz="1050" b="1" dirty="0">
                <a:solidFill>
                  <a:srgbClr val="FFFFFF"/>
                </a:solidFill>
                <a:latin typeface="Arial" panose="020B0604020202020204" pitchFamily="34" charset="0"/>
                <a:ea typeface="+mj-ea"/>
                <a:cs typeface="Arial" panose="020B0604020202020204" pitchFamily="34" charset="0"/>
              </a:rPr>
              <a:t>Procurement</a:t>
            </a:r>
          </a:p>
        </p:txBody>
      </p:sp>
      <p:sp>
        <p:nvSpPr>
          <p:cNvPr id="363" name="갈매기형 수장 96">
            <a:extLst>
              <a:ext uri="{FF2B5EF4-FFF2-40B4-BE49-F238E27FC236}">
                <a16:creationId xmlns:a16="http://schemas.microsoft.com/office/drawing/2014/main" id="{2BBB5EDF-72B5-402C-A53F-C4D49A094FDD}"/>
              </a:ext>
            </a:extLst>
          </p:cNvPr>
          <p:cNvSpPr/>
          <p:nvPr/>
        </p:nvSpPr>
        <p:spPr bwMode="auto">
          <a:xfrm>
            <a:off x="3491845" y="1096889"/>
            <a:ext cx="2937003" cy="252000"/>
          </a:xfrm>
          <a:prstGeom prst="chevron">
            <a:avLst/>
          </a:prstGeom>
          <a:solidFill>
            <a:srgbClr val="005EB8"/>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en-US" altLang="ko-KR" sz="1050" b="1" dirty="0">
                <a:solidFill>
                  <a:srgbClr val="FFFFFF"/>
                </a:solidFill>
                <a:latin typeface="Arial" panose="020B0604020202020204" pitchFamily="34" charset="0"/>
                <a:ea typeface="+mj-ea"/>
                <a:cs typeface="Arial" panose="020B0604020202020204" pitchFamily="34" charset="0"/>
              </a:rPr>
              <a:t>Company</a:t>
            </a:r>
          </a:p>
        </p:txBody>
      </p:sp>
      <p:sp>
        <p:nvSpPr>
          <p:cNvPr id="365" name="직사각형 17">
            <a:extLst>
              <a:ext uri="{FF2B5EF4-FFF2-40B4-BE49-F238E27FC236}">
                <a16:creationId xmlns:a16="http://schemas.microsoft.com/office/drawing/2014/main" id="{26071D33-F309-4C39-A240-081FEC37EC4B}"/>
              </a:ext>
            </a:extLst>
          </p:cNvPr>
          <p:cNvSpPr>
            <a:spLocks noChangeArrowheads="1"/>
          </p:cNvSpPr>
          <p:nvPr/>
        </p:nvSpPr>
        <p:spPr bwMode="auto">
          <a:xfrm>
            <a:off x="3514738" y="1404244"/>
            <a:ext cx="2885937" cy="2942939"/>
          </a:xfrm>
          <a:prstGeom prst="rect">
            <a:avLst/>
          </a:prstGeom>
          <a:noFill/>
          <a:ln w="9525" algn="ctr">
            <a:solidFill>
              <a:srgbClr val="0091DA"/>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368" name="직사각형 367">
            <a:extLst>
              <a:ext uri="{FF2B5EF4-FFF2-40B4-BE49-F238E27FC236}">
                <a16:creationId xmlns:a16="http://schemas.microsoft.com/office/drawing/2014/main" id="{7F5AA592-2AA3-48FE-B272-9F57DCA303C3}"/>
              </a:ext>
            </a:extLst>
          </p:cNvPr>
          <p:cNvSpPr/>
          <p:nvPr/>
        </p:nvSpPr>
        <p:spPr bwMode="auto">
          <a:xfrm>
            <a:off x="3674329" y="1380405"/>
            <a:ext cx="545230" cy="113026"/>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005EB8"/>
                </a:solidFill>
                <a:latin typeface="Arial" panose="020B0604020202020204" pitchFamily="34" charset="0"/>
                <a:ea typeface="+mj-ea"/>
                <a:cs typeface="Arial" panose="020B0604020202020204" pitchFamily="34" charset="0"/>
              </a:rPr>
              <a:t>주문</a:t>
            </a:r>
            <a:r>
              <a:rPr lang="en-US" altLang="ko-KR" sz="900" b="1" kern="0" dirty="0">
                <a:solidFill>
                  <a:srgbClr val="005EB8"/>
                </a:solidFill>
                <a:latin typeface="Arial" panose="020B0604020202020204" pitchFamily="34" charset="0"/>
                <a:ea typeface="+mj-ea"/>
                <a:cs typeface="Arial" panose="020B0604020202020204" pitchFamily="34" charset="0"/>
              </a:rPr>
              <a:t>/</a:t>
            </a:r>
            <a:r>
              <a:rPr lang="ko-KR" altLang="en-US" sz="900" b="1" kern="0" dirty="0">
                <a:solidFill>
                  <a:srgbClr val="005EB8"/>
                </a:solidFill>
                <a:latin typeface="Arial" panose="020B0604020202020204" pitchFamily="34" charset="0"/>
                <a:ea typeface="+mj-ea"/>
                <a:cs typeface="Arial" panose="020B0604020202020204" pitchFamily="34" charset="0"/>
              </a:rPr>
              <a:t>생산</a:t>
            </a:r>
            <a:endParaRPr lang="en-GB" sz="900" b="1" kern="0" baseline="30000" dirty="0">
              <a:solidFill>
                <a:srgbClr val="005EB8"/>
              </a:solidFill>
              <a:latin typeface="Arial" panose="020B0604020202020204" pitchFamily="34" charset="0"/>
              <a:ea typeface="+mj-ea"/>
              <a:cs typeface="Arial" panose="020B0604020202020204" pitchFamily="34" charset="0"/>
            </a:endParaRPr>
          </a:p>
        </p:txBody>
      </p:sp>
      <p:sp>
        <p:nvSpPr>
          <p:cNvPr id="390" name="직사각형 389">
            <a:extLst>
              <a:ext uri="{FF2B5EF4-FFF2-40B4-BE49-F238E27FC236}">
                <a16:creationId xmlns:a16="http://schemas.microsoft.com/office/drawing/2014/main" id="{91A79579-DE18-4CA4-B86E-3FEC5CDAD6D6}"/>
              </a:ext>
            </a:extLst>
          </p:cNvPr>
          <p:cNvSpPr/>
          <p:nvPr/>
        </p:nvSpPr>
        <p:spPr>
          <a:xfrm>
            <a:off x="3572400" y="1534312"/>
            <a:ext cx="458615" cy="897767"/>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a:solidFill>
                  <a:prstClr val="white"/>
                </a:solidFill>
                <a:latin typeface="Arial" panose="020B0604020202020204" pitchFamily="34" charset="0"/>
                <a:ea typeface="+mj-ea"/>
                <a:cs typeface="Arial" panose="020B0604020202020204" pitchFamily="34" charset="0"/>
              </a:rPr>
              <a:t>수주</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391" name="직사각형 390">
            <a:extLst>
              <a:ext uri="{FF2B5EF4-FFF2-40B4-BE49-F238E27FC236}">
                <a16:creationId xmlns:a16="http://schemas.microsoft.com/office/drawing/2014/main" id="{F3C7F86A-5411-4CEE-B529-C81EA516C641}"/>
              </a:ext>
            </a:extLst>
          </p:cNvPr>
          <p:cNvSpPr/>
          <p:nvPr/>
        </p:nvSpPr>
        <p:spPr>
          <a:xfrm>
            <a:off x="4467843" y="1534311"/>
            <a:ext cx="1901575" cy="624125"/>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cs typeface="Arial" panose="020B0604020202020204" pitchFamily="34" charset="0"/>
              </a:rPr>
              <a:t>내수</a:t>
            </a:r>
            <a:r>
              <a:rPr lang="en-US" altLang="ko-KR" sz="700" dirty="0">
                <a:solidFill>
                  <a:srgbClr val="000000"/>
                </a:solidFill>
                <a:latin typeface="Arial" panose="020B0604020202020204" pitchFamily="34" charset="0"/>
                <a:cs typeface="Arial" panose="020B0604020202020204" pitchFamily="34" charset="0"/>
              </a:rPr>
              <a:t>: </a:t>
            </a:r>
            <a:r>
              <a:rPr lang="ko-KR" altLang="en-US" sz="700" dirty="0">
                <a:solidFill>
                  <a:srgbClr val="000000"/>
                </a:solidFill>
                <a:latin typeface="Arial" panose="020B0604020202020204" pitchFamily="34" charset="0"/>
                <a:cs typeface="Arial" panose="020B0604020202020204" pitchFamily="34" charset="0"/>
              </a:rPr>
              <a:t>재고 생산 판매로</a:t>
            </a:r>
            <a:r>
              <a:rPr lang="en-US" altLang="ko-KR" sz="700" dirty="0">
                <a:solidFill>
                  <a:srgbClr val="000000"/>
                </a:solidFill>
                <a:latin typeface="Arial" panose="020B0604020202020204" pitchFamily="34" charset="0"/>
                <a:cs typeface="Arial" panose="020B0604020202020204" pitchFamily="34" charset="0"/>
              </a:rPr>
              <a:t>, </a:t>
            </a:r>
            <a:r>
              <a:rPr lang="ko-KR" altLang="en-US" sz="700" dirty="0">
                <a:solidFill>
                  <a:srgbClr val="000000"/>
                </a:solidFill>
                <a:latin typeface="Arial" panose="020B0604020202020204" pitchFamily="34" charset="0"/>
                <a:cs typeface="Arial" panose="020B0604020202020204" pitchFamily="34" charset="0"/>
              </a:rPr>
              <a:t>제품을 선 생산하여 재고 보유하며 거래처 주문 시 판매</a:t>
            </a:r>
            <a:endParaRPr lang="en-US" altLang="ko-KR" sz="700" dirty="0">
              <a:solidFill>
                <a:srgbClr val="000000"/>
              </a:solidFill>
              <a:latin typeface="Arial" panose="020B0604020202020204" pitchFamily="34" charset="0"/>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cs typeface="Arial" panose="020B0604020202020204" pitchFamily="34" charset="0"/>
              </a:rPr>
              <a:t>수출</a:t>
            </a:r>
            <a:r>
              <a:rPr lang="en-US" altLang="ko-KR" sz="700" dirty="0">
                <a:solidFill>
                  <a:srgbClr val="000000"/>
                </a:solidFill>
                <a:latin typeface="Arial" panose="020B0604020202020204" pitchFamily="34" charset="0"/>
                <a:cs typeface="Arial" panose="020B0604020202020204" pitchFamily="34" charset="0"/>
              </a:rPr>
              <a:t>:</a:t>
            </a:r>
            <a:r>
              <a:rPr lang="ko-KR" altLang="en-US" sz="700" dirty="0">
                <a:solidFill>
                  <a:srgbClr val="000000"/>
                </a:solidFill>
                <a:latin typeface="Arial" panose="020B0604020202020204" pitchFamily="34" charset="0"/>
                <a:cs typeface="Arial" panose="020B0604020202020204" pitchFamily="34" charset="0"/>
              </a:rPr>
              <a:t> 거래처 주문 시 생산</a:t>
            </a:r>
            <a:endParaRPr lang="en-US" altLang="ko-KR" sz="700" dirty="0">
              <a:solidFill>
                <a:srgbClr val="000000"/>
              </a:solidFill>
              <a:latin typeface="Arial" panose="020B0604020202020204" pitchFamily="34" charset="0"/>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cs typeface="Arial" panose="020B0604020202020204" pitchFamily="34" charset="0"/>
              </a:rPr>
              <a:t>대부분 월단위로 체결</a:t>
            </a:r>
            <a:r>
              <a:rPr lang="en-US" altLang="ko-KR" sz="700" dirty="0">
                <a:solidFill>
                  <a:srgbClr val="000000"/>
                </a:solidFill>
                <a:latin typeface="Arial" panose="020B0604020202020204" pitchFamily="34" charset="0"/>
                <a:cs typeface="Arial" panose="020B0604020202020204" pitchFamily="34" charset="0"/>
              </a:rPr>
              <a:t>. (</a:t>
            </a:r>
            <a:r>
              <a:rPr lang="ko-KR" altLang="en-US" sz="700" dirty="0">
                <a:solidFill>
                  <a:srgbClr val="000000"/>
                </a:solidFill>
                <a:latin typeface="Arial" panose="020B0604020202020204" pitchFamily="34" charset="0"/>
                <a:cs typeface="Arial" panose="020B0604020202020204" pitchFamily="34" charset="0"/>
              </a:rPr>
              <a:t>일부 </a:t>
            </a:r>
            <a:r>
              <a:rPr lang="ko-KR" altLang="en-US" sz="700" dirty="0" err="1">
                <a:solidFill>
                  <a:srgbClr val="000000"/>
                </a:solidFill>
                <a:latin typeface="Arial" panose="020B0604020202020204" pitchFamily="34" charset="0"/>
                <a:cs typeface="Arial" panose="020B0604020202020204" pitchFamily="34" charset="0"/>
              </a:rPr>
              <a:t>지종에</a:t>
            </a:r>
            <a:r>
              <a:rPr lang="ko-KR" altLang="en-US" sz="700" dirty="0">
                <a:solidFill>
                  <a:srgbClr val="000000"/>
                </a:solidFill>
                <a:latin typeface="Arial" panose="020B0604020202020204" pitchFamily="34" charset="0"/>
                <a:cs typeface="Arial" panose="020B0604020202020204" pitchFamily="34" charset="0"/>
              </a:rPr>
              <a:t> 한해 분기단위 계약 체결</a:t>
            </a:r>
            <a:r>
              <a:rPr lang="en-US" altLang="ko-KR" sz="700" dirty="0">
                <a:solidFill>
                  <a:srgbClr val="000000"/>
                </a:solidFill>
                <a:latin typeface="Arial" panose="020B0604020202020204" pitchFamily="34" charset="0"/>
                <a:cs typeface="Arial" panose="020B0604020202020204" pitchFamily="34" charset="0"/>
              </a:rPr>
              <a:t>)</a:t>
            </a:r>
          </a:p>
        </p:txBody>
      </p:sp>
      <p:sp>
        <p:nvSpPr>
          <p:cNvPr id="440" name="직사각형 227">
            <a:extLst>
              <a:ext uri="{FF2B5EF4-FFF2-40B4-BE49-F238E27FC236}">
                <a16:creationId xmlns:a16="http://schemas.microsoft.com/office/drawing/2014/main" id="{C112DAAB-328A-4C78-85D6-AE5272C596BB}"/>
              </a:ext>
            </a:extLst>
          </p:cNvPr>
          <p:cNvSpPr/>
          <p:nvPr/>
        </p:nvSpPr>
        <p:spPr bwMode="auto">
          <a:xfrm>
            <a:off x="554912" y="1764822"/>
            <a:ext cx="730800" cy="571727"/>
          </a:xfrm>
          <a:prstGeom prst="rect">
            <a:avLst/>
          </a:prstGeom>
          <a:solidFill>
            <a:srgbClr val="0D8180"/>
          </a:solidFill>
          <a:ln w="6350" cap="flat" cmpd="sng" algn="ctr">
            <a:solidFill>
              <a:srgbClr val="0D8180"/>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국내고지</a:t>
            </a:r>
            <a:endParaRPr lang="en-US" altLang="ko-KR" sz="800" b="1" dirty="0">
              <a:solidFill>
                <a:prstClr val="white"/>
              </a:solidFill>
              <a:latin typeface="Arial" panose="020B0604020202020204" pitchFamily="34" charset="0"/>
              <a:ea typeface="+mj-ea"/>
              <a:cs typeface="Arial" panose="020B0604020202020204" pitchFamily="34" charset="0"/>
            </a:endParaRPr>
          </a:p>
          <a:p>
            <a:pPr algn="ctr" defTabSz="781990"/>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dirty="0">
                <a:solidFill>
                  <a:prstClr val="white"/>
                </a:solidFill>
                <a:latin typeface="Arial" panose="020B0604020202020204" pitchFamily="34" charset="0"/>
                <a:ea typeface="+mj-ea"/>
                <a:cs typeface="Arial" panose="020B0604020202020204" pitchFamily="34" charset="0"/>
              </a:rPr>
              <a:t>제지</a:t>
            </a:r>
            <a:r>
              <a:rPr lang="en-US" altLang="ko-KR" sz="800" b="1" dirty="0">
                <a:solidFill>
                  <a:prstClr val="white"/>
                </a:solidFill>
                <a:latin typeface="Arial" panose="020B0604020202020204" pitchFamily="34" charset="0"/>
                <a:ea typeface="+mj-ea"/>
                <a:cs typeface="Arial" panose="020B0604020202020204" pitchFamily="34" charset="0"/>
              </a:rPr>
              <a:t>)</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444" name="직사각형 227">
            <a:extLst>
              <a:ext uri="{FF2B5EF4-FFF2-40B4-BE49-F238E27FC236}">
                <a16:creationId xmlns:a16="http://schemas.microsoft.com/office/drawing/2014/main" id="{399AEE0C-59D9-4662-AEA1-EF67BE2455B4}"/>
              </a:ext>
            </a:extLst>
          </p:cNvPr>
          <p:cNvSpPr/>
          <p:nvPr/>
        </p:nvSpPr>
        <p:spPr bwMode="auto">
          <a:xfrm>
            <a:off x="1345156" y="1764822"/>
            <a:ext cx="1596479" cy="571727"/>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cs typeface="Arial" panose="020B0604020202020204" pitchFamily="34" charset="0"/>
              </a:rPr>
              <a:t>시장 수급상황에 따라 많은 물량을 구매하는 제지사의 구매가격을 기준으로 변동되는 경향이 있음</a:t>
            </a:r>
          </a:p>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cs typeface="Arial" panose="020B0604020202020204" pitchFamily="34" charset="0"/>
              </a:rPr>
              <a:t>국내 </a:t>
            </a:r>
            <a:r>
              <a:rPr lang="en-US" altLang="ko-KR" sz="700" dirty="0">
                <a:solidFill>
                  <a:srgbClr val="000000"/>
                </a:solidFill>
                <a:latin typeface="Arial" panose="020B0604020202020204" pitchFamily="34" charset="0"/>
                <a:cs typeface="Arial" panose="020B0604020202020204" pitchFamily="34" charset="0"/>
              </a:rPr>
              <a:t>20~25</a:t>
            </a:r>
            <a:r>
              <a:rPr lang="ko-KR" altLang="en-US" sz="700" dirty="0">
                <a:solidFill>
                  <a:srgbClr val="000000"/>
                </a:solidFill>
                <a:latin typeface="Arial" panose="020B0604020202020204" pitchFamily="34" charset="0"/>
                <a:cs typeface="Arial" panose="020B0604020202020204" pitchFamily="34" charset="0"/>
              </a:rPr>
              <a:t>개 업체로부터 원재료를 공급받고 있음  </a:t>
            </a:r>
            <a:endParaRPr lang="en-US" altLang="ko-KR" sz="700" dirty="0">
              <a:solidFill>
                <a:srgbClr val="000000"/>
              </a:solidFill>
              <a:latin typeface="Arial" panose="020B0604020202020204" pitchFamily="34" charset="0"/>
              <a:cs typeface="Arial" panose="020B0604020202020204" pitchFamily="34" charset="0"/>
            </a:endParaRPr>
          </a:p>
        </p:txBody>
      </p:sp>
      <p:sp>
        <p:nvSpPr>
          <p:cNvPr id="445" name="직사각형 17">
            <a:extLst>
              <a:ext uri="{FF2B5EF4-FFF2-40B4-BE49-F238E27FC236}">
                <a16:creationId xmlns:a16="http://schemas.microsoft.com/office/drawing/2014/main" id="{EADB1D4F-CBE2-4E2A-9DB7-23B3447D726B}"/>
              </a:ext>
            </a:extLst>
          </p:cNvPr>
          <p:cNvSpPr>
            <a:spLocks noChangeArrowheads="1"/>
          </p:cNvSpPr>
          <p:nvPr/>
        </p:nvSpPr>
        <p:spPr bwMode="auto">
          <a:xfrm>
            <a:off x="492077" y="1404245"/>
            <a:ext cx="2971750" cy="3586570"/>
          </a:xfrm>
          <a:prstGeom prst="rect">
            <a:avLst/>
          </a:prstGeom>
          <a:noFill/>
          <a:ln w="9525" algn="ctr">
            <a:solidFill>
              <a:srgbClr val="6FC2B4"/>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pPr>
            <a:endParaRPr lang="en-US" altLang="ko-KR" sz="784" kern="0" dirty="0">
              <a:solidFill>
                <a:srgbClr val="6FC2B4"/>
              </a:solidFill>
              <a:latin typeface="Arial" panose="020B0604020202020204" pitchFamily="34" charset="0"/>
              <a:ea typeface="+mj-ea"/>
              <a:cs typeface="Arial" panose="020B0604020202020204" pitchFamily="34" charset="0"/>
            </a:endParaRPr>
          </a:p>
        </p:txBody>
      </p:sp>
      <p:sp>
        <p:nvSpPr>
          <p:cNvPr id="446" name="직사각형 445">
            <a:extLst>
              <a:ext uri="{FF2B5EF4-FFF2-40B4-BE49-F238E27FC236}">
                <a16:creationId xmlns:a16="http://schemas.microsoft.com/office/drawing/2014/main" id="{EE6E43AB-CD3A-45A1-8A7E-C0038F2FBC27}"/>
              </a:ext>
            </a:extLst>
          </p:cNvPr>
          <p:cNvSpPr/>
          <p:nvPr/>
        </p:nvSpPr>
        <p:spPr bwMode="auto">
          <a:xfrm>
            <a:off x="571834" y="1356417"/>
            <a:ext cx="684000" cy="161002"/>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4774" rIns="18000" bIns="44774" numCol="1" rtlCol="0" anchor="ctr" anchorCtr="0" compatLnSpc="1">
            <a:prstTxWarp prst="textNoShape">
              <a:avLst/>
            </a:prstTxWarp>
          </a:bodyPr>
          <a:lstStyle/>
          <a:p>
            <a:pPr algn="just" defTabSz="895488">
              <a:spcAft>
                <a:spcPct val="35000"/>
              </a:spcAft>
              <a:tabLst>
                <a:tab pos="5596796" algn="l"/>
              </a:tabLst>
            </a:pPr>
            <a:r>
              <a:rPr lang="ko-KR" altLang="en-US" sz="900" b="1" kern="0" dirty="0">
                <a:solidFill>
                  <a:srgbClr val="00A3A1"/>
                </a:solidFill>
                <a:latin typeface="Arial" panose="020B0604020202020204" pitchFamily="34" charset="0"/>
                <a:ea typeface="+mj-ea"/>
                <a:cs typeface="Arial" panose="020B0604020202020204" pitchFamily="34" charset="0"/>
              </a:rPr>
              <a:t> 원재료 매입</a:t>
            </a:r>
            <a:endParaRPr lang="en-GB" sz="900" b="1" kern="0" dirty="0">
              <a:solidFill>
                <a:srgbClr val="00A3A1"/>
              </a:solidFill>
              <a:latin typeface="Arial" panose="020B0604020202020204" pitchFamily="34" charset="0"/>
              <a:ea typeface="+mj-ea"/>
              <a:cs typeface="Arial" panose="020B0604020202020204" pitchFamily="34" charset="0"/>
            </a:endParaRPr>
          </a:p>
        </p:txBody>
      </p:sp>
      <p:sp>
        <p:nvSpPr>
          <p:cNvPr id="480" name="직사각형 17">
            <a:extLst>
              <a:ext uri="{FF2B5EF4-FFF2-40B4-BE49-F238E27FC236}">
                <a16:creationId xmlns:a16="http://schemas.microsoft.com/office/drawing/2014/main" id="{AD83BE64-3DDB-42AC-8BAB-435AE2F0B3B0}"/>
              </a:ext>
            </a:extLst>
          </p:cNvPr>
          <p:cNvSpPr>
            <a:spLocks noChangeArrowheads="1"/>
          </p:cNvSpPr>
          <p:nvPr/>
        </p:nvSpPr>
        <p:spPr bwMode="auto">
          <a:xfrm>
            <a:off x="667523" y="1533556"/>
            <a:ext cx="491697"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A3A1"/>
                </a:solidFill>
                <a:latin typeface="Arial" panose="020B0604020202020204" pitchFamily="34" charset="0"/>
                <a:ea typeface="+mj-ea"/>
                <a:cs typeface="Arial" panose="020B0604020202020204" pitchFamily="34" charset="0"/>
              </a:rPr>
              <a:t>주 원재료</a:t>
            </a:r>
            <a:endParaRPr lang="en-US" altLang="ko-KR" sz="800" dirty="0">
              <a:solidFill>
                <a:srgbClr val="00A3A1"/>
              </a:solidFill>
              <a:latin typeface="Arial" panose="020B0604020202020204" pitchFamily="34" charset="0"/>
              <a:ea typeface="+mj-ea"/>
              <a:cs typeface="Arial" panose="020B0604020202020204" pitchFamily="34" charset="0"/>
            </a:endParaRPr>
          </a:p>
        </p:txBody>
      </p:sp>
      <p:cxnSp>
        <p:nvCxnSpPr>
          <p:cNvPr id="485" name="직선 연결선 484">
            <a:extLst>
              <a:ext uri="{FF2B5EF4-FFF2-40B4-BE49-F238E27FC236}">
                <a16:creationId xmlns:a16="http://schemas.microsoft.com/office/drawing/2014/main" id="{0AADB221-2558-4849-8D8E-3098C07F5138}"/>
              </a:ext>
            </a:extLst>
          </p:cNvPr>
          <p:cNvCxnSpPr>
            <a:cxnSpLocks/>
          </p:cNvCxnSpPr>
          <p:nvPr/>
        </p:nvCxnSpPr>
        <p:spPr bwMode="auto">
          <a:xfrm>
            <a:off x="554912" y="1721290"/>
            <a:ext cx="730800" cy="0"/>
          </a:xfrm>
          <a:prstGeom prst="line">
            <a:avLst/>
          </a:prstGeom>
          <a:solidFill>
            <a:srgbClr val="E5E5CC"/>
          </a:solidFill>
          <a:ln w="9525" cap="flat" cmpd="sng" algn="ctr">
            <a:solidFill>
              <a:srgbClr val="00A3A1"/>
            </a:solidFill>
            <a:prstDash val="solid"/>
            <a:round/>
            <a:headEnd type="none" w="med" len="med"/>
            <a:tailEnd type="none" w="med" len="med"/>
          </a:ln>
          <a:effectLst/>
        </p:spPr>
      </p:cxnSp>
      <p:sp>
        <p:nvSpPr>
          <p:cNvPr id="490" name="직사각형 17">
            <a:extLst>
              <a:ext uri="{FF2B5EF4-FFF2-40B4-BE49-F238E27FC236}">
                <a16:creationId xmlns:a16="http://schemas.microsoft.com/office/drawing/2014/main" id="{A23C65E4-FB04-412D-96CF-C187049138BE}"/>
              </a:ext>
            </a:extLst>
          </p:cNvPr>
          <p:cNvSpPr>
            <a:spLocks noChangeArrowheads="1"/>
          </p:cNvSpPr>
          <p:nvPr/>
        </p:nvSpPr>
        <p:spPr bwMode="auto">
          <a:xfrm>
            <a:off x="1346153" y="1538938"/>
            <a:ext cx="1590754" cy="183407"/>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A3A1"/>
                </a:solidFill>
                <a:latin typeface="Arial" panose="020B0604020202020204" pitchFamily="34" charset="0"/>
                <a:ea typeface="+mj-ea"/>
                <a:cs typeface="Arial" panose="020B0604020202020204" pitchFamily="34" charset="0"/>
              </a:rPr>
              <a:t>구매단가 결정요인</a:t>
            </a:r>
            <a:r>
              <a:rPr lang="en-US" altLang="ko-KR" sz="800" dirty="0">
                <a:solidFill>
                  <a:srgbClr val="00A3A1"/>
                </a:solidFill>
                <a:latin typeface="Arial" panose="020B0604020202020204" pitchFamily="34" charset="0"/>
                <a:ea typeface="+mj-ea"/>
                <a:cs typeface="Arial" panose="020B0604020202020204" pitchFamily="34" charset="0"/>
              </a:rPr>
              <a:t>/</a:t>
            </a:r>
            <a:r>
              <a:rPr lang="ko-KR" altLang="en-US" sz="800" dirty="0">
                <a:solidFill>
                  <a:srgbClr val="00A3A1"/>
                </a:solidFill>
                <a:latin typeface="Arial" panose="020B0604020202020204" pitchFamily="34" charset="0"/>
                <a:ea typeface="+mj-ea"/>
                <a:cs typeface="Arial" panose="020B0604020202020204" pitchFamily="34" charset="0"/>
              </a:rPr>
              <a:t>수급</a:t>
            </a:r>
            <a:endParaRPr lang="en-US" altLang="ko-KR" sz="800" dirty="0">
              <a:solidFill>
                <a:srgbClr val="00A3A1"/>
              </a:solidFill>
              <a:latin typeface="Arial" panose="020B0604020202020204" pitchFamily="34" charset="0"/>
              <a:ea typeface="+mj-ea"/>
              <a:cs typeface="Arial" panose="020B0604020202020204" pitchFamily="34" charset="0"/>
            </a:endParaRPr>
          </a:p>
        </p:txBody>
      </p:sp>
      <p:sp>
        <p:nvSpPr>
          <p:cNvPr id="551" name="직사각형 17">
            <a:extLst>
              <a:ext uri="{FF2B5EF4-FFF2-40B4-BE49-F238E27FC236}">
                <a16:creationId xmlns:a16="http://schemas.microsoft.com/office/drawing/2014/main" id="{7BF021C3-A596-46CA-9ABA-0042966FCFCC}"/>
              </a:ext>
            </a:extLst>
          </p:cNvPr>
          <p:cNvSpPr>
            <a:spLocks noChangeArrowheads="1"/>
          </p:cNvSpPr>
          <p:nvPr/>
        </p:nvSpPr>
        <p:spPr bwMode="auto">
          <a:xfrm>
            <a:off x="3517709" y="4436147"/>
            <a:ext cx="2881860" cy="885117"/>
          </a:xfrm>
          <a:prstGeom prst="rect">
            <a:avLst/>
          </a:prstGeom>
          <a:noFill/>
          <a:ln w="9525" algn="ctr">
            <a:solidFill>
              <a:srgbClr val="0091DA"/>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554" name="직사각형 553">
            <a:extLst>
              <a:ext uri="{FF2B5EF4-FFF2-40B4-BE49-F238E27FC236}">
                <a16:creationId xmlns:a16="http://schemas.microsoft.com/office/drawing/2014/main" id="{EBEE2834-C947-46D3-A3DD-1138DDDC3A8D}"/>
              </a:ext>
            </a:extLst>
          </p:cNvPr>
          <p:cNvSpPr/>
          <p:nvPr/>
        </p:nvSpPr>
        <p:spPr bwMode="auto">
          <a:xfrm>
            <a:off x="3674329" y="4360973"/>
            <a:ext cx="718516"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en-US" altLang="ko-KR" sz="900" b="1" kern="0" dirty="0" err="1">
                <a:solidFill>
                  <a:srgbClr val="005EB8"/>
                </a:solidFill>
                <a:latin typeface="Arial" panose="020B0604020202020204" pitchFamily="34" charset="0"/>
                <a:ea typeface="+mj-ea"/>
                <a:cs typeface="Arial" panose="020B0604020202020204" pitchFamily="34" charset="0"/>
              </a:rPr>
              <a:t>Capa</a:t>
            </a:r>
            <a:r>
              <a:rPr lang="en-US" altLang="ko-KR" sz="900" b="1" kern="0" dirty="0">
                <a:solidFill>
                  <a:srgbClr val="005EB8"/>
                </a:solidFill>
                <a:latin typeface="Arial" panose="020B0604020202020204" pitchFamily="34" charset="0"/>
                <a:ea typeface="+mj-ea"/>
                <a:cs typeface="Arial" panose="020B0604020202020204" pitchFamily="34" charset="0"/>
              </a:rPr>
              <a:t> &amp; Util.</a:t>
            </a:r>
            <a:endParaRPr lang="en-GB" sz="900" b="1" kern="0" baseline="30000" dirty="0">
              <a:solidFill>
                <a:srgbClr val="005EB8"/>
              </a:solidFill>
              <a:latin typeface="Arial" panose="020B0604020202020204" pitchFamily="34" charset="0"/>
              <a:ea typeface="+mj-ea"/>
              <a:cs typeface="Arial" panose="020B0604020202020204" pitchFamily="34" charset="0"/>
            </a:endParaRPr>
          </a:p>
        </p:txBody>
      </p:sp>
      <p:sp>
        <p:nvSpPr>
          <p:cNvPr id="556" name="직사각형 555">
            <a:extLst>
              <a:ext uri="{FF2B5EF4-FFF2-40B4-BE49-F238E27FC236}">
                <a16:creationId xmlns:a16="http://schemas.microsoft.com/office/drawing/2014/main" id="{4AC19CCF-49A5-4734-AE4B-5CB1E9336607}"/>
              </a:ext>
            </a:extLst>
          </p:cNvPr>
          <p:cNvSpPr/>
          <p:nvPr/>
        </p:nvSpPr>
        <p:spPr>
          <a:xfrm>
            <a:off x="3571185" y="4619053"/>
            <a:ext cx="543600" cy="210072"/>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군산공장</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557" name="직사각형 227">
            <a:extLst>
              <a:ext uri="{FF2B5EF4-FFF2-40B4-BE49-F238E27FC236}">
                <a16:creationId xmlns:a16="http://schemas.microsoft.com/office/drawing/2014/main" id="{0BB38F28-41DE-41A2-BD8C-B92E6018E227}"/>
              </a:ext>
            </a:extLst>
          </p:cNvPr>
          <p:cNvSpPr/>
          <p:nvPr/>
        </p:nvSpPr>
        <p:spPr bwMode="auto">
          <a:xfrm>
            <a:off x="6561035" y="4143292"/>
            <a:ext cx="1009521" cy="180000"/>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dirty="0">
                <a:solidFill>
                  <a:prstClr val="white"/>
                </a:solidFill>
                <a:latin typeface="Arial" panose="020B0604020202020204" pitchFamily="34" charset="0"/>
                <a:ea typeface="+mj-ea"/>
                <a:cs typeface="Arial" panose="020B0604020202020204" pitchFamily="34" charset="0"/>
              </a:rPr>
              <a:t>제지 내수</a:t>
            </a:r>
          </a:p>
        </p:txBody>
      </p:sp>
      <p:sp>
        <p:nvSpPr>
          <p:cNvPr id="558" name="직사각형 227">
            <a:extLst>
              <a:ext uri="{FF2B5EF4-FFF2-40B4-BE49-F238E27FC236}">
                <a16:creationId xmlns:a16="http://schemas.microsoft.com/office/drawing/2014/main" id="{923495F0-DEED-4FEB-AB41-4D9C5158A3E1}"/>
              </a:ext>
            </a:extLst>
          </p:cNvPr>
          <p:cNvSpPr/>
          <p:nvPr/>
        </p:nvSpPr>
        <p:spPr bwMode="auto">
          <a:xfrm>
            <a:off x="7631528" y="4143293"/>
            <a:ext cx="678599"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700" dirty="0">
                <a:solidFill>
                  <a:srgbClr val="000000"/>
                </a:solidFill>
                <a:latin typeface="Arial" panose="020B0604020202020204" pitchFamily="34" charset="0"/>
                <a:ea typeface="+mj-ea"/>
                <a:cs typeface="Arial" panose="020B0604020202020204" pitchFamily="34" charset="0"/>
              </a:rPr>
              <a:t>129,866</a:t>
            </a:r>
          </a:p>
        </p:txBody>
      </p:sp>
      <p:sp>
        <p:nvSpPr>
          <p:cNvPr id="559" name="직사각형 17">
            <a:extLst>
              <a:ext uri="{FF2B5EF4-FFF2-40B4-BE49-F238E27FC236}">
                <a16:creationId xmlns:a16="http://schemas.microsoft.com/office/drawing/2014/main" id="{87A711C6-5DC7-463C-A3D7-419D06AA31D8}"/>
              </a:ext>
            </a:extLst>
          </p:cNvPr>
          <p:cNvSpPr>
            <a:spLocks noChangeArrowheads="1"/>
          </p:cNvSpPr>
          <p:nvPr/>
        </p:nvSpPr>
        <p:spPr bwMode="auto">
          <a:xfrm>
            <a:off x="6708094" y="3941543"/>
            <a:ext cx="712110"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470A68"/>
                </a:solidFill>
                <a:latin typeface="Arial" panose="020B0604020202020204" pitchFamily="34" charset="0"/>
                <a:ea typeface="+mj-ea"/>
                <a:cs typeface="Arial" panose="020B0604020202020204" pitchFamily="34" charset="0"/>
              </a:rPr>
              <a:t>구분</a:t>
            </a:r>
            <a:endParaRPr lang="en-US" altLang="ko-KR" sz="800" dirty="0">
              <a:solidFill>
                <a:srgbClr val="470A68"/>
              </a:solidFill>
              <a:latin typeface="Arial" panose="020B0604020202020204" pitchFamily="34" charset="0"/>
              <a:ea typeface="+mj-ea"/>
              <a:cs typeface="Arial" panose="020B0604020202020204" pitchFamily="34" charset="0"/>
            </a:endParaRPr>
          </a:p>
        </p:txBody>
      </p:sp>
      <p:cxnSp>
        <p:nvCxnSpPr>
          <p:cNvPr id="560" name="직선 연결선 559">
            <a:extLst>
              <a:ext uri="{FF2B5EF4-FFF2-40B4-BE49-F238E27FC236}">
                <a16:creationId xmlns:a16="http://schemas.microsoft.com/office/drawing/2014/main" id="{AAAD4058-CC7B-41C3-A660-4E24A6EF2FFB}"/>
              </a:ext>
            </a:extLst>
          </p:cNvPr>
          <p:cNvCxnSpPr>
            <a:cxnSpLocks/>
          </p:cNvCxnSpPr>
          <p:nvPr/>
        </p:nvCxnSpPr>
        <p:spPr bwMode="auto">
          <a:xfrm>
            <a:off x="6555239" y="4110989"/>
            <a:ext cx="1015017"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561" name="직사각형 17">
            <a:extLst>
              <a:ext uri="{FF2B5EF4-FFF2-40B4-BE49-F238E27FC236}">
                <a16:creationId xmlns:a16="http://schemas.microsoft.com/office/drawing/2014/main" id="{C4DB236B-0AB9-4C22-8AFF-EE52B0BECB99}"/>
              </a:ext>
            </a:extLst>
          </p:cNvPr>
          <p:cNvSpPr>
            <a:spLocks noChangeArrowheads="1"/>
          </p:cNvSpPr>
          <p:nvPr/>
        </p:nvSpPr>
        <p:spPr bwMode="auto">
          <a:xfrm>
            <a:off x="7749935" y="3952305"/>
            <a:ext cx="460777" cy="183407"/>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470A68"/>
                </a:solidFill>
                <a:latin typeface="Arial" panose="020B0604020202020204" pitchFamily="34" charset="0"/>
                <a:ea typeface="+mj-ea"/>
                <a:cs typeface="Arial" panose="020B0604020202020204" pitchFamily="34" charset="0"/>
              </a:rPr>
              <a:t>매출액</a:t>
            </a:r>
            <a:endParaRPr lang="en-US" altLang="ko-KR" sz="800" baseline="30000" dirty="0">
              <a:solidFill>
                <a:srgbClr val="470A68"/>
              </a:solidFill>
              <a:latin typeface="Arial" panose="020B0604020202020204" pitchFamily="34" charset="0"/>
              <a:ea typeface="+mj-ea"/>
              <a:cs typeface="Arial" panose="020B0604020202020204" pitchFamily="34" charset="0"/>
            </a:endParaRPr>
          </a:p>
        </p:txBody>
      </p:sp>
      <p:cxnSp>
        <p:nvCxnSpPr>
          <p:cNvPr id="562" name="직선 연결선 561">
            <a:extLst>
              <a:ext uri="{FF2B5EF4-FFF2-40B4-BE49-F238E27FC236}">
                <a16:creationId xmlns:a16="http://schemas.microsoft.com/office/drawing/2014/main" id="{E9D0A4FE-FB4E-4B9E-A39D-A2A017015B7D}"/>
              </a:ext>
            </a:extLst>
          </p:cNvPr>
          <p:cNvCxnSpPr>
            <a:cxnSpLocks/>
          </p:cNvCxnSpPr>
          <p:nvPr/>
        </p:nvCxnSpPr>
        <p:spPr bwMode="auto">
          <a:xfrm>
            <a:off x="7627468" y="4110989"/>
            <a:ext cx="678600"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566" name="직사각형 227">
            <a:extLst>
              <a:ext uri="{FF2B5EF4-FFF2-40B4-BE49-F238E27FC236}">
                <a16:creationId xmlns:a16="http://schemas.microsoft.com/office/drawing/2014/main" id="{32EEB112-3A3E-4409-AC58-B230FC384238}"/>
              </a:ext>
            </a:extLst>
          </p:cNvPr>
          <p:cNvSpPr/>
          <p:nvPr/>
        </p:nvSpPr>
        <p:spPr bwMode="auto">
          <a:xfrm>
            <a:off x="8353033" y="4143293"/>
            <a:ext cx="994997" cy="179999"/>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700" dirty="0">
                <a:solidFill>
                  <a:srgbClr val="000000"/>
                </a:solidFill>
                <a:latin typeface="Arial" panose="020B0604020202020204" pitchFamily="34" charset="0"/>
                <a:ea typeface="+mj-ea"/>
                <a:cs typeface="Arial" panose="020B0604020202020204" pitchFamily="34" charset="0"/>
              </a:rPr>
              <a:t>171,420 M/T</a:t>
            </a:r>
          </a:p>
        </p:txBody>
      </p:sp>
      <p:sp>
        <p:nvSpPr>
          <p:cNvPr id="567" name="직사각형 17">
            <a:extLst>
              <a:ext uri="{FF2B5EF4-FFF2-40B4-BE49-F238E27FC236}">
                <a16:creationId xmlns:a16="http://schemas.microsoft.com/office/drawing/2014/main" id="{8AB81C18-5D86-412A-944A-5CF24D1040B2}"/>
              </a:ext>
            </a:extLst>
          </p:cNvPr>
          <p:cNvSpPr>
            <a:spLocks noChangeArrowheads="1"/>
          </p:cNvSpPr>
          <p:nvPr/>
        </p:nvSpPr>
        <p:spPr bwMode="auto">
          <a:xfrm>
            <a:off x="8425390" y="3952306"/>
            <a:ext cx="728183" cy="183406"/>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470A68"/>
                </a:solidFill>
                <a:latin typeface="Arial" panose="020B0604020202020204" pitchFamily="34" charset="0"/>
                <a:ea typeface="+mj-ea"/>
                <a:cs typeface="Arial" panose="020B0604020202020204" pitchFamily="34" charset="0"/>
              </a:rPr>
              <a:t>수량</a:t>
            </a:r>
            <a:endParaRPr lang="en-US" altLang="ko-KR" sz="800" dirty="0">
              <a:solidFill>
                <a:srgbClr val="470A68"/>
              </a:solidFill>
              <a:latin typeface="Arial" panose="020B0604020202020204" pitchFamily="34" charset="0"/>
              <a:ea typeface="+mj-ea"/>
              <a:cs typeface="Arial" panose="020B0604020202020204" pitchFamily="34" charset="0"/>
            </a:endParaRPr>
          </a:p>
        </p:txBody>
      </p:sp>
      <p:cxnSp>
        <p:nvCxnSpPr>
          <p:cNvPr id="568" name="직선 연결선 567">
            <a:extLst>
              <a:ext uri="{FF2B5EF4-FFF2-40B4-BE49-F238E27FC236}">
                <a16:creationId xmlns:a16="http://schemas.microsoft.com/office/drawing/2014/main" id="{9ECC4D1A-A32B-46E9-96AA-E37313C084F6}"/>
              </a:ext>
            </a:extLst>
          </p:cNvPr>
          <p:cNvCxnSpPr>
            <a:cxnSpLocks/>
          </p:cNvCxnSpPr>
          <p:nvPr/>
        </p:nvCxnSpPr>
        <p:spPr bwMode="auto">
          <a:xfrm>
            <a:off x="8353034" y="4110989"/>
            <a:ext cx="994997"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573" name="직사각형 227">
            <a:extLst>
              <a:ext uri="{FF2B5EF4-FFF2-40B4-BE49-F238E27FC236}">
                <a16:creationId xmlns:a16="http://schemas.microsoft.com/office/drawing/2014/main" id="{AF13DF93-9C00-4EA2-9431-88BDD861F14C}"/>
              </a:ext>
            </a:extLst>
          </p:cNvPr>
          <p:cNvSpPr/>
          <p:nvPr/>
        </p:nvSpPr>
        <p:spPr bwMode="auto">
          <a:xfrm>
            <a:off x="6537458" y="5361311"/>
            <a:ext cx="647999" cy="398144"/>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정책</a:t>
            </a:r>
          </a:p>
        </p:txBody>
      </p:sp>
      <p:sp>
        <p:nvSpPr>
          <p:cNvPr id="574" name="직사각형 227">
            <a:extLst>
              <a:ext uri="{FF2B5EF4-FFF2-40B4-BE49-F238E27FC236}">
                <a16:creationId xmlns:a16="http://schemas.microsoft.com/office/drawing/2014/main" id="{8753686D-6758-4BF5-A2D3-236ECEEC5E7F}"/>
              </a:ext>
            </a:extLst>
          </p:cNvPr>
          <p:cNvSpPr/>
          <p:nvPr/>
        </p:nvSpPr>
        <p:spPr bwMode="auto">
          <a:xfrm>
            <a:off x="7243055" y="5357191"/>
            <a:ext cx="2107820" cy="398144"/>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ea typeface="+mj-ea"/>
                <a:cs typeface="Arial" panose="020B0604020202020204" pitchFamily="34" charset="0"/>
              </a:rPr>
              <a:t>제지</a:t>
            </a:r>
            <a:r>
              <a:rPr lang="en-US" altLang="ko-KR" sz="700" dirty="0">
                <a:solidFill>
                  <a:srgbClr val="000000"/>
                </a:solidFill>
                <a:latin typeface="Arial" panose="020B0604020202020204" pitchFamily="34" charset="0"/>
                <a:ea typeface="+mj-ea"/>
                <a:cs typeface="Arial" panose="020B0604020202020204" pitchFamily="34" charset="0"/>
              </a:rPr>
              <a:t>: 30</a:t>
            </a:r>
            <a:r>
              <a:rPr lang="ko-KR" altLang="en-US" sz="700" dirty="0">
                <a:solidFill>
                  <a:srgbClr val="000000"/>
                </a:solidFill>
                <a:latin typeface="Arial" panose="020B0604020202020204" pitchFamily="34" charset="0"/>
                <a:ea typeface="+mj-ea"/>
                <a:cs typeface="Arial" panose="020B0604020202020204" pitchFamily="34" charset="0"/>
              </a:rPr>
              <a:t>일</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일부 </a:t>
            </a:r>
            <a:r>
              <a:rPr lang="en-US" altLang="ko-KR" sz="700" dirty="0">
                <a:solidFill>
                  <a:srgbClr val="000000"/>
                </a:solidFill>
                <a:latin typeface="Arial" panose="020B0604020202020204" pitchFamily="34" charset="0"/>
                <a:ea typeface="+mj-ea"/>
                <a:cs typeface="Arial" panose="020B0604020202020204" pitchFamily="34" charset="0"/>
              </a:rPr>
              <a:t>60~90</a:t>
            </a:r>
            <a:r>
              <a:rPr lang="ko-KR" altLang="en-US" sz="700" dirty="0">
                <a:solidFill>
                  <a:srgbClr val="000000"/>
                </a:solidFill>
                <a:latin typeface="Arial" panose="020B0604020202020204" pitchFamily="34" charset="0"/>
                <a:ea typeface="+mj-ea"/>
                <a:cs typeface="Arial" panose="020B0604020202020204" pitchFamily="34" charset="0"/>
              </a:rPr>
              <a:t>일</a:t>
            </a:r>
            <a:endParaRPr lang="en-US" altLang="ko-KR" sz="700" dirty="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ea typeface="+mj-ea"/>
                <a:cs typeface="Arial" panose="020B0604020202020204" pitchFamily="34" charset="0"/>
              </a:rPr>
              <a:t>미디어</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국내</a:t>
            </a:r>
            <a:r>
              <a:rPr lang="en-US" altLang="ko-KR" sz="700" dirty="0">
                <a:solidFill>
                  <a:srgbClr val="000000"/>
                </a:solidFill>
                <a:latin typeface="Arial" panose="020B0604020202020204" pitchFamily="34" charset="0"/>
                <a:ea typeface="+mj-ea"/>
                <a:cs typeface="Arial" panose="020B0604020202020204" pitchFamily="34" charset="0"/>
              </a:rPr>
              <a:t>: 30~90</a:t>
            </a:r>
            <a:r>
              <a:rPr lang="ko-KR" altLang="en-US" sz="700" dirty="0">
                <a:solidFill>
                  <a:srgbClr val="000000"/>
                </a:solidFill>
                <a:latin typeface="Arial" panose="020B0604020202020204" pitchFamily="34" charset="0"/>
                <a:ea typeface="+mj-ea"/>
                <a:cs typeface="Arial" panose="020B0604020202020204" pitchFamily="34" charset="0"/>
              </a:rPr>
              <a:t>일</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수출 </a:t>
            </a:r>
            <a:r>
              <a:rPr lang="en-US" altLang="ko-KR" sz="700" dirty="0">
                <a:solidFill>
                  <a:srgbClr val="000000"/>
                </a:solidFill>
                <a:latin typeface="Arial" panose="020B0604020202020204" pitchFamily="34" charset="0"/>
                <a:ea typeface="+mj-ea"/>
                <a:cs typeface="Arial" panose="020B0604020202020204" pitchFamily="34" charset="0"/>
              </a:rPr>
              <a:t>30~60</a:t>
            </a:r>
            <a:r>
              <a:rPr lang="ko-KR" altLang="en-US" sz="700" dirty="0">
                <a:solidFill>
                  <a:srgbClr val="000000"/>
                </a:solidFill>
                <a:latin typeface="Arial" panose="020B0604020202020204" pitchFamily="34" charset="0"/>
                <a:ea typeface="+mj-ea"/>
                <a:cs typeface="Arial" panose="020B0604020202020204" pitchFamily="34" charset="0"/>
              </a:rPr>
              <a:t>일</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582" name="직사각형 17">
            <a:extLst>
              <a:ext uri="{FF2B5EF4-FFF2-40B4-BE49-F238E27FC236}">
                <a16:creationId xmlns:a16="http://schemas.microsoft.com/office/drawing/2014/main" id="{CDB4B48A-0E45-4A77-A5E2-6888E3C17B3D}"/>
              </a:ext>
            </a:extLst>
          </p:cNvPr>
          <p:cNvSpPr>
            <a:spLocks noChangeArrowheads="1"/>
          </p:cNvSpPr>
          <p:nvPr/>
        </p:nvSpPr>
        <p:spPr bwMode="auto">
          <a:xfrm>
            <a:off x="6446585" y="1404245"/>
            <a:ext cx="2967338" cy="2386596"/>
          </a:xfrm>
          <a:prstGeom prst="rect">
            <a:avLst/>
          </a:prstGeom>
          <a:noFill/>
          <a:ln w="9525" algn="ctr">
            <a:solidFill>
              <a:srgbClr val="6D2077"/>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583" name="직사각형 582">
            <a:extLst>
              <a:ext uri="{FF2B5EF4-FFF2-40B4-BE49-F238E27FC236}">
                <a16:creationId xmlns:a16="http://schemas.microsoft.com/office/drawing/2014/main" id="{D68F3622-B833-4D9A-B417-89851026CBC9}"/>
              </a:ext>
            </a:extLst>
          </p:cNvPr>
          <p:cNvSpPr/>
          <p:nvPr/>
        </p:nvSpPr>
        <p:spPr bwMode="auto">
          <a:xfrm>
            <a:off x="6598544" y="1358188"/>
            <a:ext cx="602356"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6D2077"/>
                </a:solidFill>
                <a:latin typeface="Arial" panose="020B0604020202020204" pitchFamily="34" charset="0"/>
                <a:ea typeface="+mj-ea"/>
                <a:cs typeface="Arial" panose="020B0604020202020204" pitchFamily="34" charset="0"/>
              </a:rPr>
              <a:t>영업</a:t>
            </a:r>
            <a:r>
              <a:rPr lang="en-US" altLang="ko-KR" sz="900" b="1" kern="0" dirty="0">
                <a:solidFill>
                  <a:srgbClr val="6D2077"/>
                </a:solidFill>
                <a:latin typeface="Arial" panose="020B0604020202020204" pitchFamily="34" charset="0"/>
                <a:ea typeface="+mj-ea"/>
                <a:cs typeface="Arial" panose="020B0604020202020204" pitchFamily="34" charset="0"/>
              </a:rPr>
              <a:t>&amp;</a:t>
            </a:r>
            <a:r>
              <a:rPr lang="ko-KR" altLang="en-US" sz="900" b="1" kern="0" dirty="0">
                <a:solidFill>
                  <a:srgbClr val="6D2077"/>
                </a:solidFill>
                <a:latin typeface="Arial" panose="020B0604020202020204" pitchFamily="34" charset="0"/>
                <a:ea typeface="+mj-ea"/>
                <a:cs typeface="Arial" panose="020B0604020202020204" pitchFamily="34" charset="0"/>
              </a:rPr>
              <a:t>판가</a:t>
            </a:r>
            <a:endParaRPr lang="en-GB" sz="900" b="1" kern="0" dirty="0">
              <a:solidFill>
                <a:srgbClr val="6D2077"/>
              </a:solidFill>
              <a:latin typeface="Arial" panose="020B0604020202020204" pitchFamily="34" charset="0"/>
              <a:ea typeface="+mj-ea"/>
              <a:cs typeface="Arial" panose="020B0604020202020204" pitchFamily="34" charset="0"/>
            </a:endParaRPr>
          </a:p>
        </p:txBody>
      </p:sp>
      <p:sp>
        <p:nvSpPr>
          <p:cNvPr id="584" name="직사각형 583">
            <a:extLst>
              <a:ext uri="{FF2B5EF4-FFF2-40B4-BE49-F238E27FC236}">
                <a16:creationId xmlns:a16="http://schemas.microsoft.com/office/drawing/2014/main" id="{E0383214-D27F-49F1-8E87-DD6BC6766F76}"/>
              </a:ext>
            </a:extLst>
          </p:cNvPr>
          <p:cNvSpPr/>
          <p:nvPr/>
        </p:nvSpPr>
        <p:spPr>
          <a:xfrm>
            <a:off x="3583408" y="3311050"/>
            <a:ext cx="458614" cy="134123"/>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고지선별</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585" name="직사각형 584">
            <a:extLst>
              <a:ext uri="{FF2B5EF4-FFF2-40B4-BE49-F238E27FC236}">
                <a16:creationId xmlns:a16="http://schemas.microsoft.com/office/drawing/2014/main" id="{79F85A78-0BE5-4236-B349-63EA526E4174}"/>
              </a:ext>
            </a:extLst>
          </p:cNvPr>
          <p:cNvSpPr/>
          <p:nvPr/>
        </p:nvSpPr>
        <p:spPr>
          <a:xfrm>
            <a:off x="4160479" y="3311050"/>
            <a:ext cx="457200" cy="134123"/>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고지해리</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586" name="직사각형 585">
            <a:extLst>
              <a:ext uri="{FF2B5EF4-FFF2-40B4-BE49-F238E27FC236}">
                <a16:creationId xmlns:a16="http://schemas.microsoft.com/office/drawing/2014/main" id="{2948CEF1-1081-441B-833C-FB5F5322498E}"/>
              </a:ext>
            </a:extLst>
          </p:cNvPr>
          <p:cNvSpPr/>
          <p:nvPr/>
        </p:nvSpPr>
        <p:spPr>
          <a:xfrm>
            <a:off x="4736136" y="3311050"/>
            <a:ext cx="457200" cy="134123"/>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이물질제거</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587" name="직사각형 586">
            <a:extLst>
              <a:ext uri="{FF2B5EF4-FFF2-40B4-BE49-F238E27FC236}">
                <a16:creationId xmlns:a16="http://schemas.microsoft.com/office/drawing/2014/main" id="{7D8C6C12-3CB4-4BC3-BB77-2C2C29DE0E66}"/>
              </a:ext>
            </a:extLst>
          </p:cNvPr>
          <p:cNvSpPr/>
          <p:nvPr/>
        </p:nvSpPr>
        <p:spPr>
          <a:xfrm>
            <a:off x="5311793" y="3311050"/>
            <a:ext cx="457200" cy="134123"/>
          </a:xfrm>
          <a:prstGeom prst="rect">
            <a:avLst/>
          </a:prstGeom>
          <a:solidFill>
            <a:srgbClr val="483698"/>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err="1">
                <a:solidFill>
                  <a:prstClr val="white"/>
                </a:solidFill>
                <a:latin typeface="Arial" panose="020B0604020202020204" pitchFamily="34" charset="0"/>
                <a:ea typeface="+mj-ea"/>
                <a:cs typeface="Arial" panose="020B0604020202020204" pitchFamily="34" charset="0"/>
              </a:rPr>
              <a:t>탈묵</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588" name="직사각형 227">
            <a:extLst>
              <a:ext uri="{FF2B5EF4-FFF2-40B4-BE49-F238E27FC236}">
                <a16:creationId xmlns:a16="http://schemas.microsoft.com/office/drawing/2014/main" id="{BBC973FC-0DC6-4002-819D-C7EBB416E8E7}"/>
              </a:ext>
            </a:extLst>
          </p:cNvPr>
          <p:cNvSpPr/>
          <p:nvPr/>
        </p:nvSpPr>
        <p:spPr bwMode="auto">
          <a:xfrm>
            <a:off x="554910" y="3881999"/>
            <a:ext cx="725933" cy="1050194"/>
          </a:xfrm>
          <a:prstGeom prst="rect">
            <a:avLst/>
          </a:prstGeom>
          <a:solidFill>
            <a:srgbClr val="0D8180"/>
          </a:solidFill>
          <a:ln w="6350" cap="flat" cmpd="sng" algn="ctr">
            <a:no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미디어</a:t>
            </a:r>
          </a:p>
        </p:txBody>
      </p:sp>
      <p:sp>
        <p:nvSpPr>
          <p:cNvPr id="603" name="직사각형 602">
            <a:extLst>
              <a:ext uri="{FF2B5EF4-FFF2-40B4-BE49-F238E27FC236}">
                <a16:creationId xmlns:a16="http://schemas.microsoft.com/office/drawing/2014/main" id="{92235290-5C77-431D-9E19-A3E300982FE2}"/>
              </a:ext>
            </a:extLst>
          </p:cNvPr>
          <p:cNvSpPr/>
          <p:nvPr/>
        </p:nvSpPr>
        <p:spPr>
          <a:xfrm>
            <a:off x="5887450" y="3311050"/>
            <a:ext cx="457200" cy="134123"/>
          </a:xfrm>
          <a:prstGeom prst="rect">
            <a:avLst/>
          </a:prstGeom>
          <a:solidFill>
            <a:srgbClr val="6D2077"/>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정선</a:t>
            </a:r>
            <a:endParaRPr lang="en-US" altLang="ko-KR" sz="600" b="1" dirty="0">
              <a:solidFill>
                <a:prstClr val="white"/>
              </a:solidFill>
              <a:latin typeface="Arial" panose="020B0604020202020204" pitchFamily="34" charset="0"/>
              <a:ea typeface="+mj-ea"/>
              <a:cs typeface="Arial" panose="020B0604020202020204" pitchFamily="34" charset="0"/>
            </a:endParaRPr>
          </a:p>
        </p:txBody>
      </p:sp>
      <p:cxnSp>
        <p:nvCxnSpPr>
          <p:cNvPr id="607" name="직선 화살표 연결선 606">
            <a:extLst>
              <a:ext uri="{FF2B5EF4-FFF2-40B4-BE49-F238E27FC236}">
                <a16:creationId xmlns:a16="http://schemas.microsoft.com/office/drawing/2014/main" id="{C254A529-A428-4C59-9AC3-F5DBCCE6B588}"/>
              </a:ext>
            </a:extLst>
          </p:cNvPr>
          <p:cNvCxnSpPr>
            <a:cxnSpLocks/>
            <a:stCxn id="584" idx="3"/>
            <a:endCxn id="585" idx="1"/>
          </p:cNvCxnSpPr>
          <p:nvPr/>
        </p:nvCxnSpPr>
        <p:spPr>
          <a:xfrm>
            <a:off x="4042022" y="3378112"/>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4" name="직선 화살표 연결선 613">
            <a:extLst>
              <a:ext uri="{FF2B5EF4-FFF2-40B4-BE49-F238E27FC236}">
                <a16:creationId xmlns:a16="http://schemas.microsoft.com/office/drawing/2014/main" id="{E4CC4795-43EE-4C33-8887-F20187480349}"/>
              </a:ext>
            </a:extLst>
          </p:cNvPr>
          <p:cNvCxnSpPr>
            <a:cxnSpLocks/>
            <a:stCxn id="585" idx="3"/>
            <a:endCxn id="586" idx="1"/>
          </p:cNvCxnSpPr>
          <p:nvPr/>
        </p:nvCxnSpPr>
        <p:spPr>
          <a:xfrm>
            <a:off x="4617679" y="3378112"/>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7" name="직선 화살표 연결선 616">
            <a:extLst>
              <a:ext uri="{FF2B5EF4-FFF2-40B4-BE49-F238E27FC236}">
                <a16:creationId xmlns:a16="http://schemas.microsoft.com/office/drawing/2014/main" id="{B820DC3A-272D-4B19-91E6-BB04EDCB40BD}"/>
              </a:ext>
            </a:extLst>
          </p:cNvPr>
          <p:cNvCxnSpPr>
            <a:cxnSpLocks/>
            <a:stCxn id="586" idx="3"/>
            <a:endCxn id="587" idx="1"/>
          </p:cNvCxnSpPr>
          <p:nvPr/>
        </p:nvCxnSpPr>
        <p:spPr>
          <a:xfrm>
            <a:off x="5193336" y="3378112"/>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sp>
        <p:nvSpPr>
          <p:cNvPr id="636" name="직사각형 17">
            <a:extLst>
              <a:ext uri="{FF2B5EF4-FFF2-40B4-BE49-F238E27FC236}">
                <a16:creationId xmlns:a16="http://schemas.microsoft.com/office/drawing/2014/main" id="{2D7704C2-E05E-4C8B-82DC-8F6867CB55AF}"/>
              </a:ext>
            </a:extLst>
          </p:cNvPr>
          <p:cNvSpPr>
            <a:spLocks noChangeArrowheads="1"/>
          </p:cNvSpPr>
          <p:nvPr/>
        </p:nvSpPr>
        <p:spPr bwMode="auto">
          <a:xfrm>
            <a:off x="3517709" y="5448095"/>
            <a:ext cx="2881860" cy="795646"/>
          </a:xfrm>
          <a:prstGeom prst="rect">
            <a:avLst/>
          </a:prstGeom>
          <a:noFill/>
          <a:ln w="9525" algn="ctr">
            <a:solidFill>
              <a:srgbClr val="0091DA"/>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637" name="직사각형 636">
            <a:extLst>
              <a:ext uri="{FF2B5EF4-FFF2-40B4-BE49-F238E27FC236}">
                <a16:creationId xmlns:a16="http://schemas.microsoft.com/office/drawing/2014/main" id="{FAC36DAA-22B6-421B-B240-027673DA6CD8}"/>
              </a:ext>
            </a:extLst>
          </p:cNvPr>
          <p:cNvSpPr/>
          <p:nvPr/>
        </p:nvSpPr>
        <p:spPr bwMode="auto">
          <a:xfrm>
            <a:off x="3674329" y="5366159"/>
            <a:ext cx="1027499"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005EB8"/>
                </a:solidFill>
                <a:latin typeface="Arial" panose="020B0604020202020204" pitchFamily="34" charset="0"/>
                <a:ea typeface="+mj-ea"/>
                <a:cs typeface="Arial" panose="020B0604020202020204" pitchFamily="34" charset="0"/>
              </a:rPr>
              <a:t>인력 </a:t>
            </a:r>
            <a:r>
              <a:rPr lang="en-US" altLang="ko-KR" sz="900" b="1" kern="0" dirty="0">
                <a:solidFill>
                  <a:srgbClr val="005EB8"/>
                </a:solidFill>
                <a:latin typeface="Arial" panose="020B0604020202020204" pitchFamily="34" charset="0"/>
                <a:ea typeface="+mj-ea"/>
                <a:cs typeface="Arial" panose="020B0604020202020204" pitchFamily="34" charset="0"/>
              </a:rPr>
              <a:t>(</a:t>
            </a:r>
            <a:r>
              <a:rPr lang="ko-KR" altLang="en-US" sz="900" b="1" kern="0" dirty="0">
                <a:solidFill>
                  <a:srgbClr val="005EB8"/>
                </a:solidFill>
                <a:latin typeface="Arial" panose="020B0604020202020204" pitchFamily="34" charset="0"/>
                <a:ea typeface="+mj-ea"/>
                <a:cs typeface="Arial" panose="020B0604020202020204" pitchFamily="34" charset="0"/>
              </a:rPr>
              <a:t>제조</a:t>
            </a:r>
            <a:r>
              <a:rPr lang="en-US" altLang="ko-KR" sz="900" b="1" kern="0" dirty="0">
                <a:solidFill>
                  <a:srgbClr val="005EB8"/>
                </a:solidFill>
                <a:latin typeface="Arial" panose="020B0604020202020204" pitchFamily="34" charset="0"/>
                <a:ea typeface="+mj-ea"/>
                <a:cs typeface="Arial" panose="020B0604020202020204" pitchFamily="34" charset="0"/>
              </a:rPr>
              <a:t>/</a:t>
            </a:r>
            <a:r>
              <a:rPr lang="ko-KR" altLang="en-US" sz="900" b="1" kern="0" dirty="0">
                <a:solidFill>
                  <a:srgbClr val="005EB8"/>
                </a:solidFill>
                <a:latin typeface="Arial" panose="020B0604020202020204" pitchFamily="34" charset="0"/>
                <a:ea typeface="+mj-ea"/>
                <a:cs typeface="Arial" panose="020B0604020202020204" pitchFamily="34" charset="0"/>
              </a:rPr>
              <a:t>판관</a:t>
            </a:r>
            <a:r>
              <a:rPr lang="en-US" altLang="ko-KR" sz="900" b="1" kern="0" dirty="0">
                <a:solidFill>
                  <a:srgbClr val="005EB8"/>
                </a:solidFill>
                <a:latin typeface="Arial" panose="020B0604020202020204" pitchFamily="34" charset="0"/>
                <a:ea typeface="+mj-ea"/>
                <a:cs typeface="Arial" panose="020B0604020202020204" pitchFamily="34" charset="0"/>
              </a:rPr>
              <a:t>)</a:t>
            </a:r>
            <a:endParaRPr lang="en-GB" sz="900" b="1" kern="0" baseline="30000" dirty="0">
              <a:solidFill>
                <a:srgbClr val="005EB8"/>
              </a:solidFill>
              <a:latin typeface="Arial" panose="020B0604020202020204" pitchFamily="34" charset="0"/>
              <a:ea typeface="+mj-ea"/>
              <a:cs typeface="Arial" panose="020B0604020202020204" pitchFamily="34" charset="0"/>
            </a:endParaRPr>
          </a:p>
        </p:txBody>
      </p:sp>
      <p:sp>
        <p:nvSpPr>
          <p:cNvPr id="638" name="직사각형 637">
            <a:extLst>
              <a:ext uri="{FF2B5EF4-FFF2-40B4-BE49-F238E27FC236}">
                <a16:creationId xmlns:a16="http://schemas.microsoft.com/office/drawing/2014/main" id="{B1E430EB-3ECA-4E9E-BDBF-F8191DC886A7}"/>
              </a:ext>
            </a:extLst>
          </p:cNvPr>
          <p:cNvSpPr/>
          <p:nvPr/>
        </p:nvSpPr>
        <p:spPr>
          <a:xfrm>
            <a:off x="3585570" y="5805444"/>
            <a:ext cx="542385" cy="121501"/>
          </a:xfrm>
          <a:prstGeom prst="rect">
            <a:avLst/>
          </a:prstGeom>
          <a:solidFill>
            <a:srgbClr val="00338D"/>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제지</a:t>
            </a:r>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dirty="0">
                <a:solidFill>
                  <a:prstClr val="white"/>
                </a:solidFill>
                <a:latin typeface="Arial" panose="020B0604020202020204" pitchFamily="34" charset="0"/>
                <a:ea typeface="+mj-ea"/>
                <a:cs typeface="Arial" panose="020B0604020202020204" pitchFamily="34" charset="0"/>
              </a:rPr>
              <a:t>판관</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639" name="직사각형 638">
            <a:extLst>
              <a:ext uri="{FF2B5EF4-FFF2-40B4-BE49-F238E27FC236}">
                <a16:creationId xmlns:a16="http://schemas.microsoft.com/office/drawing/2014/main" id="{62AD569B-914B-49E1-A155-A6CCDE7949BA}"/>
              </a:ext>
            </a:extLst>
          </p:cNvPr>
          <p:cNvSpPr/>
          <p:nvPr/>
        </p:nvSpPr>
        <p:spPr>
          <a:xfrm>
            <a:off x="4181494" y="5669083"/>
            <a:ext cx="1460622" cy="12150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defTabSz="457198">
              <a:spcBef>
                <a:spcPts val="200"/>
              </a:spcBef>
              <a:defRPr/>
            </a:pPr>
            <a:r>
              <a:rPr lang="ko-KR" altLang="en-US" sz="700" dirty="0">
                <a:solidFill>
                  <a:srgbClr val="000000"/>
                </a:solidFill>
                <a:latin typeface="Arial" panose="020B0604020202020204" pitchFamily="34" charset="0"/>
                <a:ea typeface="+mj-ea"/>
                <a:cs typeface="Arial" panose="020B0604020202020204" pitchFamily="34" charset="0"/>
              </a:rPr>
              <a:t>생산팀</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err="1">
                <a:solidFill>
                  <a:srgbClr val="000000"/>
                </a:solidFill>
                <a:latin typeface="Arial" panose="020B0604020202020204" pitchFamily="34" charset="0"/>
                <a:ea typeface="+mj-ea"/>
                <a:cs typeface="Arial" panose="020B0604020202020204" pitchFamily="34" charset="0"/>
              </a:rPr>
              <a:t>품질팀</a:t>
            </a:r>
            <a:r>
              <a:rPr lang="ko-KR" altLang="en-US" sz="700" dirty="0">
                <a:solidFill>
                  <a:srgbClr val="000000"/>
                </a:solidFill>
                <a:latin typeface="Arial" panose="020B0604020202020204" pitchFamily="34" charset="0"/>
                <a:ea typeface="+mj-ea"/>
                <a:cs typeface="Arial" panose="020B0604020202020204" pitchFamily="34" charset="0"/>
              </a:rPr>
              <a:t> 인력</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641" name="직사각형 227">
            <a:extLst>
              <a:ext uri="{FF2B5EF4-FFF2-40B4-BE49-F238E27FC236}">
                <a16:creationId xmlns:a16="http://schemas.microsoft.com/office/drawing/2014/main" id="{E2A1D449-A99C-441F-920C-F98FE2933A60}"/>
              </a:ext>
            </a:extLst>
          </p:cNvPr>
          <p:cNvSpPr/>
          <p:nvPr/>
        </p:nvSpPr>
        <p:spPr bwMode="auto">
          <a:xfrm>
            <a:off x="6561035" y="4357107"/>
            <a:ext cx="1009521" cy="180000"/>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dirty="0">
                <a:solidFill>
                  <a:prstClr val="white"/>
                </a:solidFill>
                <a:latin typeface="Arial" panose="020B0604020202020204" pitchFamily="34" charset="0"/>
                <a:ea typeface="+mj-ea"/>
                <a:cs typeface="Arial" panose="020B0604020202020204" pitchFamily="34" charset="0"/>
              </a:rPr>
              <a:t>제지 수출</a:t>
            </a:r>
          </a:p>
        </p:txBody>
      </p:sp>
      <p:sp>
        <p:nvSpPr>
          <p:cNvPr id="642" name="직사각형 227">
            <a:extLst>
              <a:ext uri="{FF2B5EF4-FFF2-40B4-BE49-F238E27FC236}">
                <a16:creationId xmlns:a16="http://schemas.microsoft.com/office/drawing/2014/main" id="{031EE8B8-B23B-4D37-838F-7DD39C02FCFA}"/>
              </a:ext>
            </a:extLst>
          </p:cNvPr>
          <p:cNvSpPr/>
          <p:nvPr/>
        </p:nvSpPr>
        <p:spPr bwMode="auto">
          <a:xfrm>
            <a:off x="7627468" y="4357108"/>
            <a:ext cx="678599"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700" dirty="0">
                <a:solidFill>
                  <a:srgbClr val="000000"/>
                </a:solidFill>
                <a:latin typeface="Arial" panose="020B0604020202020204" pitchFamily="34" charset="0"/>
                <a:ea typeface="+mj-ea"/>
                <a:cs typeface="Arial" panose="020B0604020202020204" pitchFamily="34" charset="0"/>
              </a:rPr>
              <a:t>101,088</a:t>
            </a:r>
          </a:p>
        </p:txBody>
      </p:sp>
      <p:sp>
        <p:nvSpPr>
          <p:cNvPr id="644" name="직사각형 227">
            <a:extLst>
              <a:ext uri="{FF2B5EF4-FFF2-40B4-BE49-F238E27FC236}">
                <a16:creationId xmlns:a16="http://schemas.microsoft.com/office/drawing/2014/main" id="{B747674A-641A-4A4F-8A50-7EDB8D2662D7}"/>
              </a:ext>
            </a:extLst>
          </p:cNvPr>
          <p:cNvSpPr/>
          <p:nvPr/>
        </p:nvSpPr>
        <p:spPr bwMode="auto">
          <a:xfrm>
            <a:off x="8353033" y="4357108"/>
            <a:ext cx="994997" cy="179999"/>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700" dirty="0">
                <a:solidFill>
                  <a:srgbClr val="000000"/>
                </a:solidFill>
                <a:latin typeface="Arial" panose="020B0604020202020204" pitchFamily="34" charset="0"/>
                <a:ea typeface="+mj-ea"/>
                <a:cs typeface="Arial" panose="020B0604020202020204" pitchFamily="34" charset="0"/>
              </a:rPr>
              <a:t>153,907 M/T</a:t>
            </a:r>
          </a:p>
        </p:txBody>
      </p:sp>
      <p:sp>
        <p:nvSpPr>
          <p:cNvPr id="670" name="직사각형 227">
            <a:extLst>
              <a:ext uri="{FF2B5EF4-FFF2-40B4-BE49-F238E27FC236}">
                <a16:creationId xmlns:a16="http://schemas.microsoft.com/office/drawing/2014/main" id="{4613A30B-F17B-48A0-BCA2-19E937BEDF40}"/>
              </a:ext>
            </a:extLst>
          </p:cNvPr>
          <p:cNvSpPr/>
          <p:nvPr/>
        </p:nvSpPr>
        <p:spPr bwMode="auto">
          <a:xfrm>
            <a:off x="6561035" y="4570922"/>
            <a:ext cx="1009521" cy="180000"/>
          </a:xfrm>
          <a:prstGeom prst="rect">
            <a:avLst/>
          </a:prstGeom>
          <a:solidFill>
            <a:srgbClr val="925899"/>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dirty="0">
                <a:solidFill>
                  <a:prstClr val="white"/>
                </a:solidFill>
                <a:latin typeface="Arial" panose="020B0604020202020204" pitchFamily="34" charset="0"/>
                <a:ea typeface="+mj-ea"/>
                <a:cs typeface="Arial" panose="020B0604020202020204" pitchFamily="34" charset="0"/>
              </a:rPr>
              <a:t>미디어 내수</a:t>
            </a:r>
            <a:r>
              <a:rPr lang="en-US" altLang="ko-KR" sz="800" b="1" baseline="30000" dirty="0">
                <a:solidFill>
                  <a:prstClr val="white"/>
                </a:solidFill>
                <a:latin typeface="Arial" panose="020B0604020202020204" pitchFamily="34" charset="0"/>
                <a:ea typeface="+mj-ea"/>
                <a:cs typeface="Arial" panose="020B0604020202020204" pitchFamily="34" charset="0"/>
              </a:rPr>
              <a:t>1</a:t>
            </a:r>
            <a:endParaRPr lang="ko-KR" altLang="en-US" sz="800" b="1" baseline="30000" dirty="0">
              <a:solidFill>
                <a:prstClr val="white"/>
              </a:solidFill>
              <a:latin typeface="Arial" panose="020B0604020202020204" pitchFamily="34" charset="0"/>
              <a:ea typeface="+mj-ea"/>
              <a:cs typeface="Arial" panose="020B0604020202020204" pitchFamily="34" charset="0"/>
            </a:endParaRPr>
          </a:p>
        </p:txBody>
      </p:sp>
      <p:sp>
        <p:nvSpPr>
          <p:cNvPr id="673" name="직사각형 227">
            <a:extLst>
              <a:ext uri="{FF2B5EF4-FFF2-40B4-BE49-F238E27FC236}">
                <a16:creationId xmlns:a16="http://schemas.microsoft.com/office/drawing/2014/main" id="{DF2E395C-D1D9-483E-9FFC-19CAC97DB10E}"/>
              </a:ext>
            </a:extLst>
          </p:cNvPr>
          <p:cNvSpPr/>
          <p:nvPr/>
        </p:nvSpPr>
        <p:spPr bwMode="auto">
          <a:xfrm>
            <a:off x="7627468" y="4570923"/>
            <a:ext cx="678599"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700" dirty="0">
                <a:solidFill>
                  <a:srgbClr val="000000"/>
                </a:solidFill>
                <a:latin typeface="Arial" panose="020B0604020202020204" pitchFamily="34" charset="0"/>
                <a:ea typeface="+mj-ea"/>
                <a:cs typeface="Arial" panose="020B0604020202020204" pitchFamily="34" charset="0"/>
              </a:rPr>
              <a:t>6,945</a:t>
            </a:r>
          </a:p>
        </p:txBody>
      </p:sp>
      <p:sp>
        <p:nvSpPr>
          <p:cNvPr id="675" name="직사각형 227">
            <a:extLst>
              <a:ext uri="{FF2B5EF4-FFF2-40B4-BE49-F238E27FC236}">
                <a16:creationId xmlns:a16="http://schemas.microsoft.com/office/drawing/2014/main" id="{96868D26-E224-4A8C-9BC6-BA88213B9EF5}"/>
              </a:ext>
            </a:extLst>
          </p:cNvPr>
          <p:cNvSpPr/>
          <p:nvPr/>
        </p:nvSpPr>
        <p:spPr bwMode="auto">
          <a:xfrm>
            <a:off x="8353033" y="4570923"/>
            <a:ext cx="994997" cy="179999"/>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700" dirty="0">
                <a:solidFill>
                  <a:srgbClr val="000000"/>
                </a:solidFill>
                <a:latin typeface="Arial" panose="020B0604020202020204" pitchFamily="34" charset="0"/>
                <a:ea typeface="+mj-ea"/>
                <a:cs typeface="Arial" panose="020B0604020202020204" pitchFamily="34" charset="0"/>
              </a:rPr>
              <a:t>3,697,497</a:t>
            </a:r>
            <a:r>
              <a:rPr lang="en-US" altLang="ko-KR" sz="700" dirty="0">
                <a:solidFill>
                  <a:srgbClr val="470A68"/>
                </a:solidFill>
                <a:latin typeface="Arial" panose="020B0604020202020204" pitchFamily="34" charset="0"/>
                <a:ea typeface="+mj-ea"/>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m</a:t>
            </a:r>
            <a:r>
              <a:rPr lang="en-US" altLang="ko-KR" sz="700" baseline="30000" dirty="0">
                <a:latin typeface="Arial" panose="020B0604020202020204" pitchFamily="34" charset="0"/>
                <a:ea typeface="+mj-ea"/>
                <a:cs typeface="Arial" panose="020B0604020202020204" pitchFamily="34" charset="0"/>
              </a:rPr>
              <a:t>2</a:t>
            </a:r>
          </a:p>
        </p:txBody>
      </p:sp>
      <p:sp>
        <p:nvSpPr>
          <p:cNvPr id="676" name="직사각형 227">
            <a:extLst>
              <a:ext uri="{FF2B5EF4-FFF2-40B4-BE49-F238E27FC236}">
                <a16:creationId xmlns:a16="http://schemas.microsoft.com/office/drawing/2014/main" id="{D544308C-D9CA-460E-BDD0-63752A66A924}"/>
              </a:ext>
            </a:extLst>
          </p:cNvPr>
          <p:cNvSpPr/>
          <p:nvPr/>
        </p:nvSpPr>
        <p:spPr bwMode="auto">
          <a:xfrm>
            <a:off x="6561035" y="4784737"/>
            <a:ext cx="1009521" cy="180000"/>
          </a:xfrm>
          <a:prstGeom prst="rect">
            <a:avLst/>
          </a:prstGeom>
          <a:solidFill>
            <a:srgbClr val="925899"/>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dirty="0">
                <a:solidFill>
                  <a:prstClr val="white"/>
                </a:solidFill>
                <a:latin typeface="Arial" panose="020B0604020202020204" pitchFamily="34" charset="0"/>
                <a:ea typeface="+mj-ea"/>
                <a:cs typeface="Arial" panose="020B0604020202020204" pitchFamily="34" charset="0"/>
              </a:rPr>
              <a:t>미디어 수출</a:t>
            </a:r>
          </a:p>
        </p:txBody>
      </p:sp>
      <p:sp>
        <p:nvSpPr>
          <p:cNvPr id="677" name="직사각형 227">
            <a:extLst>
              <a:ext uri="{FF2B5EF4-FFF2-40B4-BE49-F238E27FC236}">
                <a16:creationId xmlns:a16="http://schemas.microsoft.com/office/drawing/2014/main" id="{22E3CD2D-CDA4-4444-91D4-B91460AF012D}"/>
              </a:ext>
            </a:extLst>
          </p:cNvPr>
          <p:cNvSpPr/>
          <p:nvPr/>
        </p:nvSpPr>
        <p:spPr bwMode="auto">
          <a:xfrm>
            <a:off x="7627468" y="4784738"/>
            <a:ext cx="678599"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700" dirty="0">
                <a:solidFill>
                  <a:srgbClr val="000000"/>
                </a:solidFill>
                <a:latin typeface="Arial" panose="020B0604020202020204" pitchFamily="34" charset="0"/>
                <a:ea typeface="+mj-ea"/>
                <a:cs typeface="Arial" panose="020B0604020202020204" pitchFamily="34" charset="0"/>
              </a:rPr>
              <a:t>15,820</a:t>
            </a:r>
          </a:p>
        </p:txBody>
      </p:sp>
      <p:sp>
        <p:nvSpPr>
          <p:cNvPr id="679" name="직사각형 227">
            <a:extLst>
              <a:ext uri="{FF2B5EF4-FFF2-40B4-BE49-F238E27FC236}">
                <a16:creationId xmlns:a16="http://schemas.microsoft.com/office/drawing/2014/main" id="{29E9965B-DB91-4307-A077-B420E6E2216E}"/>
              </a:ext>
            </a:extLst>
          </p:cNvPr>
          <p:cNvSpPr/>
          <p:nvPr/>
        </p:nvSpPr>
        <p:spPr bwMode="auto">
          <a:xfrm>
            <a:off x="8353033" y="4784738"/>
            <a:ext cx="994997" cy="179999"/>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700" dirty="0">
                <a:solidFill>
                  <a:srgbClr val="000000"/>
                </a:solidFill>
                <a:latin typeface="Arial" panose="020B0604020202020204" pitchFamily="34" charset="0"/>
                <a:ea typeface="+mj-ea"/>
                <a:cs typeface="Arial" panose="020B0604020202020204" pitchFamily="34" charset="0"/>
              </a:rPr>
              <a:t>7,096,880</a:t>
            </a:r>
            <a:r>
              <a:rPr lang="en-US" altLang="ko-KR" sz="700" dirty="0">
                <a:solidFill>
                  <a:srgbClr val="470A68"/>
                </a:solidFill>
                <a:latin typeface="Arial" panose="020B0604020202020204" pitchFamily="34" charset="0"/>
                <a:ea typeface="+mj-ea"/>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m</a:t>
            </a:r>
            <a:r>
              <a:rPr lang="en-US" altLang="ko-KR" sz="700" baseline="30000" dirty="0">
                <a:latin typeface="Arial" panose="020B0604020202020204" pitchFamily="34" charset="0"/>
                <a:ea typeface="+mj-ea"/>
                <a:cs typeface="Arial" panose="020B0604020202020204" pitchFamily="34" charset="0"/>
              </a:rPr>
              <a:t>2</a:t>
            </a:r>
            <a:endParaRPr lang="en-US" altLang="ko-KR" sz="700" dirty="0">
              <a:latin typeface="Arial" panose="020B0604020202020204" pitchFamily="34" charset="0"/>
              <a:ea typeface="+mj-ea"/>
              <a:cs typeface="Arial" panose="020B0604020202020204" pitchFamily="34" charset="0"/>
            </a:endParaRPr>
          </a:p>
        </p:txBody>
      </p:sp>
      <p:sp>
        <p:nvSpPr>
          <p:cNvPr id="762" name="직사각형 227">
            <a:extLst>
              <a:ext uri="{FF2B5EF4-FFF2-40B4-BE49-F238E27FC236}">
                <a16:creationId xmlns:a16="http://schemas.microsoft.com/office/drawing/2014/main" id="{901A0670-6929-4BD9-8B79-3A46E7022644}"/>
              </a:ext>
            </a:extLst>
          </p:cNvPr>
          <p:cNvSpPr/>
          <p:nvPr/>
        </p:nvSpPr>
        <p:spPr bwMode="auto">
          <a:xfrm>
            <a:off x="6537458" y="5791096"/>
            <a:ext cx="647999" cy="401117"/>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회수기일</a:t>
            </a:r>
          </a:p>
        </p:txBody>
      </p:sp>
      <p:sp>
        <p:nvSpPr>
          <p:cNvPr id="768" name="직사각형 227">
            <a:extLst>
              <a:ext uri="{FF2B5EF4-FFF2-40B4-BE49-F238E27FC236}">
                <a16:creationId xmlns:a16="http://schemas.microsoft.com/office/drawing/2014/main" id="{1D91914B-E41B-4D7C-BCC4-BA99C2ECB53D}"/>
              </a:ext>
            </a:extLst>
          </p:cNvPr>
          <p:cNvSpPr/>
          <p:nvPr/>
        </p:nvSpPr>
        <p:spPr bwMode="auto">
          <a:xfrm>
            <a:off x="7243055" y="5791096"/>
            <a:ext cx="2107820" cy="401117"/>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ea typeface="+mj-ea"/>
                <a:cs typeface="Arial" panose="020B0604020202020204" pitchFamily="34" charset="0"/>
              </a:rPr>
              <a:t>제지</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 </a:t>
            </a:r>
            <a:r>
              <a:rPr lang="en-US" altLang="ko-KR" sz="700" dirty="0">
                <a:solidFill>
                  <a:srgbClr val="000000"/>
                </a:solidFill>
                <a:latin typeface="Arial" panose="020B0604020202020204" pitchFamily="34" charset="0"/>
                <a:ea typeface="+mj-ea"/>
                <a:cs typeface="Arial" panose="020B0604020202020204" pitchFamily="34" charset="0"/>
              </a:rPr>
              <a:t>45.5~57</a:t>
            </a:r>
            <a:r>
              <a:rPr lang="ko-KR" altLang="en-US" sz="700" dirty="0">
                <a:solidFill>
                  <a:srgbClr val="000000"/>
                </a:solidFill>
                <a:latin typeface="Arial" panose="020B0604020202020204" pitchFamily="34" charset="0"/>
                <a:ea typeface="+mj-ea"/>
                <a:cs typeface="Arial" panose="020B0604020202020204" pitchFamily="34" charset="0"/>
              </a:rPr>
              <a:t>일</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평균 </a:t>
            </a:r>
            <a:r>
              <a:rPr lang="en-US" altLang="ko-KR" sz="700" dirty="0">
                <a:solidFill>
                  <a:srgbClr val="000000"/>
                </a:solidFill>
                <a:latin typeface="Arial" panose="020B0604020202020204" pitchFamily="34" charset="0"/>
                <a:ea typeface="+mj-ea"/>
                <a:cs typeface="Arial" panose="020B0604020202020204" pitchFamily="34" charset="0"/>
              </a:rPr>
              <a:t>50.2</a:t>
            </a:r>
            <a:r>
              <a:rPr lang="ko-KR" altLang="en-US" sz="700" dirty="0">
                <a:solidFill>
                  <a:srgbClr val="000000"/>
                </a:solidFill>
                <a:latin typeface="Arial" panose="020B0604020202020204" pitchFamily="34" charset="0"/>
                <a:ea typeface="+mj-ea"/>
                <a:cs typeface="Arial" panose="020B0604020202020204" pitchFamily="34" charset="0"/>
              </a:rPr>
              <a:t>일</a:t>
            </a:r>
            <a:endParaRPr lang="en-US" altLang="ko-KR" sz="700" dirty="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ea typeface="+mj-ea"/>
                <a:cs typeface="Arial" panose="020B0604020202020204" pitchFamily="34" charset="0"/>
              </a:rPr>
              <a:t>미디어</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 </a:t>
            </a:r>
            <a:r>
              <a:rPr lang="en-US" altLang="ko-KR" sz="700" dirty="0">
                <a:solidFill>
                  <a:srgbClr val="000000"/>
                </a:solidFill>
                <a:latin typeface="Arial" panose="020B0604020202020204" pitchFamily="34" charset="0"/>
                <a:ea typeface="+mj-ea"/>
                <a:cs typeface="Arial" panose="020B0604020202020204" pitchFamily="34" charset="0"/>
              </a:rPr>
              <a:t>59.4~73.5</a:t>
            </a:r>
            <a:r>
              <a:rPr lang="ko-KR" altLang="en-US" sz="700" dirty="0">
                <a:solidFill>
                  <a:srgbClr val="000000"/>
                </a:solidFill>
                <a:latin typeface="Arial" panose="020B0604020202020204" pitchFamily="34" charset="0"/>
                <a:ea typeface="+mj-ea"/>
                <a:cs typeface="Arial" panose="020B0604020202020204" pitchFamily="34" charset="0"/>
              </a:rPr>
              <a:t>일</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평균 </a:t>
            </a:r>
            <a:r>
              <a:rPr lang="en-US" altLang="ko-KR" sz="700" dirty="0">
                <a:solidFill>
                  <a:srgbClr val="000000"/>
                </a:solidFill>
                <a:latin typeface="Arial" panose="020B0604020202020204" pitchFamily="34" charset="0"/>
                <a:ea typeface="+mj-ea"/>
                <a:cs typeface="Arial" panose="020B0604020202020204" pitchFamily="34" charset="0"/>
              </a:rPr>
              <a:t>63.9</a:t>
            </a:r>
            <a:r>
              <a:rPr lang="ko-KR" altLang="en-US" sz="700" dirty="0">
                <a:solidFill>
                  <a:srgbClr val="000000"/>
                </a:solidFill>
                <a:latin typeface="Arial" panose="020B0604020202020204" pitchFamily="34" charset="0"/>
                <a:ea typeface="+mj-ea"/>
                <a:cs typeface="Arial" panose="020B0604020202020204" pitchFamily="34" charset="0"/>
              </a:rPr>
              <a:t>일이며 제지부문 대비 </a:t>
            </a:r>
            <a:r>
              <a:rPr lang="en-US" altLang="ko-KR" sz="700" dirty="0">
                <a:solidFill>
                  <a:srgbClr val="000000"/>
                </a:solidFill>
                <a:latin typeface="Arial" panose="020B0604020202020204" pitchFamily="34" charset="0"/>
                <a:ea typeface="+mj-ea"/>
                <a:cs typeface="Arial" panose="020B0604020202020204" pitchFamily="34" charset="0"/>
              </a:rPr>
              <a:t>2</a:t>
            </a:r>
            <a:r>
              <a:rPr lang="ko-KR" altLang="en-US" sz="700" dirty="0">
                <a:solidFill>
                  <a:srgbClr val="000000"/>
                </a:solidFill>
                <a:latin typeface="Arial" panose="020B0604020202020204" pitchFamily="34" charset="0"/>
                <a:ea typeface="+mj-ea"/>
                <a:cs typeface="Arial" panose="020B0604020202020204" pitchFamily="34" charset="0"/>
              </a:rPr>
              <a:t>주 가량 긴 편에 해당함</a:t>
            </a:r>
            <a:r>
              <a:rPr lang="en-US" altLang="ko-KR" sz="700" dirty="0">
                <a:solidFill>
                  <a:srgbClr val="000000"/>
                </a:solidFill>
                <a:latin typeface="Arial" panose="020B0604020202020204" pitchFamily="34" charset="0"/>
                <a:ea typeface="+mj-ea"/>
                <a:cs typeface="Arial" panose="020B0604020202020204" pitchFamily="34" charset="0"/>
              </a:rPr>
              <a:t> </a:t>
            </a:r>
          </a:p>
        </p:txBody>
      </p:sp>
      <p:sp>
        <p:nvSpPr>
          <p:cNvPr id="779" name="직사각형 778">
            <a:extLst>
              <a:ext uri="{FF2B5EF4-FFF2-40B4-BE49-F238E27FC236}">
                <a16:creationId xmlns:a16="http://schemas.microsoft.com/office/drawing/2014/main" id="{F220ECDE-383A-4301-99C7-D90B5513F57C}"/>
              </a:ext>
            </a:extLst>
          </p:cNvPr>
          <p:cNvSpPr/>
          <p:nvPr/>
        </p:nvSpPr>
        <p:spPr>
          <a:xfrm>
            <a:off x="3585570" y="5669083"/>
            <a:ext cx="542385" cy="121501"/>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제지</a:t>
            </a:r>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dirty="0">
                <a:solidFill>
                  <a:prstClr val="white"/>
                </a:solidFill>
                <a:latin typeface="Arial" panose="020B0604020202020204" pitchFamily="34" charset="0"/>
                <a:ea typeface="+mj-ea"/>
                <a:cs typeface="Arial" panose="020B0604020202020204" pitchFamily="34" charset="0"/>
              </a:rPr>
              <a:t>제조</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780" name="직사각형 779">
            <a:extLst>
              <a:ext uri="{FF2B5EF4-FFF2-40B4-BE49-F238E27FC236}">
                <a16:creationId xmlns:a16="http://schemas.microsoft.com/office/drawing/2014/main" id="{F626297D-D2F8-4573-876E-75597961404D}"/>
              </a:ext>
            </a:extLst>
          </p:cNvPr>
          <p:cNvSpPr/>
          <p:nvPr/>
        </p:nvSpPr>
        <p:spPr>
          <a:xfrm>
            <a:off x="4181495" y="5805444"/>
            <a:ext cx="1458992" cy="12150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defTabSz="457198">
              <a:spcBef>
                <a:spcPts val="200"/>
              </a:spcBef>
              <a:defRPr/>
            </a:pPr>
            <a:r>
              <a:rPr lang="ko-KR" altLang="en-US" sz="700" dirty="0">
                <a:solidFill>
                  <a:srgbClr val="000000"/>
                </a:solidFill>
                <a:latin typeface="Arial" panose="020B0604020202020204" pitchFamily="34" charset="0"/>
                <a:ea typeface="+mj-ea"/>
                <a:cs typeface="Arial" panose="020B0604020202020204" pitchFamily="34" charset="0"/>
              </a:rPr>
              <a:t>영업</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경영기획팀 인력</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806" name="직사각형 227">
            <a:extLst>
              <a:ext uri="{FF2B5EF4-FFF2-40B4-BE49-F238E27FC236}">
                <a16:creationId xmlns:a16="http://schemas.microsoft.com/office/drawing/2014/main" id="{4E4C462F-6D5E-4EE5-83AB-0BAF0BB41EB7}"/>
              </a:ext>
            </a:extLst>
          </p:cNvPr>
          <p:cNvSpPr/>
          <p:nvPr/>
        </p:nvSpPr>
        <p:spPr bwMode="auto">
          <a:xfrm>
            <a:off x="1346736" y="3881668"/>
            <a:ext cx="1596477" cy="1050525"/>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0488" indent="-90488" defTabSz="781990">
              <a:buFont typeface="Arial" panose="020B0604020202020204" pitchFamily="34" charset="0"/>
              <a:buChar char="•"/>
            </a:pPr>
            <a:r>
              <a:rPr lang="ko-KR" altLang="en-US" sz="700" dirty="0" err="1">
                <a:solidFill>
                  <a:srgbClr val="000000"/>
                </a:solidFill>
                <a:latin typeface="Arial" panose="020B0604020202020204" pitchFamily="34" charset="0"/>
                <a:ea typeface="+mj-ea"/>
                <a:cs typeface="Arial" panose="020B0604020202020204" pitchFamily="34" charset="0"/>
              </a:rPr>
              <a:t>원단류</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내수 </a:t>
            </a:r>
            <a:r>
              <a:rPr lang="en-US" altLang="ko-KR" sz="700" dirty="0">
                <a:solidFill>
                  <a:srgbClr val="000000"/>
                </a:solidFill>
                <a:latin typeface="Arial" panose="020B0604020202020204" pitchFamily="34" charset="0"/>
                <a:ea typeface="+mj-ea"/>
                <a:cs typeface="Arial" panose="020B0604020202020204" pitchFamily="34" charset="0"/>
              </a:rPr>
              <a:t>87%, </a:t>
            </a:r>
            <a:r>
              <a:rPr lang="ko-KR" altLang="en-US" sz="700" dirty="0">
                <a:solidFill>
                  <a:srgbClr val="000000"/>
                </a:solidFill>
                <a:latin typeface="Arial" panose="020B0604020202020204" pitchFamily="34" charset="0"/>
                <a:ea typeface="+mj-ea"/>
                <a:cs typeface="Arial" panose="020B0604020202020204" pitchFamily="34" charset="0"/>
              </a:rPr>
              <a:t>수입 </a:t>
            </a:r>
            <a:r>
              <a:rPr lang="en-US" altLang="ko-KR" sz="700" dirty="0">
                <a:solidFill>
                  <a:srgbClr val="000000"/>
                </a:solidFill>
                <a:latin typeface="Arial" panose="020B0604020202020204" pitchFamily="34" charset="0"/>
                <a:ea typeface="+mj-ea"/>
                <a:cs typeface="Arial" panose="020B0604020202020204" pitchFamily="34" charset="0"/>
              </a:rPr>
              <a:t>13% </a:t>
            </a:r>
            <a:r>
              <a:rPr lang="ko-KR" altLang="en-US" sz="700" dirty="0">
                <a:solidFill>
                  <a:srgbClr val="000000"/>
                </a:solidFill>
                <a:latin typeface="Arial" panose="020B0604020202020204" pitchFamily="34" charset="0"/>
                <a:ea typeface="+mj-ea"/>
                <a:cs typeface="Arial" panose="020B0604020202020204" pitchFamily="34" charset="0"/>
              </a:rPr>
              <a:t>매입함</a:t>
            </a:r>
            <a:endParaRPr lang="en-US" altLang="ko-KR" sz="700" dirty="0">
              <a:solidFill>
                <a:srgbClr val="000000"/>
              </a:solidFill>
              <a:latin typeface="Arial" panose="020B0604020202020204" pitchFamily="34" charset="0"/>
              <a:ea typeface="+mj-ea"/>
              <a:cs typeface="Arial" panose="020B0604020202020204" pitchFamily="34" charset="0"/>
            </a:endParaRPr>
          </a:p>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ea typeface="+mj-ea"/>
                <a:cs typeface="Arial" panose="020B0604020202020204" pitchFamily="34" charset="0"/>
              </a:rPr>
              <a:t>내수 매입은 </a:t>
            </a:r>
            <a:r>
              <a:rPr lang="en-US" altLang="ko-KR" sz="700" dirty="0">
                <a:solidFill>
                  <a:srgbClr val="000000"/>
                </a:solidFill>
                <a:latin typeface="Arial" panose="020B0604020202020204" pitchFamily="34" charset="0"/>
                <a:ea typeface="+mj-ea"/>
                <a:cs typeface="Arial" panose="020B0604020202020204" pitchFamily="34" charset="0"/>
              </a:rPr>
              <a:t>PET, PP, PVC, PAPER </a:t>
            </a:r>
            <a:r>
              <a:rPr lang="ko-KR" altLang="en-US" sz="700" dirty="0">
                <a:solidFill>
                  <a:srgbClr val="000000"/>
                </a:solidFill>
                <a:latin typeface="Arial" panose="020B0604020202020204" pitchFamily="34" charset="0"/>
                <a:ea typeface="+mj-ea"/>
                <a:cs typeface="Arial" panose="020B0604020202020204" pitchFamily="34" charset="0"/>
              </a:rPr>
              <a:t>등으로 원자재 단가 변동에 따라 구매단가 변동</a:t>
            </a:r>
            <a:r>
              <a:rPr lang="en-US" altLang="ko-KR" sz="700" dirty="0">
                <a:solidFill>
                  <a:srgbClr val="000000"/>
                </a:solidFill>
                <a:latin typeface="Arial" panose="020B0604020202020204" pitchFamily="34" charset="0"/>
                <a:ea typeface="+mj-ea"/>
                <a:cs typeface="Arial" panose="020B0604020202020204" pitchFamily="34" charset="0"/>
              </a:rPr>
              <a:t>	</a:t>
            </a:r>
          </a:p>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ea typeface="+mj-ea"/>
                <a:cs typeface="Arial" panose="020B0604020202020204" pitchFamily="34" charset="0"/>
              </a:rPr>
              <a:t>수입 매입은 인화지</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일본</a:t>
            </a:r>
            <a:r>
              <a:rPr lang="en-US" altLang="ko-KR" sz="700" dirty="0">
                <a:solidFill>
                  <a:srgbClr val="000000"/>
                </a:solidFill>
                <a:latin typeface="Arial" panose="020B0604020202020204" pitchFamily="34" charset="0"/>
                <a:ea typeface="+mj-ea"/>
                <a:cs typeface="Arial" panose="020B0604020202020204" pitchFamily="34" charset="0"/>
              </a:rPr>
              <a:t>), PET(</a:t>
            </a:r>
            <a:r>
              <a:rPr lang="ko-KR" altLang="en-US" sz="700" dirty="0">
                <a:solidFill>
                  <a:srgbClr val="000000"/>
                </a:solidFill>
                <a:latin typeface="Arial" panose="020B0604020202020204" pitchFamily="34" charset="0"/>
                <a:ea typeface="+mj-ea"/>
                <a:cs typeface="Arial" panose="020B0604020202020204" pitchFamily="34" charset="0"/>
              </a:rPr>
              <a:t>태국</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으로 </a:t>
            </a:r>
            <a:r>
              <a:rPr lang="en-US" altLang="ko-KR" sz="700" dirty="0">
                <a:solidFill>
                  <a:srgbClr val="000000"/>
                </a:solidFill>
                <a:latin typeface="Arial" panose="020B0604020202020204" pitchFamily="34" charset="0"/>
                <a:ea typeface="+mj-ea"/>
                <a:cs typeface="Arial" panose="020B0604020202020204" pitchFamily="34" charset="0"/>
              </a:rPr>
              <a:t>USD </a:t>
            </a:r>
            <a:r>
              <a:rPr lang="ko-KR" altLang="en-US" sz="700" dirty="0">
                <a:solidFill>
                  <a:srgbClr val="000000"/>
                </a:solidFill>
                <a:latin typeface="Arial" panose="020B0604020202020204" pitchFamily="34" charset="0"/>
                <a:ea typeface="+mj-ea"/>
                <a:cs typeface="Arial" panose="020B0604020202020204" pitchFamily="34" charset="0"/>
              </a:rPr>
              <a:t>환율 변동이 주 인상요인</a:t>
            </a:r>
            <a:endParaRPr lang="en-US" altLang="ko-KR" sz="700" dirty="0">
              <a:solidFill>
                <a:srgbClr val="000000"/>
              </a:solidFill>
              <a:latin typeface="Arial" panose="020B0604020202020204" pitchFamily="34" charset="0"/>
              <a:ea typeface="+mj-ea"/>
              <a:cs typeface="Arial" panose="020B0604020202020204" pitchFamily="34" charset="0"/>
            </a:endParaRPr>
          </a:p>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ea typeface="+mj-ea"/>
                <a:cs typeface="Arial" panose="020B0604020202020204" pitchFamily="34" charset="0"/>
              </a:rPr>
              <a:t>원료</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err="1">
                <a:solidFill>
                  <a:srgbClr val="000000"/>
                </a:solidFill>
                <a:latin typeface="Arial" panose="020B0604020202020204" pitchFamily="34" charset="0"/>
                <a:ea typeface="+mj-ea"/>
                <a:cs typeface="Arial" panose="020B0604020202020204" pitchFamily="34" charset="0"/>
              </a:rPr>
              <a:t>약품류</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err="1">
                <a:solidFill>
                  <a:srgbClr val="000000"/>
                </a:solidFill>
                <a:latin typeface="Arial" panose="020B0604020202020204" pitchFamily="34" charset="0"/>
                <a:ea typeface="+mj-ea"/>
                <a:cs typeface="Arial" panose="020B0604020202020204" pitchFamily="34" charset="0"/>
              </a:rPr>
              <a:t>알루미나</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독일</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수입하며 유로 환율 변동이 주 인상 요인</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807" name="직사각형 227">
            <a:extLst>
              <a:ext uri="{FF2B5EF4-FFF2-40B4-BE49-F238E27FC236}">
                <a16:creationId xmlns:a16="http://schemas.microsoft.com/office/drawing/2014/main" id="{A31B4039-B1D7-4491-9056-B1D25D55C022}"/>
              </a:ext>
            </a:extLst>
          </p:cNvPr>
          <p:cNvSpPr/>
          <p:nvPr/>
        </p:nvSpPr>
        <p:spPr bwMode="auto">
          <a:xfrm>
            <a:off x="547962" y="5154176"/>
            <a:ext cx="738000" cy="1038037"/>
          </a:xfrm>
          <a:prstGeom prst="rect">
            <a:avLst/>
          </a:prstGeom>
          <a:solidFill>
            <a:srgbClr val="0D8180"/>
          </a:solidFill>
          <a:ln w="6350" cap="flat" cmpd="sng" algn="ctr">
            <a:no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지급기간</a:t>
            </a:r>
          </a:p>
        </p:txBody>
      </p:sp>
      <p:cxnSp>
        <p:nvCxnSpPr>
          <p:cNvPr id="813" name="직선 연결선 812">
            <a:extLst>
              <a:ext uri="{FF2B5EF4-FFF2-40B4-BE49-F238E27FC236}">
                <a16:creationId xmlns:a16="http://schemas.microsoft.com/office/drawing/2014/main" id="{04514552-753C-4302-90F9-B209A294565A}"/>
              </a:ext>
            </a:extLst>
          </p:cNvPr>
          <p:cNvCxnSpPr>
            <a:cxnSpLocks/>
          </p:cNvCxnSpPr>
          <p:nvPr/>
        </p:nvCxnSpPr>
        <p:spPr bwMode="auto">
          <a:xfrm>
            <a:off x="1347949" y="1721290"/>
            <a:ext cx="1588958" cy="0"/>
          </a:xfrm>
          <a:prstGeom prst="line">
            <a:avLst/>
          </a:prstGeom>
          <a:solidFill>
            <a:srgbClr val="E5E5CC"/>
          </a:solidFill>
          <a:ln w="9525" cap="flat" cmpd="sng" algn="ctr">
            <a:solidFill>
              <a:srgbClr val="00A3A1"/>
            </a:solidFill>
            <a:prstDash val="solid"/>
            <a:round/>
            <a:headEnd type="none" w="med" len="med"/>
            <a:tailEnd type="none" w="med" len="med"/>
          </a:ln>
          <a:effectLst/>
        </p:spPr>
      </p:cxnSp>
      <p:sp>
        <p:nvSpPr>
          <p:cNvPr id="814" name="직사각형 227">
            <a:extLst>
              <a:ext uri="{FF2B5EF4-FFF2-40B4-BE49-F238E27FC236}">
                <a16:creationId xmlns:a16="http://schemas.microsoft.com/office/drawing/2014/main" id="{7D1544EB-948D-4882-A1C3-255E5FE24BD4}"/>
              </a:ext>
            </a:extLst>
          </p:cNvPr>
          <p:cNvSpPr/>
          <p:nvPr/>
        </p:nvSpPr>
        <p:spPr bwMode="auto">
          <a:xfrm>
            <a:off x="554911" y="2954305"/>
            <a:ext cx="730800" cy="894483"/>
          </a:xfrm>
          <a:prstGeom prst="rect">
            <a:avLst/>
          </a:prstGeom>
          <a:solidFill>
            <a:srgbClr val="40BAB9"/>
          </a:solidFill>
          <a:ln w="6350"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781990">
              <a:defRPr/>
            </a:pPr>
            <a:r>
              <a:rPr lang="ko-KR" altLang="en-US" sz="800" b="1" dirty="0">
                <a:solidFill>
                  <a:prstClr val="white"/>
                </a:solidFill>
                <a:latin typeface="Arial" panose="020B0604020202020204" pitchFamily="34" charset="0"/>
                <a:ea typeface="+mj-ea"/>
                <a:cs typeface="Arial" panose="020B0604020202020204" pitchFamily="34" charset="0"/>
              </a:rPr>
              <a:t>펄프</a:t>
            </a:r>
            <a:endParaRPr lang="en-US" altLang="ko-KR" sz="800" b="1" dirty="0">
              <a:solidFill>
                <a:prstClr val="white"/>
              </a:solidFill>
              <a:latin typeface="Arial" panose="020B0604020202020204" pitchFamily="34" charset="0"/>
              <a:ea typeface="+mj-ea"/>
              <a:cs typeface="Arial" panose="020B0604020202020204" pitchFamily="34" charset="0"/>
            </a:endParaRPr>
          </a:p>
          <a:p>
            <a:pPr algn="ctr" defTabSz="781990">
              <a:defRPr/>
            </a:pPr>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dirty="0">
                <a:solidFill>
                  <a:prstClr val="white"/>
                </a:solidFill>
                <a:latin typeface="Arial" panose="020B0604020202020204" pitchFamily="34" charset="0"/>
                <a:ea typeface="+mj-ea"/>
                <a:cs typeface="Arial" panose="020B0604020202020204" pitchFamily="34" charset="0"/>
              </a:rPr>
              <a:t>제지</a:t>
            </a:r>
            <a:r>
              <a:rPr lang="en-US" altLang="ko-KR" sz="800" b="1" dirty="0">
                <a:solidFill>
                  <a:prstClr val="white"/>
                </a:solidFill>
                <a:latin typeface="Arial" panose="020B0604020202020204" pitchFamily="34" charset="0"/>
                <a:ea typeface="+mj-ea"/>
                <a:cs typeface="Arial" panose="020B0604020202020204" pitchFamily="34" charset="0"/>
              </a:rPr>
              <a:t>)</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815" name="직사각형 227">
            <a:extLst>
              <a:ext uri="{FF2B5EF4-FFF2-40B4-BE49-F238E27FC236}">
                <a16:creationId xmlns:a16="http://schemas.microsoft.com/office/drawing/2014/main" id="{8A61E08E-C0BD-4B82-8D69-270DB63C45FD}"/>
              </a:ext>
            </a:extLst>
          </p:cNvPr>
          <p:cNvSpPr/>
          <p:nvPr/>
        </p:nvSpPr>
        <p:spPr bwMode="auto">
          <a:xfrm>
            <a:off x="1346735" y="2945066"/>
            <a:ext cx="1596479" cy="903722"/>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cs typeface="Arial" panose="020B0604020202020204" pitchFamily="34" charset="0"/>
              </a:rPr>
              <a:t>미국</a:t>
            </a:r>
            <a:r>
              <a:rPr lang="en-US" altLang="ko-KR" sz="700" dirty="0">
                <a:solidFill>
                  <a:srgbClr val="000000"/>
                </a:solidFill>
                <a:latin typeface="Arial" panose="020B0604020202020204" pitchFamily="34" charset="0"/>
                <a:cs typeface="Arial" panose="020B0604020202020204" pitchFamily="34" charset="0"/>
              </a:rPr>
              <a:t>, </a:t>
            </a:r>
            <a:r>
              <a:rPr lang="ko-KR" altLang="en-US" sz="700" dirty="0">
                <a:solidFill>
                  <a:srgbClr val="000000"/>
                </a:solidFill>
                <a:latin typeface="Arial" panose="020B0604020202020204" pitchFamily="34" charset="0"/>
                <a:cs typeface="Arial" panose="020B0604020202020204" pitchFamily="34" charset="0"/>
              </a:rPr>
              <a:t>캐나다 등 한정된 공급처로부터 매입하여 공급자가 매월 공지하는 가격을 그대로 인정하는 </a:t>
            </a:r>
            <a:r>
              <a:rPr lang="en-US" altLang="ko-KR" sz="700" dirty="0">
                <a:solidFill>
                  <a:srgbClr val="000000"/>
                </a:solidFill>
                <a:latin typeface="Arial" panose="020B0604020202020204" pitchFamily="34" charset="0"/>
                <a:cs typeface="Arial" panose="020B0604020202020204" pitchFamily="34" charset="0"/>
              </a:rPr>
              <a:t>Seller’s Market</a:t>
            </a:r>
            <a:r>
              <a:rPr lang="ko-KR" altLang="en-US" sz="700" dirty="0">
                <a:solidFill>
                  <a:srgbClr val="000000"/>
                </a:solidFill>
                <a:latin typeface="Arial" panose="020B0604020202020204" pitchFamily="34" charset="0"/>
                <a:cs typeface="Arial" panose="020B0604020202020204" pitchFamily="34" charset="0"/>
              </a:rPr>
              <a:t>에 해당</a:t>
            </a:r>
            <a:endParaRPr lang="en-US" altLang="ko-KR" sz="700" dirty="0">
              <a:solidFill>
                <a:srgbClr val="000000"/>
              </a:solidFill>
              <a:latin typeface="Arial" panose="020B0604020202020204" pitchFamily="34" charset="0"/>
              <a:cs typeface="Arial" panose="020B0604020202020204" pitchFamily="34" charset="0"/>
            </a:endParaRPr>
          </a:p>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cs typeface="Arial" panose="020B0604020202020204" pitchFamily="34" charset="0"/>
              </a:rPr>
              <a:t>매월 </a:t>
            </a:r>
            <a:r>
              <a:rPr lang="ko-KR" altLang="en-US" sz="700" dirty="0" err="1">
                <a:solidFill>
                  <a:srgbClr val="000000"/>
                </a:solidFill>
                <a:latin typeface="Arial" panose="020B0604020202020204" pitchFamily="34" charset="0"/>
                <a:cs typeface="Arial" panose="020B0604020202020204" pitchFamily="34" charset="0"/>
              </a:rPr>
              <a:t>중국향</a:t>
            </a:r>
            <a:r>
              <a:rPr lang="ko-KR" altLang="en-US" sz="700" dirty="0">
                <a:solidFill>
                  <a:srgbClr val="000000"/>
                </a:solidFill>
                <a:latin typeface="Arial" panose="020B0604020202020204" pitchFamily="34" charset="0"/>
                <a:cs typeface="Arial" panose="020B0604020202020204" pitchFamily="34" charset="0"/>
              </a:rPr>
              <a:t> 공급가격이 정해진 후</a:t>
            </a:r>
            <a:r>
              <a:rPr lang="en-US" altLang="ko-KR" sz="700" dirty="0">
                <a:solidFill>
                  <a:srgbClr val="000000"/>
                </a:solidFill>
                <a:latin typeface="Arial" panose="020B0604020202020204" pitchFamily="34" charset="0"/>
                <a:cs typeface="Arial" panose="020B0604020202020204" pitchFamily="34" charset="0"/>
              </a:rPr>
              <a:t>, </a:t>
            </a:r>
            <a:r>
              <a:rPr lang="ko-KR" altLang="en-US" sz="700" dirty="0">
                <a:solidFill>
                  <a:srgbClr val="000000"/>
                </a:solidFill>
                <a:latin typeface="Arial" panose="020B0604020202020204" pitchFamily="34" charset="0"/>
                <a:cs typeface="Arial" panose="020B0604020202020204" pitchFamily="34" charset="0"/>
              </a:rPr>
              <a:t>그 가격을 기준으로 동월 마지막주 </a:t>
            </a:r>
            <a:r>
              <a:rPr lang="ko-KR" altLang="en-US" sz="700" dirty="0" err="1">
                <a:solidFill>
                  <a:srgbClr val="000000"/>
                </a:solidFill>
                <a:latin typeface="Arial" panose="020B0604020202020204" pitchFamily="34" charset="0"/>
                <a:cs typeface="Arial" panose="020B0604020202020204" pitchFamily="34" charset="0"/>
              </a:rPr>
              <a:t>한국향</a:t>
            </a:r>
            <a:r>
              <a:rPr lang="ko-KR" altLang="en-US" sz="700" dirty="0">
                <a:solidFill>
                  <a:srgbClr val="000000"/>
                </a:solidFill>
                <a:latin typeface="Arial" panose="020B0604020202020204" pitchFamily="34" charset="0"/>
                <a:cs typeface="Arial" panose="020B0604020202020204" pitchFamily="34" charset="0"/>
              </a:rPr>
              <a:t> 공급가격이 결정되며</a:t>
            </a:r>
            <a:r>
              <a:rPr lang="en-US" altLang="ko-KR" sz="700" dirty="0">
                <a:solidFill>
                  <a:srgbClr val="000000"/>
                </a:solidFill>
                <a:latin typeface="Arial" panose="020B0604020202020204" pitchFamily="34" charset="0"/>
                <a:cs typeface="Arial" panose="020B0604020202020204" pitchFamily="34" charset="0"/>
              </a:rPr>
              <a:t>, </a:t>
            </a:r>
            <a:r>
              <a:rPr lang="ko-KR" altLang="en-US" sz="700" dirty="0">
                <a:solidFill>
                  <a:srgbClr val="000000"/>
                </a:solidFill>
                <a:latin typeface="Arial" panose="020B0604020202020204" pitchFamily="34" charset="0"/>
                <a:cs typeface="Arial" panose="020B0604020202020204" pitchFamily="34" charset="0"/>
              </a:rPr>
              <a:t>이를 기준으로 구매를 진행함</a:t>
            </a:r>
            <a:endParaRPr lang="en-US" altLang="ko-KR" sz="700" dirty="0">
              <a:solidFill>
                <a:srgbClr val="000000"/>
              </a:solidFill>
              <a:latin typeface="Arial" panose="020B0604020202020204" pitchFamily="34" charset="0"/>
              <a:cs typeface="Arial" panose="020B0604020202020204" pitchFamily="34" charset="0"/>
            </a:endParaRPr>
          </a:p>
        </p:txBody>
      </p:sp>
      <p:sp>
        <p:nvSpPr>
          <p:cNvPr id="816" name="직사각형 17">
            <a:extLst>
              <a:ext uri="{FF2B5EF4-FFF2-40B4-BE49-F238E27FC236}">
                <a16:creationId xmlns:a16="http://schemas.microsoft.com/office/drawing/2014/main" id="{4E18A86E-21C2-4B2C-A483-11A528961204}"/>
              </a:ext>
            </a:extLst>
          </p:cNvPr>
          <p:cNvSpPr>
            <a:spLocks noChangeArrowheads="1"/>
          </p:cNvSpPr>
          <p:nvPr/>
        </p:nvSpPr>
        <p:spPr bwMode="auto">
          <a:xfrm>
            <a:off x="2981694" y="1538938"/>
            <a:ext cx="459233" cy="183407"/>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A3A1"/>
                </a:solidFill>
                <a:latin typeface="Arial" panose="020B0604020202020204" pitchFamily="34" charset="0"/>
                <a:ea typeface="+mj-ea"/>
                <a:cs typeface="Arial" panose="020B0604020202020204" pitchFamily="34" charset="0"/>
              </a:rPr>
              <a:t>매입액</a:t>
            </a:r>
            <a:endParaRPr lang="en-US" altLang="ko-KR" sz="800" baseline="30000" dirty="0">
              <a:solidFill>
                <a:srgbClr val="00A3A1"/>
              </a:solidFill>
              <a:latin typeface="Arial" panose="020B0604020202020204" pitchFamily="34" charset="0"/>
              <a:ea typeface="+mj-ea"/>
              <a:cs typeface="Arial" panose="020B0604020202020204" pitchFamily="34" charset="0"/>
            </a:endParaRPr>
          </a:p>
        </p:txBody>
      </p:sp>
      <p:cxnSp>
        <p:nvCxnSpPr>
          <p:cNvPr id="817" name="직선 연결선 816">
            <a:extLst>
              <a:ext uri="{FF2B5EF4-FFF2-40B4-BE49-F238E27FC236}">
                <a16:creationId xmlns:a16="http://schemas.microsoft.com/office/drawing/2014/main" id="{679A006F-8543-4928-8DCE-0C4D27D8BB6C}"/>
              </a:ext>
            </a:extLst>
          </p:cNvPr>
          <p:cNvCxnSpPr>
            <a:cxnSpLocks/>
          </p:cNvCxnSpPr>
          <p:nvPr/>
        </p:nvCxnSpPr>
        <p:spPr bwMode="auto">
          <a:xfrm>
            <a:off x="2992519" y="1721290"/>
            <a:ext cx="437583" cy="0"/>
          </a:xfrm>
          <a:prstGeom prst="line">
            <a:avLst/>
          </a:prstGeom>
          <a:solidFill>
            <a:srgbClr val="E5E5CC"/>
          </a:solidFill>
          <a:ln w="9525" cap="flat" cmpd="sng" algn="ctr">
            <a:solidFill>
              <a:srgbClr val="00A3A1"/>
            </a:solidFill>
            <a:prstDash val="solid"/>
            <a:round/>
            <a:headEnd type="none" w="med" len="med"/>
            <a:tailEnd type="none" w="med" len="med"/>
          </a:ln>
          <a:effectLst/>
        </p:spPr>
      </p:cxnSp>
      <p:sp>
        <p:nvSpPr>
          <p:cNvPr id="820" name="직사각형 227">
            <a:extLst>
              <a:ext uri="{FF2B5EF4-FFF2-40B4-BE49-F238E27FC236}">
                <a16:creationId xmlns:a16="http://schemas.microsoft.com/office/drawing/2014/main" id="{3C835FD2-79A0-417D-B51D-1F4522711360}"/>
              </a:ext>
            </a:extLst>
          </p:cNvPr>
          <p:cNvSpPr/>
          <p:nvPr/>
        </p:nvSpPr>
        <p:spPr bwMode="auto">
          <a:xfrm>
            <a:off x="2997248" y="1764823"/>
            <a:ext cx="428125" cy="571728"/>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700" dirty="0">
                <a:solidFill>
                  <a:srgbClr val="000000"/>
                </a:solidFill>
                <a:latin typeface="Arial" panose="020B0604020202020204" pitchFamily="34" charset="0"/>
                <a:ea typeface="+mj-ea"/>
                <a:cs typeface="Arial" panose="020B0604020202020204" pitchFamily="34" charset="0"/>
              </a:rPr>
              <a:t>50,061</a:t>
            </a:r>
          </a:p>
        </p:txBody>
      </p:sp>
      <p:sp>
        <p:nvSpPr>
          <p:cNvPr id="822" name="직사각형 17">
            <a:extLst>
              <a:ext uri="{FF2B5EF4-FFF2-40B4-BE49-F238E27FC236}">
                <a16:creationId xmlns:a16="http://schemas.microsoft.com/office/drawing/2014/main" id="{EFE0ADE5-8033-44F5-8BB5-4D38AACFED2B}"/>
              </a:ext>
            </a:extLst>
          </p:cNvPr>
          <p:cNvSpPr>
            <a:spLocks noChangeArrowheads="1"/>
          </p:cNvSpPr>
          <p:nvPr/>
        </p:nvSpPr>
        <p:spPr bwMode="auto">
          <a:xfrm>
            <a:off x="490503" y="5083244"/>
            <a:ext cx="2969713" cy="1171678"/>
          </a:xfrm>
          <a:prstGeom prst="rect">
            <a:avLst/>
          </a:prstGeom>
          <a:noFill/>
          <a:ln w="9525" algn="ctr">
            <a:solidFill>
              <a:srgbClr val="6FC2B4"/>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pPr>
            <a:endParaRPr lang="en-US" altLang="ko-KR" sz="784" kern="0" dirty="0">
              <a:solidFill>
                <a:srgbClr val="6FC2B4"/>
              </a:solidFill>
              <a:latin typeface="Arial" panose="020B0604020202020204" pitchFamily="34" charset="0"/>
              <a:ea typeface="+mj-ea"/>
              <a:cs typeface="Arial" panose="020B0604020202020204" pitchFamily="34" charset="0"/>
            </a:endParaRPr>
          </a:p>
        </p:txBody>
      </p:sp>
      <p:sp>
        <p:nvSpPr>
          <p:cNvPr id="823" name="직사각형 822">
            <a:extLst>
              <a:ext uri="{FF2B5EF4-FFF2-40B4-BE49-F238E27FC236}">
                <a16:creationId xmlns:a16="http://schemas.microsoft.com/office/drawing/2014/main" id="{76E00B16-7D0D-48DE-A2B9-C59AF3D6F0B6}"/>
              </a:ext>
            </a:extLst>
          </p:cNvPr>
          <p:cNvSpPr/>
          <p:nvPr/>
        </p:nvSpPr>
        <p:spPr bwMode="auto">
          <a:xfrm>
            <a:off x="570576" y="5005616"/>
            <a:ext cx="684000" cy="149877"/>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4774" rIns="18000" bIns="44774" numCol="1" rtlCol="0" anchor="ctr" anchorCtr="0" compatLnSpc="1">
            <a:prstTxWarp prst="textNoShape">
              <a:avLst/>
            </a:prstTxWarp>
          </a:bodyPr>
          <a:lstStyle/>
          <a:p>
            <a:pPr algn="ctr" defTabSz="895488">
              <a:spcAft>
                <a:spcPct val="35000"/>
              </a:spcAft>
              <a:tabLst>
                <a:tab pos="5596796" algn="l"/>
              </a:tabLst>
            </a:pPr>
            <a:r>
              <a:rPr lang="ko-KR" altLang="en-US" sz="900" b="1" kern="0" dirty="0">
                <a:solidFill>
                  <a:srgbClr val="00A3A1"/>
                </a:solidFill>
                <a:latin typeface="Arial" panose="020B0604020202020204" pitchFamily="34" charset="0"/>
                <a:ea typeface="+mj-ea"/>
                <a:cs typeface="Arial" panose="020B0604020202020204" pitchFamily="34" charset="0"/>
              </a:rPr>
              <a:t>결제 조건</a:t>
            </a:r>
            <a:endParaRPr lang="en-GB" sz="900" b="1" kern="0" dirty="0">
              <a:solidFill>
                <a:srgbClr val="00A3A1"/>
              </a:solidFill>
              <a:latin typeface="Arial" panose="020B0604020202020204" pitchFamily="34" charset="0"/>
              <a:ea typeface="+mj-ea"/>
              <a:cs typeface="Arial" panose="020B0604020202020204" pitchFamily="34" charset="0"/>
            </a:endParaRPr>
          </a:p>
        </p:txBody>
      </p:sp>
      <p:sp>
        <p:nvSpPr>
          <p:cNvPr id="824" name="직사각형 227">
            <a:extLst>
              <a:ext uri="{FF2B5EF4-FFF2-40B4-BE49-F238E27FC236}">
                <a16:creationId xmlns:a16="http://schemas.microsoft.com/office/drawing/2014/main" id="{1F372CA1-9007-42CF-A238-E753099DE618}"/>
              </a:ext>
            </a:extLst>
          </p:cNvPr>
          <p:cNvSpPr/>
          <p:nvPr/>
        </p:nvSpPr>
        <p:spPr bwMode="auto">
          <a:xfrm>
            <a:off x="1721561" y="5155492"/>
            <a:ext cx="1701694" cy="536579"/>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ea typeface="+mj-ea"/>
                <a:cs typeface="Arial" panose="020B0604020202020204" pitchFamily="34" charset="0"/>
              </a:rPr>
              <a:t>국내</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 </a:t>
            </a:r>
            <a:r>
              <a:rPr lang="en-US" altLang="ko-KR" sz="700" dirty="0">
                <a:solidFill>
                  <a:srgbClr val="000000"/>
                </a:solidFill>
                <a:latin typeface="Arial" panose="020B0604020202020204" pitchFamily="34" charset="0"/>
                <a:ea typeface="+mj-ea"/>
                <a:cs typeface="Arial" panose="020B0604020202020204" pitchFamily="34" charset="0"/>
              </a:rPr>
              <a:t>10</a:t>
            </a:r>
            <a:r>
              <a:rPr lang="ko-KR" altLang="en-US" sz="700" dirty="0">
                <a:solidFill>
                  <a:srgbClr val="000000"/>
                </a:solidFill>
                <a:latin typeface="Arial" panose="020B0604020202020204" pitchFamily="34" charset="0"/>
                <a:ea typeface="+mj-ea"/>
                <a:cs typeface="Arial" panose="020B0604020202020204" pitchFamily="34" charset="0"/>
              </a:rPr>
              <a:t>일 단위 마감</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매월 </a:t>
            </a:r>
            <a:r>
              <a:rPr lang="en-US" altLang="ko-KR" sz="700" dirty="0">
                <a:solidFill>
                  <a:srgbClr val="000000"/>
                </a:solidFill>
                <a:latin typeface="Arial" panose="020B0604020202020204" pitchFamily="34" charset="0"/>
                <a:ea typeface="+mj-ea"/>
                <a:cs typeface="Arial" panose="020B0604020202020204" pitchFamily="34" charset="0"/>
              </a:rPr>
              <a:t>10</a:t>
            </a:r>
            <a:r>
              <a:rPr lang="ko-KR" altLang="en-US" sz="700" dirty="0">
                <a:solidFill>
                  <a:srgbClr val="000000"/>
                </a:solidFill>
                <a:latin typeface="Arial" panose="020B0604020202020204" pitchFamily="34" charset="0"/>
                <a:ea typeface="+mj-ea"/>
                <a:cs typeface="Arial" panose="020B0604020202020204" pitchFamily="34" charset="0"/>
              </a:rPr>
              <a:t>일</a:t>
            </a:r>
            <a:r>
              <a:rPr lang="en-US" altLang="ko-KR" sz="700" dirty="0">
                <a:solidFill>
                  <a:srgbClr val="000000"/>
                </a:solidFill>
                <a:latin typeface="Arial" panose="020B0604020202020204" pitchFamily="34" charset="0"/>
                <a:ea typeface="+mj-ea"/>
                <a:cs typeface="Arial" panose="020B0604020202020204" pitchFamily="34" charset="0"/>
              </a:rPr>
              <a:t>/20</a:t>
            </a:r>
            <a:r>
              <a:rPr lang="ko-KR" altLang="en-US" sz="700" dirty="0">
                <a:solidFill>
                  <a:srgbClr val="000000"/>
                </a:solidFill>
                <a:latin typeface="Arial" panose="020B0604020202020204" pitchFamily="34" charset="0"/>
                <a:ea typeface="+mj-ea"/>
                <a:cs typeface="Arial" panose="020B0604020202020204" pitchFamily="34" charset="0"/>
              </a:rPr>
              <a:t>일</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말일 현금 결제</a:t>
            </a:r>
            <a:r>
              <a:rPr lang="en-US" altLang="ko-KR" sz="700" dirty="0">
                <a:solidFill>
                  <a:srgbClr val="000000"/>
                </a:solidFill>
                <a:latin typeface="Arial" panose="020B0604020202020204" pitchFamily="34" charset="0"/>
                <a:ea typeface="+mj-ea"/>
                <a:cs typeface="Arial" panose="020B0604020202020204" pitchFamily="34" charset="0"/>
              </a:rPr>
              <a:t>)</a:t>
            </a:r>
          </a:p>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ea typeface="+mj-ea"/>
                <a:cs typeface="Arial" panose="020B0604020202020204" pitchFamily="34" charset="0"/>
              </a:rPr>
              <a:t>해외</a:t>
            </a:r>
            <a:r>
              <a:rPr lang="en-US" altLang="ko-KR" sz="700" dirty="0">
                <a:solidFill>
                  <a:srgbClr val="000000"/>
                </a:solidFill>
                <a:latin typeface="Arial" panose="020B0604020202020204" pitchFamily="34" charset="0"/>
                <a:ea typeface="+mj-ea"/>
                <a:cs typeface="Arial" panose="020B0604020202020204" pitchFamily="34" charset="0"/>
              </a:rPr>
              <a:t>: Usance </a:t>
            </a:r>
            <a:r>
              <a:rPr lang="ko-KR" altLang="en-US" sz="700" dirty="0">
                <a:solidFill>
                  <a:srgbClr val="000000"/>
                </a:solidFill>
                <a:latin typeface="Arial" panose="020B0604020202020204" pitchFamily="34" charset="0"/>
                <a:ea typeface="+mj-ea"/>
                <a:cs typeface="Arial" panose="020B0604020202020204" pitchFamily="34" charset="0"/>
              </a:rPr>
              <a:t>활용으로 </a:t>
            </a:r>
            <a:r>
              <a:rPr lang="en-US" altLang="ko-KR" sz="700" dirty="0">
                <a:solidFill>
                  <a:srgbClr val="000000"/>
                </a:solidFill>
                <a:latin typeface="Arial" panose="020B0604020202020204" pitchFamily="34" charset="0"/>
                <a:ea typeface="+mj-ea"/>
                <a:cs typeface="Arial" panose="020B0604020202020204" pitchFamily="34" charset="0"/>
              </a:rPr>
              <a:t>90~180</a:t>
            </a:r>
            <a:r>
              <a:rPr lang="ko-KR" altLang="en-US" sz="700" dirty="0">
                <a:solidFill>
                  <a:srgbClr val="000000"/>
                </a:solidFill>
                <a:latin typeface="Arial" panose="020B0604020202020204" pitchFamily="34" charset="0"/>
                <a:ea typeface="+mj-ea"/>
                <a:cs typeface="Arial" panose="020B0604020202020204" pitchFamily="34" charset="0"/>
              </a:rPr>
              <a:t>일</a:t>
            </a:r>
            <a:endParaRPr lang="en-US" altLang="ko-KR" sz="700" dirty="0">
              <a:solidFill>
                <a:srgbClr val="000000"/>
              </a:solidFill>
              <a:latin typeface="Arial" panose="020B0604020202020204" pitchFamily="34" charset="0"/>
              <a:ea typeface="+mj-ea"/>
              <a:cs typeface="Arial" panose="020B0604020202020204" pitchFamily="34" charset="0"/>
            </a:endParaRPr>
          </a:p>
          <a:p>
            <a:pPr marL="90488" indent="-90488" defTabSz="781990">
              <a:buFont typeface="Arial" panose="020B0604020202020204" pitchFamily="34" charset="0"/>
              <a:buChar char="•"/>
            </a:pPr>
            <a:r>
              <a:rPr lang="ko-KR" altLang="en-US" sz="700" kern="0" dirty="0">
                <a:solidFill>
                  <a:srgbClr val="000000"/>
                </a:solidFill>
                <a:latin typeface="Arial" panose="020B0604020202020204" pitchFamily="34" charset="0"/>
                <a:ea typeface="+mj-ea"/>
                <a:cs typeface="Arial" panose="020B0604020202020204" pitchFamily="34" charset="0"/>
              </a:rPr>
              <a:t>고지 원재료 국내 매입 비중이 높아짐에 따라 매년 지급기간 감소 추세</a:t>
            </a:r>
            <a:endParaRPr lang="en-US" altLang="ko-KR" sz="700" kern="0" dirty="0">
              <a:solidFill>
                <a:srgbClr val="000000"/>
              </a:solidFill>
              <a:latin typeface="Arial" panose="020B0604020202020204" pitchFamily="34" charset="0"/>
              <a:ea typeface="+mj-ea"/>
              <a:cs typeface="Arial" panose="020B0604020202020204" pitchFamily="34" charset="0"/>
            </a:endParaRPr>
          </a:p>
        </p:txBody>
      </p:sp>
      <p:sp>
        <p:nvSpPr>
          <p:cNvPr id="825" name="직사각형 17">
            <a:extLst>
              <a:ext uri="{FF2B5EF4-FFF2-40B4-BE49-F238E27FC236}">
                <a16:creationId xmlns:a16="http://schemas.microsoft.com/office/drawing/2014/main" id="{FEE7C94C-0AAC-4E6B-B21E-2111E88496E4}"/>
              </a:ext>
            </a:extLst>
          </p:cNvPr>
          <p:cNvSpPr>
            <a:spLocks noChangeArrowheads="1"/>
          </p:cNvSpPr>
          <p:nvPr/>
        </p:nvSpPr>
        <p:spPr bwMode="auto">
          <a:xfrm>
            <a:off x="4325615" y="5478122"/>
            <a:ext cx="1160405"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내용</a:t>
            </a:r>
            <a:endParaRPr lang="en-US" altLang="ko-KR" sz="800" dirty="0">
              <a:solidFill>
                <a:srgbClr val="005EB8"/>
              </a:solidFill>
              <a:latin typeface="Arial" panose="020B0604020202020204" pitchFamily="34" charset="0"/>
              <a:ea typeface="+mj-ea"/>
              <a:cs typeface="Arial" panose="020B0604020202020204" pitchFamily="34" charset="0"/>
            </a:endParaRPr>
          </a:p>
        </p:txBody>
      </p:sp>
      <p:cxnSp>
        <p:nvCxnSpPr>
          <p:cNvPr id="826" name="직선 연결선 825">
            <a:extLst>
              <a:ext uri="{FF2B5EF4-FFF2-40B4-BE49-F238E27FC236}">
                <a16:creationId xmlns:a16="http://schemas.microsoft.com/office/drawing/2014/main" id="{DE730D87-1D41-44F4-B21C-18CA2FDC4A94}"/>
              </a:ext>
            </a:extLst>
          </p:cNvPr>
          <p:cNvCxnSpPr>
            <a:cxnSpLocks/>
          </p:cNvCxnSpPr>
          <p:nvPr/>
        </p:nvCxnSpPr>
        <p:spPr bwMode="auto">
          <a:xfrm>
            <a:off x="4189968" y="5648507"/>
            <a:ext cx="1452148"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827" name="직사각형 17">
            <a:extLst>
              <a:ext uri="{FF2B5EF4-FFF2-40B4-BE49-F238E27FC236}">
                <a16:creationId xmlns:a16="http://schemas.microsoft.com/office/drawing/2014/main" id="{DD4D6C9A-B355-48D4-9CCD-6951F94B6305}"/>
              </a:ext>
            </a:extLst>
          </p:cNvPr>
          <p:cNvSpPr>
            <a:spLocks noChangeArrowheads="1"/>
          </p:cNvSpPr>
          <p:nvPr/>
        </p:nvSpPr>
        <p:spPr bwMode="auto">
          <a:xfrm>
            <a:off x="5753454" y="5478122"/>
            <a:ext cx="583398"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급여</a:t>
            </a:r>
            <a:endParaRPr lang="en-US" altLang="ko-KR" sz="800" dirty="0">
              <a:solidFill>
                <a:srgbClr val="005EB8"/>
              </a:solidFill>
              <a:latin typeface="Arial" panose="020B0604020202020204" pitchFamily="34" charset="0"/>
              <a:ea typeface="+mj-ea"/>
              <a:cs typeface="Arial" panose="020B0604020202020204" pitchFamily="34" charset="0"/>
            </a:endParaRPr>
          </a:p>
        </p:txBody>
      </p:sp>
      <p:sp>
        <p:nvSpPr>
          <p:cNvPr id="833" name="직사각형 832">
            <a:extLst>
              <a:ext uri="{FF2B5EF4-FFF2-40B4-BE49-F238E27FC236}">
                <a16:creationId xmlns:a16="http://schemas.microsoft.com/office/drawing/2014/main" id="{C514CA8B-F504-4B8F-A480-37BB9FEF0644}"/>
              </a:ext>
            </a:extLst>
          </p:cNvPr>
          <p:cNvSpPr/>
          <p:nvPr/>
        </p:nvSpPr>
        <p:spPr>
          <a:xfrm>
            <a:off x="3571185" y="4856457"/>
            <a:ext cx="543600" cy="210072"/>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청주공장</a:t>
            </a:r>
            <a:endParaRPr lang="en-US" altLang="ko-KR" sz="800" b="1" dirty="0">
              <a:solidFill>
                <a:prstClr val="white"/>
              </a:solidFill>
              <a:latin typeface="Arial" panose="020B0604020202020204" pitchFamily="34" charset="0"/>
              <a:ea typeface="+mj-ea"/>
              <a:cs typeface="Arial" panose="020B0604020202020204" pitchFamily="34" charset="0"/>
            </a:endParaRPr>
          </a:p>
        </p:txBody>
      </p:sp>
      <p:cxnSp>
        <p:nvCxnSpPr>
          <p:cNvPr id="837" name="직선 화살표 연결선 836">
            <a:extLst>
              <a:ext uri="{FF2B5EF4-FFF2-40B4-BE49-F238E27FC236}">
                <a16:creationId xmlns:a16="http://schemas.microsoft.com/office/drawing/2014/main" id="{B2F4E2F0-B6F3-4E76-8804-48475B3A68CC}"/>
              </a:ext>
            </a:extLst>
          </p:cNvPr>
          <p:cNvCxnSpPr>
            <a:cxnSpLocks/>
            <a:stCxn id="587" idx="3"/>
            <a:endCxn id="603" idx="1"/>
          </p:cNvCxnSpPr>
          <p:nvPr/>
        </p:nvCxnSpPr>
        <p:spPr>
          <a:xfrm>
            <a:off x="5768993" y="3378112"/>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sp>
        <p:nvSpPr>
          <p:cNvPr id="841" name="직사각형 17">
            <a:extLst>
              <a:ext uri="{FF2B5EF4-FFF2-40B4-BE49-F238E27FC236}">
                <a16:creationId xmlns:a16="http://schemas.microsoft.com/office/drawing/2014/main" id="{AF06AC34-358A-4539-A67E-C936655A238F}"/>
              </a:ext>
            </a:extLst>
          </p:cNvPr>
          <p:cNvSpPr>
            <a:spLocks noChangeArrowheads="1"/>
          </p:cNvSpPr>
          <p:nvPr/>
        </p:nvSpPr>
        <p:spPr bwMode="auto">
          <a:xfrm>
            <a:off x="3612290" y="3094842"/>
            <a:ext cx="2697853"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제지부문 생산과정</a:t>
            </a:r>
            <a:endParaRPr lang="en-US" altLang="ko-KR" sz="800" dirty="0">
              <a:solidFill>
                <a:srgbClr val="005EB8"/>
              </a:solidFill>
              <a:latin typeface="Arial" panose="020B0604020202020204" pitchFamily="34" charset="0"/>
              <a:ea typeface="+mj-ea"/>
              <a:cs typeface="Arial" panose="020B0604020202020204" pitchFamily="34" charset="0"/>
            </a:endParaRPr>
          </a:p>
        </p:txBody>
      </p:sp>
      <p:cxnSp>
        <p:nvCxnSpPr>
          <p:cNvPr id="842" name="직선 연결선 841">
            <a:extLst>
              <a:ext uri="{FF2B5EF4-FFF2-40B4-BE49-F238E27FC236}">
                <a16:creationId xmlns:a16="http://schemas.microsoft.com/office/drawing/2014/main" id="{12F2515D-DAF0-43D4-921E-2A40DFC79177}"/>
              </a:ext>
            </a:extLst>
          </p:cNvPr>
          <p:cNvCxnSpPr>
            <a:cxnSpLocks/>
          </p:cNvCxnSpPr>
          <p:nvPr/>
        </p:nvCxnSpPr>
        <p:spPr bwMode="auto">
          <a:xfrm>
            <a:off x="3615658" y="3265227"/>
            <a:ext cx="2694486"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847" name="직사각형 846">
            <a:extLst>
              <a:ext uri="{FF2B5EF4-FFF2-40B4-BE49-F238E27FC236}">
                <a16:creationId xmlns:a16="http://schemas.microsoft.com/office/drawing/2014/main" id="{9346E20C-8103-4EE2-BD5B-0A81D60247B6}"/>
              </a:ext>
            </a:extLst>
          </p:cNvPr>
          <p:cNvSpPr/>
          <p:nvPr/>
        </p:nvSpPr>
        <p:spPr>
          <a:xfrm>
            <a:off x="3572400" y="2454118"/>
            <a:ext cx="458615" cy="611028"/>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입고</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848" name="직사각형 847">
            <a:extLst>
              <a:ext uri="{FF2B5EF4-FFF2-40B4-BE49-F238E27FC236}">
                <a16:creationId xmlns:a16="http://schemas.microsoft.com/office/drawing/2014/main" id="{9BE95CE3-9743-4F9A-A24D-FC85EF5CB9A2}"/>
              </a:ext>
            </a:extLst>
          </p:cNvPr>
          <p:cNvSpPr/>
          <p:nvPr/>
        </p:nvSpPr>
        <p:spPr>
          <a:xfrm>
            <a:off x="4053229" y="2454118"/>
            <a:ext cx="2316190" cy="61102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cs typeface="Arial" panose="020B0604020202020204" pitchFamily="34" charset="0"/>
              </a:rPr>
              <a:t>생산판매회의를 통해 </a:t>
            </a:r>
            <a:r>
              <a:rPr lang="en-US" altLang="ko-KR" sz="700" dirty="0">
                <a:solidFill>
                  <a:srgbClr val="000000"/>
                </a:solidFill>
                <a:latin typeface="Arial" panose="020B0604020202020204" pitchFamily="34" charset="0"/>
                <a:cs typeface="Arial" panose="020B0604020202020204" pitchFamily="34" charset="0"/>
              </a:rPr>
              <a:t>3</a:t>
            </a:r>
            <a:r>
              <a:rPr lang="ko-KR" altLang="en-US" sz="700" dirty="0">
                <a:solidFill>
                  <a:srgbClr val="000000"/>
                </a:solidFill>
                <a:latin typeface="Arial" panose="020B0604020202020204" pitchFamily="34" charset="0"/>
                <a:cs typeface="Arial" panose="020B0604020202020204" pitchFamily="34" charset="0"/>
              </a:rPr>
              <a:t>개월 계획 수립 후 </a:t>
            </a:r>
            <a:r>
              <a:rPr lang="ko-KR" altLang="en-US" sz="700" dirty="0" err="1">
                <a:solidFill>
                  <a:srgbClr val="000000"/>
                </a:solidFill>
                <a:latin typeface="Arial" panose="020B0604020202020204" pitchFamily="34" charset="0"/>
                <a:cs typeface="Arial" panose="020B0604020202020204" pitchFamily="34" charset="0"/>
              </a:rPr>
              <a:t>지종별</a:t>
            </a:r>
            <a:r>
              <a:rPr lang="ko-KR" altLang="en-US" sz="700" dirty="0">
                <a:solidFill>
                  <a:srgbClr val="000000"/>
                </a:solidFill>
                <a:latin typeface="Arial" panose="020B0604020202020204" pitchFamily="34" charset="0"/>
                <a:cs typeface="Arial" panose="020B0604020202020204" pitchFamily="34" charset="0"/>
              </a:rPr>
              <a:t> </a:t>
            </a:r>
            <a:r>
              <a:rPr lang="ko-KR" altLang="en-US" sz="700" dirty="0" err="1">
                <a:solidFill>
                  <a:srgbClr val="000000"/>
                </a:solidFill>
                <a:latin typeface="Arial" panose="020B0604020202020204" pitchFamily="34" charset="0"/>
                <a:cs typeface="Arial" panose="020B0604020202020204" pitchFamily="34" charset="0"/>
              </a:rPr>
              <a:t>배합비</a:t>
            </a:r>
            <a:r>
              <a:rPr lang="en-US" altLang="ko-KR" sz="700" dirty="0">
                <a:solidFill>
                  <a:srgbClr val="000000"/>
                </a:solidFill>
                <a:latin typeface="Arial" panose="020B0604020202020204" pitchFamily="34" charset="0"/>
                <a:cs typeface="Arial" panose="020B0604020202020204" pitchFamily="34" charset="0"/>
              </a:rPr>
              <a:t>/</a:t>
            </a:r>
            <a:r>
              <a:rPr lang="ko-KR" altLang="en-US" sz="700" dirty="0" err="1">
                <a:solidFill>
                  <a:srgbClr val="000000"/>
                </a:solidFill>
                <a:latin typeface="Arial" panose="020B0604020202020204" pitchFamily="34" charset="0"/>
                <a:cs typeface="Arial" panose="020B0604020202020204" pitchFamily="34" charset="0"/>
              </a:rPr>
              <a:t>수율</a:t>
            </a:r>
            <a:r>
              <a:rPr lang="ko-KR" altLang="en-US" sz="700" dirty="0">
                <a:solidFill>
                  <a:srgbClr val="000000"/>
                </a:solidFill>
                <a:latin typeface="Arial" panose="020B0604020202020204" pitchFamily="34" charset="0"/>
                <a:cs typeface="Arial" panose="020B0604020202020204" pitchFamily="34" charset="0"/>
              </a:rPr>
              <a:t> 감안하여 원재료 수급계획을 작성함</a:t>
            </a:r>
            <a:endParaRPr lang="en-US" altLang="ko-KR" sz="700" dirty="0">
              <a:solidFill>
                <a:srgbClr val="000000"/>
              </a:solidFill>
              <a:latin typeface="Arial" panose="020B0604020202020204" pitchFamily="34" charset="0"/>
              <a:cs typeface="Arial" panose="020B0604020202020204" pitchFamily="34" charset="0"/>
            </a:endParaRPr>
          </a:p>
          <a:p>
            <a:pPr marL="93663" indent="-93663" defTabSz="457198">
              <a:spcBef>
                <a:spcPts val="200"/>
              </a:spcBef>
              <a:buFont typeface="Arial" panose="020B0604020202020204" pitchFamily="34" charset="0"/>
              <a:buChar char="•"/>
              <a:defRPr/>
            </a:pPr>
            <a:r>
              <a:rPr lang="en-US" altLang="ko-KR" sz="700" dirty="0">
                <a:solidFill>
                  <a:srgbClr val="000000"/>
                </a:solidFill>
                <a:latin typeface="Arial" panose="020B0604020202020204" pitchFamily="34" charset="0"/>
                <a:cs typeface="Arial" panose="020B0604020202020204" pitchFamily="34" charset="0"/>
              </a:rPr>
              <a:t>Covid-19 </a:t>
            </a:r>
            <a:r>
              <a:rPr lang="ko-KR" altLang="en-US" sz="700" dirty="0">
                <a:solidFill>
                  <a:srgbClr val="000000"/>
                </a:solidFill>
                <a:latin typeface="Arial" panose="020B0604020202020204" pitchFamily="34" charset="0"/>
                <a:cs typeface="Arial" panose="020B0604020202020204" pitchFamily="34" charset="0"/>
              </a:rPr>
              <a:t>이후 수입 리드타임이 불안정하고</a:t>
            </a:r>
            <a:r>
              <a:rPr lang="en-US" altLang="ko-KR" sz="700" dirty="0">
                <a:solidFill>
                  <a:srgbClr val="000000"/>
                </a:solidFill>
                <a:latin typeface="Arial" panose="020B0604020202020204" pitchFamily="34" charset="0"/>
                <a:cs typeface="Arial" panose="020B0604020202020204" pitchFamily="34" charset="0"/>
              </a:rPr>
              <a:t>, </a:t>
            </a:r>
            <a:r>
              <a:rPr lang="ko-KR" altLang="en-US" sz="700" dirty="0">
                <a:solidFill>
                  <a:srgbClr val="000000"/>
                </a:solidFill>
                <a:latin typeface="Arial" panose="020B0604020202020204" pitchFamily="34" charset="0"/>
                <a:cs typeface="Arial" panose="020B0604020202020204" pitchFamily="34" charset="0"/>
              </a:rPr>
              <a:t>국내항만 컨테이너에 보관이 어려워져 공장 내 재고수준을 상향하여 안전재고 보유 중</a:t>
            </a:r>
            <a:endParaRPr lang="en-US" altLang="ko-KR" sz="700" dirty="0">
              <a:solidFill>
                <a:srgbClr val="000000"/>
              </a:solidFill>
              <a:latin typeface="Arial" panose="020B0604020202020204" pitchFamily="34" charset="0"/>
              <a:cs typeface="Arial" panose="020B0604020202020204" pitchFamily="34" charset="0"/>
            </a:endParaRPr>
          </a:p>
        </p:txBody>
      </p:sp>
      <p:sp>
        <p:nvSpPr>
          <p:cNvPr id="855" name="직사각형 17">
            <a:extLst>
              <a:ext uri="{FF2B5EF4-FFF2-40B4-BE49-F238E27FC236}">
                <a16:creationId xmlns:a16="http://schemas.microsoft.com/office/drawing/2014/main" id="{F9D1F3BC-05AE-4B2A-ADC5-CB1D0198A70B}"/>
              </a:ext>
            </a:extLst>
          </p:cNvPr>
          <p:cNvSpPr>
            <a:spLocks noChangeArrowheads="1"/>
          </p:cNvSpPr>
          <p:nvPr/>
        </p:nvSpPr>
        <p:spPr bwMode="auto">
          <a:xfrm>
            <a:off x="4240435" y="4441098"/>
            <a:ext cx="558581"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en-US" altLang="ko-KR" sz="800" dirty="0">
                <a:solidFill>
                  <a:srgbClr val="005EB8"/>
                </a:solidFill>
                <a:latin typeface="Arial" panose="020B0604020202020204" pitchFamily="34" charset="0"/>
                <a:ea typeface="+mj-ea"/>
                <a:cs typeface="Arial" panose="020B0604020202020204" pitchFamily="34" charset="0"/>
              </a:rPr>
              <a:t>Capacity</a:t>
            </a:r>
            <a:endParaRPr lang="en-US" altLang="ko-KR" sz="800" baseline="30000" dirty="0">
              <a:solidFill>
                <a:srgbClr val="005EB8"/>
              </a:solidFill>
              <a:latin typeface="Arial" panose="020B0604020202020204" pitchFamily="34" charset="0"/>
              <a:ea typeface="+mj-ea"/>
              <a:cs typeface="Arial" panose="020B0604020202020204" pitchFamily="34" charset="0"/>
            </a:endParaRPr>
          </a:p>
        </p:txBody>
      </p:sp>
      <p:cxnSp>
        <p:nvCxnSpPr>
          <p:cNvPr id="856" name="직선 연결선 855">
            <a:extLst>
              <a:ext uri="{FF2B5EF4-FFF2-40B4-BE49-F238E27FC236}">
                <a16:creationId xmlns:a16="http://schemas.microsoft.com/office/drawing/2014/main" id="{8105F196-15AE-43B0-BE50-6CB344091274}"/>
              </a:ext>
            </a:extLst>
          </p:cNvPr>
          <p:cNvCxnSpPr>
            <a:cxnSpLocks/>
          </p:cNvCxnSpPr>
          <p:nvPr/>
        </p:nvCxnSpPr>
        <p:spPr bwMode="auto">
          <a:xfrm>
            <a:off x="4160467" y="4599057"/>
            <a:ext cx="718516"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857" name="직사각형 856">
            <a:extLst>
              <a:ext uri="{FF2B5EF4-FFF2-40B4-BE49-F238E27FC236}">
                <a16:creationId xmlns:a16="http://schemas.microsoft.com/office/drawing/2014/main" id="{15927BF5-6AC1-49C6-97DD-66BB13DCD09B}"/>
              </a:ext>
            </a:extLst>
          </p:cNvPr>
          <p:cNvSpPr/>
          <p:nvPr/>
        </p:nvSpPr>
        <p:spPr>
          <a:xfrm>
            <a:off x="4160467" y="4619053"/>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150,000M/T/</a:t>
            </a:r>
            <a:r>
              <a:rPr lang="ko-KR" altLang="en-US" sz="700" dirty="0">
                <a:solidFill>
                  <a:srgbClr val="000000"/>
                </a:solidFill>
                <a:latin typeface="Arial" panose="020B0604020202020204" pitchFamily="34" charset="0"/>
                <a:ea typeface="+mj-ea"/>
                <a:cs typeface="Arial" panose="020B0604020202020204" pitchFamily="34" charset="0"/>
              </a:rPr>
              <a:t>연</a:t>
            </a:r>
            <a:r>
              <a:rPr lang="en-US" altLang="ko-KR" sz="700" baseline="30000" dirty="0">
                <a:solidFill>
                  <a:srgbClr val="000000"/>
                </a:solidFill>
                <a:latin typeface="Arial" panose="020B0604020202020204" pitchFamily="34" charset="0"/>
                <a:ea typeface="+mj-ea"/>
                <a:cs typeface="Arial" panose="020B0604020202020204" pitchFamily="34" charset="0"/>
              </a:rPr>
              <a:t>1</a:t>
            </a:r>
          </a:p>
        </p:txBody>
      </p:sp>
      <p:sp>
        <p:nvSpPr>
          <p:cNvPr id="858" name="직사각형 857">
            <a:extLst>
              <a:ext uri="{FF2B5EF4-FFF2-40B4-BE49-F238E27FC236}">
                <a16:creationId xmlns:a16="http://schemas.microsoft.com/office/drawing/2014/main" id="{991ADB6D-C751-4A68-AADF-4F8CDD7064E6}"/>
              </a:ext>
            </a:extLst>
          </p:cNvPr>
          <p:cNvSpPr/>
          <p:nvPr/>
        </p:nvSpPr>
        <p:spPr>
          <a:xfrm>
            <a:off x="4160467" y="4857093"/>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180,000M/T/</a:t>
            </a:r>
            <a:r>
              <a:rPr lang="ko-KR" altLang="en-US" sz="700" dirty="0">
                <a:solidFill>
                  <a:srgbClr val="000000"/>
                </a:solidFill>
                <a:latin typeface="Arial" panose="020B0604020202020204" pitchFamily="34" charset="0"/>
                <a:ea typeface="+mj-ea"/>
                <a:cs typeface="Arial" panose="020B0604020202020204" pitchFamily="34" charset="0"/>
              </a:rPr>
              <a:t>연</a:t>
            </a:r>
            <a:r>
              <a:rPr lang="en-US" altLang="ko-KR" sz="700" baseline="30000" dirty="0">
                <a:solidFill>
                  <a:srgbClr val="000000"/>
                </a:solidFill>
                <a:latin typeface="Arial" panose="020B0604020202020204" pitchFamily="34" charset="0"/>
                <a:ea typeface="+mj-ea"/>
                <a:cs typeface="Arial" panose="020B0604020202020204" pitchFamily="34" charset="0"/>
              </a:rPr>
              <a:t>2</a:t>
            </a:r>
          </a:p>
        </p:txBody>
      </p:sp>
      <p:sp>
        <p:nvSpPr>
          <p:cNvPr id="860" name="직사각형 17">
            <a:extLst>
              <a:ext uri="{FF2B5EF4-FFF2-40B4-BE49-F238E27FC236}">
                <a16:creationId xmlns:a16="http://schemas.microsoft.com/office/drawing/2014/main" id="{CAB3642D-7005-4F82-B9C9-5A19C704CBB6}"/>
              </a:ext>
            </a:extLst>
          </p:cNvPr>
          <p:cNvSpPr>
            <a:spLocks noChangeArrowheads="1"/>
          </p:cNvSpPr>
          <p:nvPr/>
        </p:nvSpPr>
        <p:spPr bwMode="auto">
          <a:xfrm>
            <a:off x="4924821" y="4441098"/>
            <a:ext cx="680989"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가동률</a:t>
            </a:r>
            <a:r>
              <a:rPr lang="en-US" altLang="ko-KR" sz="800" dirty="0">
                <a:solidFill>
                  <a:srgbClr val="005EB8"/>
                </a:solidFill>
                <a:latin typeface="Arial" panose="020B0604020202020204" pitchFamily="34" charset="0"/>
                <a:ea typeface="+mj-ea"/>
                <a:cs typeface="Arial" panose="020B0604020202020204" pitchFamily="34" charset="0"/>
              </a:rPr>
              <a:t>(</a:t>
            </a:r>
            <a:r>
              <a:rPr lang="en-US" altLang="ko-KR" sz="800" dirty="0" err="1">
                <a:solidFill>
                  <a:srgbClr val="005EB8"/>
                </a:solidFill>
                <a:latin typeface="Arial" panose="020B0604020202020204" pitchFamily="34" charset="0"/>
                <a:ea typeface="+mj-ea"/>
                <a:cs typeface="Arial" panose="020B0604020202020204" pitchFamily="34" charset="0"/>
              </a:rPr>
              <a:t>Capa</a:t>
            </a:r>
            <a:r>
              <a:rPr lang="en-US" altLang="ko-KR" sz="800" dirty="0">
                <a:solidFill>
                  <a:srgbClr val="005EB8"/>
                </a:solidFill>
                <a:latin typeface="Arial" panose="020B0604020202020204" pitchFamily="34" charset="0"/>
                <a:ea typeface="+mj-ea"/>
                <a:cs typeface="Arial" panose="020B0604020202020204" pitchFamily="34" charset="0"/>
              </a:rPr>
              <a:t>.) </a:t>
            </a:r>
            <a:endParaRPr lang="en-US" altLang="ko-KR" sz="800" baseline="30000" dirty="0">
              <a:solidFill>
                <a:srgbClr val="005EB8"/>
              </a:solidFill>
              <a:latin typeface="Arial" panose="020B0604020202020204" pitchFamily="34" charset="0"/>
              <a:ea typeface="+mj-ea"/>
              <a:cs typeface="Arial" panose="020B0604020202020204" pitchFamily="34" charset="0"/>
            </a:endParaRPr>
          </a:p>
        </p:txBody>
      </p:sp>
      <p:cxnSp>
        <p:nvCxnSpPr>
          <p:cNvPr id="861" name="직선 연결선 860">
            <a:extLst>
              <a:ext uri="{FF2B5EF4-FFF2-40B4-BE49-F238E27FC236}">
                <a16:creationId xmlns:a16="http://schemas.microsoft.com/office/drawing/2014/main" id="{D2800D9E-4CF7-4376-83F9-EFC5362A3D93}"/>
              </a:ext>
            </a:extLst>
          </p:cNvPr>
          <p:cNvCxnSpPr>
            <a:cxnSpLocks/>
          </p:cNvCxnSpPr>
          <p:nvPr/>
        </p:nvCxnSpPr>
        <p:spPr bwMode="auto">
          <a:xfrm>
            <a:off x="4887847" y="4599057"/>
            <a:ext cx="718516"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862" name="직사각형 861">
            <a:extLst>
              <a:ext uri="{FF2B5EF4-FFF2-40B4-BE49-F238E27FC236}">
                <a16:creationId xmlns:a16="http://schemas.microsoft.com/office/drawing/2014/main" id="{0729B8EB-FC9F-4D4B-AA82-CB92B1190F93}"/>
              </a:ext>
            </a:extLst>
          </p:cNvPr>
          <p:cNvSpPr/>
          <p:nvPr/>
        </p:nvSpPr>
        <p:spPr>
          <a:xfrm>
            <a:off x="4907641" y="4619053"/>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98.3%</a:t>
            </a:r>
          </a:p>
        </p:txBody>
      </p:sp>
      <p:sp>
        <p:nvSpPr>
          <p:cNvPr id="863" name="직사각형 862">
            <a:extLst>
              <a:ext uri="{FF2B5EF4-FFF2-40B4-BE49-F238E27FC236}">
                <a16:creationId xmlns:a16="http://schemas.microsoft.com/office/drawing/2014/main" id="{2BC00833-BF3B-4310-A1B1-46F68276BDD7}"/>
              </a:ext>
            </a:extLst>
          </p:cNvPr>
          <p:cNvSpPr/>
          <p:nvPr/>
        </p:nvSpPr>
        <p:spPr>
          <a:xfrm>
            <a:off x="4907641" y="4857093"/>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97.9%</a:t>
            </a:r>
          </a:p>
        </p:txBody>
      </p:sp>
      <p:sp>
        <p:nvSpPr>
          <p:cNvPr id="865" name="TextBox 864">
            <a:extLst>
              <a:ext uri="{FF2B5EF4-FFF2-40B4-BE49-F238E27FC236}">
                <a16:creationId xmlns:a16="http://schemas.microsoft.com/office/drawing/2014/main" id="{FD31D1F9-0F9B-4435-8E2D-7FA3C4C81CCB}"/>
              </a:ext>
            </a:extLst>
          </p:cNvPr>
          <p:cNvSpPr txBox="1"/>
          <p:nvPr/>
        </p:nvSpPr>
        <p:spPr>
          <a:xfrm>
            <a:off x="3572256" y="5098913"/>
            <a:ext cx="2814129" cy="184666"/>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1: 2021</a:t>
            </a:r>
            <a:r>
              <a:rPr lang="ko-KR" altLang="en-US" sz="600" dirty="0">
                <a:solidFill>
                  <a:srgbClr val="000000"/>
                </a:solidFill>
                <a:latin typeface="Arial" panose="020B0604020202020204" pitchFamily="34" charset="0"/>
                <a:ea typeface="맑은 고딕"/>
                <a:cs typeface="Arial" panose="020B0604020202020204" pitchFamily="34" charset="0"/>
              </a:rPr>
              <a:t>년 제품</a:t>
            </a:r>
            <a:r>
              <a:rPr lang="en-US" altLang="ko-KR" sz="600" dirty="0">
                <a:solidFill>
                  <a:srgbClr val="000000"/>
                </a:solidFill>
                <a:latin typeface="Arial" panose="020B0604020202020204" pitchFamily="34" charset="0"/>
                <a:ea typeface="맑은 고딕"/>
                <a:cs typeface="Arial" panose="020B0604020202020204" pitchFamily="34" charset="0"/>
              </a:rPr>
              <a:t>Mix </a:t>
            </a:r>
            <a:r>
              <a:rPr lang="ko-KR" altLang="en-US" sz="600" dirty="0">
                <a:solidFill>
                  <a:srgbClr val="000000"/>
                </a:solidFill>
                <a:latin typeface="Arial" panose="020B0604020202020204" pitchFamily="34" charset="0"/>
                <a:ea typeface="맑은 고딕"/>
                <a:cs typeface="Arial" panose="020B0604020202020204" pitchFamily="34" charset="0"/>
              </a:rPr>
              <a:t>기준이며</a:t>
            </a:r>
            <a:r>
              <a:rPr lang="en-US" altLang="ko-KR" sz="600" dirty="0">
                <a:solidFill>
                  <a:srgbClr val="000000"/>
                </a:solidFill>
                <a:latin typeface="Arial" panose="020B0604020202020204" pitchFamily="34" charset="0"/>
                <a:ea typeface="맑은 고딕"/>
                <a:cs typeface="Arial" panose="020B0604020202020204" pitchFamily="34" charset="0"/>
              </a:rPr>
              <a:t>, </a:t>
            </a:r>
            <a:r>
              <a:rPr lang="ko-KR" altLang="en-US" sz="600" dirty="0" err="1">
                <a:solidFill>
                  <a:srgbClr val="000000"/>
                </a:solidFill>
                <a:latin typeface="Arial" panose="020B0604020202020204" pitchFamily="34" charset="0"/>
                <a:ea typeface="맑은 고딕"/>
                <a:cs typeface="Arial" panose="020B0604020202020204" pitchFamily="34" charset="0"/>
              </a:rPr>
              <a:t>고평량</a:t>
            </a:r>
            <a:r>
              <a:rPr lang="ko-KR" altLang="en-US" sz="600" dirty="0">
                <a:solidFill>
                  <a:srgbClr val="000000"/>
                </a:solidFill>
                <a:latin typeface="Arial" panose="020B0604020202020204" pitchFamily="34" charset="0"/>
                <a:ea typeface="맑은 고딕"/>
                <a:cs typeface="Arial" panose="020B0604020202020204" pitchFamily="34" charset="0"/>
              </a:rPr>
              <a:t> </a:t>
            </a:r>
            <a:r>
              <a:rPr lang="ko-KR" altLang="en-US" sz="600" dirty="0" err="1">
                <a:solidFill>
                  <a:srgbClr val="000000"/>
                </a:solidFill>
                <a:latin typeface="Arial" panose="020B0604020202020204" pitchFamily="34" charset="0"/>
                <a:ea typeface="맑은 고딕"/>
                <a:cs typeface="Arial" panose="020B0604020202020204" pitchFamily="34" charset="0"/>
              </a:rPr>
              <a:t>지종</a:t>
            </a:r>
            <a:r>
              <a:rPr lang="ko-KR" altLang="en-US" sz="600" dirty="0">
                <a:solidFill>
                  <a:srgbClr val="000000"/>
                </a:solidFill>
                <a:latin typeface="Arial" panose="020B0604020202020204" pitchFamily="34" charset="0"/>
                <a:ea typeface="맑은 고딕"/>
                <a:cs typeface="Arial" panose="020B0604020202020204" pitchFamily="34" charset="0"/>
              </a:rPr>
              <a:t> 비중 증가로 증가 예상</a:t>
            </a:r>
            <a:endParaRPr lang="en-US" altLang="ko-KR" sz="600" dirty="0">
              <a:solidFill>
                <a:srgbClr val="000000"/>
              </a:solidFill>
              <a:latin typeface="Arial" panose="020B0604020202020204" pitchFamily="34" charset="0"/>
              <a:ea typeface="맑은 고딕"/>
              <a:cs typeface="Arial" panose="020B0604020202020204" pitchFamily="34" charset="0"/>
            </a:endParaRPr>
          </a:p>
          <a:p>
            <a:r>
              <a:rPr lang="en-US" altLang="ko-KR" sz="600" dirty="0">
                <a:solidFill>
                  <a:srgbClr val="000000"/>
                </a:solidFill>
                <a:latin typeface="Arial" panose="020B0604020202020204" pitchFamily="34" charset="0"/>
                <a:ea typeface="맑은 고딕"/>
                <a:cs typeface="Arial" panose="020B0604020202020204" pitchFamily="34" charset="0"/>
              </a:rPr>
              <a:t>Note 2: 2021</a:t>
            </a:r>
            <a:r>
              <a:rPr lang="ko-KR" altLang="en-US" sz="600" dirty="0">
                <a:solidFill>
                  <a:srgbClr val="000000"/>
                </a:solidFill>
                <a:latin typeface="Arial" panose="020B0604020202020204" pitchFamily="34" charset="0"/>
                <a:ea typeface="맑은 고딕"/>
                <a:cs typeface="Arial" panose="020B0604020202020204" pitchFamily="34" charset="0"/>
              </a:rPr>
              <a:t>년 기준 연간 한계가동률</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p:cxnSp>
        <p:nvCxnSpPr>
          <p:cNvPr id="867" name="직선 연결선 866">
            <a:extLst>
              <a:ext uri="{FF2B5EF4-FFF2-40B4-BE49-F238E27FC236}">
                <a16:creationId xmlns:a16="http://schemas.microsoft.com/office/drawing/2014/main" id="{B0C08DB5-BA7E-413C-97AA-A5A5537CCAD6}"/>
              </a:ext>
            </a:extLst>
          </p:cNvPr>
          <p:cNvCxnSpPr>
            <a:cxnSpLocks/>
          </p:cNvCxnSpPr>
          <p:nvPr/>
        </p:nvCxnSpPr>
        <p:spPr bwMode="auto">
          <a:xfrm>
            <a:off x="5710699" y="5648507"/>
            <a:ext cx="662423"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868" name="직사각형 867">
            <a:extLst>
              <a:ext uri="{FF2B5EF4-FFF2-40B4-BE49-F238E27FC236}">
                <a16:creationId xmlns:a16="http://schemas.microsoft.com/office/drawing/2014/main" id="{FDA8BDAF-72FE-4A5B-879C-2ED94068E032}"/>
              </a:ext>
            </a:extLst>
          </p:cNvPr>
          <p:cNvSpPr/>
          <p:nvPr/>
        </p:nvSpPr>
        <p:spPr>
          <a:xfrm>
            <a:off x="5698085" y="5669083"/>
            <a:ext cx="671335" cy="12150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21,524</a:t>
            </a:r>
          </a:p>
        </p:txBody>
      </p:sp>
      <p:sp>
        <p:nvSpPr>
          <p:cNvPr id="869" name="직사각형 868">
            <a:extLst>
              <a:ext uri="{FF2B5EF4-FFF2-40B4-BE49-F238E27FC236}">
                <a16:creationId xmlns:a16="http://schemas.microsoft.com/office/drawing/2014/main" id="{78B025FE-4A92-4A4F-A9DA-E4711EE861E9}"/>
              </a:ext>
            </a:extLst>
          </p:cNvPr>
          <p:cNvSpPr/>
          <p:nvPr/>
        </p:nvSpPr>
        <p:spPr>
          <a:xfrm>
            <a:off x="5698084" y="5805444"/>
            <a:ext cx="671335" cy="12150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4,512</a:t>
            </a:r>
          </a:p>
        </p:txBody>
      </p:sp>
      <p:sp>
        <p:nvSpPr>
          <p:cNvPr id="870" name="직사각형 17">
            <a:extLst>
              <a:ext uri="{FF2B5EF4-FFF2-40B4-BE49-F238E27FC236}">
                <a16:creationId xmlns:a16="http://schemas.microsoft.com/office/drawing/2014/main" id="{45FDCEFB-9B1E-42C0-9060-8AD0BDB20385}"/>
              </a:ext>
            </a:extLst>
          </p:cNvPr>
          <p:cNvSpPr>
            <a:spLocks noChangeArrowheads="1"/>
          </p:cNvSpPr>
          <p:nvPr/>
        </p:nvSpPr>
        <p:spPr bwMode="auto">
          <a:xfrm>
            <a:off x="6457167" y="5260686"/>
            <a:ext cx="2956756" cy="981491"/>
          </a:xfrm>
          <a:prstGeom prst="rect">
            <a:avLst/>
          </a:prstGeom>
          <a:noFill/>
          <a:ln w="9525" algn="ctr">
            <a:solidFill>
              <a:srgbClr val="6D2077"/>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872" name="직사각형 871">
            <a:extLst>
              <a:ext uri="{FF2B5EF4-FFF2-40B4-BE49-F238E27FC236}">
                <a16:creationId xmlns:a16="http://schemas.microsoft.com/office/drawing/2014/main" id="{71F93E5A-73DE-48C5-8517-6574389BCBC6}"/>
              </a:ext>
            </a:extLst>
          </p:cNvPr>
          <p:cNvSpPr/>
          <p:nvPr/>
        </p:nvSpPr>
        <p:spPr bwMode="auto">
          <a:xfrm>
            <a:off x="6582703" y="5185973"/>
            <a:ext cx="559736"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6D2077"/>
                </a:solidFill>
                <a:latin typeface="Arial" panose="020B0604020202020204" pitchFamily="34" charset="0"/>
                <a:ea typeface="+mj-ea"/>
                <a:cs typeface="Arial" panose="020B0604020202020204" pitchFamily="34" charset="0"/>
              </a:rPr>
              <a:t>결제 조건</a:t>
            </a:r>
            <a:endParaRPr lang="en-GB" sz="900" b="1" kern="0" dirty="0">
              <a:solidFill>
                <a:srgbClr val="6D2077"/>
              </a:solidFill>
              <a:latin typeface="Arial" panose="020B0604020202020204" pitchFamily="34" charset="0"/>
              <a:ea typeface="+mj-ea"/>
              <a:cs typeface="Arial" panose="020B0604020202020204" pitchFamily="34" charset="0"/>
            </a:endParaRPr>
          </a:p>
        </p:txBody>
      </p:sp>
      <p:sp>
        <p:nvSpPr>
          <p:cNvPr id="875" name="직사각형 874">
            <a:extLst>
              <a:ext uri="{FF2B5EF4-FFF2-40B4-BE49-F238E27FC236}">
                <a16:creationId xmlns:a16="http://schemas.microsoft.com/office/drawing/2014/main" id="{6B409809-0935-4E61-9917-D561F5A30660}"/>
              </a:ext>
            </a:extLst>
          </p:cNvPr>
          <p:cNvSpPr/>
          <p:nvPr/>
        </p:nvSpPr>
        <p:spPr>
          <a:xfrm>
            <a:off x="6532954" y="1533527"/>
            <a:ext cx="458615" cy="1240178"/>
          </a:xfrm>
          <a:prstGeom prst="rect">
            <a:avLst/>
          </a:prstGeom>
          <a:solidFill>
            <a:srgbClr val="6D2077"/>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영업</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876" name="직사각형 875">
            <a:extLst>
              <a:ext uri="{FF2B5EF4-FFF2-40B4-BE49-F238E27FC236}">
                <a16:creationId xmlns:a16="http://schemas.microsoft.com/office/drawing/2014/main" id="{D9BCA02A-635E-4119-A2C8-88D68640BF9B}"/>
              </a:ext>
            </a:extLst>
          </p:cNvPr>
          <p:cNvSpPr/>
          <p:nvPr/>
        </p:nvSpPr>
        <p:spPr>
          <a:xfrm>
            <a:off x="7451001" y="1534314"/>
            <a:ext cx="1897029" cy="186976"/>
          </a:xfrm>
          <a:prstGeom prst="rect">
            <a:avLst/>
          </a:prstGeom>
          <a:no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ko-KR" altLang="en-US" sz="700" dirty="0">
                <a:solidFill>
                  <a:schemeClr val="tx1"/>
                </a:solidFill>
                <a:latin typeface="Arial" panose="020B0604020202020204" pitchFamily="34" charset="0"/>
                <a:ea typeface="+mj-ea"/>
                <a:cs typeface="Arial" panose="020B0604020202020204" pitchFamily="34" charset="0"/>
              </a:rPr>
              <a:t>내수시장 점유율 기반 안정성 확보 </a:t>
            </a:r>
            <a:endParaRPr lang="en-US" altLang="ko-KR" sz="700" dirty="0">
              <a:solidFill>
                <a:schemeClr val="tx1"/>
              </a:solidFill>
              <a:latin typeface="Arial" panose="020B0604020202020204" pitchFamily="34" charset="0"/>
              <a:ea typeface="+mj-ea"/>
              <a:cs typeface="Arial" panose="020B0604020202020204" pitchFamily="34" charset="0"/>
            </a:endParaRPr>
          </a:p>
        </p:txBody>
      </p:sp>
      <p:sp>
        <p:nvSpPr>
          <p:cNvPr id="877" name="직사각형 876">
            <a:extLst>
              <a:ext uri="{FF2B5EF4-FFF2-40B4-BE49-F238E27FC236}">
                <a16:creationId xmlns:a16="http://schemas.microsoft.com/office/drawing/2014/main" id="{93ECBA4A-2241-43BB-95E9-65514457635B}"/>
              </a:ext>
            </a:extLst>
          </p:cNvPr>
          <p:cNvSpPr/>
          <p:nvPr/>
        </p:nvSpPr>
        <p:spPr>
          <a:xfrm>
            <a:off x="6532954" y="2811780"/>
            <a:ext cx="458615" cy="937297"/>
          </a:xfrm>
          <a:prstGeom prst="rect">
            <a:avLst/>
          </a:prstGeom>
          <a:solidFill>
            <a:srgbClr val="6D2077"/>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판가협상</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878" name="직사각형 877">
            <a:extLst>
              <a:ext uri="{FF2B5EF4-FFF2-40B4-BE49-F238E27FC236}">
                <a16:creationId xmlns:a16="http://schemas.microsoft.com/office/drawing/2014/main" id="{43F2BD53-9D7F-4B6A-9000-6689BD966D28}"/>
              </a:ext>
            </a:extLst>
          </p:cNvPr>
          <p:cNvSpPr/>
          <p:nvPr/>
        </p:nvSpPr>
        <p:spPr>
          <a:xfrm>
            <a:off x="7451001" y="2805655"/>
            <a:ext cx="1897029" cy="279257"/>
          </a:xfrm>
          <a:prstGeom prst="rect">
            <a:avLst/>
          </a:prstGeom>
          <a:no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cs typeface="Arial" panose="020B0604020202020204" pitchFamily="34" charset="0"/>
              </a:rPr>
              <a:t>원가상승 시 원가상승분 전가 가능 수준이 </a:t>
            </a:r>
            <a:r>
              <a:rPr lang="ko-KR" altLang="en-US" sz="700" dirty="0" err="1">
                <a:solidFill>
                  <a:srgbClr val="000000"/>
                </a:solidFill>
                <a:latin typeface="Arial" panose="020B0604020202020204" pitchFamily="34" charset="0"/>
                <a:cs typeface="Arial" panose="020B0604020202020204" pitchFamily="34" charset="0"/>
              </a:rPr>
              <a:t>지종별</a:t>
            </a:r>
            <a:r>
              <a:rPr lang="ko-KR" altLang="en-US" sz="700" dirty="0">
                <a:solidFill>
                  <a:srgbClr val="000000"/>
                </a:solidFill>
                <a:latin typeface="Arial" panose="020B0604020202020204" pitchFamily="34" charset="0"/>
                <a:cs typeface="Arial" panose="020B0604020202020204" pitchFamily="34" charset="0"/>
              </a:rPr>
              <a:t> 시장 형태에 따라 상이</a:t>
            </a:r>
            <a:endParaRPr lang="en-US" altLang="ko-KR" sz="700" dirty="0">
              <a:solidFill>
                <a:srgbClr val="000000"/>
              </a:solidFill>
              <a:latin typeface="Arial" panose="020B0604020202020204" pitchFamily="34" charset="0"/>
              <a:cs typeface="Arial" panose="020B0604020202020204" pitchFamily="34" charset="0"/>
            </a:endParaRPr>
          </a:p>
        </p:txBody>
      </p:sp>
      <p:sp>
        <p:nvSpPr>
          <p:cNvPr id="124" name="직사각형 227">
            <a:extLst>
              <a:ext uri="{FF2B5EF4-FFF2-40B4-BE49-F238E27FC236}">
                <a16:creationId xmlns:a16="http://schemas.microsoft.com/office/drawing/2014/main" id="{00A81CB5-A63C-4BB5-937C-D575ECD00413}"/>
              </a:ext>
            </a:extLst>
          </p:cNvPr>
          <p:cNvSpPr/>
          <p:nvPr/>
        </p:nvSpPr>
        <p:spPr bwMode="auto">
          <a:xfrm>
            <a:off x="2997248" y="2945066"/>
            <a:ext cx="428125" cy="893515"/>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700" dirty="0">
                <a:solidFill>
                  <a:srgbClr val="000000"/>
                </a:solidFill>
                <a:latin typeface="Arial" panose="020B0604020202020204" pitchFamily="34" charset="0"/>
                <a:ea typeface="+mj-ea"/>
                <a:cs typeface="Arial" panose="020B0604020202020204" pitchFamily="34" charset="0"/>
              </a:rPr>
              <a:t>7,912</a:t>
            </a:r>
          </a:p>
        </p:txBody>
      </p:sp>
      <p:sp>
        <p:nvSpPr>
          <p:cNvPr id="126" name="직사각형 227">
            <a:extLst>
              <a:ext uri="{FF2B5EF4-FFF2-40B4-BE49-F238E27FC236}">
                <a16:creationId xmlns:a16="http://schemas.microsoft.com/office/drawing/2014/main" id="{5A38F08F-446D-43EF-8415-8CC206727B63}"/>
              </a:ext>
            </a:extLst>
          </p:cNvPr>
          <p:cNvSpPr/>
          <p:nvPr/>
        </p:nvSpPr>
        <p:spPr bwMode="auto">
          <a:xfrm>
            <a:off x="2997248" y="3882141"/>
            <a:ext cx="428125" cy="1050052"/>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700" dirty="0">
                <a:solidFill>
                  <a:srgbClr val="000000"/>
                </a:solidFill>
                <a:latin typeface="Arial" panose="020B0604020202020204" pitchFamily="34" charset="0"/>
                <a:ea typeface="+mj-ea"/>
                <a:cs typeface="Arial" panose="020B0604020202020204" pitchFamily="34" charset="0"/>
              </a:rPr>
              <a:t>13,959</a:t>
            </a:r>
          </a:p>
        </p:txBody>
      </p:sp>
      <p:sp>
        <p:nvSpPr>
          <p:cNvPr id="140" name="직사각형 17">
            <a:extLst>
              <a:ext uri="{FF2B5EF4-FFF2-40B4-BE49-F238E27FC236}">
                <a16:creationId xmlns:a16="http://schemas.microsoft.com/office/drawing/2014/main" id="{3565F459-E8D4-45CC-8AEE-7D0A1DC9FCE4}"/>
              </a:ext>
            </a:extLst>
          </p:cNvPr>
          <p:cNvSpPr>
            <a:spLocks noChangeArrowheads="1"/>
          </p:cNvSpPr>
          <p:nvPr/>
        </p:nvSpPr>
        <p:spPr bwMode="auto">
          <a:xfrm>
            <a:off x="5708813" y="4441098"/>
            <a:ext cx="607547"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가동률</a:t>
            </a:r>
            <a:r>
              <a:rPr lang="en-US" altLang="ko-KR" sz="800" dirty="0">
                <a:solidFill>
                  <a:srgbClr val="005EB8"/>
                </a:solidFill>
                <a:latin typeface="Arial" panose="020B0604020202020204" pitchFamily="34" charset="0"/>
                <a:ea typeface="+mj-ea"/>
                <a:cs typeface="Arial" panose="020B0604020202020204" pitchFamily="34" charset="0"/>
              </a:rPr>
              <a:t>(</a:t>
            </a:r>
            <a:r>
              <a:rPr lang="ko-KR" altLang="en-US" sz="800" dirty="0">
                <a:solidFill>
                  <a:srgbClr val="005EB8"/>
                </a:solidFill>
                <a:latin typeface="Arial" panose="020B0604020202020204" pitchFamily="34" charset="0"/>
                <a:ea typeface="+mj-ea"/>
                <a:cs typeface="Arial" panose="020B0604020202020204" pitchFamily="34" charset="0"/>
              </a:rPr>
              <a:t>시간</a:t>
            </a:r>
            <a:r>
              <a:rPr lang="en-US" altLang="ko-KR" sz="800" dirty="0">
                <a:solidFill>
                  <a:srgbClr val="005EB8"/>
                </a:solidFill>
                <a:latin typeface="Arial" panose="020B0604020202020204" pitchFamily="34" charset="0"/>
                <a:ea typeface="+mj-ea"/>
                <a:cs typeface="Arial" panose="020B0604020202020204" pitchFamily="34" charset="0"/>
              </a:rPr>
              <a:t>)</a:t>
            </a:r>
            <a:endParaRPr lang="en-US" altLang="ko-KR" sz="800" baseline="30000" dirty="0">
              <a:solidFill>
                <a:srgbClr val="005EB8"/>
              </a:solidFill>
              <a:latin typeface="Arial" panose="020B0604020202020204" pitchFamily="34" charset="0"/>
              <a:ea typeface="+mj-ea"/>
              <a:cs typeface="Arial" panose="020B0604020202020204" pitchFamily="34" charset="0"/>
            </a:endParaRPr>
          </a:p>
        </p:txBody>
      </p:sp>
      <p:cxnSp>
        <p:nvCxnSpPr>
          <p:cNvPr id="141" name="직선 연결선 140">
            <a:extLst>
              <a:ext uri="{FF2B5EF4-FFF2-40B4-BE49-F238E27FC236}">
                <a16:creationId xmlns:a16="http://schemas.microsoft.com/office/drawing/2014/main" id="{1C0ACFDB-A5AC-46BB-8DB4-97A51864B2A7}"/>
              </a:ext>
            </a:extLst>
          </p:cNvPr>
          <p:cNvCxnSpPr>
            <a:cxnSpLocks/>
          </p:cNvCxnSpPr>
          <p:nvPr/>
        </p:nvCxnSpPr>
        <p:spPr bwMode="auto">
          <a:xfrm>
            <a:off x="5653329" y="4599057"/>
            <a:ext cx="718516"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142" name="직사각형 141">
            <a:extLst>
              <a:ext uri="{FF2B5EF4-FFF2-40B4-BE49-F238E27FC236}">
                <a16:creationId xmlns:a16="http://schemas.microsoft.com/office/drawing/2014/main" id="{25A8DBC7-CAA7-4D22-BD40-91F9F2E87146}"/>
              </a:ext>
            </a:extLst>
          </p:cNvPr>
          <p:cNvSpPr/>
          <p:nvPr/>
        </p:nvSpPr>
        <p:spPr>
          <a:xfrm>
            <a:off x="5653329" y="4619053"/>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96.8%</a:t>
            </a:r>
          </a:p>
        </p:txBody>
      </p:sp>
      <p:sp>
        <p:nvSpPr>
          <p:cNvPr id="143" name="직사각형 142">
            <a:extLst>
              <a:ext uri="{FF2B5EF4-FFF2-40B4-BE49-F238E27FC236}">
                <a16:creationId xmlns:a16="http://schemas.microsoft.com/office/drawing/2014/main" id="{28DDF8A2-7C63-420A-8B4F-AD850954FE68}"/>
              </a:ext>
            </a:extLst>
          </p:cNvPr>
          <p:cNvSpPr/>
          <p:nvPr/>
        </p:nvSpPr>
        <p:spPr>
          <a:xfrm>
            <a:off x="5653329" y="4857093"/>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97.9%</a:t>
            </a:r>
          </a:p>
        </p:txBody>
      </p:sp>
      <p:sp>
        <p:nvSpPr>
          <p:cNvPr id="131" name="직사각형 227">
            <a:extLst>
              <a:ext uri="{FF2B5EF4-FFF2-40B4-BE49-F238E27FC236}">
                <a16:creationId xmlns:a16="http://schemas.microsoft.com/office/drawing/2014/main" id="{47D200AF-9119-4087-A21A-6DAA6C500210}"/>
              </a:ext>
            </a:extLst>
          </p:cNvPr>
          <p:cNvSpPr/>
          <p:nvPr/>
        </p:nvSpPr>
        <p:spPr bwMode="auto">
          <a:xfrm>
            <a:off x="1310528" y="5154176"/>
            <a:ext cx="386467" cy="536579"/>
          </a:xfrm>
          <a:prstGeom prst="rect">
            <a:avLst/>
          </a:prstGeom>
          <a:solidFill>
            <a:srgbClr val="00A3A1"/>
          </a:solidFill>
          <a:ln w="6350" cap="flat" cmpd="sng" algn="ctr">
            <a:no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a:solidFill>
                  <a:prstClr val="white"/>
                </a:solidFill>
                <a:latin typeface="Arial" panose="020B0604020202020204" pitchFamily="34" charset="0"/>
                <a:ea typeface="+mj-ea"/>
                <a:cs typeface="Arial" panose="020B0604020202020204" pitchFamily="34" charset="0"/>
              </a:rPr>
              <a:t>제지</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134" name="직사각형 227">
            <a:extLst>
              <a:ext uri="{FF2B5EF4-FFF2-40B4-BE49-F238E27FC236}">
                <a16:creationId xmlns:a16="http://schemas.microsoft.com/office/drawing/2014/main" id="{6E6AE5CF-9B94-468B-930E-59BF8CD9E269}"/>
              </a:ext>
            </a:extLst>
          </p:cNvPr>
          <p:cNvSpPr/>
          <p:nvPr/>
        </p:nvSpPr>
        <p:spPr bwMode="auto">
          <a:xfrm>
            <a:off x="1310527" y="5716541"/>
            <a:ext cx="386467" cy="475671"/>
          </a:xfrm>
          <a:prstGeom prst="rect">
            <a:avLst/>
          </a:prstGeom>
          <a:solidFill>
            <a:srgbClr val="00A3A1"/>
          </a:solidFill>
          <a:ln w="6350" cap="flat" cmpd="sng" algn="ctr">
            <a:no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미디어</a:t>
            </a:r>
          </a:p>
        </p:txBody>
      </p:sp>
      <p:sp>
        <p:nvSpPr>
          <p:cNvPr id="135" name="직사각형 227">
            <a:extLst>
              <a:ext uri="{FF2B5EF4-FFF2-40B4-BE49-F238E27FC236}">
                <a16:creationId xmlns:a16="http://schemas.microsoft.com/office/drawing/2014/main" id="{84EB3559-BB45-4D53-A89D-30C50C8B1D12}"/>
              </a:ext>
            </a:extLst>
          </p:cNvPr>
          <p:cNvSpPr/>
          <p:nvPr/>
        </p:nvSpPr>
        <p:spPr bwMode="auto">
          <a:xfrm>
            <a:off x="1725270" y="5721657"/>
            <a:ext cx="1701694" cy="465881"/>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0488" indent="-90488" defTabSz="781990">
              <a:buFont typeface="Arial" panose="020B0604020202020204" pitchFamily="34" charset="0"/>
              <a:buChar char="•"/>
            </a:pPr>
            <a:r>
              <a:rPr lang="ko-KR" altLang="en-US" sz="700" kern="0" dirty="0">
                <a:solidFill>
                  <a:srgbClr val="000000"/>
                </a:solidFill>
                <a:latin typeface="Arial" panose="020B0604020202020204" pitchFamily="34" charset="0"/>
                <a:ea typeface="+mj-ea"/>
                <a:cs typeface="Arial" panose="020B0604020202020204" pitchFamily="34" charset="0"/>
              </a:rPr>
              <a:t> 유럽</a:t>
            </a:r>
            <a:r>
              <a:rPr lang="en-US" altLang="ko-KR" sz="700" kern="0" dirty="0">
                <a:solidFill>
                  <a:srgbClr val="000000"/>
                </a:solidFill>
                <a:latin typeface="Arial" panose="020B0604020202020204" pitchFamily="34" charset="0"/>
                <a:ea typeface="+mj-ea"/>
                <a:cs typeface="Arial" panose="020B0604020202020204" pitchFamily="34" charset="0"/>
              </a:rPr>
              <a:t> 60</a:t>
            </a:r>
            <a:r>
              <a:rPr lang="ko-KR" altLang="en-US" sz="700" kern="0" dirty="0">
                <a:solidFill>
                  <a:srgbClr val="000000"/>
                </a:solidFill>
                <a:latin typeface="Arial" panose="020B0604020202020204" pitchFamily="34" charset="0"/>
                <a:ea typeface="+mj-ea"/>
                <a:cs typeface="Arial" panose="020B0604020202020204" pitchFamily="34" charset="0"/>
              </a:rPr>
              <a:t>일</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미국 </a:t>
            </a:r>
            <a:r>
              <a:rPr lang="en-US" altLang="ko-KR" sz="700" kern="0" dirty="0">
                <a:solidFill>
                  <a:srgbClr val="000000"/>
                </a:solidFill>
                <a:latin typeface="Arial" panose="020B0604020202020204" pitchFamily="34" charset="0"/>
                <a:ea typeface="+mj-ea"/>
                <a:cs typeface="Arial" panose="020B0604020202020204" pitchFamily="34" charset="0"/>
              </a:rPr>
              <a:t>90</a:t>
            </a:r>
            <a:r>
              <a:rPr lang="ko-KR" altLang="en-US" sz="700" kern="0" dirty="0">
                <a:solidFill>
                  <a:srgbClr val="000000"/>
                </a:solidFill>
                <a:latin typeface="Arial" panose="020B0604020202020204" pitchFamily="34" charset="0"/>
                <a:ea typeface="+mj-ea"/>
                <a:cs typeface="Arial" panose="020B0604020202020204" pitchFamily="34" charset="0"/>
              </a:rPr>
              <a:t>일</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이외 </a:t>
            </a:r>
            <a:r>
              <a:rPr lang="en-US" altLang="ko-KR" sz="700" kern="0" dirty="0">
                <a:solidFill>
                  <a:srgbClr val="000000"/>
                </a:solidFill>
                <a:latin typeface="Arial" panose="020B0604020202020204" pitchFamily="34" charset="0"/>
                <a:ea typeface="+mj-ea"/>
                <a:cs typeface="Arial" panose="020B0604020202020204" pitchFamily="34" charset="0"/>
              </a:rPr>
              <a:t>30</a:t>
            </a:r>
            <a:r>
              <a:rPr lang="ko-KR" altLang="en-US" sz="700" kern="0" dirty="0">
                <a:solidFill>
                  <a:srgbClr val="000000"/>
                </a:solidFill>
                <a:latin typeface="Arial" panose="020B0604020202020204" pitchFamily="34" charset="0"/>
                <a:ea typeface="+mj-ea"/>
                <a:cs typeface="Arial" panose="020B0604020202020204" pitchFamily="34" charset="0"/>
              </a:rPr>
              <a:t>일 </a:t>
            </a:r>
            <a:r>
              <a:rPr lang="en-US" altLang="ko-KR" sz="700" kern="0" dirty="0">
                <a:solidFill>
                  <a:srgbClr val="000000"/>
                </a:solidFill>
                <a:latin typeface="Arial" panose="020B0604020202020204" pitchFamily="34" charset="0"/>
                <a:ea typeface="+mj-ea"/>
                <a:cs typeface="Arial" panose="020B0604020202020204" pitchFamily="34" charset="0"/>
              </a:rPr>
              <a:t>(</a:t>
            </a:r>
            <a:r>
              <a:rPr lang="ko-KR" altLang="en-US" sz="700" kern="0" dirty="0">
                <a:solidFill>
                  <a:srgbClr val="000000"/>
                </a:solidFill>
                <a:latin typeface="Arial" panose="020B0604020202020204" pitchFamily="34" charset="0"/>
                <a:ea typeface="+mj-ea"/>
                <a:cs typeface="Arial" panose="020B0604020202020204" pitchFamily="34" charset="0"/>
              </a:rPr>
              <a:t>선적기준</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내수 </a:t>
            </a:r>
            <a:r>
              <a:rPr lang="en-US" altLang="ko-KR" sz="700" kern="0" dirty="0">
                <a:solidFill>
                  <a:srgbClr val="000000"/>
                </a:solidFill>
                <a:latin typeface="Arial" panose="020B0604020202020204" pitchFamily="34" charset="0"/>
                <a:ea typeface="+mj-ea"/>
                <a:cs typeface="Arial" panose="020B0604020202020204" pitchFamily="34" charset="0"/>
              </a:rPr>
              <a:t>40</a:t>
            </a:r>
            <a:r>
              <a:rPr lang="ko-KR" altLang="en-US" sz="700" kern="0" dirty="0">
                <a:solidFill>
                  <a:srgbClr val="000000"/>
                </a:solidFill>
                <a:latin typeface="Arial" panose="020B0604020202020204" pitchFamily="34" charset="0"/>
                <a:ea typeface="+mj-ea"/>
                <a:cs typeface="Arial" panose="020B0604020202020204" pitchFamily="34" charset="0"/>
              </a:rPr>
              <a:t>일</a:t>
            </a:r>
            <a:r>
              <a:rPr lang="en-US" altLang="ko-KR" sz="700" kern="0" dirty="0">
                <a:solidFill>
                  <a:srgbClr val="000000"/>
                </a:solidFill>
                <a:latin typeface="Arial" panose="020B0604020202020204" pitchFamily="34" charset="0"/>
                <a:ea typeface="+mj-ea"/>
                <a:cs typeface="Arial" panose="020B0604020202020204" pitchFamily="34" charset="0"/>
              </a:rPr>
              <a:t>(</a:t>
            </a:r>
            <a:r>
              <a:rPr lang="ko-KR" altLang="en-US" sz="700" kern="0" dirty="0">
                <a:solidFill>
                  <a:srgbClr val="000000"/>
                </a:solidFill>
                <a:latin typeface="Arial" panose="020B0604020202020204" pitchFamily="34" charset="0"/>
                <a:ea typeface="+mj-ea"/>
                <a:cs typeface="Arial" panose="020B0604020202020204" pitchFamily="34" charset="0"/>
              </a:rPr>
              <a:t>대부분 업체 익월 현금 또는 어음</a:t>
            </a:r>
            <a:r>
              <a:rPr lang="en-US" altLang="ko-KR" sz="700" kern="0" dirty="0">
                <a:solidFill>
                  <a:srgbClr val="000000"/>
                </a:solidFill>
                <a:latin typeface="Arial" panose="020B0604020202020204" pitchFamily="34" charset="0"/>
                <a:ea typeface="+mj-ea"/>
                <a:cs typeface="Arial" panose="020B0604020202020204" pitchFamily="34" charset="0"/>
              </a:rPr>
              <a:t>)</a:t>
            </a:r>
          </a:p>
          <a:p>
            <a:pPr marL="90488" indent="-90488" defTabSz="781990">
              <a:buFont typeface="Arial" panose="020B0604020202020204" pitchFamily="34" charset="0"/>
              <a:buChar char="•"/>
            </a:pPr>
            <a:r>
              <a:rPr lang="ko-KR" altLang="en-US" sz="700" kern="0" dirty="0" err="1">
                <a:solidFill>
                  <a:srgbClr val="000000"/>
                </a:solidFill>
                <a:latin typeface="Arial" panose="020B0604020202020204" pitchFamily="34" charset="0"/>
                <a:ea typeface="+mj-ea"/>
                <a:cs typeface="Arial" panose="020B0604020202020204" pitchFamily="34" charset="0"/>
              </a:rPr>
              <a:t>코팅제</a:t>
            </a:r>
            <a:r>
              <a:rPr lang="ko-KR" altLang="en-US" sz="700" kern="0" dirty="0">
                <a:solidFill>
                  <a:srgbClr val="000000"/>
                </a:solidFill>
                <a:latin typeface="Arial" panose="020B0604020202020204" pitchFamily="34" charset="0"/>
                <a:ea typeface="+mj-ea"/>
                <a:cs typeface="Arial" panose="020B0604020202020204" pitchFamily="34" charset="0"/>
              </a:rPr>
              <a:t> </a:t>
            </a:r>
            <a:r>
              <a:rPr lang="ko-KR" altLang="en-US" sz="700" kern="0" dirty="0" err="1">
                <a:solidFill>
                  <a:srgbClr val="000000"/>
                </a:solidFill>
                <a:latin typeface="Arial" panose="020B0604020202020204" pitchFamily="34" charset="0"/>
                <a:ea typeface="+mj-ea"/>
                <a:cs typeface="Arial" panose="020B0604020202020204" pitchFamily="34" charset="0"/>
              </a:rPr>
              <a:t>선입금</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기능성소재 </a:t>
            </a:r>
            <a:r>
              <a:rPr lang="en-US" altLang="ko-KR" sz="700" kern="0" dirty="0">
                <a:solidFill>
                  <a:srgbClr val="000000"/>
                </a:solidFill>
                <a:latin typeface="Arial" panose="020B0604020202020204" pitchFamily="34" charset="0"/>
                <a:ea typeface="+mj-ea"/>
                <a:cs typeface="Arial" panose="020B0604020202020204" pitchFamily="34" charset="0"/>
              </a:rPr>
              <a:t>60</a:t>
            </a:r>
            <a:r>
              <a:rPr lang="ko-KR" altLang="en-US" sz="700" kern="0" dirty="0">
                <a:solidFill>
                  <a:srgbClr val="000000"/>
                </a:solidFill>
                <a:latin typeface="Arial" panose="020B0604020202020204" pitchFamily="34" charset="0"/>
                <a:ea typeface="+mj-ea"/>
                <a:cs typeface="Arial" panose="020B0604020202020204" pitchFamily="34" charset="0"/>
              </a:rPr>
              <a:t>일</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136" name="직사각형 227">
            <a:extLst>
              <a:ext uri="{FF2B5EF4-FFF2-40B4-BE49-F238E27FC236}">
                <a16:creationId xmlns:a16="http://schemas.microsoft.com/office/drawing/2014/main" id="{CD23264D-5431-4C43-AB90-7F570A53B654}"/>
              </a:ext>
            </a:extLst>
          </p:cNvPr>
          <p:cNvSpPr/>
          <p:nvPr/>
        </p:nvSpPr>
        <p:spPr bwMode="auto">
          <a:xfrm>
            <a:off x="4056197" y="1533555"/>
            <a:ext cx="386467" cy="624881"/>
          </a:xfrm>
          <a:prstGeom prst="rect">
            <a:avLst/>
          </a:prstGeom>
          <a:solidFill>
            <a:srgbClr val="4066AA"/>
          </a:solidFill>
          <a:ln w="6350" cap="flat" cmpd="sng" algn="ctr">
            <a:no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a:solidFill>
                  <a:prstClr val="white"/>
                </a:solidFill>
                <a:latin typeface="Arial" panose="020B0604020202020204" pitchFamily="34" charset="0"/>
                <a:ea typeface="+mj-ea"/>
                <a:cs typeface="Arial" panose="020B0604020202020204" pitchFamily="34" charset="0"/>
              </a:rPr>
              <a:t>제지</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137" name="직사각형 227">
            <a:extLst>
              <a:ext uri="{FF2B5EF4-FFF2-40B4-BE49-F238E27FC236}">
                <a16:creationId xmlns:a16="http://schemas.microsoft.com/office/drawing/2014/main" id="{FE11B37D-73BC-400F-B821-6B1E71A9179E}"/>
              </a:ext>
            </a:extLst>
          </p:cNvPr>
          <p:cNvSpPr/>
          <p:nvPr/>
        </p:nvSpPr>
        <p:spPr bwMode="auto">
          <a:xfrm>
            <a:off x="4056196" y="2180505"/>
            <a:ext cx="386467" cy="250788"/>
          </a:xfrm>
          <a:prstGeom prst="rect">
            <a:avLst/>
          </a:prstGeom>
          <a:solidFill>
            <a:srgbClr val="4066AA"/>
          </a:solidFill>
          <a:ln w="6350" cap="flat" cmpd="sng" algn="ctr">
            <a:no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미디어</a:t>
            </a:r>
          </a:p>
        </p:txBody>
      </p:sp>
      <p:sp>
        <p:nvSpPr>
          <p:cNvPr id="138" name="직사각형 137">
            <a:extLst>
              <a:ext uri="{FF2B5EF4-FFF2-40B4-BE49-F238E27FC236}">
                <a16:creationId xmlns:a16="http://schemas.microsoft.com/office/drawing/2014/main" id="{1789D0AF-1572-4A08-8FC1-0D583CD2D34D}"/>
              </a:ext>
            </a:extLst>
          </p:cNvPr>
          <p:cNvSpPr/>
          <p:nvPr/>
        </p:nvSpPr>
        <p:spPr>
          <a:xfrm>
            <a:off x="4467842" y="2181260"/>
            <a:ext cx="1901575" cy="250789"/>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cs typeface="Arial" panose="020B0604020202020204" pitchFamily="34" charset="0"/>
              </a:rPr>
              <a:t>회전율이 높은 주요제품은 선 생산하여 재고 보유</a:t>
            </a:r>
            <a:r>
              <a:rPr lang="en-US" altLang="ko-KR" sz="700" dirty="0">
                <a:solidFill>
                  <a:srgbClr val="000000"/>
                </a:solidFill>
                <a:latin typeface="Arial" panose="020B0604020202020204" pitchFamily="34" charset="0"/>
                <a:cs typeface="Arial" panose="020B0604020202020204" pitchFamily="34" charset="0"/>
              </a:rPr>
              <a:t>, </a:t>
            </a:r>
            <a:r>
              <a:rPr lang="ko-KR" altLang="en-US" sz="700" dirty="0">
                <a:solidFill>
                  <a:srgbClr val="000000"/>
                </a:solidFill>
                <a:latin typeface="Arial" panose="020B0604020202020204" pitchFamily="34" charset="0"/>
                <a:cs typeface="Arial" panose="020B0604020202020204" pitchFamily="34" charset="0"/>
              </a:rPr>
              <a:t>이외 제품은 주문 시 생산</a:t>
            </a:r>
            <a:endParaRPr lang="en-US" altLang="ko-KR" sz="700" dirty="0">
              <a:solidFill>
                <a:srgbClr val="000000"/>
              </a:solidFill>
              <a:latin typeface="Arial" panose="020B0604020202020204" pitchFamily="34" charset="0"/>
              <a:cs typeface="Arial" panose="020B0604020202020204" pitchFamily="34" charset="0"/>
            </a:endParaRPr>
          </a:p>
        </p:txBody>
      </p:sp>
      <p:sp>
        <p:nvSpPr>
          <p:cNvPr id="145" name="직사각형 227">
            <a:extLst>
              <a:ext uri="{FF2B5EF4-FFF2-40B4-BE49-F238E27FC236}">
                <a16:creationId xmlns:a16="http://schemas.microsoft.com/office/drawing/2014/main" id="{9EABE800-46D6-4E60-94FB-29EF6AD4AED1}"/>
              </a:ext>
            </a:extLst>
          </p:cNvPr>
          <p:cNvSpPr/>
          <p:nvPr/>
        </p:nvSpPr>
        <p:spPr bwMode="auto">
          <a:xfrm>
            <a:off x="1346737" y="2369431"/>
            <a:ext cx="1596478" cy="549849"/>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cs typeface="Arial" panose="020B0604020202020204" pitchFamily="34" charset="0"/>
              </a:rPr>
              <a:t>매월 발표되는 미국 내수 시장에서 유통되는 고지가격지표</a:t>
            </a:r>
            <a:r>
              <a:rPr lang="en-US" altLang="ko-KR" sz="700" dirty="0">
                <a:solidFill>
                  <a:srgbClr val="000000"/>
                </a:solidFill>
                <a:latin typeface="Arial" panose="020B0604020202020204" pitchFamily="34" charset="0"/>
                <a:cs typeface="Arial" panose="020B0604020202020204" pitchFamily="34" charset="0"/>
              </a:rPr>
              <a:t>(OBM)</a:t>
            </a:r>
            <a:r>
              <a:rPr lang="ko-KR" altLang="en-US" sz="700" dirty="0">
                <a:solidFill>
                  <a:srgbClr val="000000"/>
                </a:solidFill>
                <a:latin typeface="Arial" panose="020B0604020202020204" pitchFamily="34" charset="0"/>
                <a:cs typeface="Arial" panose="020B0604020202020204" pitchFamily="34" charset="0"/>
              </a:rPr>
              <a:t>와 각국의 해상운임 및 내륙물류비 등의 변경이 </a:t>
            </a:r>
            <a:r>
              <a:rPr lang="en-US" altLang="ko-KR" sz="700" dirty="0">
                <a:solidFill>
                  <a:srgbClr val="000000"/>
                </a:solidFill>
                <a:latin typeface="Arial" panose="020B0604020202020204" pitchFamily="34" charset="0"/>
                <a:cs typeface="Arial" panose="020B0604020202020204" pitchFamily="34" charset="0"/>
              </a:rPr>
              <a:t>Key Driver</a:t>
            </a:r>
            <a:r>
              <a:rPr lang="ko-KR" altLang="en-US" sz="700" dirty="0">
                <a:solidFill>
                  <a:srgbClr val="000000"/>
                </a:solidFill>
                <a:latin typeface="Arial" panose="020B0604020202020204" pitchFamily="34" charset="0"/>
                <a:cs typeface="Arial" panose="020B0604020202020204" pitchFamily="34" charset="0"/>
              </a:rPr>
              <a:t>로 작용</a:t>
            </a:r>
            <a:endParaRPr lang="en-US" altLang="ko-KR" sz="700" dirty="0">
              <a:solidFill>
                <a:srgbClr val="000000"/>
              </a:solidFill>
              <a:latin typeface="Arial" panose="020B0604020202020204" pitchFamily="34" charset="0"/>
              <a:cs typeface="Arial" panose="020B0604020202020204" pitchFamily="34" charset="0"/>
            </a:endParaRPr>
          </a:p>
          <a:p>
            <a:pPr marL="90488" indent="-90488" defTabSz="781990">
              <a:buFont typeface="Arial" panose="020B0604020202020204" pitchFamily="34" charset="0"/>
              <a:buChar char="•"/>
            </a:pPr>
            <a:r>
              <a:rPr lang="ko-KR" altLang="en-US" sz="700" dirty="0" err="1">
                <a:solidFill>
                  <a:srgbClr val="000000"/>
                </a:solidFill>
                <a:latin typeface="Arial" panose="020B0604020202020204" pitchFamily="34" charset="0"/>
                <a:cs typeface="Arial" panose="020B0604020202020204" pitchFamily="34" charset="0"/>
              </a:rPr>
              <a:t>가격협상력이</a:t>
            </a:r>
            <a:r>
              <a:rPr lang="ko-KR" altLang="en-US" sz="700" dirty="0">
                <a:solidFill>
                  <a:srgbClr val="000000"/>
                </a:solidFill>
                <a:latin typeface="Arial" panose="020B0604020202020204" pitchFamily="34" charset="0"/>
                <a:cs typeface="Arial" panose="020B0604020202020204" pitchFamily="34" charset="0"/>
              </a:rPr>
              <a:t> 국내고지 대비 낮음</a:t>
            </a:r>
            <a:endParaRPr lang="en-US" altLang="ko-KR" sz="700" dirty="0">
              <a:solidFill>
                <a:srgbClr val="000000"/>
              </a:solidFill>
              <a:latin typeface="Arial" panose="020B0604020202020204" pitchFamily="34" charset="0"/>
              <a:cs typeface="Arial" panose="020B0604020202020204" pitchFamily="34" charset="0"/>
            </a:endParaRPr>
          </a:p>
        </p:txBody>
      </p:sp>
      <p:sp>
        <p:nvSpPr>
          <p:cNvPr id="146" name="직사각형 227">
            <a:extLst>
              <a:ext uri="{FF2B5EF4-FFF2-40B4-BE49-F238E27FC236}">
                <a16:creationId xmlns:a16="http://schemas.microsoft.com/office/drawing/2014/main" id="{7D8D9F18-B4A4-4FB9-88E3-3DD598295CED}"/>
              </a:ext>
            </a:extLst>
          </p:cNvPr>
          <p:cNvSpPr/>
          <p:nvPr/>
        </p:nvSpPr>
        <p:spPr bwMode="auto">
          <a:xfrm>
            <a:off x="554911" y="2373520"/>
            <a:ext cx="730800" cy="540000"/>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781990">
              <a:defRPr/>
            </a:pPr>
            <a:r>
              <a:rPr lang="ko-KR" altLang="en-US" sz="800" b="1" dirty="0">
                <a:solidFill>
                  <a:prstClr val="white"/>
                </a:solidFill>
                <a:latin typeface="Arial" panose="020B0604020202020204" pitchFamily="34" charset="0"/>
                <a:ea typeface="+mj-ea"/>
                <a:cs typeface="Arial" panose="020B0604020202020204" pitchFamily="34" charset="0"/>
              </a:rPr>
              <a:t>수입고지</a:t>
            </a:r>
            <a:endParaRPr lang="en-US" altLang="ko-KR" sz="800" b="1" dirty="0">
              <a:solidFill>
                <a:prstClr val="white"/>
              </a:solidFill>
              <a:latin typeface="Arial" panose="020B0604020202020204" pitchFamily="34" charset="0"/>
              <a:ea typeface="+mj-ea"/>
              <a:cs typeface="Arial" panose="020B0604020202020204" pitchFamily="34" charset="0"/>
            </a:endParaRPr>
          </a:p>
          <a:p>
            <a:pPr algn="ctr" defTabSz="781990">
              <a:defRPr/>
            </a:pPr>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dirty="0">
                <a:solidFill>
                  <a:prstClr val="white"/>
                </a:solidFill>
                <a:latin typeface="Arial" panose="020B0604020202020204" pitchFamily="34" charset="0"/>
                <a:ea typeface="+mj-ea"/>
                <a:cs typeface="Arial" panose="020B0604020202020204" pitchFamily="34" charset="0"/>
              </a:rPr>
              <a:t>제지</a:t>
            </a:r>
            <a:r>
              <a:rPr lang="en-US" altLang="ko-KR" sz="800" b="1" dirty="0">
                <a:solidFill>
                  <a:prstClr val="white"/>
                </a:solidFill>
                <a:latin typeface="Arial" panose="020B0604020202020204" pitchFamily="34" charset="0"/>
                <a:ea typeface="+mj-ea"/>
                <a:cs typeface="Arial" panose="020B0604020202020204" pitchFamily="34" charset="0"/>
              </a:rPr>
              <a:t>)</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147" name="직사각형 227">
            <a:extLst>
              <a:ext uri="{FF2B5EF4-FFF2-40B4-BE49-F238E27FC236}">
                <a16:creationId xmlns:a16="http://schemas.microsoft.com/office/drawing/2014/main" id="{63B6E696-CD1B-400E-A2C8-928041919A85}"/>
              </a:ext>
            </a:extLst>
          </p:cNvPr>
          <p:cNvSpPr/>
          <p:nvPr/>
        </p:nvSpPr>
        <p:spPr bwMode="auto">
          <a:xfrm>
            <a:off x="2997248" y="2374012"/>
            <a:ext cx="428125" cy="543639"/>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700" dirty="0">
                <a:solidFill>
                  <a:srgbClr val="000000"/>
                </a:solidFill>
                <a:latin typeface="Arial" panose="020B0604020202020204" pitchFamily="34" charset="0"/>
                <a:ea typeface="+mj-ea"/>
                <a:cs typeface="Arial" panose="020B0604020202020204" pitchFamily="34" charset="0"/>
              </a:rPr>
              <a:t>62,652</a:t>
            </a:r>
          </a:p>
        </p:txBody>
      </p:sp>
      <p:sp>
        <p:nvSpPr>
          <p:cNvPr id="148" name="직사각형 147">
            <a:extLst>
              <a:ext uri="{FF2B5EF4-FFF2-40B4-BE49-F238E27FC236}">
                <a16:creationId xmlns:a16="http://schemas.microsoft.com/office/drawing/2014/main" id="{080E5791-E12D-42C4-87D0-E0A0D641743E}"/>
              </a:ext>
            </a:extLst>
          </p:cNvPr>
          <p:cNvSpPr/>
          <p:nvPr/>
        </p:nvSpPr>
        <p:spPr>
          <a:xfrm>
            <a:off x="3581477" y="3523984"/>
            <a:ext cx="458614" cy="134123"/>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err="1">
                <a:solidFill>
                  <a:prstClr val="white"/>
                </a:solidFill>
                <a:latin typeface="Arial" panose="020B0604020202020204" pitchFamily="34" charset="0"/>
                <a:ea typeface="+mj-ea"/>
                <a:cs typeface="Arial" panose="020B0604020202020204" pitchFamily="34" charset="0"/>
              </a:rPr>
              <a:t>압착탈수</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49" name="직사각형 148">
            <a:extLst>
              <a:ext uri="{FF2B5EF4-FFF2-40B4-BE49-F238E27FC236}">
                <a16:creationId xmlns:a16="http://schemas.microsoft.com/office/drawing/2014/main" id="{B49E6DA2-4088-4700-9FF2-76FF55F5378D}"/>
              </a:ext>
            </a:extLst>
          </p:cNvPr>
          <p:cNvSpPr/>
          <p:nvPr/>
        </p:nvSpPr>
        <p:spPr>
          <a:xfrm>
            <a:off x="4158548" y="3523984"/>
            <a:ext cx="457200" cy="134123"/>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지필형성</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50" name="직사각형 149">
            <a:extLst>
              <a:ext uri="{FF2B5EF4-FFF2-40B4-BE49-F238E27FC236}">
                <a16:creationId xmlns:a16="http://schemas.microsoft.com/office/drawing/2014/main" id="{D275F470-C041-475A-8E32-0A9E5AD8B7C4}"/>
              </a:ext>
            </a:extLst>
          </p:cNvPr>
          <p:cNvSpPr/>
          <p:nvPr/>
        </p:nvSpPr>
        <p:spPr>
          <a:xfrm>
            <a:off x="4734205" y="3523984"/>
            <a:ext cx="457200" cy="134123"/>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분산</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51" name="직사각형 150">
            <a:extLst>
              <a:ext uri="{FF2B5EF4-FFF2-40B4-BE49-F238E27FC236}">
                <a16:creationId xmlns:a16="http://schemas.microsoft.com/office/drawing/2014/main" id="{B1D14BB9-19CD-4BBD-939D-1D110CEA3543}"/>
              </a:ext>
            </a:extLst>
          </p:cNvPr>
          <p:cNvSpPr/>
          <p:nvPr/>
        </p:nvSpPr>
        <p:spPr>
          <a:xfrm>
            <a:off x="5309862" y="3523984"/>
            <a:ext cx="457200" cy="134123"/>
          </a:xfrm>
          <a:prstGeom prst="rect">
            <a:avLst/>
          </a:prstGeom>
          <a:solidFill>
            <a:srgbClr val="483698"/>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고해</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52" name="직사각형 151">
            <a:extLst>
              <a:ext uri="{FF2B5EF4-FFF2-40B4-BE49-F238E27FC236}">
                <a16:creationId xmlns:a16="http://schemas.microsoft.com/office/drawing/2014/main" id="{313D62E3-A082-49B2-9702-C8A2D950FE8C}"/>
              </a:ext>
            </a:extLst>
          </p:cNvPr>
          <p:cNvSpPr/>
          <p:nvPr/>
        </p:nvSpPr>
        <p:spPr>
          <a:xfrm>
            <a:off x="5885519" y="3523984"/>
            <a:ext cx="457200" cy="134123"/>
          </a:xfrm>
          <a:prstGeom prst="rect">
            <a:avLst/>
          </a:prstGeom>
          <a:solidFill>
            <a:srgbClr val="6D2077"/>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농축</a:t>
            </a:r>
            <a:endParaRPr lang="en-US" altLang="ko-KR" sz="600" b="1" dirty="0">
              <a:solidFill>
                <a:prstClr val="white"/>
              </a:solidFill>
              <a:latin typeface="Arial" panose="020B0604020202020204" pitchFamily="34" charset="0"/>
              <a:ea typeface="+mj-ea"/>
              <a:cs typeface="Arial" panose="020B0604020202020204" pitchFamily="34" charset="0"/>
            </a:endParaRPr>
          </a:p>
        </p:txBody>
      </p:sp>
      <p:cxnSp>
        <p:nvCxnSpPr>
          <p:cNvPr id="156" name="직선 화살표 연결선 155">
            <a:extLst>
              <a:ext uri="{FF2B5EF4-FFF2-40B4-BE49-F238E27FC236}">
                <a16:creationId xmlns:a16="http://schemas.microsoft.com/office/drawing/2014/main" id="{14D11581-C5A9-4FA9-9116-9D75004E98CB}"/>
              </a:ext>
            </a:extLst>
          </p:cNvPr>
          <p:cNvCxnSpPr>
            <a:cxnSpLocks/>
            <a:stCxn id="152" idx="1"/>
            <a:endCxn id="151" idx="3"/>
          </p:cNvCxnSpPr>
          <p:nvPr/>
        </p:nvCxnSpPr>
        <p:spPr>
          <a:xfrm flipH="1">
            <a:off x="5767062" y="3591046"/>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sp>
        <p:nvSpPr>
          <p:cNvPr id="157" name="직사각형 156">
            <a:extLst>
              <a:ext uri="{FF2B5EF4-FFF2-40B4-BE49-F238E27FC236}">
                <a16:creationId xmlns:a16="http://schemas.microsoft.com/office/drawing/2014/main" id="{75A28FDC-8A1A-4ADC-B347-32E2944F92C4}"/>
              </a:ext>
            </a:extLst>
          </p:cNvPr>
          <p:cNvSpPr/>
          <p:nvPr/>
        </p:nvSpPr>
        <p:spPr>
          <a:xfrm>
            <a:off x="3575610" y="4149464"/>
            <a:ext cx="458614" cy="134123"/>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err="1">
                <a:solidFill>
                  <a:prstClr val="white"/>
                </a:solidFill>
                <a:latin typeface="Arial" panose="020B0604020202020204" pitchFamily="34" charset="0"/>
                <a:ea typeface="+mj-ea"/>
                <a:cs typeface="Arial" panose="020B0604020202020204" pitchFamily="34" charset="0"/>
              </a:rPr>
              <a:t>합지</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58" name="직사각형 157">
            <a:extLst>
              <a:ext uri="{FF2B5EF4-FFF2-40B4-BE49-F238E27FC236}">
                <a16:creationId xmlns:a16="http://schemas.microsoft.com/office/drawing/2014/main" id="{4639F697-E7AE-4755-A396-E6D699354BBE}"/>
              </a:ext>
            </a:extLst>
          </p:cNvPr>
          <p:cNvSpPr/>
          <p:nvPr/>
        </p:nvSpPr>
        <p:spPr>
          <a:xfrm>
            <a:off x="4152681" y="4149464"/>
            <a:ext cx="457200" cy="134123"/>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err="1">
                <a:solidFill>
                  <a:prstClr val="white"/>
                </a:solidFill>
                <a:latin typeface="Arial" panose="020B0604020202020204" pitchFamily="34" charset="0"/>
                <a:ea typeface="+mj-ea"/>
                <a:cs typeface="Arial" panose="020B0604020202020204" pitchFamily="34" charset="0"/>
              </a:rPr>
              <a:t>전처리</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59" name="직사각형 158">
            <a:extLst>
              <a:ext uri="{FF2B5EF4-FFF2-40B4-BE49-F238E27FC236}">
                <a16:creationId xmlns:a16="http://schemas.microsoft.com/office/drawing/2014/main" id="{44705284-F91D-468D-AB22-36CEE04D9E40}"/>
              </a:ext>
            </a:extLst>
          </p:cNvPr>
          <p:cNvSpPr/>
          <p:nvPr/>
        </p:nvSpPr>
        <p:spPr>
          <a:xfrm>
            <a:off x="4728338" y="4149464"/>
            <a:ext cx="457200" cy="134123"/>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코팅</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60" name="직사각형 159">
            <a:extLst>
              <a:ext uri="{FF2B5EF4-FFF2-40B4-BE49-F238E27FC236}">
                <a16:creationId xmlns:a16="http://schemas.microsoft.com/office/drawing/2014/main" id="{146A6284-6CBE-4294-A59B-B50DE7F1692D}"/>
              </a:ext>
            </a:extLst>
          </p:cNvPr>
          <p:cNvSpPr/>
          <p:nvPr/>
        </p:nvSpPr>
        <p:spPr>
          <a:xfrm>
            <a:off x="5303995" y="4149464"/>
            <a:ext cx="457200" cy="134123"/>
          </a:xfrm>
          <a:prstGeom prst="rect">
            <a:avLst/>
          </a:prstGeom>
          <a:solidFill>
            <a:srgbClr val="483698"/>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상도</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61" name="직사각형 160">
            <a:extLst>
              <a:ext uri="{FF2B5EF4-FFF2-40B4-BE49-F238E27FC236}">
                <a16:creationId xmlns:a16="http://schemas.microsoft.com/office/drawing/2014/main" id="{149250BB-E281-4D88-8353-FD4654F205FB}"/>
              </a:ext>
            </a:extLst>
          </p:cNvPr>
          <p:cNvSpPr/>
          <p:nvPr/>
        </p:nvSpPr>
        <p:spPr>
          <a:xfrm>
            <a:off x="5879652" y="4149464"/>
            <a:ext cx="457200" cy="134123"/>
          </a:xfrm>
          <a:prstGeom prst="rect">
            <a:avLst/>
          </a:prstGeom>
          <a:solidFill>
            <a:srgbClr val="6D2077"/>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점착</a:t>
            </a:r>
            <a:endParaRPr lang="en-US" altLang="ko-KR" sz="600" b="1" dirty="0">
              <a:solidFill>
                <a:prstClr val="white"/>
              </a:solidFill>
              <a:latin typeface="Arial" panose="020B0604020202020204" pitchFamily="34" charset="0"/>
              <a:ea typeface="+mj-ea"/>
              <a:cs typeface="Arial" panose="020B0604020202020204" pitchFamily="34" charset="0"/>
            </a:endParaRPr>
          </a:p>
        </p:txBody>
      </p:sp>
      <p:cxnSp>
        <p:nvCxnSpPr>
          <p:cNvPr id="162" name="직선 화살표 연결선 161">
            <a:extLst>
              <a:ext uri="{FF2B5EF4-FFF2-40B4-BE49-F238E27FC236}">
                <a16:creationId xmlns:a16="http://schemas.microsoft.com/office/drawing/2014/main" id="{813CF9B5-023C-4E80-95E1-FD93BD177732}"/>
              </a:ext>
            </a:extLst>
          </p:cNvPr>
          <p:cNvCxnSpPr>
            <a:cxnSpLocks/>
            <a:stCxn id="157" idx="3"/>
            <a:endCxn id="158" idx="1"/>
          </p:cNvCxnSpPr>
          <p:nvPr/>
        </p:nvCxnSpPr>
        <p:spPr>
          <a:xfrm>
            <a:off x="4034224" y="4216526"/>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63" name="직선 화살표 연결선 162">
            <a:extLst>
              <a:ext uri="{FF2B5EF4-FFF2-40B4-BE49-F238E27FC236}">
                <a16:creationId xmlns:a16="http://schemas.microsoft.com/office/drawing/2014/main" id="{0AA75663-9D7E-4CB5-988F-B99651FB56CB}"/>
              </a:ext>
            </a:extLst>
          </p:cNvPr>
          <p:cNvCxnSpPr>
            <a:cxnSpLocks/>
            <a:stCxn id="158" idx="3"/>
            <a:endCxn id="159" idx="1"/>
          </p:cNvCxnSpPr>
          <p:nvPr/>
        </p:nvCxnSpPr>
        <p:spPr>
          <a:xfrm>
            <a:off x="4609881" y="4216526"/>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64" name="직선 화살표 연결선 163">
            <a:extLst>
              <a:ext uri="{FF2B5EF4-FFF2-40B4-BE49-F238E27FC236}">
                <a16:creationId xmlns:a16="http://schemas.microsoft.com/office/drawing/2014/main" id="{4FE8850C-1C92-4B12-AAA1-8E44601EC518}"/>
              </a:ext>
            </a:extLst>
          </p:cNvPr>
          <p:cNvCxnSpPr>
            <a:cxnSpLocks/>
            <a:stCxn id="159" idx="3"/>
            <a:endCxn id="160" idx="1"/>
          </p:cNvCxnSpPr>
          <p:nvPr/>
        </p:nvCxnSpPr>
        <p:spPr>
          <a:xfrm>
            <a:off x="5185538" y="4216526"/>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65" name="직선 화살표 연결선 164">
            <a:extLst>
              <a:ext uri="{FF2B5EF4-FFF2-40B4-BE49-F238E27FC236}">
                <a16:creationId xmlns:a16="http://schemas.microsoft.com/office/drawing/2014/main" id="{64AC1BFB-F326-4AA2-B6BC-AAE8399ABCE1}"/>
              </a:ext>
            </a:extLst>
          </p:cNvPr>
          <p:cNvCxnSpPr>
            <a:cxnSpLocks/>
            <a:stCxn id="160" idx="3"/>
            <a:endCxn id="161" idx="1"/>
          </p:cNvCxnSpPr>
          <p:nvPr/>
        </p:nvCxnSpPr>
        <p:spPr>
          <a:xfrm>
            <a:off x="5761195" y="4216526"/>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3847C83D-CB9C-4873-B62F-71C84887B79C}"/>
              </a:ext>
            </a:extLst>
          </p:cNvPr>
          <p:cNvCxnSpPr>
            <a:cxnSpLocks/>
          </p:cNvCxnSpPr>
          <p:nvPr/>
        </p:nvCxnSpPr>
        <p:spPr bwMode="auto">
          <a:xfrm>
            <a:off x="3607860" y="4103641"/>
            <a:ext cx="2694486" cy="0"/>
          </a:xfrm>
          <a:prstGeom prst="line">
            <a:avLst/>
          </a:prstGeom>
          <a:solidFill>
            <a:srgbClr val="E5E5CC"/>
          </a:solidFill>
          <a:ln w="9525" cap="flat" cmpd="sng" algn="ctr">
            <a:solidFill>
              <a:srgbClr val="0091DA"/>
            </a:solidFill>
            <a:prstDash val="solid"/>
            <a:round/>
            <a:headEnd type="none" w="med" len="med"/>
            <a:tailEnd type="none" w="med" len="med"/>
          </a:ln>
          <a:effectLst/>
        </p:spPr>
      </p:cxnSp>
      <p:cxnSp>
        <p:nvCxnSpPr>
          <p:cNvPr id="167" name="직선 화살표 연결선 166">
            <a:extLst>
              <a:ext uri="{FF2B5EF4-FFF2-40B4-BE49-F238E27FC236}">
                <a16:creationId xmlns:a16="http://schemas.microsoft.com/office/drawing/2014/main" id="{43ECF15A-F5C5-4D93-B65B-D17A229A4210}"/>
              </a:ext>
            </a:extLst>
          </p:cNvPr>
          <p:cNvCxnSpPr>
            <a:cxnSpLocks/>
            <a:stCxn id="151" idx="1"/>
            <a:endCxn id="150" idx="3"/>
          </p:cNvCxnSpPr>
          <p:nvPr/>
        </p:nvCxnSpPr>
        <p:spPr>
          <a:xfrm flipH="1">
            <a:off x="5191405" y="3591046"/>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68" name="직선 화살표 연결선 167">
            <a:extLst>
              <a:ext uri="{FF2B5EF4-FFF2-40B4-BE49-F238E27FC236}">
                <a16:creationId xmlns:a16="http://schemas.microsoft.com/office/drawing/2014/main" id="{F4B53C49-283C-48AB-97D5-CF427091021A}"/>
              </a:ext>
            </a:extLst>
          </p:cNvPr>
          <p:cNvCxnSpPr>
            <a:cxnSpLocks/>
            <a:stCxn id="150" idx="1"/>
            <a:endCxn id="149" idx="3"/>
          </p:cNvCxnSpPr>
          <p:nvPr/>
        </p:nvCxnSpPr>
        <p:spPr>
          <a:xfrm flipH="1">
            <a:off x="4615748" y="3591046"/>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69" name="직선 화살표 연결선 168">
            <a:extLst>
              <a:ext uri="{FF2B5EF4-FFF2-40B4-BE49-F238E27FC236}">
                <a16:creationId xmlns:a16="http://schemas.microsoft.com/office/drawing/2014/main" id="{18CF6E41-C31C-41AF-B437-D995232FD112}"/>
              </a:ext>
            </a:extLst>
          </p:cNvPr>
          <p:cNvCxnSpPr>
            <a:cxnSpLocks/>
            <a:stCxn id="149" idx="1"/>
            <a:endCxn id="148" idx="3"/>
          </p:cNvCxnSpPr>
          <p:nvPr/>
        </p:nvCxnSpPr>
        <p:spPr>
          <a:xfrm flipH="1">
            <a:off x="4040091" y="3591046"/>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20DB8EDB-E267-4502-9728-81E0DE2769D1}"/>
              </a:ext>
            </a:extLst>
          </p:cNvPr>
          <p:cNvCxnSpPr>
            <a:cxnSpLocks/>
            <a:stCxn id="603" idx="2"/>
            <a:endCxn id="152" idx="0"/>
          </p:cNvCxnSpPr>
          <p:nvPr/>
        </p:nvCxnSpPr>
        <p:spPr>
          <a:xfrm flipH="1">
            <a:off x="6114119" y="3445173"/>
            <a:ext cx="1931" cy="78811"/>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
            <a:extLst>
              <a:ext uri="{FF2B5EF4-FFF2-40B4-BE49-F238E27FC236}">
                <a16:creationId xmlns:a16="http://schemas.microsoft.com/office/drawing/2014/main" id="{2F49F793-369C-4E6F-8D29-25E45E933334}"/>
              </a:ext>
            </a:extLst>
          </p:cNvPr>
          <p:cNvSpPr>
            <a:spLocks noChangeArrowheads="1"/>
          </p:cNvSpPr>
          <p:nvPr/>
        </p:nvSpPr>
        <p:spPr bwMode="auto">
          <a:xfrm>
            <a:off x="3612290" y="3932383"/>
            <a:ext cx="2697853"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미디어부문 생산과정</a:t>
            </a:r>
            <a:endParaRPr lang="en-US" altLang="ko-KR" sz="800" dirty="0">
              <a:solidFill>
                <a:srgbClr val="005EB8"/>
              </a:solidFill>
              <a:latin typeface="Arial" panose="020B0604020202020204" pitchFamily="34" charset="0"/>
              <a:ea typeface="+mj-ea"/>
              <a:cs typeface="Arial" panose="020B0604020202020204" pitchFamily="34" charset="0"/>
            </a:endParaRPr>
          </a:p>
        </p:txBody>
      </p:sp>
      <p:sp>
        <p:nvSpPr>
          <p:cNvPr id="176" name="직사각형 175">
            <a:extLst>
              <a:ext uri="{FF2B5EF4-FFF2-40B4-BE49-F238E27FC236}">
                <a16:creationId xmlns:a16="http://schemas.microsoft.com/office/drawing/2014/main" id="{04B287B7-D985-46F1-BCA6-F6B2732E8D2B}"/>
              </a:ext>
            </a:extLst>
          </p:cNvPr>
          <p:cNvSpPr/>
          <p:nvPr/>
        </p:nvSpPr>
        <p:spPr>
          <a:xfrm>
            <a:off x="4182881" y="5943079"/>
            <a:ext cx="1460622" cy="1224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defTabSz="457198">
              <a:spcBef>
                <a:spcPts val="200"/>
              </a:spcBef>
              <a:defRPr/>
            </a:pPr>
            <a:r>
              <a:rPr lang="ko-KR" altLang="en-US" sz="700" dirty="0">
                <a:solidFill>
                  <a:srgbClr val="000000"/>
                </a:solidFill>
                <a:latin typeface="Arial" panose="020B0604020202020204" pitchFamily="34" charset="0"/>
                <a:ea typeface="+mj-ea"/>
                <a:cs typeface="Arial" panose="020B0604020202020204" pitchFamily="34" charset="0"/>
              </a:rPr>
              <a:t>생산직 인력</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177" name="직사각형 176">
            <a:extLst>
              <a:ext uri="{FF2B5EF4-FFF2-40B4-BE49-F238E27FC236}">
                <a16:creationId xmlns:a16="http://schemas.microsoft.com/office/drawing/2014/main" id="{36545D82-A608-45D9-AEDC-95FFDBF2A491}"/>
              </a:ext>
            </a:extLst>
          </p:cNvPr>
          <p:cNvSpPr/>
          <p:nvPr/>
        </p:nvSpPr>
        <p:spPr>
          <a:xfrm>
            <a:off x="5697090" y="5943079"/>
            <a:ext cx="671335" cy="1224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defTabSz="457198">
              <a:spcBef>
                <a:spcPts val="200"/>
              </a:spcBef>
              <a:defRPr/>
            </a:pPr>
            <a:r>
              <a:rPr lang="en-US" altLang="ko-KR" sz="700" dirty="0">
                <a:solidFill>
                  <a:schemeClr val="tx1"/>
                </a:solidFill>
                <a:latin typeface="Arial" panose="020B0604020202020204" pitchFamily="34" charset="0"/>
                <a:ea typeface="+mj-ea"/>
                <a:cs typeface="Arial" panose="020B0604020202020204" pitchFamily="34" charset="0"/>
              </a:rPr>
              <a:t>2,543</a:t>
            </a:r>
          </a:p>
        </p:txBody>
      </p:sp>
      <p:sp>
        <p:nvSpPr>
          <p:cNvPr id="178" name="직사각형 177">
            <a:extLst>
              <a:ext uri="{FF2B5EF4-FFF2-40B4-BE49-F238E27FC236}">
                <a16:creationId xmlns:a16="http://schemas.microsoft.com/office/drawing/2014/main" id="{3E536B8F-A2F4-42D1-B019-C2D7954D00AE}"/>
              </a:ext>
            </a:extLst>
          </p:cNvPr>
          <p:cNvSpPr/>
          <p:nvPr/>
        </p:nvSpPr>
        <p:spPr>
          <a:xfrm>
            <a:off x="3585570" y="5943079"/>
            <a:ext cx="542385" cy="122400"/>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700" b="1" dirty="0">
                <a:solidFill>
                  <a:prstClr val="white"/>
                </a:solidFill>
                <a:latin typeface="Arial" panose="020B0604020202020204" pitchFamily="34" charset="0"/>
                <a:ea typeface="+mj-ea"/>
                <a:cs typeface="Arial" panose="020B0604020202020204" pitchFamily="34" charset="0"/>
              </a:rPr>
              <a:t>미디어</a:t>
            </a:r>
            <a:r>
              <a:rPr lang="en-US" altLang="ko-KR" sz="700" b="1" dirty="0">
                <a:solidFill>
                  <a:prstClr val="white"/>
                </a:solidFill>
                <a:latin typeface="Arial" panose="020B0604020202020204" pitchFamily="34" charset="0"/>
                <a:ea typeface="+mj-ea"/>
                <a:cs typeface="Arial" panose="020B0604020202020204" pitchFamily="34" charset="0"/>
              </a:rPr>
              <a:t>-</a:t>
            </a:r>
            <a:r>
              <a:rPr lang="ko-KR" altLang="en-US" sz="700" b="1" dirty="0">
                <a:solidFill>
                  <a:prstClr val="white"/>
                </a:solidFill>
                <a:latin typeface="Arial" panose="020B0604020202020204" pitchFamily="34" charset="0"/>
                <a:ea typeface="+mj-ea"/>
                <a:cs typeface="Arial" panose="020B0604020202020204" pitchFamily="34" charset="0"/>
              </a:rPr>
              <a:t>제조</a:t>
            </a:r>
            <a:endParaRPr lang="en-US" altLang="ko-KR" sz="700" b="1" dirty="0">
              <a:solidFill>
                <a:prstClr val="white"/>
              </a:solidFill>
              <a:latin typeface="Arial" panose="020B0604020202020204" pitchFamily="34" charset="0"/>
              <a:ea typeface="+mj-ea"/>
              <a:cs typeface="Arial" panose="020B0604020202020204" pitchFamily="34" charset="0"/>
            </a:endParaRPr>
          </a:p>
        </p:txBody>
      </p:sp>
      <p:sp>
        <p:nvSpPr>
          <p:cNvPr id="179" name="직사각형 178">
            <a:extLst>
              <a:ext uri="{FF2B5EF4-FFF2-40B4-BE49-F238E27FC236}">
                <a16:creationId xmlns:a16="http://schemas.microsoft.com/office/drawing/2014/main" id="{9D03EBB4-8C1A-4858-A59A-A997BFBD58B6}"/>
              </a:ext>
            </a:extLst>
          </p:cNvPr>
          <p:cNvSpPr/>
          <p:nvPr/>
        </p:nvSpPr>
        <p:spPr>
          <a:xfrm>
            <a:off x="3581477" y="3727321"/>
            <a:ext cx="458614" cy="134123"/>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건조</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80" name="직사각형 179">
            <a:extLst>
              <a:ext uri="{FF2B5EF4-FFF2-40B4-BE49-F238E27FC236}">
                <a16:creationId xmlns:a16="http://schemas.microsoft.com/office/drawing/2014/main" id="{51908709-9DEA-4C9C-AD1B-111DD392ACE9}"/>
              </a:ext>
            </a:extLst>
          </p:cNvPr>
          <p:cNvSpPr/>
          <p:nvPr/>
        </p:nvSpPr>
        <p:spPr>
          <a:xfrm>
            <a:off x="4158548" y="3727321"/>
            <a:ext cx="457200" cy="134123"/>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err="1">
                <a:solidFill>
                  <a:prstClr val="white"/>
                </a:solidFill>
                <a:latin typeface="Arial" panose="020B0604020202020204" pitchFamily="34" charset="0"/>
                <a:ea typeface="+mj-ea"/>
                <a:cs typeface="Arial" panose="020B0604020202020204" pitchFamily="34" charset="0"/>
              </a:rPr>
              <a:t>권취</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81" name="직사각형 180">
            <a:extLst>
              <a:ext uri="{FF2B5EF4-FFF2-40B4-BE49-F238E27FC236}">
                <a16:creationId xmlns:a16="http://schemas.microsoft.com/office/drawing/2014/main" id="{295BF311-3F6C-417F-9E41-26156E0BE49E}"/>
              </a:ext>
            </a:extLst>
          </p:cNvPr>
          <p:cNvSpPr/>
          <p:nvPr/>
        </p:nvSpPr>
        <p:spPr>
          <a:xfrm>
            <a:off x="4734205" y="3727321"/>
            <a:ext cx="457200" cy="134123"/>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err="1">
                <a:solidFill>
                  <a:prstClr val="white"/>
                </a:solidFill>
                <a:latin typeface="Arial" panose="020B0604020202020204" pitchFamily="34" charset="0"/>
                <a:ea typeface="+mj-ea"/>
                <a:cs typeface="Arial" panose="020B0604020202020204" pitchFamily="34" charset="0"/>
              </a:rPr>
              <a:t>사이즈피팅</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82" name="직사각형 181">
            <a:extLst>
              <a:ext uri="{FF2B5EF4-FFF2-40B4-BE49-F238E27FC236}">
                <a16:creationId xmlns:a16="http://schemas.microsoft.com/office/drawing/2014/main" id="{36081EF3-F10C-4144-AA27-ADF3EEF8A74E}"/>
              </a:ext>
            </a:extLst>
          </p:cNvPr>
          <p:cNvSpPr/>
          <p:nvPr/>
        </p:nvSpPr>
        <p:spPr>
          <a:xfrm>
            <a:off x="5309862" y="3727321"/>
            <a:ext cx="457200" cy="134123"/>
          </a:xfrm>
          <a:prstGeom prst="rect">
            <a:avLst/>
          </a:prstGeom>
          <a:solidFill>
            <a:srgbClr val="483698"/>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포장</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183" name="직사각형 182">
            <a:extLst>
              <a:ext uri="{FF2B5EF4-FFF2-40B4-BE49-F238E27FC236}">
                <a16:creationId xmlns:a16="http://schemas.microsoft.com/office/drawing/2014/main" id="{77303DB7-3F3A-416B-88F9-E8DCC3FD66AC}"/>
              </a:ext>
            </a:extLst>
          </p:cNvPr>
          <p:cNvSpPr/>
          <p:nvPr/>
        </p:nvSpPr>
        <p:spPr>
          <a:xfrm>
            <a:off x="5885519" y="3727321"/>
            <a:ext cx="457200" cy="134123"/>
          </a:xfrm>
          <a:prstGeom prst="rect">
            <a:avLst/>
          </a:prstGeom>
          <a:solidFill>
            <a:srgbClr val="6D2077"/>
          </a:solid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창고</a:t>
            </a:r>
            <a:r>
              <a:rPr lang="en-US" altLang="ko-KR" sz="600" b="1" dirty="0">
                <a:solidFill>
                  <a:prstClr val="white"/>
                </a:solidFill>
                <a:latin typeface="Arial" panose="020B0604020202020204" pitchFamily="34" charset="0"/>
                <a:ea typeface="+mj-ea"/>
                <a:cs typeface="Arial" panose="020B0604020202020204" pitchFamily="34" charset="0"/>
              </a:rPr>
              <a:t>/</a:t>
            </a:r>
            <a:r>
              <a:rPr lang="ko-KR" altLang="en-US" sz="600" b="1" dirty="0">
                <a:solidFill>
                  <a:prstClr val="white"/>
                </a:solidFill>
                <a:latin typeface="Arial" panose="020B0604020202020204" pitchFamily="34" charset="0"/>
                <a:ea typeface="+mj-ea"/>
                <a:cs typeface="Arial" panose="020B0604020202020204" pitchFamily="34" charset="0"/>
              </a:rPr>
              <a:t>이송</a:t>
            </a:r>
            <a:endParaRPr lang="en-US" altLang="ko-KR" sz="600" b="1" dirty="0">
              <a:solidFill>
                <a:prstClr val="white"/>
              </a:solidFill>
              <a:latin typeface="Arial" panose="020B0604020202020204" pitchFamily="34" charset="0"/>
              <a:ea typeface="+mj-ea"/>
              <a:cs typeface="Arial" panose="020B0604020202020204" pitchFamily="34" charset="0"/>
            </a:endParaRPr>
          </a:p>
        </p:txBody>
      </p:sp>
      <p:cxnSp>
        <p:nvCxnSpPr>
          <p:cNvPr id="188" name="직선 화살표 연결선 187">
            <a:extLst>
              <a:ext uri="{FF2B5EF4-FFF2-40B4-BE49-F238E27FC236}">
                <a16:creationId xmlns:a16="http://schemas.microsoft.com/office/drawing/2014/main" id="{851EDFEA-AB84-4AB0-A02E-E8769EB32BFF}"/>
              </a:ext>
            </a:extLst>
          </p:cNvPr>
          <p:cNvCxnSpPr>
            <a:cxnSpLocks/>
            <a:stCxn id="148" idx="2"/>
            <a:endCxn id="179" idx="0"/>
          </p:cNvCxnSpPr>
          <p:nvPr/>
        </p:nvCxnSpPr>
        <p:spPr>
          <a:xfrm>
            <a:off x="3810784" y="3658107"/>
            <a:ext cx="0" cy="69214"/>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93" name="직선 화살표 연결선 192">
            <a:extLst>
              <a:ext uri="{FF2B5EF4-FFF2-40B4-BE49-F238E27FC236}">
                <a16:creationId xmlns:a16="http://schemas.microsoft.com/office/drawing/2014/main" id="{765AE714-E0FE-4927-8273-54A98F2A154A}"/>
              </a:ext>
            </a:extLst>
          </p:cNvPr>
          <p:cNvCxnSpPr>
            <a:cxnSpLocks/>
            <a:stCxn id="179" idx="3"/>
            <a:endCxn id="180" idx="1"/>
          </p:cNvCxnSpPr>
          <p:nvPr/>
        </p:nvCxnSpPr>
        <p:spPr>
          <a:xfrm>
            <a:off x="4040091" y="3794383"/>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94" name="직선 화살표 연결선 193">
            <a:extLst>
              <a:ext uri="{FF2B5EF4-FFF2-40B4-BE49-F238E27FC236}">
                <a16:creationId xmlns:a16="http://schemas.microsoft.com/office/drawing/2014/main" id="{59A9F9C3-C6D3-4F50-B7F7-5D50B030768E}"/>
              </a:ext>
            </a:extLst>
          </p:cNvPr>
          <p:cNvCxnSpPr>
            <a:cxnSpLocks/>
            <a:stCxn id="180" idx="3"/>
            <a:endCxn id="181" idx="1"/>
          </p:cNvCxnSpPr>
          <p:nvPr/>
        </p:nvCxnSpPr>
        <p:spPr>
          <a:xfrm>
            <a:off x="4615748" y="3794383"/>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95" name="직선 화살표 연결선 194">
            <a:extLst>
              <a:ext uri="{FF2B5EF4-FFF2-40B4-BE49-F238E27FC236}">
                <a16:creationId xmlns:a16="http://schemas.microsoft.com/office/drawing/2014/main" id="{C5A654E5-97F1-4DB4-9BC6-B4457B6EF11E}"/>
              </a:ext>
            </a:extLst>
          </p:cNvPr>
          <p:cNvCxnSpPr>
            <a:cxnSpLocks/>
            <a:stCxn id="181" idx="3"/>
            <a:endCxn id="182" idx="1"/>
          </p:cNvCxnSpPr>
          <p:nvPr/>
        </p:nvCxnSpPr>
        <p:spPr>
          <a:xfrm>
            <a:off x="5191405" y="3794383"/>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96" name="직선 화살표 연결선 195">
            <a:extLst>
              <a:ext uri="{FF2B5EF4-FFF2-40B4-BE49-F238E27FC236}">
                <a16:creationId xmlns:a16="http://schemas.microsoft.com/office/drawing/2014/main" id="{FBD1F8C7-9D05-4AD7-9EEB-A70055155AFB}"/>
              </a:ext>
            </a:extLst>
          </p:cNvPr>
          <p:cNvCxnSpPr>
            <a:cxnSpLocks/>
            <a:stCxn id="182" idx="3"/>
            <a:endCxn id="183" idx="1"/>
          </p:cNvCxnSpPr>
          <p:nvPr/>
        </p:nvCxnSpPr>
        <p:spPr>
          <a:xfrm>
            <a:off x="5767062" y="3794383"/>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sp>
        <p:nvSpPr>
          <p:cNvPr id="206" name="직사각형 205">
            <a:extLst>
              <a:ext uri="{FF2B5EF4-FFF2-40B4-BE49-F238E27FC236}">
                <a16:creationId xmlns:a16="http://schemas.microsoft.com/office/drawing/2014/main" id="{64915ECF-3AB5-40EF-A37B-CB3790033619}"/>
              </a:ext>
            </a:extLst>
          </p:cNvPr>
          <p:cNvSpPr/>
          <p:nvPr/>
        </p:nvSpPr>
        <p:spPr>
          <a:xfrm>
            <a:off x="7451001" y="3114889"/>
            <a:ext cx="1897029" cy="632288"/>
          </a:xfrm>
          <a:prstGeom prst="rect">
            <a:avLst/>
          </a:prstGeom>
          <a:no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cs typeface="Arial" panose="020B0604020202020204" pitchFamily="34" charset="0"/>
              </a:rPr>
              <a:t>원가를 기준으로 적정 이익률을 반영하여 제품 공급 단가 결정</a:t>
            </a:r>
            <a:endParaRPr lang="en-US" altLang="ko-KR" sz="700" dirty="0">
              <a:solidFill>
                <a:srgbClr val="000000"/>
              </a:solidFill>
              <a:latin typeface="Arial" panose="020B0604020202020204" pitchFamily="34" charset="0"/>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cs typeface="Arial" panose="020B0604020202020204" pitchFamily="34" charset="0"/>
              </a:rPr>
              <a:t>일부 제품</a:t>
            </a:r>
            <a:r>
              <a:rPr lang="en-US" altLang="ko-KR" sz="700" dirty="0">
                <a:solidFill>
                  <a:srgbClr val="000000"/>
                </a:solidFill>
                <a:latin typeface="Arial" panose="020B0604020202020204" pitchFamily="34" charset="0"/>
                <a:cs typeface="Arial" panose="020B0604020202020204" pitchFamily="34" charset="0"/>
              </a:rPr>
              <a:t>(</a:t>
            </a:r>
            <a:r>
              <a:rPr lang="ko-KR" altLang="en-US" sz="700" dirty="0">
                <a:solidFill>
                  <a:srgbClr val="000000"/>
                </a:solidFill>
                <a:latin typeface="Arial" panose="020B0604020202020204" pitchFamily="34" charset="0"/>
                <a:cs typeface="Arial" panose="020B0604020202020204" pitchFamily="34" charset="0"/>
              </a:rPr>
              <a:t>합성지</a:t>
            </a:r>
            <a:r>
              <a:rPr lang="en-US" altLang="ko-KR" sz="700" dirty="0">
                <a:solidFill>
                  <a:srgbClr val="000000"/>
                </a:solidFill>
                <a:latin typeface="Arial" panose="020B0604020202020204" pitchFamily="34" charset="0"/>
                <a:cs typeface="Arial" panose="020B0604020202020204" pitchFamily="34" charset="0"/>
              </a:rPr>
              <a:t>, PVC </a:t>
            </a:r>
            <a:r>
              <a:rPr lang="ko-KR" altLang="en-US" sz="700" dirty="0">
                <a:solidFill>
                  <a:srgbClr val="000000"/>
                </a:solidFill>
                <a:latin typeface="Arial" panose="020B0604020202020204" pitchFamily="34" charset="0"/>
                <a:cs typeface="Arial" panose="020B0604020202020204" pitchFamily="34" charset="0"/>
              </a:rPr>
              <a:t>등 수성 주요제품</a:t>
            </a:r>
            <a:r>
              <a:rPr lang="en-US" altLang="ko-KR" sz="700" dirty="0">
                <a:solidFill>
                  <a:srgbClr val="000000"/>
                </a:solidFill>
                <a:latin typeface="Arial" panose="020B0604020202020204" pitchFamily="34" charset="0"/>
                <a:cs typeface="Arial" panose="020B0604020202020204" pitchFamily="34" charset="0"/>
              </a:rPr>
              <a:t>)</a:t>
            </a:r>
            <a:r>
              <a:rPr lang="ko-KR" altLang="en-US" sz="700" dirty="0">
                <a:solidFill>
                  <a:srgbClr val="000000"/>
                </a:solidFill>
                <a:latin typeface="Arial" panose="020B0604020202020204" pitchFamily="34" charset="0"/>
                <a:cs typeface="Arial" panose="020B0604020202020204" pitchFamily="34" charset="0"/>
              </a:rPr>
              <a:t>은 시장 상황에 따른 제품 공급가 결정</a:t>
            </a:r>
            <a:endParaRPr lang="en-US" altLang="ko-KR" sz="700" dirty="0">
              <a:solidFill>
                <a:srgbClr val="000000"/>
              </a:solidFill>
              <a:latin typeface="Arial" panose="020B0604020202020204" pitchFamily="34" charset="0"/>
              <a:cs typeface="Arial" panose="020B0604020202020204" pitchFamily="34" charset="0"/>
            </a:endParaRPr>
          </a:p>
        </p:txBody>
      </p:sp>
      <p:sp>
        <p:nvSpPr>
          <p:cNvPr id="207" name="직사각형 227">
            <a:extLst>
              <a:ext uri="{FF2B5EF4-FFF2-40B4-BE49-F238E27FC236}">
                <a16:creationId xmlns:a16="http://schemas.microsoft.com/office/drawing/2014/main" id="{D7CD4B87-BEA8-4442-AC38-90A68CD5A654}"/>
              </a:ext>
            </a:extLst>
          </p:cNvPr>
          <p:cNvSpPr/>
          <p:nvPr/>
        </p:nvSpPr>
        <p:spPr bwMode="auto">
          <a:xfrm>
            <a:off x="7034018" y="2804297"/>
            <a:ext cx="386467" cy="280292"/>
          </a:xfrm>
          <a:prstGeom prst="rect">
            <a:avLst/>
          </a:prstGeom>
          <a:solidFill>
            <a:srgbClr val="925899"/>
          </a:solidFill>
          <a:ln w="6350" cap="flat" cmpd="sng" algn="ctr">
            <a:no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제지</a:t>
            </a:r>
          </a:p>
        </p:txBody>
      </p:sp>
      <p:sp>
        <p:nvSpPr>
          <p:cNvPr id="208" name="직사각형 227">
            <a:extLst>
              <a:ext uri="{FF2B5EF4-FFF2-40B4-BE49-F238E27FC236}">
                <a16:creationId xmlns:a16="http://schemas.microsoft.com/office/drawing/2014/main" id="{B5321A70-5441-4487-B075-0DC611965FC1}"/>
              </a:ext>
            </a:extLst>
          </p:cNvPr>
          <p:cNvSpPr/>
          <p:nvPr/>
        </p:nvSpPr>
        <p:spPr bwMode="auto">
          <a:xfrm>
            <a:off x="7034018" y="3115182"/>
            <a:ext cx="386467" cy="639483"/>
          </a:xfrm>
          <a:prstGeom prst="rect">
            <a:avLst/>
          </a:prstGeom>
          <a:solidFill>
            <a:srgbClr val="925899"/>
          </a:solidFill>
          <a:ln w="6350" cap="flat" cmpd="sng" algn="ctr">
            <a:no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미디어</a:t>
            </a:r>
          </a:p>
        </p:txBody>
      </p:sp>
      <p:sp>
        <p:nvSpPr>
          <p:cNvPr id="209" name="직사각형 227">
            <a:extLst>
              <a:ext uri="{FF2B5EF4-FFF2-40B4-BE49-F238E27FC236}">
                <a16:creationId xmlns:a16="http://schemas.microsoft.com/office/drawing/2014/main" id="{D9738DA9-B56D-4D55-821E-D215550CBA49}"/>
              </a:ext>
            </a:extLst>
          </p:cNvPr>
          <p:cNvSpPr/>
          <p:nvPr/>
        </p:nvSpPr>
        <p:spPr bwMode="auto">
          <a:xfrm>
            <a:off x="7034018" y="1538938"/>
            <a:ext cx="386467" cy="182351"/>
          </a:xfrm>
          <a:prstGeom prst="rect">
            <a:avLst/>
          </a:prstGeom>
          <a:solidFill>
            <a:srgbClr val="925899"/>
          </a:solidFill>
          <a:ln w="6350" cap="flat" cmpd="sng" algn="ctr">
            <a:no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제지</a:t>
            </a:r>
          </a:p>
        </p:txBody>
      </p:sp>
      <p:sp>
        <p:nvSpPr>
          <p:cNvPr id="210" name="직사각형 227">
            <a:extLst>
              <a:ext uri="{FF2B5EF4-FFF2-40B4-BE49-F238E27FC236}">
                <a16:creationId xmlns:a16="http://schemas.microsoft.com/office/drawing/2014/main" id="{00EE5388-C432-4E6B-AFA6-D6E44D6344CE}"/>
              </a:ext>
            </a:extLst>
          </p:cNvPr>
          <p:cNvSpPr/>
          <p:nvPr/>
        </p:nvSpPr>
        <p:spPr bwMode="auto">
          <a:xfrm>
            <a:off x="7034018" y="1750159"/>
            <a:ext cx="386467" cy="1023545"/>
          </a:xfrm>
          <a:prstGeom prst="rect">
            <a:avLst/>
          </a:prstGeom>
          <a:solidFill>
            <a:srgbClr val="925899"/>
          </a:solidFill>
          <a:ln w="6350" cap="flat" cmpd="sng" algn="ctr">
            <a:no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미디어</a:t>
            </a:r>
          </a:p>
        </p:txBody>
      </p:sp>
      <p:sp>
        <p:nvSpPr>
          <p:cNvPr id="211" name="직사각형 210">
            <a:extLst>
              <a:ext uri="{FF2B5EF4-FFF2-40B4-BE49-F238E27FC236}">
                <a16:creationId xmlns:a16="http://schemas.microsoft.com/office/drawing/2014/main" id="{07328B1E-7D1B-4D5B-AC63-555BE3B84C38}"/>
              </a:ext>
            </a:extLst>
          </p:cNvPr>
          <p:cNvSpPr/>
          <p:nvPr/>
        </p:nvSpPr>
        <p:spPr>
          <a:xfrm>
            <a:off x="7451001" y="1750159"/>
            <a:ext cx="1897029" cy="1023545"/>
          </a:xfrm>
          <a:prstGeom prst="rect">
            <a:avLst/>
          </a:prstGeom>
          <a:no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ko-KR" altLang="en-US" sz="700" dirty="0" err="1">
                <a:solidFill>
                  <a:srgbClr val="000000"/>
                </a:solidFill>
                <a:latin typeface="Arial" panose="020B0604020202020204" pitchFamily="34" charset="0"/>
                <a:cs typeface="Arial" panose="020B0604020202020204" pitchFamily="34" charset="0"/>
              </a:rPr>
              <a:t>유럽향</a:t>
            </a:r>
            <a:r>
              <a:rPr lang="ko-KR" altLang="en-US" sz="700" dirty="0">
                <a:solidFill>
                  <a:srgbClr val="000000"/>
                </a:solidFill>
                <a:latin typeface="Arial" panose="020B0604020202020204" pitchFamily="34" charset="0"/>
                <a:cs typeface="Arial" panose="020B0604020202020204" pitchFamily="34" charset="0"/>
              </a:rPr>
              <a:t> 매출의 경우</a:t>
            </a:r>
            <a:r>
              <a:rPr lang="en-US" altLang="ko-KR" sz="700" dirty="0">
                <a:solidFill>
                  <a:srgbClr val="000000"/>
                </a:solidFill>
                <a:latin typeface="Arial" panose="020B0604020202020204" pitchFamily="34" charset="0"/>
                <a:cs typeface="Arial" panose="020B0604020202020204" pitchFamily="34" charset="0"/>
              </a:rPr>
              <a:t>,</a:t>
            </a:r>
            <a:r>
              <a:rPr lang="ko-KR" altLang="en-US" sz="700" dirty="0">
                <a:solidFill>
                  <a:srgbClr val="000000"/>
                </a:solidFill>
                <a:latin typeface="Arial" panose="020B0604020202020204" pitchFamily="34" charset="0"/>
                <a:cs typeface="Arial" panose="020B0604020202020204" pitchFamily="34" charset="0"/>
              </a:rPr>
              <a:t> 대형 거래처는 본사와 직거래하며</a:t>
            </a:r>
            <a:r>
              <a:rPr lang="en-US" altLang="ko-KR" sz="700" dirty="0">
                <a:solidFill>
                  <a:srgbClr val="000000"/>
                </a:solidFill>
                <a:latin typeface="Arial" panose="020B0604020202020204" pitchFamily="34" charset="0"/>
                <a:cs typeface="Arial" panose="020B0604020202020204" pitchFamily="34" charset="0"/>
              </a:rPr>
              <a:t>, </a:t>
            </a:r>
            <a:r>
              <a:rPr lang="ko-KR" altLang="en-US" sz="700" dirty="0">
                <a:solidFill>
                  <a:srgbClr val="000000"/>
                </a:solidFill>
                <a:latin typeface="Arial" panose="020B0604020202020204" pitchFamily="34" charset="0"/>
                <a:cs typeface="Arial" panose="020B0604020202020204" pitchFamily="34" charset="0"/>
              </a:rPr>
              <a:t>엔드 유저</a:t>
            </a:r>
            <a:r>
              <a:rPr lang="en-US" altLang="ko-KR" sz="700" dirty="0">
                <a:solidFill>
                  <a:srgbClr val="000000"/>
                </a:solidFill>
                <a:latin typeface="Arial" panose="020B0604020202020204" pitchFamily="34" charset="0"/>
                <a:cs typeface="Arial" panose="020B0604020202020204" pitchFamily="34" charset="0"/>
              </a:rPr>
              <a:t>/</a:t>
            </a:r>
            <a:r>
              <a:rPr lang="ko-KR" altLang="en-US" sz="700" dirty="0">
                <a:solidFill>
                  <a:srgbClr val="000000"/>
                </a:solidFill>
                <a:latin typeface="Arial" panose="020B0604020202020204" pitchFamily="34" charset="0"/>
                <a:cs typeface="Arial" panose="020B0604020202020204" pitchFamily="34" charset="0"/>
              </a:rPr>
              <a:t>딜러에는 유럽투자법인</a:t>
            </a:r>
            <a:r>
              <a:rPr lang="en-US" altLang="ko-KR" sz="700" dirty="0">
                <a:solidFill>
                  <a:srgbClr val="000000"/>
                </a:solidFill>
                <a:latin typeface="Arial" panose="020B0604020202020204" pitchFamily="34" charset="0"/>
                <a:cs typeface="Arial" panose="020B0604020202020204" pitchFamily="34" charset="0"/>
              </a:rPr>
              <a:t>(NATURA MEDIA EUROPE S.A.)</a:t>
            </a:r>
            <a:r>
              <a:rPr lang="ko-KR" altLang="en-US" sz="700" dirty="0">
                <a:solidFill>
                  <a:srgbClr val="000000"/>
                </a:solidFill>
                <a:latin typeface="Arial" panose="020B0604020202020204" pitchFamily="34" charset="0"/>
                <a:cs typeface="Arial" panose="020B0604020202020204" pitchFamily="34" charset="0"/>
              </a:rPr>
              <a:t>이 공급하여 거래 확대를 위한 초석 작업을 수행</a:t>
            </a:r>
            <a:endParaRPr lang="en-US" altLang="ko-KR" sz="700" dirty="0">
              <a:solidFill>
                <a:srgbClr val="000000"/>
              </a:solidFill>
              <a:latin typeface="Arial" panose="020B0604020202020204" pitchFamily="34" charset="0"/>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700" dirty="0" err="1">
                <a:solidFill>
                  <a:srgbClr val="000000"/>
                </a:solidFill>
                <a:latin typeface="Arial" panose="020B0604020202020204" pitchFamily="34" charset="0"/>
                <a:cs typeface="Arial" panose="020B0604020202020204" pitchFamily="34" charset="0"/>
              </a:rPr>
              <a:t>미국향</a:t>
            </a:r>
            <a:r>
              <a:rPr lang="ko-KR" altLang="en-US" sz="700" dirty="0">
                <a:solidFill>
                  <a:srgbClr val="000000"/>
                </a:solidFill>
                <a:latin typeface="Arial" panose="020B0604020202020204" pitchFamily="34" charset="0"/>
                <a:cs typeface="Arial" panose="020B0604020202020204" pitchFamily="34" charset="0"/>
              </a:rPr>
              <a:t> 매출의 경우 </a:t>
            </a:r>
            <a:r>
              <a:rPr lang="en-US" altLang="ko-KR" sz="700" dirty="0">
                <a:solidFill>
                  <a:srgbClr val="000000"/>
                </a:solidFill>
                <a:latin typeface="Arial" panose="020B0604020202020204" pitchFamily="34" charset="0"/>
                <a:cs typeface="Arial" panose="020B0604020202020204" pitchFamily="34" charset="0"/>
              </a:rPr>
              <a:t>SMP Corporation</a:t>
            </a:r>
            <a:r>
              <a:rPr lang="ko-KR" altLang="en-US" sz="700" dirty="0">
                <a:solidFill>
                  <a:srgbClr val="000000"/>
                </a:solidFill>
                <a:latin typeface="Arial" panose="020B0604020202020204" pitchFamily="34" charset="0"/>
                <a:cs typeface="Arial" panose="020B0604020202020204" pitchFamily="34" charset="0"/>
              </a:rPr>
              <a:t>이 창고를 운영하며 미국내 판매를 </a:t>
            </a:r>
            <a:r>
              <a:rPr lang="en-US" altLang="ko-KR" sz="700" dirty="0">
                <a:solidFill>
                  <a:srgbClr val="000000"/>
                </a:solidFill>
                <a:latin typeface="Arial" panose="020B0604020202020204" pitchFamily="34" charset="0"/>
                <a:cs typeface="Arial" panose="020B0604020202020204" pitchFamily="34" charset="0"/>
              </a:rPr>
              <a:t>50% </a:t>
            </a:r>
            <a:r>
              <a:rPr lang="ko-KR" altLang="en-US" sz="700" dirty="0">
                <a:solidFill>
                  <a:srgbClr val="000000"/>
                </a:solidFill>
                <a:latin typeface="Arial" panose="020B0604020202020204" pitchFamily="34" charset="0"/>
                <a:cs typeface="Arial" panose="020B0604020202020204" pitchFamily="34" charset="0"/>
              </a:rPr>
              <a:t>이상 전담하여 미국 지사 역할을 수행</a:t>
            </a:r>
            <a:endParaRPr lang="en-US" altLang="ko-KR" sz="700" dirty="0">
              <a:solidFill>
                <a:srgbClr val="000000"/>
              </a:solidFill>
              <a:latin typeface="Arial" panose="020B0604020202020204" pitchFamily="34" charset="0"/>
              <a:cs typeface="Arial" panose="020B0604020202020204" pitchFamily="34" charset="0"/>
            </a:endParaRPr>
          </a:p>
        </p:txBody>
      </p:sp>
      <p:sp>
        <p:nvSpPr>
          <p:cNvPr id="213" name="TextBox 212">
            <a:extLst>
              <a:ext uri="{FF2B5EF4-FFF2-40B4-BE49-F238E27FC236}">
                <a16:creationId xmlns:a16="http://schemas.microsoft.com/office/drawing/2014/main" id="{3E70D9EC-1A49-4E73-AFD0-3235E79B407D}"/>
              </a:ext>
            </a:extLst>
          </p:cNvPr>
          <p:cNvSpPr txBox="1"/>
          <p:nvPr/>
        </p:nvSpPr>
        <p:spPr>
          <a:xfrm>
            <a:off x="6559702" y="4978382"/>
            <a:ext cx="2814129"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1: </a:t>
            </a:r>
            <a:r>
              <a:rPr lang="ko-KR" altLang="en-US" sz="600" dirty="0">
                <a:solidFill>
                  <a:srgbClr val="000000"/>
                </a:solidFill>
                <a:latin typeface="Arial" panose="020B0604020202020204" pitchFamily="34" charset="0"/>
                <a:ea typeface="맑은 고딕"/>
                <a:cs typeface="Arial" panose="020B0604020202020204" pitchFamily="34" charset="0"/>
              </a:rPr>
              <a:t>내수판매 중 상품</a:t>
            </a:r>
            <a:r>
              <a:rPr lang="en-US" altLang="ko-KR" sz="600" dirty="0">
                <a:solidFill>
                  <a:srgbClr val="000000"/>
                </a:solidFill>
                <a:latin typeface="Arial" panose="020B0604020202020204" pitchFamily="34" charset="0"/>
                <a:ea typeface="맑은 고딕"/>
                <a:cs typeface="Arial" panose="020B0604020202020204" pitchFamily="34" charset="0"/>
              </a:rPr>
              <a:t>/</a:t>
            </a:r>
            <a:r>
              <a:rPr lang="ko-KR" altLang="en-US" sz="600" dirty="0">
                <a:solidFill>
                  <a:srgbClr val="000000"/>
                </a:solidFill>
                <a:latin typeface="Arial" panose="020B0604020202020204" pitchFamily="34" charset="0"/>
                <a:ea typeface="맑은 고딕"/>
                <a:cs typeface="Arial" panose="020B0604020202020204" pitchFamily="34" charset="0"/>
              </a:rPr>
              <a:t>기타매출 제외한 제품매출에 대한 매출액 및 수량임</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p:sp>
        <p:nvSpPr>
          <p:cNvPr id="171" name="직사각형 170">
            <a:extLst>
              <a:ext uri="{FF2B5EF4-FFF2-40B4-BE49-F238E27FC236}">
                <a16:creationId xmlns:a16="http://schemas.microsoft.com/office/drawing/2014/main" id="{AFFA1129-C91D-4F1C-BDA8-BCB62DEE6C91}"/>
              </a:ext>
            </a:extLst>
          </p:cNvPr>
          <p:cNvSpPr/>
          <p:nvPr/>
        </p:nvSpPr>
        <p:spPr>
          <a:xfrm>
            <a:off x="4182488" y="6080929"/>
            <a:ext cx="1460622" cy="1224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defTabSz="457198">
              <a:spcBef>
                <a:spcPts val="200"/>
              </a:spcBef>
              <a:defRPr/>
            </a:pPr>
            <a:r>
              <a:rPr lang="ko-KR" altLang="en-US" sz="700" dirty="0">
                <a:solidFill>
                  <a:srgbClr val="000000"/>
                </a:solidFill>
                <a:latin typeface="Arial" panose="020B0604020202020204" pitchFamily="34" charset="0"/>
                <a:ea typeface="+mj-ea"/>
                <a:cs typeface="Arial" panose="020B0604020202020204" pitchFamily="34" charset="0"/>
              </a:rPr>
              <a:t>사무직</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err="1">
                <a:solidFill>
                  <a:srgbClr val="000000"/>
                </a:solidFill>
                <a:latin typeface="Arial" panose="020B0604020202020204" pitchFamily="34" charset="0"/>
                <a:ea typeface="+mj-ea"/>
                <a:cs typeface="Arial" panose="020B0604020202020204" pitchFamily="34" charset="0"/>
              </a:rPr>
              <a:t>개발직</a:t>
            </a:r>
            <a:r>
              <a:rPr lang="ko-KR" altLang="en-US" sz="700" dirty="0">
                <a:solidFill>
                  <a:srgbClr val="000000"/>
                </a:solidFill>
                <a:latin typeface="Arial" panose="020B0604020202020204" pitchFamily="34" charset="0"/>
                <a:ea typeface="+mj-ea"/>
                <a:cs typeface="Arial" panose="020B0604020202020204" pitchFamily="34" charset="0"/>
              </a:rPr>
              <a:t> 인력</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172" name="직사각형 171">
            <a:extLst>
              <a:ext uri="{FF2B5EF4-FFF2-40B4-BE49-F238E27FC236}">
                <a16:creationId xmlns:a16="http://schemas.microsoft.com/office/drawing/2014/main" id="{ED229BBF-326F-4CC7-987B-4EE27B1F03CA}"/>
              </a:ext>
            </a:extLst>
          </p:cNvPr>
          <p:cNvSpPr/>
          <p:nvPr/>
        </p:nvSpPr>
        <p:spPr>
          <a:xfrm>
            <a:off x="5696697" y="6080929"/>
            <a:ext cx="671335" cy="1224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defTabSz="457198">
              <a:spcBef>
                <a:spcPts val="200"/>
              </a:spcBef>
              <a:defRPr/>
            </a:pPr>
            <a:r>
              <a:rPr lang="en-US" altLang="ko-KR" sz="700" dirty="0">
                <a:solidFill>
                  <a:schemeClr val="tx1"/>
                </a:solidFill>
                <a:latin typeface="Arial" panose="020B0604020202020204" pitchFamily="34" charset="0"/>
                <a:ea typeface="+mj-ea"/>
                <a:cs typeface="Arial" panose="020B0604020202020204" pitchFamily="34" charset="0"/>
              </a:rPr>
              <a:t>1,101</a:t>
            </a:r>
          </a:p>
        </p:txBody>
      </p:sp>
      <p:sp>
        <p:nvSpPr>
          <p:cNvPr id="173" name="직사각형 172">
            <a:extLst>
              <a:ext uri="{FF2B5EF4-FFF2-40B4-BE49-F238E27FC236}">
                <a16:creationId xmlns:a16="http://schemas.microsoft.com/office/drawing/2014/main" id="{7A75D2E3-015C-4A90-9711-7DFA22D37F71}"/>
              </a:ext>
            </a:extLst>
          </p:cNvPr>
          <p:cNvSpPr/>
          <p:nvPr/>
        </p:nvSpPr>
        <p:spPr>
          <a:xfrm>
            <a:off x="3585177" y="6080929"/>
            <a:ext cx="542385" cy="122400"/>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700" b="1" dirty="0">
                <a:solidFill>
                  <a:prstClr val="white"/>
                </a:solidFill>
                <a:latin typeface="Arial" panose="020B0604020202020204" pitchFamily="34" charset="0"/>
                <a:ea typeface="+mj-ea"/>
                <a:cs typeface="Arial" panose="020B0604020202020204" pitchFamily="34" charset="0"/>
              </a:rPr>
              <a:t>미디어</a:t>
            </a:r>
            <a:r>
              <a:rPr lang="en-US" altLang="ko-KR" sz="700" b="1" dirty="0">
                <a:solidFill>
                  <a:prstClr val="white"/>
                </a:solidFill>
                <a:latin typeface="Arial" panose="020B0604020202020204" pitchFamily="34" charset="0"/>
                <a:ea typeface="+mj-ea"/>
                <a:cs typeface="Arial" panose="020B0604020202020204" pitchFamily="34" charset="0"/>
              </a:rPr>
              <a:t>-</a:t>
            </a:r>
            <a:r>
              <a:rPr lang="ko-KR" altLang="en-US" sz="700" b="1" dirty="0">
                <a:solidFill>
                  <a:prstClr val="white"/>
                </a:solidFill>
                <a:latin typeface="Arial" panose="020B0604020202020204" pitchFamily="34" charset="0"/>
                <a:ea typeface="+mj-ea"/>
                <a:cs typeface="Arial" panose="020B0604020202020204" pitchFamily="34" charset="0"/>
              </a:rPr>
              <a:t>판관</a:t>
            </a:r>
            <a:endParaRPr lang="en-US" altLang="ko-KR" sz="700" b="1" dirty="0">
              <a:solidFill>
                <a:prstClr val="white"/>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805618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Materials</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cs typeface="Arial" panose="020B0604020202020204" pitchFamily="34" charset="0"/>
              </a:rPr>
              <a:t>미디어부문의 주 원재료는 </a:t>
            </a:r>
            <a:r>
              <a:rPr lang="ko-KR" altLang="en-US" sz="1000" b="1" dirty="0" err="1">
                <a:solidFill>
                  <a:srgbClr val="002997"/>
                </a:solidFill>
                <a:latin typeface="Arial" panose="020B0604020202020204" pitchFamily="34" charset="0"/>
                <a:cs typeface="Arial" panose="020B0604020202020204" pitchFamily="34" charset="0"/>
              </a:rPr>
              <a:t>원단류</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및 약품류로 구성되어 있으며</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부재료는 박스</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지관</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홀더 등의 포장재이며</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주요 원재료 품목별 매입단가는 국내의 경우 원재료의 국제 시세 변동 및 중국</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수급상황</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수입의 경우 환율 변동</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운임 변동 등에 의해 변동하고 있음</a:t>
            </a:r>
            <a:endParaRPr lang="en-US" altLang="ko-KR" sz="1000" b="1" dirty="0">
              <a:solidFill>
                <a:srgbClr val="002997"/>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8C4BE568-711F-4AA5-BE5F-3AB415C93CA3}"/>
              </a:ext>
            </a:extLst>
          </p:cNvPr>
          <p:cNvSpPr txBox="1"/>
          <p:nvPr/>
        </p:nvSpPr>
        <p:spPr>
          <a:xfrm>
            <a:off x="521158" y="4123267"/>
            <a:ext cx="8783641" cy="2188633"/>
          </a:xfrm>
          <a:prstGeom prst="rect">
            <a:avLst/>
          </a:prstGeom>
          <a:noFill/>
          <a:ln>
            <a:solidFill>
              <a:srgbClr val="00338D"/>
            </a:solidFill>
          </a:ln>
        </p:spPr>
        <p:txBody>
          <a:bodyPr wrap="square" lIns="36000" tIns="36000" rIns="36000" bIns="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Materials</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Aft>
                <a:spcPts val="0"/>
              </a:spcAft>
              <a:buClr>
                <a:srgbClr val="00338D"/>
              </a:buClr>
              <a:buSzTx/>
              <a:buFont typeface="Wingdings" panose="05000000000000000000" pitchFamily="2" charset="2"/>
              <a:buChar char="ü"/>
              <a:tabLst>
                <a:tab pos="4935538" algn="l"/>
              </a:tabLst>
              <a:defRPr/>
            </a:pPr>
            <a:r>
              <a:rPr lang="ko-KR" altLang="en-US" sz="800" dirty="0">
                <a:solidFill>
                  <a:srgbClr val="000000"/>
                </a:solidFill>
                <a:latin typeface="Arial" panose="020B0604020202020204" pitchFamily="34" charset="0"/>
                <a:cs typeface="Arial" panose="020B0604020202020204" pitchFamily="34" charset="0"/>
              </a:rPr>
              <a:t>미디어부문의 주 원재료는 </a:t>
            </a:r>
            <a:r>
              <a:rPr lang="ko-KR" altLang="en-US" sz="800" dirty="0" err="1">
                <a:solidFill>
                  <a:srgbClr val="000000"/>
                </a:solidFill>
                <a:latin typeface="Arial" panose="020B0604020202020204" pitchFamily="34" charset="0"/>
                <a:cs typeface="Arial" panose="020B0604020202020204" pitchFamily="34" charset="0"/>
              </a:rPr>
              <a:t>원단류</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원료로 구성되어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회사 인터뷰에 따른 각 원재료별 단가 변동 사유는 아래와 같음</a:t>
            </a:r>
            <a:r>
              <a:rPr lang="en-US" altLang="ko-KR" sz="800" dirty="0">
                <a:latin typeface="Arial" panose="020B0604020202020204" pitchFamily="34" charset="0"/>
                <a:cs typeface="Arial" panose="020B0604020202020204" pitchFamily="34" charset="0"/>
              </a:rPr>
              <a:t> </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Aft>
                <a:spcPts val="0"/>
              </a:spcAft>
              <a:buClr>
                <a:srgbClr val="00338D"/>
              </a:buClr>
              <a:buSzTx/>
              <a:buFont typeface="Wingdings" panose="05000000000000000000" pitchFamily="2" charset="2"/>
              <a:buChar char="ü"/>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Aft>
                <a:spcPts val="0"/>
              </a:spcAft>
              <a:buClr>
                <a:srgbClr val="00338D"/>
              </a:buClr>
              <a:buSzTx/>
              <a:buFont typeface="Wingdings" panose="05000000000000000000" pitchFamily="2" charset="2"/>
              <a:buChar char="ü"/>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spcAft>
                <a:spcPts val="0"/>
              </a:spcAft>
              <a:buClr>
                <a:srgbClr val="00338D"/>
              </a:buClr>
              <a:buSzTx/>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Aft>
                <a:spcPts val="0"/>
              </a:spcAft>
              <a:buClr>
                <a:srgbClr val="00338D"/>
              </a:buClr>
              <a:buSzTx/>
              <a:buFont typeface="Wingdings" panose="05000000000000000000" pitchFamily="2" charset="2"/>
              <a:buChar char="ü"/>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Aft>
                <a:spcPts val="0"/>
              </a:spcAft>
              <a:buClr>
                <a:srgbClr val="00338D"/>
              </a:buClr>
              <a:buSzTx/>
              <a:buFont typeface="Wingdings" panose="05000000000000000000" pitchFamily="2" charset="2"/>
              <a:buChar char="ü"/>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Aft>
                <a:spcPts val="0"/>
              </a:spcAft>
              <a:buClr>
                <a:srgbClr val="00338D"/>
              </a:buClr>
              <a:buSzTx/>
              <a:buFont typeface="Wingdings" panose="05000000000000000000" pitchFamily="2" charset="2"/>
              <a:buChar char="ü"/>
              <a:tabLst>
                <a:tab pos="4935538" algn="l"/>
              </a:tabLst>
              <a:defRPr/>
            </a:pPr>
            <a:r>
              <a:rPr lang="ko-KR" altLang="en-US" sz="800" dirty="0">
                <a:solidFill>
                  <a:srgbClr val="000000"/>
                </a:solidFill>
                <a:latin typeface="Arial" panose="020B0604020202020204" pitchFamily="34" charset="0"/>
                <a:cs typeface="Arial" panose="020B0604020202020204" pitchFamily="34" charset="0"/>
              </a:rPr>
              <a:t>미디어 부문의 매입대금 결제조건은 내수</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수입에 따라 구분되며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자세한 원재료 매입 대금 지급 조건은 아래와 같음</a:t>
            </a:r>
            <a:endParaRPr lang="en-US" altLang="ko-KR" sz="800" dirty="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spcAft>
                <a:spcPts val="0"/>
              </a:spcAft>
              <a:buClr>
                <a:srgbClr val="00338D"/>
              </a:buClr>
              <a:buSzTx/>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Aft>
                <a:spcPts val="0"/>
              </a:spcAft>
              <a:buClr>
                <a:srgbClr val="00338D"/>
              </a:buClr>
              <a:buSzTx/>
              <a:buFont typeface="Wingdings" panose="05000000000000000000" pitchFamily="2" charset="2"/>
              <a:buChar char="ü"/>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271463" indent="-171450">
              <a:buClr>
                <a:srgbClr val="00338D"/>
              </a:buClr>
              <a:buFont typeface="Wingdings" panose="05000000000000000000" pitchFamily="2" charset="2"/>
              <a:buChar char="ü"/>
              <a:tabLst>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271463" indent="-171450">
              <a:buClr>
                <a:srgbClr val="00338D"/>
              </a:buClr>
              <a:buFont typeface="Wingdings" panose="05000000000000000000" pitchFamily="2" charset="2"/>
              <a:buChar char="ü"/>
              <a:tabLst>
                <a:tab pos="4935538" algn="l"/>
              </a:tabLst>
              <a:defRPr/>
            </a:pPr>
            <a:r>
              <a:rPr lang="en-US" altLang="ko-KR" sz="800" dirty="0">
                <a:solidFill>
                  <a:srgbClr val="000000"/>
                </a:solidFill>
                <a:latin typeface="Arial" panose="020B0604020202020204" pitchFamily="34" charset="0"/>
                <a:cs typeface="Arial" panose="020B0604020202020204" pitchFamily="34" charset="0"/>
              </a:rPr>
              <a:t>Kg</a:t>
            </a:r>
            <a:r>
              <a:rPr lang="ko-KR" altLang="en-US" sz="800" dirty="0">
                <a:solidFill>
                  <a:srgbClr val="000000"/>
                </a:solidFill>
                <a:latin typeface="Arial" panose="020B0604020202020204" pitchFamily="34" charset="0"/>
                <a:cs typeface="Arial" panose="020B0604020202020204" pitchFamily="34" charset="0"/>
              </a:rPr>
              <a:t> 단위 원단은 대부분 내수로 조달하고 있으며</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매입단가가 </a:t>
            </a:r>
            <a:r>
              <a:rPr lang="en-US" altLang="ko-KR" sz="800" dirty="0">
                <a:solidFill>
                  <a:srgbClr val="000000"/>
                </a:solidFill>
                <a:latin typeface="Arial" panose="020B0604020202020204" pitchFamily="34" charset="0"/>
                <a:cs typeface="Arial" panose="020B0604020202020204" pitchFamily="34" charset="0"/>
              </a:rPr>
              <a:t>3,300</a:t>
            </a:r>
            <a:r>
              <a:rPr lang="ko-KR" altLang="en-US" sz="800" dirty="0">
                <a:solidFill>
                  <a:srgbClr val="000000"/>
                </a:solidFill>
                <a:latin typeface="Arial" panose="020B0604020202020204" pitchFamily="34" charset="0"/>
                <a:cs typeface="Arial" panose="020B0604020202020204" pitchFamily="34" charset="0"/>
              </a:rPr>
              <a:t>원</a:t>
            </a:r>
            <a:r>
              <a:rPr lang="en-US" altLang="ko-KR" sz="800" dirty="0">
                <a:solidFill>
                  <a:srgbClr val="000000"/>
                </a:solidFill>
                <a:latin typeface="Arial" panose="020B0604020202020204" pitchFamily="34" charset="0"/>
                <a:cs typeface="Arial" panose="020B0604020202020204" pitchFamily="34" charset="0"/>
              </a:rPr>
              <a:t>~3,800</a:t>
            </a:r>
            <a:r>
              <a:rPr lang="ko-KR" altLang="en-US" sz="800" dirty="0">
                <a:solidFill>
                  <a:srgbClr val="000000"/>
                </a:solidFill>
                <a:latin typeface="Arial" panose="020B0604020202020204" pitchFamily="34" charset="0"/>
                <a:cs typeface="Arial" panose="020B0604020202020204" pitchFamily="34" charset="0"/>
              </a:rPr>
              <a:t>원에서 변동하였으며</a:t>
            </a:r>
            <a:r>
              <a:rPr lang="en-US" altLang="ko-KR" sz="800" dirty="0">
                <a:solidFill>
                  <a:srgbClr val="000000"/>
                </a:solidFill>
                <a:latin typeface="Arial" panose="020B0604020202020204" pitchFamily="34" charset="0"/>
                <a:cs typeface="Arial" panose="020B0604020202020204" pitchFamily="34" charset="0"/>
              </a:rPr>
              <a:t>, m</a:t>
            </a:r>
            <a:r>
              <a:rPr lang="ko-KR" altLang="en-US" sz="800" dirty="0">
                <a:solidFill>
                  <a:srgbClr val="000000"/>
                </a:solidFill>
                <a:latin typeface="Arial" panose="020B0604020202020204" pitchFamily="34" charset="0"/>
                <a:cs typeface="Arial" panose="020B0604020202020204" pitchFamily="34" charset="0"/>
              </a:rPr>
              <a:t> 단위 원단의 경우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내수는 </a:t>
            </a:r>
            <a:r>
              <a:rPr lang="en-US" altLang="ko-KR" sz="800" dirty="0">
                <a:solidFill>
                  <a:srgbClr val="000000"/>
                </a:solidFill>
                <a:latin typeface="Arial" panose="020B0604020202020204" pitchFamily="34" charset="0"/>
                <a:cs typeface="Arial" panose="020B0604020202020204" pitchFamily="34" charset="0"/>
              </a:rPr>
              <a:t>480</a:t>
            </a:r>
            <a:r>
              <a:rPr lang="ko-KR" altLang="en-US" sz="800" dirty="0">
                <a:solidFill>
                  <a:srgbClr val="000000"/>
                </a:solidFill>
                <a:latin typeface="Arial" panose="020B0604020202020204" pitchFamily="34" charset="0"/>
                <a:cs typeface="Arial" panose="020B0604020202020204" pitchFamily="34" charset="0"/>
              </a:rPr>
              <a:t>원</a:t>
            </a:r>
            <a:r>
              <a:rPr lang="en-US" altLang="ko-KR" sz="800" dirty="0">
                <a:solidFill>
                  <a:srgbClr val="000000"/>
                </a:solidFill>
                <a:latin typeface="Arial" panose="020B0604020202020204" pitchFamily="34" charset="0"/>
                <a:cs typeface="Arial" panose="020B0604020202020204" pitchFamily="34" charset="0"/>
              </a:rPr>
              <a:t>~818</a:t>
            </a:r>
            <a:r>
              <a:rPr lang="ko-KR" altLang="en-US" sz="800" dirty="0">
                <a:solidFill>
                  <a:srgbClr val="000000"/>
                </a:solidFill>
                <a:latin typeface="Arial" panose="020B0604020202020204" pitchFamily="34" charset="0"/>
                <a:cs typeface="Arial" panose="020B0604020202020204" pitchFamily="34" charset="0"/>
              </a:rPr>
              <a:t>원에서 변동하여 변동폭이 컸던 반면</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수입은 내수 대비 비교적 안정적인 단가 변동 </a:t>
            </a:r>
            <a:r>
              <a:rPr lang="en-US" altLang="ko-KR" sz="800" dirty="0">
                <a:solidFill>
                  <a:srgbClr val="000000"/>
                </a:solidFill>
                <a:latin typeface="Arial" panose="020B0604020202020204" pitchFamily="34" charset="0"/>
                <a:cs typeface="Arial" panose="020B0604020202020204" pitchFamily="34" charset="0"/>
              </a:rPr>
              <a:t>(1,800</a:t>
            </a:r>
            <a:r>
              <a:rPr lang="ko-KR" altLang="en-US" sz="800" dirty="0">
                <a:solidFill>
                  <a:srgbClr val="000000"/>
                </a:solidFill>
                <a:latin typeface="Arial" panose="020B0604020202020204" pitchFamily="34" charset="0"/>
                <a:cs typeface="Arial" panose="020B0604020202020204" pitchFamily="34" charset="0"/>
              </a:rPr>
              <a:t>원</a:t>
            </a:r>
            <a:r>
              <a:rPr lang="en-US" altLang="ko-KR" sz="800" dirty="0">
                <a:solidFill>
                  <a:srgbClr val="000000"/>
                </a:solidFill>
                <a:latin typeface="Arial" panose="020B0604020202020204" pitchFamily="34" charset="0"/>
                <a:cs typeface="Arial" panose="020B0604020202020204" pitchFamily="34" charset="0"/>
              </a:rPr>
              <a:t>~2,100</a:t>
            </a:r>
            <a:r>
              <a:rPr lang="ko-KR" altLang="en-US" sz="800" dirty="0">
                <a:solidFill>
                  <a:srgbClr val="000000"/>
                </a:solidFill>
                <a:latin typeface="Arial" panose="020B0604020202020204" pitchFamily="34" charset="0"/>
                <a:cs typeface="Arial" panose="020B0604020202020204" pitchFamily="34" charset="0"/>
              </a:rPr>
              <a:t>원 선</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을 보였음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Aft>
                <a:spcPts val="0"/>
              </a:spcAft>
              <a:buClr>
                <a:srgbClr val="00338D"/>
              </a:buClr>
              <a:buSzTx/>
              <a:buFont typeface="Wingdings" panose="05000000000000000000" pitchFamily="2" charset="2"/>
              <a:buChar char="ü"/>
              <a:tabLst>
                <a:tab pos="4935538" algn="l"/>
              </a:tabLst>
              <a:defRPr/>
            </a:pPr>
            <a:r>
              <a:rPr lang="ko-KR" altLang="en-US" sz="800" dirty="0">
                <a:solidFill>
                  <a:srgbClr val="000000"/>
                </a:solidFill>
                <a:latin typeface="Arial" panose="020B0604020202020204" pitchFamily="34" charset="0"/>
                <a:cs typeface="Arial" panose="020B0604020202020204" pitchFamily="34" charset="0"/>
              </a:rPr>
              <a:t>원단의 내수</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수입 비중은 </a:t>
            </a:r>
            <a:r>
              <a:rPr lang="en-US" altLang="ko-KR" sz="800" dirty="0">
                <a:solidFill>
                  <a:srgbClr val="000000"/>
                </a:solidFill>
                <a:latin typeface="Arial" panose="020B0604020202020204" pitchFamily="34" charset="0"/>
                <a:cs typeface="Arial" panose="020B0604020202020204" pitchFamily="34" charset="0"/>
              </a:rPr>
              <a:t>m </a:t>
            </a:r>
            <a:r>
              <a:rPr lang="ko-KR" altLang="en-US" sz="800" dirty="0">
                <a:solidFill>
                  <a:srgbClr val="000000"/>
                </a:solidFill>
                <a:latin typeface="Arial" panose="020B0604020202020204" pitchFamily="34" charset="0"/>
                <a:cs typeface="Arial" panose="020B0604020202020204" pitchFamily="34" charset="0"/>
              </a:rPr>
              <a:t>단위 원단의 국내 조달 비중이 증가하여 </a:t>
            </a:r>
            <a:r>
              <a:rPr lang="en-US" altLang="ko-KR" sz="800" dirty="0">
                <a:solidFill>
                  <a:srgbClr val="000000"/>
                </a:solidFill>
                <a:latin typeface="Arial" panose="020B0604020202020204" pitchFamily="34" charset="0"/>
                <a:cs typeface="Arial" panose="020B0604020202020204" pitchFamily="34" charset="0"/>
              </a:rPr>
              <a:t>84.9% </a:t>
            </a:r>
            <a:r>
              <a:rPr lang="ko-KR" altLang="en-US" sz="800" dirty="0">
                <a:solidFill>
                  <a:srgbClr val="000000"/>
                </a:solidFill>
                <a:latin typeface="Arial" panose="020B0604020202020204" pitchFamily="34" charset="0"/>
                <a:cs typeface="Arial" panose="020B0604020202020204" pitchFamily="34" charset="0"/>
              </a:rPr>
              <a:t>였던 내수 비중이 </a:t>
            </a:r>
            <a:r>
              <a:rPr lang="en-US" altLang="ko-KR" sz="800" dirty="0">
                <a:solidFill>
                  <a:srgbClr val="000000"/>
                </a:solidFill>
                <a:latin typeface="Arial" panose="020B0604020202020204" pitchFamily="34" charset="0"/>
                <a:cs typeface="Arial" panose="020B0604020202020204" pitchFamily="34" charset="0"/>
              </a:rPr>
              <a:t>2022</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1</a:t>
            </a:r>
            <a:r>
              <a:rPr lang="ko-KR" altLang="en-US" sz="800" dirty="0">
                <a:solidFill>
                  <a:srgbClr val="000000"/>
                </a:solidFill>
                <a:latin typeface="Arial" panose="020B0604020202020204" pitchFamily="34" charset="0"/>
                <a:cs typeface="Arial" panose="020B0604020202020204" pitchFamily="34" charset="0"/>
              </a:rPr>
              <a:t>분기 현재는 약 </a:t>
            </a:r>
            <a:r>
              <a:rPr lang="en-US" altLang="ko-KR" sz="800" dirty="0">
                <a:solidFill>
                  <a:srgbClr val="000000"/>
                </a:solidFill>
                <a:latin typeface="Arial" panose="020B0604020202020204" pitchFamily="34" charset="0"/>
                <a:cs typeface="Arial" panose="020B0604020202020204" pitchFamily="34" charset="0"/>
              </a:rPr>
              <a:t>89.4%</a:t>
            </a:r>
            <a:r>
              <a:rPr lang="ko-KR" altLang="en-US" sz="800" dirty="0">
                <a:solidFill>
                  <a:srgbClr val="000000"/>
                </a:solidFill>
                <a:latin typeface="Arial" panose="020B0604020202020204" pitchFamily="34" charset="0"/>
                <a:cs typeface="Arial" panose="020B0604020202020204" pitchFamily="34" charset="0"/>
              </a:rPr>
              <a:t>를 보이고 있음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Aft>
                <a:spcPts val="0"/>
              </a:spcAft>
              <a:buClr>
                <a:srgbClr val="00338D"/>
              </a:buClr>
              <a:buSzTx/>
              <a:buFont typeface="Wingdings" panose="05000000000000000000" pitchFamily="2" charset="2"/>
              <a:buChar char="ü"/>
              <a:tabLst>
                <a:tab pos="4935538" algn="l"/>
              </a:tabLst>
              <a:defRPr/>
            </a:pPr>
            <a:r>
              <a:rPr lang="ko-KR" altLang="en-US" sz="800" dirty="0">
                <a:solidFill>
                  <a:srgbClr val="000000"/>
                </a:solidFill>
                <a:latin typeface="Arial" panose="020B0604020202020204" pitchFamily="34" charset="0"/>
                <a:cs typeface="Arial" panose="020B0604020202020204" pitchFamily="34" charset="0"/>
              </a:rPr>
              <a:t>약품은 모두 </a:t>
            </a:r>
            <a:r>
              <a:rPr lang="en-US" altLang="ko-KR" sz="800" dirty="0">
                <a:solidFill>
                  <a:srgbClr val="000000"/>
                </a:solidFill>
                <a:latin typeface="Arial" panose="020B0604020202020204" pitchFamily="34" charset="0"/>
                <a:cs typeface="Arial" panose="020B0604020202020204" pitchFamily="34" charset="0"/>
              </a:rPr>
              <a:t>kg </a:t>
            </a:r>
            <a:r>
              <a:rPr lang="ko-KR" altLang="en-US" sz="800" dirty="0">
                <a:solidFill>
                  <a:srgbClr val="000000"/>
                </a:solidFill>
                <a:latin typeface="Arial" panose="020B0604020202020204" pitchFamily="34" charset="0"/>
                <a:cs typeface="Arial" panose="020B0604020202020204" pitchFamily="34" charset="0"/>
              </a:rPr>
              <a:t>단위로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매입하고 있으며</a:t>
            </a:r>
            <a:r>
              <a:rPr lang="en-US" altLang="ko-KR" sz="800" dirty="0">
                <a:solidFill>
                  <a:srgbClr val="000000"/>
                </a:solidFill>
                <a:latin typeface="Arial" panose="020B0604020202020204" pitchFamily="34" charset="0"/>
                <a:cs typeface="Arial" panose="020B0604020202020204" pitchFamily="34" charset="0"/>
              </a:rPr>
              <a:t>, 2022</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1</a:t>
            </a:r>
            <a:r>
              <a:rPr lang="ko-KR" altLang="en-US" sz="800" dirty="0">
                <a:solidFill>
                  <a:srgbClr val="000000"/>
                </a:solidFill>
                <a:latin typeface="Arial" panose="020B0604020202020204" pitchFamily="34" charset="0"/>
                <a:cs typeface="Arial" panose="020B0604020202020204" pitchFamily="34" charset="0"/>
              </a:rPr>
              <a:t>분기 현재 내수 비중이 </a:t>
            </a:r>
            <a:r>
              <a:rPr lang="en-US" altLang="ko-KR" sz="800" dirty="0">
                <a:solidFill>
                  <a:srgbClr val="000000"/>
                </a:solidFill>
                <a:latin typeface="Arial" panose="020B0604020202020204" pitchFamily="34" charset="0"/>
                <a:cs typeface="Arial" panose="020B0604020202020204" pitchFamily="34" charset="0"/>
              </a:rPr>
              <a:t>97.2%</a:t>
            </a:r>
            <a:r>
              <a:rPr lang="ko-KR" altLang="en-US" sz="800" dirty="0">
                <a:solidFill>
                  <a:srgbClr val="000000"/>
                </a:solidFill>
                <a:latin typeface="Arial" panose="020B0604020202020204" pitchFamily="34" charset="0"/>
                <a:cs typeface="Arial" panose="020B0604020202020204" pitchFamily="34" charset="0"/>
              </a:rPr>
              <a:t>에 달함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수입은 주로 독일로부터 매입하고 있고</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회사에 따르면 독일산 약품의 단가 변동이 안정적이라고 하며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실제로 대상기간 내수 대비 수입 매입단가 변동이 크지 않았음</a:t>
            </a:r>
            <a:endParaRPr lang="en-US" altLang="ko-KR" sz="800" dirty="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lnSpc>
                <a:spcPts val="1200"/>
              </a:lnSpc>
              <a:spcAft>
                <a:spcPts val="0"/>
              </a:spcAft>
              <a:buClr>
                <a:srgbClr val="00338D"/>
              </a:buClr>
              <a:buSzTx/>
              <a:tabLst>
                <a:tab pos="4935538" algn="l"/>
              </a:tabLst>
              <a:defRPr/>
            </a:pPr>
            <a:r>
              <a:rPr lang="en-US" altLang="ko-KR" sz="800" i="1" dirty="0">
                <a:solidFill>
                  <a:srgbClr val="000000"/>
                </a:solidFill>
                <a:latin typeface="Arial" panose="020B0604020202020204" pitchFamily="34" charset="0"/>
                <a:cs typeface="Arial" panose="020B0604020202020204" pitchFamily="34" charset="0"/>
              </a:rPr>
              <a:t>(Limitation) 2019</a:t>
            </a:r>
            <a:r>
              <a:rPr lang="ko-KR" altLang="en-US" sz="800" i="1" dirty="0">
                <a:solidFill>
                  <a:srgbClr val="000000"/>
                </a:solidFill>
                <a:latin typeface="Arial" panose="020B0604020202020204" pitchFamily="34" charset="0"/>
                <a:cs typeface="Arial" panose="020B0604020202020204" pitchFamily="34" charset="0"/>
              </a:rPr>
              <a:t>년 새로운 </a:t>
            </a:r>
            <a:r>
              <a:rPr lang="en-US" altLang="ko-KR" sz="800" i="1" dirty="0">
                <a:solidFill>
                  <a:srgbClr val="000000"/>
                </a:solidFill>
                <a:latin typeface="Arial" panose="020B0604020202020204" pitchFamily="34" charset="0"/>
                <a:cs typeface="Arial" panose="020B0604020202020204" pitchFamily="34" charset="0"/>
              </a:rPr>
              <a:t>ERP </a:t>
            </a:r>
            <a:r>
              <a:rPr lang="ko-KR" altLang="en-US" sz="800" i="1" dirty="0">
                <a:solidFill>
                  <a:srgbClr val="000000"/>
                </a:solidFill>
                <a:latin typeface="Arial" panose="020B0604020202020204" pitchFamily="34" charset="0"/>
                <a:cs typeface="Arial" panose="020B0604020202020204" pitchFamily="34" charset="0"/>
              </a:rPr>
              <a:t>도입으로 인해 수불 이관 시 일부 원재료 단위 환산이 잘못되어</a:t>
            </a:r>
            <a:r>
              <a:rPr lang="en-US" altLang="ko-KR" sz="800" i="1" dirty="0">
                <a:solidFill>
                  <a:srgbClr val="000000"/>
                </a:solidFill>
                <a:latin typeface="Arial" panose="020B0604020202020204" pitchFamily="34" charset="0"/>
                <a:cs typeface="Arial" panose="020B0604020202020204" pitchFamily="34" charset="0"/>
              </a:rPr>
              <a:t>,</a:t>
            </a:r>
            <a:r>
              <a:rPr lang="ko-KR" altLang="en-US" sz="800" i="1" dirty="0">
                <a:solidFill>
                  <a:srgbClr val="000000"/>
                </a:solidFill>
                <a:latin typeface="Arial" panose="020B0604020202020204" pitchFamily="34" charset="0"/>
                <a:cs typeface="Arial" panose="020B0604020202020204" pitchFamily="34" charset="0"/>
              </a:rPr>
              <a:t> </a:t>
            </a:r>
            <a:r>
              <a:rPr lang="en-US" altLang="ko-KR" sz="800" i="1" dirty="0">
                <a:solidFill>
                  <a:srgbClr val="000000"/>
                </a:solidFill>
                <a:latin typeface="Arial" panose="020B0604020202020204" pitchFamily="34" charset="0"/>
                <a:cs typeface="Arial" panose="020B0604020202020204" pitchFamily="34" charset="0"/>
              </a:rPr>
              <a:t>2019</a:t>
            </a:r>
            <a:r>
              <a:rPr lang="ko-KR" altLang="en-US" sz="800" i="1" dirty="0">
                <a:solidFill>
                  <a:srgbClr val="000000"/>
                </a:solidFill>
                <a:latin typeface="Arial" panose="020B0604020202020204" pitchFamily="34" charset="0"/>
                <a:cs typeface="Arial" panose="020B0604020202020204" pitchFamily="34" charset="0"/>
              </a:rPr>
              <a:t>년의 올바른 단위 파악이 불가능한 바</a:t>
            </a:r>
            <a:r>
              <a:rPr lang="en-US" altLang="ko-KR" sz="800" i="1" dirty="0">
                <a:solidFill>
                  <a:srgbClr val="000000"/>
                </a:solidFill>
                <a:latin typeface="Arial" panose="020B0604020202020204" pitchFamily="34" charset="0"/>
                <a:cs typeface="Arial" panose="020B0604020202020204" pitchFamily="34" charset="0"/>
              </a:rPr>
              <a:t>, 2020</a:t>
            </a:r>
            <a:r>
              <a:rPr lang="ko-KR" altLang="en-US" sz="800" i="1" dirty="0" err="1">
                <a:solidFill>
                  <a:srgbClr val="000000"/>
                </a:solidFill>
                <a:latin typeface="Arial" panose="020B0604020202020204" pitchFamily="34" charset="0"/>
                <a:cs typeface="Arial" panose="020B0604020202020204" pitchFamily="34" charset="0"/>
              </a:rPr>
              <a:t>년부터의</a:t>
            </a:r>
            <a:r>
              <a:rPr lang="ko-KR" altLang="en-US" sz="800" i="1" dirty="0">
                <a:solidFill>
                  <a:srgbClr val="000000"/>
                </a:solidFill>
                <a:latin typeface="Arial" panose="020B0604020202020204" pitchFamily="34" charset="0"/>
                <a:cs typeface="Arial" panose="020B0604020202020204" pitchFamily="34" charset="0"/>
              </a:rPr>
              <a:t> 실적을 분석대상으로 하였음</a:t>
            </a:r>
            <a:endParaRPr lang="en-US" altLang="ko-KR" sz="800" dirty="0">
              <a:solidFill>
                <a:srgbClr val="000000"/>
              </a:solidFill>
              <a:latin typeface="Arial" panose="020B0604020202020204" pitchFamily="34" charset="0"/>
              <a:cs typeface="Arial" panose="020B0604020202020204" pitchFamily="34" charset="0"/>
            </a:endParaRPr>
          </a:p>
        </p:txBody>
      </p:sp>
      <p:graphicFrame>
        <p:nvGraphicFramePr>
          <p:cNvPr id="14" name="표 13">
            <a:extLst>
              <a:ext uri="{FF2B5EF4-FFF2-40B4-BE49-F238E27FC236}">
                <a16:creationId xmlns:a16="http://schemas.microsoft.com/office/drawing/2014/main" id="{208ED041-75D0-48BB-B272-4E347EC48FEB}"/>
              </a:ext>
            </a:extLst>
          </p:cNvPr>
          <p:cNvGraphicFramePr>
            <a:graphicFrameLocks noGrp="1"/>
          </p:cNvGraphicFramePr>
          <p:nvPr/>
        </p:nvGraphicFramePr>
        <p:xfrm>
          <a:off x="791521" y="4429238"/>
          <a:ext cx="8351093" cy="612240"/>
        </p:xfrm>
        <a:graphic>
          <a:graphicData uri="http://schemas.openxmlformats.org/drawingml/2006/table">
            <a:tbl>
              <a:tblPr/>
              <a:tblGrid>
                <a:gridCol w="1151093">
                  <a:extLst>
                    <a:ext uri="{9D8B030D-6E8A-4147-A177-3AD203B41FA5}">
                      <a16:colId xmlns:a16="http://schemas.microsoft.com/office/drawing/2014/main" val="2388327988"/>
                    </a:ext>
                  </a:extLst>
                </a:gridCol>
                <a:gridCol w="7200000">
                  <a:extLst>
                    <a:ext uri="{9D8B030D-6E8A-4147-A177-3AD203B41FA5}">
                      <a16:colId xmlns:a16="http://schemas.microsoft.com/office/drawing/2014/main" val="1898794642"/>
                    </a:ext>
                  </a:extLst>
                </a:gridCol>
              </a:tblGrid>
              <a:tr h="86400">
                <a:tc>
                  <a:txBody>
                    <a:bodyPr/>
                    <a:lstStyle/>
                    <a:p>
                      <a:pPr algn="ctr" rtl="0" fontAlgn="ctr"/>
                      <a:r>
                        <a:rPr lang="ko-KR" alt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endPar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매입가격 결정 </a:t>
                      </a:r>
                      <a:r>
                        <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Process</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802684043"/>
                  </a:ext>
                </a:extLst>
              </a:tr>
              <a:tr h="288000">
                <a:tc>
                  <a:txBody>
                    <a:bodyPr/>
                    <a:lstStyle/>
                    <a:p>
                      <a:pPr algn="ctr" fontAlgn="ctr"/>
                      <a:r>
                        <a:rPr lang="ko-KR" altLang="en-US" sz="65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원단류</a:t>
                      </a:r>
                      <a:endPar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marL="90488" indent="-90488" algn="l" fontAlgn="ctr">
                        <a:buFont typeface="Wingdings" panose="05000000000000000000" pitchFamily="2" charset="2"/>
                        <a:buChar char="§"/>
                      </a:pP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내수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원단류</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원재료 매입액의 총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이상을 차지하며</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PET, PP, PVC, PAPER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등으로 국내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여개 업체로부터 공급받고 있으며</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원재료의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Resin</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의 국제 시세 변동 및 중국 상황에 따른 요인이 내수 원재료 가격에 직접적인 영향을 미침</a:t>
                      </a:r>
                      <a:endPar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marL="90488" indent="-90488" algn="l" fontAlgn="ctr">
                        <a:buFont typeface="Wingdings" panose="05000000000000000000" pitchFamily="2" charset="2"/>
                        <a:buChar char="§"/>
                      </a:pP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수입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원단류</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원재료 매입액의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 비중을 차지하며</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인화지</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PET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등을 매입하고 있으며</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해당 원자재 해외 단가 변동 및 환율 변동</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운임 변동이 영향을 미침</a:t>
                      </a:r>
                      <a:endPar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83758811"/>
                  </a:ext>
                </a:extLst>
              </a:tr>
              <a:tr h="216000">
                <a:tc>
                  <a:txBody>
                    <a:bodyPr/>
                    <a:lstStyle/>
                    <a:p>
                      <a:pPr algn="ctr" fontAlgn="ct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원료</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65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약품류</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0488" indent="-90488" algn="l" fontAlgn="ctr">
                        <a:buFont typeface="Wingdings" panose="05000000000000000000" pitchFamily="2" charset="2"/>
                        <a:buChar char="§"/>
                      </a:pP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내수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여개 업체로부터 매입하고 있으며</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국제 시세 변동이 주요한 변동요인에 해당됨</a:t>
                      </a:r>
                      <a:endPar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marL="90488" indent="-90488" algn="l" fontAlgn="ctr">
                        <a:buFont typeface="Wingdings" panose="05000000000000000000" pitchFamily="2" charset="2"/>
                        <a:buChar char="§"/>
                      </a:pP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수입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EURO</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환율 변동</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운임 변동 등이 주 변동요인임</a:t>
                      </a:r>
                      <a:endPar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1216983"/>
                  </a:ext>
                </a:extLst>
              </a:tr>
            </a:tbl>
          </a:graphicData>
        </a:graphic>
      </p:graphicFrame>
      <p:graphicFrame>
        <p:nvGraphicFramePr>
          <p:cNvPr id="15" name="표 14">
            <a:extLst>
              <a:ext uri="{FF2B5EF4-FFF2-40B4-BE49-F238E27FC236}">
                <a16:creationId xmlns:a16="http://schemas.microsoft.com/office/drawing/2014/main" id="{E9CE6A7B-EF1F-404C-AE21-2E62153AAFB8}"/>
              </a:ext>
            </a:extLst>
          </p:cNvPr>
          <p:cNvGraphicFramePr>
            <a:graphicFrameLocks noGrp="1"/>
          </p:cNvGraphicFramePr>
          <p:nvPr/>
        </p:nvGraphicFramePr>
        <p:xfrm>
          <a:off x="791521" y="5172983"/>
          <a:ext cx="4200759" cy="302400"/>
        </p:xfrm>
        <a:graphic>
          <a:graphicData uri="http://schemas.openxmlformats.org/drawingml/2006/table">
            <a:tbl>
              <a:tblPr/>
              <a:tblGrid>
                <a:gridCol w="670709">
                  <a:extLst>
                    <a:ext uri="{9D8B030D-6E8A-4147-A177-3AD203B41FA5}">
                      <a16:colId xmlns:a16="http://schemas.microsoft.com/office/drawing/2014/main" val="2388327988"/>
                    </a:ext>
                  </a:extLst>
                </a:gridCol>
                <a:gridCol w="3530050">
                  <a:extLst>
                    <a:ext uri="{9D8B030D-6E8A-4147-A177-3AD203B41FA5}">
                      <a16:colId xmlns:a16="http://schemas.microsoft.com/office/drawing/2014/main" val="1898794642"/>
                    </a:ext>
                  </a:extLst>
                </a:gridCol>
              </a:tblGrid>
              <a:tr h="100800">
                <a:tc>
                  <a:txBody>
                    <a:bodyPr/>
                    <a:lstStyle/>
                    <a:p>
                      <a:pPr algn="ctr" rtl="0" fontAlgn="ctr"/>
                      <a:r>
                        <a:rPr lang="ko-KR" alt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endPar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지급 조건</a:t>
                      </a:r>
                      <a:endParaRPr lang="en-US" altLang="ko-KR" sz="6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802684043"/>
                  </a:ext>
                </a:extLst>
              </a:tr>
              <a:tr h="100800">
                <a:tc>
                  <a:txBody>
                    <a:bodyPr/>
                    <a:lstStyle/>
                    <a:p>
                      <a:pPr algn="ctr" fontAlgn="ct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내수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marL="90488" indent="-90488" algn="l" fontAlgn="ctr">
                        <a:buFont typeface="Wingdings" panose="05000000000000000000" pitchFamily="2" charset="2"/>
                        <a:buChar char="§"/>
                      </a:pP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대부분 업체 익월 현금 또는 어음</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83758811"/>
                  </a:ext>
                </a:extLst>
              </a:tr>
              <a:tr h="100800">
                <a:tc>
                  <a:txBody>
                    <a:bodyPr/>
                    <a:lstStyle/>
                    <a:p>
                      <a:pPr algn="ctr" fontAlgn="ct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0488" indent="-90488" algn="l" fontAlgn="ctr">
                        <a:buFont typeface="Wingdings" panose="05000000000000000000" pitchFamily="2" charset="2"/>
                        <a:buChar char="§"/>
                      </a:pP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유럽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미국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이외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 </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선적 기준</a:t>
                      </a:r>
                      <a:r>
                        <a:rPr lang="en-US" altLang="ko-KR" sz="6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1216983"/>
                  </a:ext>
                </a:extLst>
              </a:tr>
            </a:tbl>
          </a:graphicData>
        </a:graphic>
      </p:graphicFrame>
      <p:graphicFrame>
        <p:nvGraphicFramePr>
          <p:cNvPr id="4" name="표 3">
            <a:extLst>
              <a:ext uri="{FF2B5EF4-FFF2-40B4-BE49-F238E27FC236}">
                <a16:creationId xmlns:a16="http://schemas.microsoft.com/office/drawing/2014/main" id="{011AEB17-4AA9-4E89-8884-1FCAF0EA837F}"/>
              </a:ext>
            </a:extLst>
          </p:cNvPr>
          <p:cNvGraphicFramePr>
            <a:graphicFrameLocks noGrp="1"/>
          </p:cNvGraphicFramePr>
          <p:nvPr>
            <p:extLst>
              <p:ext uri="{D42A27DB-BD31-4B8C-83A1-F6EECF244321}">
                <p14:modId xmlns:p14="http://schemas.microsoft.com/office/powerpoint/2010/main" val="317032942"/>
              </p:ext>
            </p:extLst>
          </p:nvPr>
        </p:nvGraphicFramePr>
        <p:xfrm>
          <a:off x="521158" y="1429297"/>
          <a:ext cx="8783644" cy="1972800"/>
        </p:xfrm>
        <a:graphic>
          <a:graphicData uri="http://schemas.openxmlformats.org/drawingml/2006/table">
            <a:tbl>
              <a:tblPr/>
              <a:tblGrid>
                <a:gridCol w="181053">
                  <a:extLst>
                    <a:ext uri="{9D8B030D-6E8A-4147-A177-3AD203B41FA5}">
                      <a16:colId xmlns:a16="http://schemas.microsoft.com/office/drawing/2014/main" val="466970106"/>
                    </a:ext>
                  </a:extLst>
                </a:gridCol>
                <a:gridCol w="181053">
                  <a:extLst>
                    <a:ext uri="{9D8B030D-6E8A-4147-A177-3AD203B41FA5}">
                      <a16:colId xmlns:a16="http://schemas.microsoft.com/office/drawing/2014/main" val="3627501869"/>
                    </a:ext>
                  </a:extLst>
                </a:gridCol>
                <a:gridCol w="181053">
                  <a:extLst>
                    <a:ext uri="{9D8B030D-6E8A-4147-A177-3AD203B41FA5}">
                      <a16:colId xmlns:a16="http://schemas.microsoft.com/office/drawing/2014/main" val="3210112837"/>
                    </a:ext>
                  </a:extLst>
                </a:gridCol>
                <a:gridCol w="744889">
                  <a:extLst>
                    <a:ext uri="{9D8B030D-6E8A-4147-A177-3AD203B41FA5}">
                      <a16:colId xmlns:a16="http://schemas.microsoft.com/office/drawing/2014/main" val="3629529482"/>
                    </a:ext>
                  </a:extLst>
                </a:gridCol>
                <a:gridCol w="832844">
                  <a:extLst>
                    <a:ext uri="{9D8B030D-6E8A-4147-A177-3AD203B41FA5}">
                      <a16:colId xmlns:a16="http://schemas.microsoft.com/office/drawing/2014/main" val="1124521802"/>
                    </a:ext>
                  </a:extLst>
                </a:gridCol>
                <a:gridCol w="832844">
                  <a:extLst>
                    <a:ext uri="{9D8B030D-6E8A-4147-A177-3AD203B41FA5}">
                      <a16:colId xmlns:a16="http://schemas.microsoft.com/office/drawing/2014/main" val="4282998516"/>
                    </a:ext>
                  </a:extLst>
                </a:gridCol>
                <a:gridCol w="832844">
                  <a:extLst>
                    <a:ext uri="{9D8B030D-6E8A-4147-A177-3AD203B41FA5}">
                      <a16:colId xmlns:a16="http://schemas.microsoft.com/office/drawing/2014/main" val="4282000008"/>
                    </a:ext>
                  </a:extLst>
                </a:gridCol>
                <a:gridCol w="832844">
                  <a:extLst>
                    <a:ext uri="{9D8B030D-6E8A-4147-A177-3AD203B41FA5}">
                      <a16:colId xmlns:a16="http://schemas.microsoft.com/office/drawing/2014/main" val="2341136413"/>
                    </a:ext>
                  </a:extLst>
                </a:gridCol>
                <a:gridCol w="832844">
                  <a:extLst>
                    <a:ext uri="{9D8B030D-6E8A-4147-A177-3AD203B41FA5}">
                      <a16:colId xmlns:a16="http://schemas.microsoft.com/office/drawing/2014/main" val="1967039711"/>
                    </a:ext>
                  </a:extLst>
                </a:gridCol>
                <a:gridCol w="832844">
                  <a:extLst>
                    <a:ext uri="{9D8B030D-6E8A-4147-A177-3AD203B41FA5}">
                      <a16:colId xmlns:a16="http://schemas.microsoft.com/office/drawing/2014/main" val="4195480250"/>
                    </a:ext>
                  </a:extLst>
                </a:gridCol>
                <a:gridCol w="832844">
                  <a:extLst>
                    <a:ext uri="{9D8B030D-6E8A-4147-A177-3AD203B41FA5}">
                      <a16:colId xmlns:a16="http://schemas.microsoft.com/office/drawing/2014/main" val="2826617520"/>
                    </a:ext>
                  </a:extLst>
                </a:gridCol>
                <a:gridCol w="832844">
                  <a:extLst>
                    <a:ext uri="{9D8B030D-6E8A-4147-A177-3AD203B41FA5}">
                      <a16:colId xmlns:a16="http://schemas.microsoft.com/office/drawing/2014/main" val="3182665375"/>
                    </a:ext>
                  </a:extLst>
                </a:gridCol>
                <a:gridCol w="832844">
                  <a:extLst>
                    <a:ext uri="{9D8B030D-6E8A-4147-A177-3AD203B41FA5}">
                      <a16:colId xmlns:a16="http://schemas.microsoft.com/office/drawing/2014/main" val="4189182367"/>
                    </a:ext>
                  </a:extLst>
                </a:gridCol>
              </a:tblGrid>
              <a:tr h="144000">
                <a:tc rowSpan="2" gridSpan="4">
                  <a:txBody>
                    <a:bodyPr/>
                    <a:lstStyle/>
                    <a:p>
                      <a:pPr algn="ctr" rtl="0" fontAlgn="ctr"/>
                      <a:r>
                        <a:rPr lang="ko-KR" altLang="en-US" sz="850" b="1" i="0" u="none" strike="noStrike" dirty="0">
                          <a:solidFill>
                            <a:srgbClr val="FFFFFF"/>
                          </a:solidFill>
                          <a:effectLst/>
                          <a:latin typeface="Arial" panose="020B0604020202020204" pitchFamily="34" charset="0"/>
                          <a:ea typeface="+mn-ea"/>
                          <a:cs typeface="Arial" panose="020B0604020202020204" pitchFamily="34" charset="0"/>
                        </a:rPr>
                        <a:t>구분</a:t>
                      </a:r>
                      <a:endParaRPr lang="en-US" altLang="ko-KR" sz="85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hMerge="1">
                  <a:txBody>
                    <a:bodyPr/>
                    <a:lstStyle/>
                    <a:p>
                      <a:pPr algn="l" rtl="0" fontAlgn="ctr"/>
                      <a:endParaRPr lang="ko-KR" altLang="en-US" sz="900" b="0"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hMerge="1">
                  <a:txBody>
                    <a:bodyPr/>
                    <a:lstStyle/>
                    <a:p>
                      <a:pPr algn="l" fontAlgn="ctr"/>
                      <a:endParaRPr lang="ko-KR" altLang="en-US" sz="900" b="0"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hMerge="1">
                  <a:txBody>
                    <a:bodyPr/>
                    <a:lstStyle/>
                    <a:p>
                      <a:pPr algn="l" fontAlgn="ctr"/>
                      <a:endParaRPr lang="ko-KR" altLang="en-US" sz="900" b="0"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gridSpan="3">
                  <a:txBody>
                    <a:bodyPr/>
                    <a:lstStyle/>
                    <a:p>
                      <a:pPr algn="ctr" rtl="0" fontAlgn="ctr"/>
                      <a:r>
                        <a:rPr lang="ko-KR" altLang="en-US" sz="850" b="1" i="0" u="none" strike="noStrike" dirty="0">
                          <a:solidFill>
                            <a:srgbClr val="FFFFFF"/>
                          </a:solidFill>
                          <a:effectLst/>
                          <a:latin typeface="Arial" panose="020B0604020202020204" pitchFamily="34" charset="0"/>
                          <a:ea typeface="+mn-ea"/>
                          <a:cs typeface="Arial" panose="020B0604020202020204" pitchFamily="34" charset="0"/>
                        </a:rPr>
                        <a:t>매입액 </a:t>
                      </a:r>
                      <a:r>
                        <a:rPr lang="en-US" altLang="ko-KR" sz="850" b="1" i="0" u="none" strike="noStrike" dirty="0">
                          <a:solidFill>
                            <a:srgbClr val="FFFFFF"/>
                          </a:solidFill>
                          <a:effectLst/>
                          <a:latin typeface="Arial" panose="020B0604020202020204" pitchFamily="34" charset="0"/>
                          <a:ea typeface="+mn-ea"/>
                          <a:cs typeface="Arial" panose="020B0604020202020204" pitchFamily="34" charset="0"/>
                        </a:rPr>
                        <a:t>(</a:t>
                      </a:r>
                      <a:r>
                        <a:rPr lang="ko-KR" altLang="en-US" sz="850" b="1" i="0" u="none" strike="noStrike" dirty="0">
                          <a:solidFill>
                            <a:srgbClr val="FFFFFF"/>
                          </a:solidFill>
                          <a:effectLst/>
                          <a:latin typeface="Arial" panose="020B0604020202020204" pitchFamily="34" charset="0"/>
                          <a:ea typeface="+mn-ea"/>
                          <a:cs typeface="Arial" panose="020B0604020202020204" pitchFamily="34" charset="0"/>
                        </a:rPr>
                        <a:t>백만원</a:t>
                      </a:r>
                      <a:r>
                        <a:rPr lang="en-US" altLang="ko-KR" sz="850" b="1" i="0" u="none" strike="noStrike" dirty="0">
                          <a:solidFill>
                            <a:srgbClr val="FFFFFF"/>
                          </a:solidFill>
                          <a:effectLst/>
                          <a:latin typeface="Arial" panose="020B0604020202020204" pitchFamily="34" charset="0"/>
                          <a:ea typeface="+mn-ea"/>
                          <a:cs typeface="Arial" panose="020B0604020202020204" pitchFamily="34" charset="0"/>
                        </a:rPr>
                        <a:t>)</a:t>
                      </a:r>
                      <a:endParaRPr lang="ko-KR" altLang="en-US" sz="85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rtl="0" fontAlgn="ctr"/>
                      <a:r>
                        <a:rPr lang="ko-KR" altLang="en-US" sz="850" b="1" i="0" u="none" strike="noStrike" dirty="0">
                          <a:solidFill>
                            <a:srgbClr val="FFFFFF"/>
                          </a:solidFill>
                          <a:effectLst/>
                          <a:latin typeface="Arial" panose="020B0604020202020204" pitchFamily="34" charset="0"/>
                          <a:ea typeface="+mn-ea"/>
                          <a:cs typeface="Arial" panose="020B0604020202020204" pitchFamily="34" charset="0"/>
                        </a:rPr>
                        <a:t>매입수량 </a:t>
                      </a:r>
                      <a:r>
                        <a:rPr lang="en-US" altLang="ko-KR" sz="850" b="1" i="0" u="none" strike="noStrike" dirty="0">
                          <a:solidFill>
                            <a:srgbClr val="FFFFFF"/>
                          </a:solidFill>
                          <a:effectLst/>
                          <a:latin typeface="Arial" panose="020B0604020202020204" pitchFamily="34" charset="0"/>
                          <a:ea typeface="+mn-ea"/>
                          <a:cs typeface="Arial" panose="020B0604020202020204" pitchFamily="34" charset="0"/>
                        </a:rPr>
                        <a:t>(</a:t>
                      </a:r>
                      <a:r>
                        <a:rPr lang="en-US" sz="850" b="1" i="0" u="none" strike="noStrike" dirty="0">
                          <a:solidFill>
                            <a:srgbClr val="FFFFFF"/>
                          </a:solidFill>
                          <a:effectLst/>
                          <a:latin typeface="Arial" panose="020B0604020202020204" pitchFamily="34" charset="0"/>
                          <a:ea typeface="+mn-ea"/>
                          <a:cs typeface="Arial" panose="020B0604020202020204" pitchFamily="34" charset="0"/>
                        </a:rPr>
                        <a:t>kg, m, </a:t>
                      </a:r>
                      <a:r>
                        <a:rPr lang="en-US" sz="850" b="1" i="0" u="none" strike="noStrike" dirty="0" err="1">
                          <a:solidFill>
                            <a:srgbClr val="FFFFFF"/>
                          </a:solidFill>
                          <a:effectLst/>
                          <a:latin typeface="Arial" panose="020B0604020202020204" pitchFamily="34" charset="0"/>
                          <a:ea typeface="+mn-ea"/>
                          <a:cs typeface="Arial" panose="020B0604020202020204" pitchFamily="34" charset="0"/>
                        </a:rPr>
                        <a:t>ea</a:t>
                      </a:r>
                      <a:r>
                        <a:rPr lang="en-US" sz="850" b="1" i="0" u="none" strike="noStrike" dirty="0">
                          <a:solidFill>
                            <a:srgbClr val="FFFFFF"/>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rtl="0" fontAlgn="ctr"/>
                      <a:r>
                        <a:rPr lang="ko-KR" altLang="en-US" sz="850" b="1" i="0" u="none" strike="noStrike" dirty="0">
                          <a:solidFill>
                            <a:srgbClr val="FFFFFF"/>
                          </a:solidFill>
                          <a:effectLst/>
                          <a:latin typeface="Arial" panose="020B0604020202020204" pitchFamily="34" charset="0"/>
                          <a:ea typeface="+mn-ea"/>
                          <a:cs typeface="Arial" panose="020B0604020202020204" pitchFamily="34" charset="0"/>
                        </a:rPr>
                        <a:t>매입단가 </a:t>
                      </a:r>
                      <a:r>
                        <a:rPr lang="en-US" altLang="ko-KR" sz="850" b="1" i="0" u="none" strike="noStrike" dirty="0">
                          <a:solidFill>
                            <a:srgbClr val="FFFFFF"/>
                          </a:solidFill>
                          <a:effectLst/>
                          <a:latin typeface="Arial" panose="020B0604020202020204" pitchFamily="34" charset="0"/>
                          <a:ea typeface="+mn-ea"/>
                          <a:cs typeface="Arial" panose="020B0604020202020204" pitchFamily="34" charset="0"/>
                        </a:rPr>
                        <a:t>(</a:t>
                      </a:r>
                      <a:r>
                        <a:rPr lang="ko-KR" altLang="en-US" sz="850" b="1" i="0" u="none" strike="noStrike" dirty="0">
                          <a:solidFill>
                            <a:srgbClr val="FFFFFF"/>
                          </a:solidFill>
                          <a:effectLst/>
                          <a:latin typeface="Arial" panose="020B0604020202020204" pitchFamily="34" charset="0"/>
                          <a:ea typeface="+mn-ea"/>
                          <a:cs typeface="Arial" panose="020B0604020202020204" pitchFamily="34" charset="0"/>
                        </a:rPr>
                        <a:t>원</a:t>
                      </a:r>
                      <a:r>
                        <a:rPr lang="en-US" altLang="ko-KR" sz="850" b="1" i="0" u="none" strike="noStrike" dirty="0">
                          <a:solidFill>
                            <a:srgbClr val="FFFFFF"/>
                          </a:solidFill>
                          <a:effectLst/>
                          <a:latin typeface="Arial" panose="020B0604020202020204" pitchFamily="34" charset="0"/>
                          <a:ea typeface="+mn-ea"/>
                          <a:cs typeface="Arial" panose="020B0604020202020204" pitchFamily="34" charset="0"/>
                        </a:rPr>
                        <a:t>)</a:t>
                      </a:r>
                      <a:endParaRPr lang="ko-KR" altLang="en-US" sz="85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526013443"/>
                  </a:ext>
                </a:extLst>
              </a:tr>
              <a:tr h="144000">
                <a:tc gridSpan="4" vMerge="1">
                  <a:txBody>
                    <a:bodyPr/>
                    <a:lstStyle/>
                    <a:p>
                      <a:pPr algn="l" rtl="0" fontAlgn="ctr"/>
                      <a:endParaRPr lang="ko-KR" altLang="en-US" sz="85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hMerge="1" vMerge="1">
                  <a:txBody>
                    <a:bodyPr/>
                    <a:lstStyle/>
                    <a:p>
                      <a:pPr algn="l" rtl="0" fontAlgn="ctr"/>
                      <a:endParaRPr lang="ko-KR" altLang="en-US" sz="850" b="0"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hMerge="1" vMerge="1">
                  <a:txBody>
                    <a:bodyPr/>
                    <a:lstStyle/>
                    <a:p>
                      <a:pPr algn="l" rtl="0" fontAlgn="ctr"/>
                      <a:endParaRPr lang="ko-KR" altLang="en-US" sz="850" b="0"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hMerge="1" vMerge="1">
                  <a:txBody>
                    <a:bodyPr/>
                    <a:lstStyle/>
                    <a:p>
                      <a:pPr algn="l" rtl="0" fontAlgn="ctr"/>
                      <a:endParaRPr lang="ko-KR" altLang="en-US" sz="850" b="0"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528508674"/>
                  </a:ext>
                </a:extLst>
              </a:tr>
              <a:tr h="129600">
                <a:tc gridSpan="3">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9,156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extLst>
                  <a:ext uri="{0D108BD9-81ED-4DB2-BD59-A6C34878D82A}">
                    <a16:rowId xmlns:a16="http://schemas.microsoft.com/office/drawing/2014/main" val="541024863"/>
                  </a:ext>
                </a:extLst>
              </a:tr>
              <a:tr h="129600">
                <a:tc>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원단</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6,457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9,225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extLst>
                  <a:ext uri="{0D108BD9-81ED-4DB2-BD59-A6C34878D82A}">
                    <a16:rowId xmlns:a16="http://schemas.microsoft.com/office/drawing/2014/main" val="3045282141"/>
                  </a:ext>
                </a:extLst>
              </a:tr>
              <a:tr h="129600">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kg</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4,876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extLst>
                  <a:ext uri="{0D108BD9-81ED-4DB2-BD59-A6C34878D82A}">
                    <a16:rowId xmlns:a16="http://schemas.microsoft.com/office/drawing/2014/main" val="1213752700"/>
                  </a:ext>
                </a:extLst>
              </a:tr>
              <a:tr h="129600">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endParaRPr lang="ko-KR" altLang="en-US" sz="85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내수</a:t>
                      </a:r>
                      <a:endParaRPr 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4,876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6,829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1,270,302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2,036,307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741,368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3,838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781423452"/>
                  </a:ext>
                </a:extLst>
              </a:tr>
              <a:tr h="129600">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endParaRPr lang="ko-KR" altLang="en-US" sz="85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수입</a:t>
                      </a:r>
                      <a:endParaRPr 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12,838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16897624"/>
                  </a:ext>
                </a:extLst>
              </a:tr>
              <a:tr h="129600">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808080"/>
                    </a:solidFill>
                  </a:tcPr>
                </a:tc>
                <a:extLst>
                  <a:ext uri="{0D108BD9-81ED-4DB2-BD59-A6C34878D82A}">
                    <a16:rowId xmlns:a16="http://schemas.microsoft.com/office/drawing/2014/main" val="2513668119"/>
                  </a:ext>
                </a:extLst>
              </a:tr>
              <a:tr h="129600">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endParaRPr lang="ko-KR" altLang="en-US" sz="85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내수</a:t>
                      </a:r>
                      <a:endParaRPr 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1,259,755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2,071,280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659,120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586058157"/>
                  </a:ext>
                </a:extLst>
              </a:tr>
              <a:tr h="129600">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85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수입</a:t>
                      </a:r>
                      <a:endParaRPr 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510,419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474,318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176,620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20418521"/>
                  </a:ext>
                </a:extLst>
              </a:tr>
              <a:tr h="129600">
                <a:tc>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약품</a:t>
                      </a:r>
                      <a:r>
                        <a:rPr lang="en-US" altLang="ko-KR"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kg)</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4,734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1,019,929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1,495,683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562,457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93131347"/>
                  </a:ext>
                </a:extLst>
              </a:tr>
              <a:tr h="129600">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내수</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algn="l" fontAlgn="ctr"/>
                      <a:r>
                        <a:rPr lang="en-US" sz="900" b="0" i="0" u="none" strike="noStrike" dirty="0">
                          <a:solidFill>
                            <a:srgbClr val="FFFFFF"/>
                          </a:solidFill>
                          <a:effectLst/>
                          <a:latin typeface="맑은 고딕" panose="020B0503020000020004" pitchFamily="50" charset="-127"/>
                          <a:ea typeface="맑은 고딕" panose="020B0503020000020004" pitchFamily="50" charset="-127"/>
                        </a:rPr>
                        <a:t>kg</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4,491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995,929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1,468,696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556,457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08594040"/>
                  </a:ext>
                </a:extLst>
              </a:tr>
              <a:tr h="129600">
                <a:tc>
                  <a:txBody>
                    <a:bodyPr/>
                    <a:lstStyle/>
                    <a:p>
                      <a:pPr algn="l" fontAlgn="ctr"/>
                      <a:r>
                        <a:rPr lang="ko-KR" altLang="en-US"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수입</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algn="l" fontAlgn="ctr"/>
                      <a:r>
                        <a:rPr lang="en-US" sz="900" b="0" i="0" u="none" strike="noStrike" dirty="0">
                          <a:solidFill>
                            <a:srgbClr val="FFFFFF"/>
                          </a:solidFill>
                          <a:effectLst/>
                          <a:latin typeface="맑은 고딕" panose="020B0503020000020004" pitchFamily="50" charset="-127"/>
                          <a:ea typeface="맑은 고딕" panose="020B0503020000020004" pitchFamily="50" charset="-127"/>
                        </a:rPr>
                        <a:t>kg</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9,105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9,013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9,651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14586201"/>
                  </a:ext>
                </a:extLst>
              </a:tr>
              <a:tr h="129600">
                <a:tc gridSpan="4">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부자재</a:t>
                      </a:r>
                      <a:r>
                        <a:rPr lang="en-US" altLang="ko-KR"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5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r>
                        <a:rPr 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내수</a:t>
                      </a:r>
                      <a:r>
                        <a:rPr lang="en-US" altLang="ko-KR"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9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942,535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1,133,023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396,934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6642945"/>
                  </a:ext>
                </a:extLst>
              </a:tr>
              <a:tr h="129600">
                <a:tc gridSpan="2">
                  <a:txBody>
                    <a:bodyPr/>
                    <a:lstStyle/>
                    <a:p>
                      <a:pPr algn="l" fontAlgn="ctr"/>
                      <a:r>
                        <a:rPr 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9,699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tc>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808080"/>
                    </a:solidFill>
                  </a:tcPr>
                </a:tc>
                <a:extLst>
                  <a:ext uri="{0D108BD9-81ED-4DB2-BD59-A6C34878D82A}">
                    <a16:rowId xmlns:a16="http://schemas.microsoft.com/office/drawing/2014/main" val="2538230773"/>
                  </a:ext>
                </a:extLst>
              </a:tr>
            </a:tbl>
          </a:graphicData>
        </a:graphic>
      </p:graphicFrame>
      <p:sp>
        <p:nvSpPr>
          <p:cNvPr id="5" name="TextBox 4">
            <a:extLst>
              <a:ext uri="{FF2B5EF4-FFF2-40B4-BE49-F238E27FC236}">
                <a16:creationId xmlns:a16="http://schemas.microsoft.com/office/drawing/2014/main" id="{C376A27B-D4E6-4F05-9AAF-01E8379F7717}"/>
              </a:ext>
            </a:extLst>
          </p:cNvPr>
          <p:cNvSpPr txBox="1"/>
          <p:nvPr/>
        </p:nvSpPr>
        <p:spPr>
          <a:xfrm>
            <a:off x="521158" y="3431134"/>
            <a:ext cx="1749602" cy="147194"/>
          </a:xfrm>
          <a:prstGeom prst="rect">
            <a:avLst/>
          </a:prstGeom>
          <a:noFill/>
        </p:spPr>
        <p:txBody>
          <a:bodyPr wrap="square" lIns="0" tIns="0" rIns="0" bIns="0" rtlCol="0">
            <a:noAutofit/>
          </a:bodyPr>
          <a:lstStyle/>
          <a:p>
            <a:pPr>
              <a:spcAft>
                <a:spcPts val="600"/>
              </a:spcAft>
            </a:pPr>
            <a:r>
              <a:rPr lang="en-US" altLang="ko-KR" sz="800" b="1" dirty="0"/>
              <a:t>&lt;</a:t>
            </a:r>
            <a:r>
              <a:rPr lang="ko-KR" altLang="en-US" sz="800" b="1" dirty="0"/>
              <a:t>원재료별 내수 </a:t>
            </a:r>
            <a:r>
              <a:rPr lang="en-US" altLang="ko-KR" sz="800" b="1" dirty="0"/>
              <a:t>/ </a:t>
            </a:r>
            <a:r>
              <a:rPr lang="ko-KR" altLang="en-US" sz="800" b="1" dirty="0"/>
              <a:t>수입 비중</a:t>
            </a:r>
            <a:r>
              <a:rPr lang="en-US" altLang="ko-KR" sz="800" b="1" dirty="0"/>
              <a:t>&gt;</a:t>
            </a:r>
            <a:endParaRPr lang="ko-KR" altLang="en-US" sz="800" b="1" dirty="0" err="1"/>
          </a:p>
        </p:txBody>
      </p:sp>
      <p:graphicFrame>
        <p:nvGraphicFramePr>
          <p:cNvPr id="8" name="표 7">
            <a:extLst>
              <a:ext uri="{FF2B5EF4-FFF2-40B4-BE49-F238E27FC236}">
                <a16:creationId xmlns:a16="http://schemas.microsoft.com/office/drawing/2014/main" id="{C1451A46-1EDA-499A-8365-76C8E5FD97B6}"/>
              </a:ext>
            </a:extLst>
          </p:cNvPr>
          <p:cNvGraphicFramePr>
            <a:graphicFrameLocks noGrp="1"/>
          </p:cNvGraphicFramePr>
          <p:nvPr/>
        </p:nvGraphicFramePr>
        <p:xfrm>
          <a:off x="521158" y="3575516"/>
          <a:ext cx="2581982" cy="410400"/>
        </p:xfrm>
        <a:graphic>
          <a:graphicData uri="http://schemas.openxmlformats.org/drawingml/2006/table">
            <a:tbl>
              <a:tblPr/>
              <a:tblGrid>
                <a:gridCol w="595842">
                  <a:extLst>
                    <a:ext uri="{9D8B030D-6E8A-4147-A177-3AD203B41FA5}">
                      <a16:colId xmlns:a16="http://schemas.microsoft.com/office/drawing/2014/main" val="3454356830"/>
                    </a:ext>
                  </a:extLst>
                </a:gridCol>
                <a:gridCol w="635565">
                  <a:extLst>
                    <a:ext uri="{9D8B030D-6E8A-4147-A177-3AD203B41FA5}">
                      <a16:colId xmlns:a16="http://schemas.microsoft.com/office/drawing/2014/main" val="853253508"/>
                    </a:ext>
                  </a:extLst>
                </a:gridCol>
                <a:gridCol w="635565">
                  <a:extLst>
                    <a:ext uri="{9D8B030D-6E8A-4147-A177-3AD203B41FA5}">
                      <a16:colId xmlns:a16="http://schemas.microsoft.com/office/drawing/2014/main" val="4073907522"/>
                    </a:ext>
                  </a:extLst>
                </a:gridCol>
                <a:gridCol w="715010">
                  <a:extLst>
                    <a:ext uri="{9D8B030D-6E8A-4147-A177-3AD203B41FA5}">
                      <a16:colId xmlns:a16="http://schemas.microsoft.com/office/drawing/2014/main" val="2402721344"/>
                    </a:ext>
                  </a:extLst>
                </a:gridCol>
              </a:tblGrid>
              <a:tr h="136800">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Total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539056973"/>
                  </a:ext>
                </a:extLst>
              </a:tr>
              <a:tr h="13680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내수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86.9%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190010586"/>
                  </a:ext>
                </a:extLst>
              </a:tr>
              <a:tr h="1368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수입</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92877367"/>
                  </a:ext>
                </a:extLst>
              </a:tr>
            </a:tbl>
          </a:graphicData>
        </a:graphic>
      </p:graphicFrame>
      <p:graphicFrame>
        <p:nvGraphicFramePr>
          <p:cNvPr id="20" name="표 19">
            <a:extLst>
              <a:ext uri="{FF2B5EF4-FFF2-40B4-BE49-F238E27FC236}">
                <a16:creationId xmlns:a16="http://schemas.microsoft.com/office/drawing/2014/main" id="{CB8910D4-846D-49CB-88A7-7FA57EA87113}"/>
              </a:ext>
            </a:extLst>
          </p:cNvPr>
          <p:cNvGraphicFramePr>
            <a:graphicFrameLocks noGrp="1"/>
          </p:cNvGraphicFramePr>
          <p:nvPr/>
        </p:nvGraphicFramePr>
        <p:xfrm>
          <a:off x="3596446" y="3575516"/>
          <a:ext cx="2581982" cy="410400"/>
        </p:xfrm>
        <a:graphic>
          <a:graphicData uri="http://schemas.openxmlformats.org/drawingml/2006/table">
            <a:tbl>
              <a:tblPr/>
              <a:tblGrid>
                <a:gridCol w="595842">
                  <a:extLst>
                    <a:ext uri="{9D8B030D-6E8A-4147-A177-3AD203B41FA5}">
                      <a16:colId xmlns:a16="http://schemas.microsoft.com/office/drawing/2014/main" val="3454356830"/>
                    </a:ext>
                  </a:extLst>
                </a:gridCol>
                <a:gridCol w="635565">
                  <a:extLst>
                    <a:ext uri="{9D8B030D-6E8A-4147-A177-3AD203B41FA5}">
                      <a16:colId xmlns:a16="http://schemas.microsoft.com/office/drawing/2014/main" val="853253508"/>
                    </a:ext>
                  </a:extLst>
                </a:gridCol>
                <a:gridCol w="635565">
                  <a:extLst>
                    <a:ext uri="{9D8B030D-6E8A-4147-A177-3AD203B41FA5}">
                      <a16:colId xmlns:a16="http://schemas.microsoft.com/office/drawing/2014/main" val="4073907522"/>
                    </a:ext>
                  </a:extLst>
                </a:gridCol>
                <a:gridCol w="715010">
                  <a:extLst>
                    <a:ext uri="{9D8B030D-6E8A-4147-A177-3AD203B41FA5}">
                      <a16:colId xmlns:a16="http://schemas.microsoft.com/office/drawing/2014/main" val="2402721344"/>
                    </a:ext>
                  </a:extLst>
                </a:gridCol>
              </a:tblGrid>
              <a:tr h="136800">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원단</a:t>
                      </a:r>
                      <a:endParaRPr 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accent2"/>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accent2"/>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accent2"/>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accent2"/>
                    </a:solidFill>
                  </a:tcPr>
                </a:tc>
                <a:extLst>
                  <a:ext uri="{0D108BD9-81ED-4DB2-BD59-A6C34878D82A}">
                    <a16:rowId xmlns:a16="http://schemas.microsoft.com/office/drawing/2014/main" val="2539056973"/>
                  </a:ext>
                </a:extLst>
              </a:tr>
              <a:tr h="13680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내수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84.9%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90.4%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89.4%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190010586"/>
                  </a:ext>
                </a:extLst>
              </a:tr>
              <a:tr h="1368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수입</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92877367"/>
                  </a:ext>
                </a:extLst>
              </a:tr>
            </a:tbl>
          </a:graphicData>
        </a:graphic>
      </p:graphicFrame>
      <p:graphicFrame>
        <p:nvGraphicFramePr>
          <p:cNvPr id="22" name="표 21">
            <a:extLst>
              <a:ext uri="{FF2B5EF4-FFF2-40B4-BE49-F238E27FC236}">
                <a16:creationId xmlns:a16="http://schemas.microsoft.com/office/drawing/2014/main" id="{E4F3F961-AF01-4D33-8E9A-A176B3EDF008}"/>
              </a:ext>
            </a:extLst>
          </p:cNvPr>
          <p:cNvGraphicFramePr>
            <a:graphicFrameLocks noGrp="1"/>
          </p:cNvGraphicFramePr>
          <p:nvPr/>
        </p:nvGraphicFramePr>
        <p:xfrm>
          <a:off x="6722817" y="3575516"/>
          <a:ext cx="2581982" cy="410400"/>
        </p:xfrm>
        <a:graphic>
          <a:graphicData uri="http://schemas.openxmlformats.org/drawingml/2006/table">
            <a:tbl>
              <a:tblPr/>
              <a:tblGrid>
                <a:gridCol w="595842">
                  <a:extLst>
                    <a:ext uri="{9D8B030D-6E8A-4147-A177-3AD203B41FA5}">
                      <a16:colId xmlns:a16="http://schemas.microsoft.com/office/drawing/2014/main" val="3454356830"/>
                    </a:ext>
                  </a:extLst>
                </a:gridCol>
                <a:gridCol w="635565">
                  <a:extLst>
                    <a:ext uri="{9D8B030D-6E8A-4147-A177-3AD203B41FA5}">
                      <a16:colId xmlns:a16="http://schemas.microsoft.com/office/drawing/2014/main" val="853253508"/>
                    </a:ext>
                  </a:extLst>
                </a:gridCol>
                <a:gridCol w="635565">
                  <a:extLst>
                    <a:ext uri="{9D8B030D-6E8A-4147-A177-3AD203B41FA5}">
                      <a16:colId xmlns:a16="http://schemas.microsoft.com/office/drawing/2014/main" val="4073907522"/>
                    </a:ext>
                  </a:extLst>
                </a:gridCol>
                <a:gridCol w="715010">
                  <a:extLst>
                    <a:ext uri="{9D8B030D-6E8A-4147-A177-3AD203B41FA5}">
                      <a16:colId xmlns:a16="http://schemas.microsoft.com/office/drawing/2014/main" val="2402721344"/>
                    </a:ext>
                  </a:extLst>
                </a:gridCol>
              </a:tblGrid>
              <a:tr h="136800">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약품</a:t>
                      </a:r>
                      <a:endParaRPr 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A3A1"/>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A3A1"/>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A3A1"/>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A3A1"/>
                    </a:solidFill>
                  </a:tcPr>
                </a:tc>
                <a:extLst>
                  <a:ext uri="{0D108BD9-81ED-4DB2-BD59-A6C34878D82A}">
                    <a16:rowId xmlns:a16="http://schemas.microsoft.com/office/drawing/2014/main" val="2539056973"/>
                  </a:ext>
                </a:extLst>
              </a:tr>
              <a:tr h="13680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내수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91.9%</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94.9%</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97.2%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190010586"/>
                  </a:ext>
                </a:extLst>
              </a:tr>
              <a:tr h="1368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수입</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5.1%</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2.8%</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92877367"/>
                  </a:ext>
                </a:extLst>
              </a:tr>
            </a:tbl>
          </a:graphicData>
        </a:graphic>
      </p:graphicFrame>
      <p:sp>
        <p:nvSpPr>
          <p:cNvPr id="23" name="직사각형 119">
            <a:extLst>
              <a:ext uri="{FF2B5EF4-FFF2-40B4-BE49-F238E27FC236}">
                <a16:creationId xmlns:a16="http://schemas.microsoft.com/office/drawing/2014/main" id="{D787F2C5-87D2-48DB-80E1-FA605446915E}"/>
              </a:ext>
            </a:extLst>
          </p:cNvPr>
          <p:cNvSpPr/>
          <p:nvPr/>
        </p:nvSpPr>
        <p:spPr bwMode="auto">
          <a:xfrm>
            <a:off x="8224799" y="4002845"/>
            <a:ext cx="1080000"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algn="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6.2.5</a:t>
            </a:r>
          </a:p>
        </p:txBody>
      </p:sp>
    </p:spTree>
    <p:extLst>
      <p:ext uri="{BB962C8B-B14F-4D97-AF65-F5344CB8AC3E}">
        <p14:creationId xmlns:p14="http://schemas.microsoft.com/office/powerpoint/2010/main" val="3077507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차트 11">
            <a:extLst>
              <a:ext uri="{FF2B5EF4-FFF2-40B4-BE49-F238E27FC236}">
                <a16:creationId xmlns:a16="http://schemas.microsoft.com/office/drawing/2014/main" id="{4F26EFB5-04DE-47A0-9CF7-F7B380043D51}"/>
              </a:ext>
            </a:extLst>
          </p:cNvPr>
          <p:cNvGraphicFramePr>
            <a:graphicFrameLocks/>
          </p:cNvGraphicFramePr>
          <p:nvPr/>
        </p:nvGraphicFramePr>
        <p:xfrm>
          <a:off x="495464" y="4838700"/>
          <a:ext cx="4442297" cy="14630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F6C828A6-4AC2-4996-986F-CEE78AA4919B}"/>
              </a:ext>
            </a:extLst>
          </p:cNvPr>
          <p:cNvSpPr txBox="1"/>
          <p:nvPr/>
        </p:nvSpPr>
        <p:spPr>
          <a:xfrm>
            <a:off x="4968240" y="1562099"/>
            <a:ext cx="4320000" cy="4931619"/>
          </a:xfrm>
          <a:prstGeom prst="rect">
            <a:avLst/>
          </a:prstGeom>
          <a:noFill/>
          <a:ln>
            <a:noFill/>
          </a:ln>
        </p:spPr>
        <p:txBody>
          <a:bodyPr wrap="square" lIns="36000" tIns="108000" rIns="36000" bIns="36000" rtlCol="0">
            <a:noAutofit/>
          </a:bodyPr>
          <a:lstStyle/>
          <a:p>
            <a:pPr lvl="0" defTabSz="914400" latinLnBrk="1">
              <a:lnSpc>
                <a:spcPts val="1200"/>
              </a:lnSpc>
              <a:buClr>
                <a:srgbClr val="00338D"/>
              </a:buClr>
              <a:tabLst>
                <a:tab pos="180975" algn="l"/>
              </a:tabLst>
              <a:defRPr/>
            </a:pPr>
            <a:r>
              <a:rPr lang="en-US" altLang="ko-KR" sz="900" i="1" dirty="0">
                <a:latin typeface="Arial" panose="020B0604020202020204" pitchFamily="34" charset="0"/>
                <a:cs typeface="Arial" panose="020B0604020202020204" pitchFamily="34" charset="0"/>
              </a:rPr>
              <a:t>(Limitation) </a:t>
            </a:r>
            <a:r>
              <a:rPr lang="ko-KR" altLang="en-US" sz="900" i="1" dirty="0">
                <a:latin typeface="Arial" panose="020B0604020202020204" pitchFamily="34" charset="0"/>
                <a:cs typeface="Arial" panose="020B0604020202020204" pitchFamily="34" charset="0"/>
              </a:rPr>
              <a:t>회사 제시 자료상 임</a:t>
            </a:r>
            <a:r>
              <a:rPr lang="en-US" altLang="ko-KR" sz="900" i="1" dirty="0">
                <a:latin typeface="Arial" panose="020B0604020202020204" pitchFamily="34" charset="0"/>
                <a:cs typeface="Arial" panose="020B0604020202020204" pitchFamily="34" charset="0"/>
              </a:rPr>
              <a:t>/</a:t>
            </a:r>
            <a:r>
              <a:rPr lang="ko-KR" altLang="en-US" sz="900" i="1" dirty="0">
                <a:latin typeface="Arial" panose="020B0604020202020204" pitchFamily="34" charset="0"/>
                <a:cs typeface="Arial" panose="020B0604020202020204" pitchFamily="34" charset="0"/>
              </a:rPr>
              <a:t>직원 구분</a:t>
            </a:r>
            <a:r>
              <a:rPr lang="en-US" altLang="ko-KR" sz="900" i="1" dirty="0">
                <a:latin typeface="Arial" panose="020B0604020202020204" pitchFamily="34" charset="0"/>
                <a:cs typeface="Arial" panose="020B0604020202020204" pitchFamily="34" charset="0"/>
              </a:rPr>
              <a:t>, </a:t>
            </a:r>
            <a:r>
              <a:rPr lang="ko-KR" altLang="en-US" sz="900" i="1" dirty="0">
                <a:latin typeface="Arial" panose="020B0604020202020204" pitchFamily="34" charset="0"/>
                <a:cs typeface="Arial" panose="020B0604020202020204" pitchFamily="34" charset="0"/>
              </a:rPr>
              <a:t>부서 구분이 되어 있지 않은 관계로 제조</a:t>
            </a:r>
            <a:r>
              <a:rPr lang="en-US" altLang="ko-KR" sz="900" i="1" dirty="0">
                <a:latin typeface="Arial" panose="020B0604020202020204" pitchFamily="34" charset="0"/>
                <a:cs typeface="Arial" panose="020B0604020202020204" pitchFamily="34" charset="0"/>
              </a:rPr>
              <a:t>, </a:t>
            </a:r>
            <a:r>
              <a:rPr lang="ko-KR" altLang="en-US" sz="900" i="1" dirty="0">
                <a:latin typeface="Arial" panose="020B0604020202020204" pitchFamily="34" charset="0"/>
                <a:cs typeface="Arial" panose="020B0604020202020204" pitchFamily="34" charset="0"/>
              </a:rPr>
              <a:t>판관</a:t>
            </a:r>
            <a:r>
              <a:rPr lang="en-US" altLang="ko-KR" sz="900" i="1" dirty="0">
                <a:latin typeface="Arial" panose="020B0604020202020204" pitchFamily="34" charset="0"/>
                <a:cs typeface="Arial" panose="020B0604020202020204" pitchFamily="34" charset="0"/>
              </a:rPr>
              <a:t>, </a:t>
            </a:r>
            <a:r>
              <a:rPr lang="ko-KR" altLang="en-US" sz="900" i="1" dirty="0">
                <a:latin typeface="Arial" panose="020B0604020202020204" pitchFamily="34" charset="0"/>
                <a:cs typeface="Arial" panose="020B0604020202020204" pitchFamily="34" charset="0"/>
              </a:rPr>
              <a:t>경상개발 </a:t>
            </a:r>
            <a:r>
              <a:rPr lang="en-US" altLang="ko-KR" sz="900" i="1" dirty="0">
                <a:latin typeface="Arial" panose="020B0604020202020204" pitchFamily="34" charset="0"/>
                <a:cs typeface="Arial" panose="020B0604020202020204" pitchFamily="34" charset="0"/>
              </a:rPr>
              <a:t>level</a:t>
            </a:r>
            <a:r>
              <a:rPr lang="ko-KR" altLang="en-US" sz="900" i="1" dirty="0">
                <a:latin typeface="Arial" panose="020B0604020202020204" pitchFamily="34" charset="0"/>
                <a:cs typeface="Arial" panose="020B0604020202020204" pitchFamily="34" charset="0"/>
              </a:rPr>
              <a:t>까지만 분석이 가능하며</a:t>
            </a:r>
            <a:r>
              <a:rPr lang="en-US" altLang="ko-KR" sz="900" i="1" dirty="0">
                <a:latin typeface="Arial" panose="020B0604020202020204" pitchFamily="34" charset="0"/>
                <a:cs typeface="Arial" panose="020B0604020202020204" pitchFamily="34" charset="0"/>
              </a:rPr>
              <a:t>,</a:t>
            </a:r>
            <a:r>
              <a:rPr lang="ko-KR" altLang="en-US" sz="900" i="1" dirty="0">
                <a:latin typeface="Arial" panose="020B0604020202020204" pitchFamily="34" charset="0"/>
                <a:cs typeface="Arial" panose="020B0604020202020204" pitchFamily="34" charset="0"/>
              </a:rPr>
              <a:t> 급여대장 상 지급총액과 손익계산서 인건비 금액에 차이가 존재함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미디어부문 인건비는 연간 </a:t>
            </a:r>
            <a:r>
              <a:rPr lang="en-US" altLang="ko-KR" sz="900" dirty="0">
                <a:latin typeface="Arial" panose="020B0604020202020204" pitchFamily="34" charset="0"/>
                <a:cs typeface="Arial" panose="020B0604020202020204" pitchFamily="34" charset="0"/>
              </a:rPr>
              <a:t>40</a:t>
            </a:r>
            <a:r>
              <a:rPr lang="ko-KR" altLang="en-US" sz="900" dirty="0">
                <a:latin typeface="Arial" panose="020B0604020202020204" pitchFamily="34" charset="0"/>
                <a:cs typeface="Arial" panose="020B0604020202020204" pitchFamily="34" charset="0"/>
              </a:rPr>
              <a:t>억원 내외로 발생하고</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제조</a:t>
            </a:r>
            <a:r>
              <a:rPr lang="en-US" altLang="ko-KR" sz="900" dirty="0">
                <a:latin typeface="Arial" panose="020B0604020202020204" pitchFamily="34" charset="0"/>
                <a:cs typeface="Arial" panose="020B0604020202020204" pitchFamily="34" charset="0"/>
              </a:rPr>
              <a:t> / </a:t>
            </a:r>
            <a:r>
              <a:rPr lang="ko-KR" altLang="en-US" sz="900" dirty="0">
                <a:latin typeface="Arial" panose="020B0604020202020204" pitchFamily="34" charset="0"/>
                <a:cs typeface="Arial" panose="020B0604020202020204" pitchFamily="34" charset="0"/>
              </a:rPr>
              <a:t>판관 </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경상개발의 연도별 비중은 각각 </a:t>
            </a:r>
            <a:r>
              <a:rPr lang="en-US" altLang="ko-KR" sz="900" dirty="0">
                <a:latin typeface="Arial" panose="020B0604020202020204" pitchFamily="34" charset="0"/>
                <a:cs typeface="Arial" panose="020B0604020202020204" pitchFamily="34" charset="0"/>
              </a:rPr>
              <a:t>65% / 28% / 7% </a:t>
            </a:r>
            <a:r>
              <a:rPr lang="ko-KR" altLang="en-US" sz="900" dirty="0">
                <a:latin typeface="Arial" panose="020B0604020202020204" pitchFamily="34" charset="0"/>
                <a:cs typeface="Arial" panose="020B0604020202020204" pitchFamily="34" charset="0"/>
              </a:rPr>
              <a:t>내외 수준임</a:t>
            </a:r>
            <a:endParaRPr lang="en-US" altLang="ko-KR" sz="900" dirty="0">
              <a:latin typeface="Arial" panose="020B0604020202020204" pitchFamily="34" charset="0"/>
              <a:cs typeface="Arial" panose="020B0604020202020204" pitchFamily="34" charset="0"/>
            </a:endParaRPr>
          </a:p>
          <a:p>
            <a:pPr lvl="0" defTabSz="914400"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미디어부문 인원은 사무직</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생산직</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경상개발로 구분되고</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매년 </a:t>
            </a:r>
            <a:r>
              <a:rPr lang="en-US" altLang="ko-KR" sz="900" dirty="0">
                <a:latin typeface="Arial" panose="020B0604020202020204" pitchFamily="34" charset="0"/>
                <a:cs typeface="Arial" panose="020B0604020202020204" pitchFamily="34" charset="0"/>
              </a:rPr>
              <a:t>70</a:t>
            </a:r>
            <a:r>
              <a:rPr lang="ko-KR" altLang="en-US" sz="900" dirty="0">
                <a:latin typeface="Arial" panose="020B0604020202020204" pitchFamily="34" charset="0"/>
                <a:cs typeface="Arial" panose="020B0604020202020204" pitchFamily="34" charset="0"/>
              </a:rPr>
              <a:t>여명의 근무인원 수준을 유지하고 있으며</a:t>
            </a:r>
            <a:r>
              <a:rPr lang="en-US" altLang="ko-KR" sz="900" dirty="0">
                <a:latin typeface="Arial" panose="020B0604020202020204" pitchFamily="34" charset="0"/>
                <a:cs typeface="Arial" panose="020B0604020202020204" pitchFamily="34" charset="0"/>
              </a:rPr>
              <a:t>, 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분기 기준 평균 인원은 사무직</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생산직</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경상개발 각각 </a:t>
            </a:r>
            <a:r>
              <a:rPr lang="en-US" altLang="ko-KR" sz="900" dirty="0">
                <a:latin typeface="Arial" panose="020B0604020202020204" pitchFamily="34" charset="0"/>
                <a:cs typeface="Arial" panose="020B0604020202020204" pitchFamily="34" charset="0"/>
              </a:rPr>
              <a:t>49</a:t>
            </a:r>
            <a:r>
              <a:rPr lang="ko-KR" altLang="en-US" sz="900" dirty="0">
                <a:latin typeface="Arial" panose="020B0604020202020204" pitchFamily="34" charset="0"/>
                <a:cs typeface="Arial" panose="020B0604020202020204" pitchFamily="34" charset="0"/>
              </a:rPr>
              <a:t>명</a:t>
            </a:r>
            <a:r>
              <a:rPr lang="en-US" altLang="ko-KR" sz="900" dirty="0">
                <a:latin typeface="Arial" panose="020B0604020202020204" pitchFamily="34" charset="0"/>
                <a:cs typeface="Arial" panose="020B0604020202020204" pitchFamily="34" charset="0"/>
              </a:rPr>
              <a:t>, 17</a:t>
            </a:r>
            <a:r>
              <a:rPr lang="ko-KR" altLang="en-US" sz="900" dirty="0">
                <a:latin typeface="Arial" panose="020B0604020202020204" pitchFamily="34" charset="0"/>
                <a:cs typeface="Arial" panose="020B0604020202020204" pitchFamily="34" charset="0"/>
              </a:rPr>
              <a:t>명</a:t>
            </a:r>
            <a:r>
              <a:rPr lang="en-US" altLang="ko-KR" sz="900" dirty="0">
                <a:latin typeface="Arial" panose="020B0604020202020204" pitchFamily="34" charset="0"/>
                <a:cs typeface="Arial" panose="020B0604020202020204" pitchFamily="34" charset="0"/>
              </a:rPr>
              <a:t>, 4</a:t>
            </a:r>
            <a:r>
              <a:rPr lang="ko-KR" altLang="en-US" sz="900" dirty="0">
                <a:latin typeface="Arial" panose="020B0604020202020204" pitchFamily="34" charset="0"/>
                <a:cs typeface="Arial" panose="020B0604020202020204" pitchFamily="34" charset="0"/>
              </a:rPr>
              <a:t>명임</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중 임원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명이 판관</a:t>
            </a:r>
            <a:r>
              <a:rPr lang="en-US" altLang="ko-KR" sz="900" dirty="0">
                <a:latin typeface="Arial" panose="020B0604020202020204" pitchFamily="34" charset="0"/>
                <a:cs typeface="Arial" panose="020B0604020202020204" pitchFamily="34" charset="0"/>
              </a:rPr>
              <a:t>-&gt;</a:t>
            </a:r>
            <a:r>
              <a:rPr lang="ko-KR" altLang="en-US" sz="900" dirty="0">
                <a:latin typeface="Arial" panose="020B0604020202020204" pitchFamily="34" charset="0"/>
                <a:cs typeface="Arial" panose="020B0604020202020204" pitchFamily="34" charset="0"/>
              </a:rPr>
              <a:t>제조로 변경됨에 따라</a:t>
            </a:r>
            <a:r>
              <a:rPr lang="en-US" altLang="ko-KR" sz="900" dirty="0">
                <a:latin typeface="Arial" panose="020B0604020202020204" pitchFamily="34" charset="0"/>
                <a:cs typeface="Arial" panose="020B0604020202020204" pitchFamily="34" charset="0"/>
              </a:rPr>
              <a:t>, 2018</a:t>
            </a:r>
            <a:r>
              <a:rPr lang="ko-KR" altLang="en-US" sz="900" dirty="0">
                <a:latin typeface="Arial" panose="020B0604020202020204" pitchFamily="34" charset="0"/>
                <a:cs typeface="Arial" panose="020B0604020202020204" pitchFamily="34" charset="0"/>
              </a:rPr>
              <a:t>년 대비 판관비 인당 인건비가 감소하였음</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회사는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a:t>
            </a:r>
            <a:r>
              <a:rPr lang="en-US" altLang="ko-KR" sz="900" dirty="0">
                <a:latin typeface="Arial" panose="020B0604020202020204" pitchFamily="34" charset="0"/>
                <a:cs typeface="Arial" panose="020B0604020202020204" pitchFamily="34" charset="0"/>
              </a:rPr>
              <a:t> 4</a:t>
            </a:r>
            <a:r>
              <a:rPr lang="ko-KR" altLang="en-US" sz="900" dirty="0">
                <a:latin typeface="Arial" panose="020B0604020202020204" pitchFamily="34" charset="0"/>
                <a:cs typeface="Arial" panose="020B0604020202020204" pitchFamily="34" charset="0"/>
              </a:rPr>
              <a:t>월부터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9</a:t>
            </a:r>
            <a:r>
              <a:rPr lang="ko-KR" altLang="en-US" sz="900" dirty="0">
                <a:latin typeface="Arial" panose="020B0604020202020204" pitchFamily="34" charset="0"/>
                <a:cs typeface="Arial" panose="020B0604020202020204" pitchFamily="34" charset="0"/>
              </a:rPr>
              <a:t>월까지 경영악화에 대한 자구책으로 </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의 임금 삭감을 진행하였으며</a:t>
            </a:r>
            <a:r>
              <a:rPr lang="en-US" altLang="ko-KR" sz="900" dirty="0">
                <a:latin typeface="Arial" panose="020B0604020202020204" pitchFamily="34" charset="0"/>
                <a:cs typeface="Arial" panose="020B0604020202020204" pitchFamily="34" charset="0"/>
              </a:rPr>
              <a:t>, 3</a:t>
            </a:r>
            <a:r>
              <a:rPr lang="ko-KR" altLang="en-US" sz="900" dirty="0">
                <a:latin typeface="Arial" panose="020B0604020202020204" pitchFamily="34" charset="0"/>
                <a:cs typeface="Arial" panose="020B0604020202020204" pitchFamily="34" charset="0"/>
              </a:rPr>
              <a:t>조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교대 </a:t>
            </a:r>
            <a:r>
              <a:rPr lang="en-US" altLang="ko-KR" sz="900" dirty="0">
                <a:latin typeface="Arial" panose="020B0604020202020204" pitchFamily="34" charset="0"/>
                <a:cs typeface="Arial" panose="020B0604020202020204" pitchFamily="34" charset="0"/>
              </a:rPr>
              <a:t>(9</a:t>
            </a:r>
            <a:r>
              <a:rPr lang="ko-KR" altLang="en-US" sz="900" dirty="0">
                <a:latin typeface="Arial" panose="020B0604020202020204" pitchFamily="34" charset="0"/>
                <a:cs typeface="Arial" panose="020B0604020202020204" pitchFamily="34" charset="0"/>
              </a:rPr>
              <a:t>인</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을 완전히 채우지 않고 생산라인을 운영한 것에 기인하여</a:t>
            </a:r>
            <a:r>
              <a:rPr lang="en-US" altLang="ko-KR" sz="900" dirty="0">
                <a:latin typeface="Arial" panose="020B0604020202020204" pitchFamily="34" charset="0"/>
                <a:cs typeface="Arial" panose="020B0604020202020204" pitchFamily="34" charset="0"/>
              </a:rPr>
              <a:t> 2020</a:t>
            </a:r>
            <a:r>
              <a:rPr lang="ko-KR" altLang="en-US" sz="900" dirty="0">
                <a:latin typeface="Arial" panose="020B0604020202020204" pitchFamily="34" charset="0"/>
                <a:cs typeface="Arial" panose="020B0604020202020204" pitchFamily="34" charset="0"/>
              </a:rPr>
              <a:t>년과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 인당 인건비 수치는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대비 낮은 수치를 보임</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일회성 격려금 </a:t>
            </a:r>
            <a:r>
              <a:rPr lang="en-US" altLang="ko-KR" sz="900" dirty="0">
                <a:latin typeface="Arial" panose="020B0604020202020204" pitchFamily="34" charset="0"/>
                <a:cs typeface="Arial" panose="020B0604020202020204" pitchFamily="34" charset="0"/>
              </a:rPr>
              <a:t>Normalize &amp;</a:t>
            </a:r>
            <a:r>
              <a:rPr lang="ko-KR" altLang="en-US"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설상여</a:t>
            </a:r>
            <a:r>
              <a:rPr lang="ko-KR" altLang="en-US" sz="900" dirty="0">
                <a:latin typeface="Arial" panose="020B0604020202020204" pitchFamily="34" charset="0"/>
                <a:cs typeface="Arial" panose="020B0604020202020204" pitchFamily="34" charset="0"/>
              </a:rPr>
              <a:t> 연 안분 후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분기 인당 인건비</a:t>
            </a:r>
            <a:r>
              <a:rPr lang="en-US" altLang="ko-KR" sz="900" dirty="0">
                <a:latin typeface="Arial" panose="020B0604020202020204" pitchFamily="34" charset="0"/>
                <a:cs typeface="Arial" panose="020B0604020202020204" pitchFamily="34" charset="0"/>
              </a:rPr>
              <a:t>(</a:t>
            </a:r>
            <a:r>
              <a:rPr lang="ko-KR" altLang="en-US" sz="900" dirty="0" err="1">
                <a:latin typeface="Arial" panose="020B0604020202020204" pitchFamily="34" charset="0"/>
                <a:cs typeface="Arial" panose="020B0604020202020204" pitchFamily="34" charset="0"/>
              </a:rPr>
              <a:t>연환산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는 </a:t>
            </a:r>
            <a:r>
              <a:rPr lang="en-US" altLang="ko-KR" sz="900" dirty="0">
                <a:latin typeface="Arial" panose="020B0604020202020204" pitchFamily="34" charset="0"/>
                <a:cs typeface="Arial" panose="020B0604020202020204" pitchFamily="34" charset="0"/>
              </a:rPr>
              <a:t>67</a:t>
            </a:r>
            <a:r>
              <a:rPr lang="ko-KR" altLang="en-US" sz="900" dirty="0">
                <a:latin typeface="Arial" panose="020B0604020202020204" pitchFamily="34" charset="0"/>
                <a:cs typeface="Arial" panose="020B0604020202020204" pitchFamily="34" charset="0"/>
              </a:rPr>
              <a:t>백만원으로</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이는 전년 대비 약 </a:t>
            </a:r>
            <a:r>
              <a:rPr lang="en-US" altLang="ko-KR" sz="900" dirty="0">
                <a:latin typeface="Arial" panose="020B0604020202020204" pitchFamily="34" charset="0"/>
                <a:cs typeface="Arial" panose="020B0604020202020204" pitchFamily="34" charset="0"/>
              </a:rPr>
              <a:t>8</a:t>
            </a:r>
            <a:r>
              <a:rPr lang="ko-KR" altLang="en-US" sz="900" dirty="0">
                <a:latin typeface="Arial" panose="020B0604020202020204" pitchFamily="34" charset="0"/>
                <a:cs typeface="Arial" panose="020B0604020202020204" pitchFamily="34" charset="0"/>
              </a:rPr>
              <a:t>백만원 증가한 수치임</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분기 인당 인건비가 증가한 주 원인은 회사가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월부터 정상화 됨에 따라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월에 </a:t>
            </a:r>
            <a:r>
              <a:rPr lang="ko-KR" altLang="en-US" sz="900" dirty="0" err="1">
                <a:latin typeface="Arial" panose="020B0604020202020204" pitchFamily="34" charset="0"/>
                <a:cs typeface="Arial" panose="020B0604020202020204" pitchFamily="34" charset="0"/>
              </a:rPr>
              <a:t>삭감분</a:t>
            </a:r>
            <a:r>
              <a:rPr lang="ko-KR" altLang="en-US" sz="900" dirty="0">
                <a:latin typeface="Arial" panose="020B0604020202020204" pitchFamily="34" charset="0"/>
                <a:cs typeface="Arial" panose="020B0604020202020204" pitchFamily="34" charset="0"/>
              </a:rPr>
              <a:t> 일부를 소급 지급하였기 때문임</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월말 현재 미디어부문 소속 임원은 대표이사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명으로</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급여대장 상 해당 임원의 급여 수준은 연간 </a:t>
            </a:r>
            <a:r>
              <a:rPr lang="en-US" altLang="ko-KR" sz="900" dirty="0">
                <a:latin typeface="Arial" panose="020B0604020202020204" pitchFamily="34" charset="0"/>
                <a:cs typeface="Arial" panose="020B0604020202020204" pitchFamily="34" charset="0"/>
              </a:rPr>
              <a:t>1.1</a:t>
            </a:r>
            <a:r>
              <a:rPr lang="ko-KR" altLang="en-US" sz="900" dirty="0">
                <a:latin typeface="Arial" panose="020B0604020202020204" pitchFamily="34" charset="0"/>
                <a:cs typeface="Arial" panose="020B0604020202020204" pitchFamily="34" charset="0"/>
              </a:rPr>
              <a:t>억원</a:t>
            </a:r>
            <a:r>
              <a:rPr lang="en-US" altLang="ko-KR" sz="900" dirty="0">
                <a:latin typeface="Arial" panose="020B0604020202020204" pitchFamily="34" charset="0"/>
                <a:cs typeface="Arial" panose="020B0604020202020204" pitchFamily="34" charset="0"/>
              </a:rPr>
              <a:t>~1.3</a:t>
            </a:r>
            <a:r>
              <a:rPr lang="ko-KR" altLang="en-US" sz="900" dirty="0">
                <a:latin typeface="Arial" panose="020B0604020202020204" pitchFamily="34" charset="0"/>
                <a:cs typeface="Arial" panose="020B0604020202020204" pitchFamily="34" charset="0"/>
              </a:rPr>
              <a:t>억원 수준인 것으로 파악</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손익계산서상 해당 임원 퇴직급여</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복리후생비 구분이 불가능하여 해당 임원의 정확한 총 인건비 수준은 파악에 제약이 존재</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되며</a:t>
            </a:r>
            <a:r>
              <a:rPr lang="en-US" altLang="ko-KR"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페이퍼코리아의</a:t>
            </a:r>
            <a:r>
              <a:rPr lang="ko-KR" altLang="en-US" sz="900" dirty="0">
                <a:latin typeface="Arial" panose="020B0604020202020204" pitchFamily="34" charset="0"/>
                <a:cs typeface="Arial" panose="020B0604020202020204" pitchFamily="34" charset="0"/>
              </a:rPr>
              <a:t> 경영기획본부장이 미디어부문의 감사를 겸임하고 있음 </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급여는 </a:t>
            </a:r>
            <a:r>
              <a:rPr lang="ko-KR" altLang="en-US" sz="900" dirty="0" err="1">
                <a:latin typeface="Arial" panose="020B0604020202020204" pitchFamily="34" charset="0"/>
                <a:cs typeface="Arial" panose="020B0604020202020204" pitchFamily="34" charset="0"/>
              </a:rPr>
              <a:t>페이퍼코리아에서</a:t>
            </a:r>
            <a:r>
              <a:rPr lang="ko-KR" altLang="en-US" sz="900" dirty="0">
                <a:latin typeface="Arial" panose="020B0604020202020204" pitchFamily="34" charset="0"/>
                <a:cs typeface="Arial" panose="020B0604020202020204" pitchFamily="34" charset="0"/>
              </a:rPr>
              <a:t> 일괄지급</a:t>
            </a:r>
            <a:r>
              <a:rPr lang="en-US" altLang="ko-KR" sz="900" dirty="0">
                <a:latin typeface="Arial" panose="020B0604020202020204" pitchFamily="34" charset="0"/>
                <a:cs typeface="Arial" panose="020B0604020202020204" pitchFamily="34" charset="0"/>
              </a:rPr>
              <a:t>)</a:t>
            </a: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미디어부문 평균 근속연수는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월말 기준 </a:t>
            </a:r>
            <a:r>
              <a:rPr lang="en-US" altLang="ko-KR" sz="900" dirty="0">
                <a:latin typeface="Arial" panose="020B0604020202020204" pitchFamily="34" charset="0"/>
                <a:cs typeface="Arial" panose="020B0604020202020204" pitchFamily="34" charset="0"/>
              </a:rPr>
              <a:t>9</a:t>
            </a:r>
            <a:r>
              <a:rPr lang="ko-KR" altLang="en-US" sz="900" dirty="0">
                <a:latin typeface="Arial" panose="020B0604020202020204" pitchFamily="34" charset="0"/>
                <a:cs typeface="Arial" panose="020B0604020202020204" pitchFamily="34" charset="0"/>
              </a:rPr>
              <a:t>년이며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제조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판관</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경상개발비 평균 근속연수는 각각 </a:t>
            </a:r>
            <a:r>
              <a:rPr lang="en-US" altLang="ko-KR" sz="900" dirty="0">
                <a:latin typeface="Arial" panose="020B0604020202020204" pitchFamily="34" charset="0"/>
                <a:cs typeface="Arial" panose="020B0604020202020204" pitchFamily="34" charset="0"/>
              </a:rPr>
              <a:t>8.7</a:t>
            </a:r>
            <a:r>
              <a:rPr lang="ko-KR" altLang="en-US" sz="900" dirty="0">
                <a:latin typeface="Arial" panose="020B0604020202020204" pitchFamily="34" charset="0"/>
                <a:cs typeface="Arial" panose="020B0604020202020204" pitchFamily="34" charset="0"/>
              </a:rPr>
              <a:t>년</a:t>
            </a:r>
            <a:r>
              <a:rPr lang="en-US" altLang="ko-KR" sz="900" dirty="0">
                <a:latin typeface="Arial" panose="020B0604020202020204" pitchFamily="34" charset="0"/>
                <a:cs typeface="Arial" panose="020B0604020202020204" pitchFamily="34" charset="0"/>
              </a:rPr>
              <a:t>, 9.4</a:t>
            </a:r>
            <a:r>
              <a:rPr lang="ko-KR" altLang="en-US" sz="900" dirty="0">
                <a:latin typeface="Arial" panose="020B0604020202020204" pitchFamily="34" charset="0"/>
                <a:cs typeface="Arial" panose="020B0604020202020204" pitchFamily="34" charset="0"/>
              </a:rPr>
              <a:t>년</a:t>
            </a:r>
            <a:r>
              <a:rPr lang="en-US" altLang="ko-KR" sz="900" dirty="0">
                <a:latin typeface="Arial" panose="020B0604020202020204" pitchFamily="34" charset="0"/>
                <a:cs typeface="Arial" panose="020B0604020202020204" pitchFamily="34" charset="0"/>
              </a:rPr>
              <a:t>, 11.1</a:t>
            </a:r>
            <a:r>
              <a:rPr lang="ko-KR" altLang="en-US" sz="900" dirty="0">
                <a:latin typeface="Arial" panose="020B0604020202020204" pitchFamily="34" charset="0"/>
                <a:cs typeface="Arial" panose="020B0604020202020204" pitchFamily="34" charset="0"/>
              </a:rPr>
              <a:t>년을 보임</a:t>
            </a:r>
            <a:endParaRPr lang="en-US" altLang="ko-KR" sz="900" dirty="0">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Labor Cost</a:t>
            </a:r>
          </a:p>
        </p:txBody>
      </p:sp>
      <p:sp>
        <p:nvSpPr>
          <p:cNvPr id="9" name="제목 2">
            <a:extLst>
              <a:ext uri="{FF2B5EF4-FFF2-40B4-BE49-F238E27FC236}">
                <a16:creationId xmlns:a16="http://schemas.microsoft.com/office/drawing/2014/main" id="{58FB23E5-64A8-481A-9E87-515695941C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C34C07D5-E9D7-4EEB-AB1B-962910A37528}"/>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미디어부문의 인당 인건비는</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대상기간 </a:t>
            </a:r>
            <a:r>
              <a:rPr lang="en-US" altLang="ko-KR" sz="1000" b="1" dirty="0">
                <a:solidFill>
                  <a:srgbClr val="002997"/>
                </a:solidFill>
                <a:latin typeface="Arial" panose="020B0604020202020204" pitchFamily="34" charset="0"/>
                <a:ea typeface="+mj-ea"/>
                <a:cs typeface="Arial" panose="020B0604020202020204" pitchFamily="34" charset="0"/>
              </a:rPr>
              <a:t>57~67</a:t>
            </a:r>
            <a:r>
              <a:rPr lang="ko-KR" altLang="en-US" sz="1000" b="1" dirty="0">
                <a:solidFill>
                  <a:srgbClr val="002997"/>
                </a:solidFill>
                <a:latin typeface="Arial" panose="020B0604020202020204" pitchFamily="34" charset="0"/>
                <a:ea typeface="+mj-ea"/>
                <a:cs typeface="Arial" panose="020B0604020202020204" pitchFamily="34" charset="0"/>
              </a:rPr>
              <a:t>백만원 수준을 보였으며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경영정상화 계획 등으로 인당 인건비 금액이 감소하였으나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이후 다시 증가하여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a:t>
            </a:r>
            <a:r>
              <a:rPr lang="ko-KR" altLang="en-US" sz="1000" b="1" dirty="0">
                <a:solidFill>
                  <a:srgbClr val="002997"/>
                </a:solidFill>
                <a:latin typeface="Arial" panose="020B0604020202020204" pitchFamily="34" charset="0"/>
                <a:ea typeface="+mj-ea"/>
                <a:cs typeface="Arial" panose="020B0604020202020204" pitchFamily="34" charset="0"/>
              </a:rPr>
              <a:t>분기 기준 </a:t>
            </a:r>
            <a:r>
              <a:rPr lang="ko-KR" altLang="en-US" sz="1000" b="1" dirty="0" err="1">
                <a:solidFill>
                  <a:srgbClr val="002997"/>
                </a:solidFill>
                <a:latin typeface="Arial" panose="020B0604020202020204" pitchFamily="34" charset="0"/>
                <a:ea typeface="+mj-ea"/>
                <a:cs typeface="Arial" panose="020B0604020202020204" pitchFamily="34" charset="0"/>
              </a:rPr>
              <a:t>연환산</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67</a:t>
            </a:r>
            <a:r>
              <a:rPr lang="ko-KR" altLang="en-US" sz="1000" b="1" dirty="0">
                <a:solidFill>
                  <a:srgbClr val="002997"/>
                </a:solidFill>
                <a:latin typeface="Arial" panose="020B0604020202020204" pitchFamily="34" charset="0"/>
                <a:ea typeface="+mj-ea"/>
                <a:cs typeface="Arial" panose="020B0604020202020204" pitchFamily="34" charset="0"/>
              </a:rPr>
              <a:t>백만원 수준임</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7" name="표 6">
            <a:extLst>
              <a:ext uri="{FF2B5EF4-FFF2-40B4-BE49-F238E27FC236}">
                <a16:creationId xmlns:a16="http://schemas.microsoft.com/office/drawing/2014/main" id="{268785D8-9AE5-4685-8C54-69F8CDE175D3}"/>
              </a:ext>
            </a:extLst>
          </p:cNvPr>
          <p:cNvGraphicFramePr>
            <a:graphicFrameLocks noGrp="1"/>
          </p:cNvGraphicFramePr>
          <p:nvPr>
            <p:extLst>
              <p:ext uri="{D42A27DB-BD31-4B8C-83A1-F6EECF244321}">
                <p14:modId xmlns:p14="http://schemas.microsoft.com/office/powerpoint/2010/main" val="39848094"/>
              </p:ext>
            </p:extLst>
          </p:nvPr>
        </p:nvGraphicFramePr>
        <p:xfrm>
          <a:off x="504000" y="1515600"/>
          <a:ext cx="4303197" cy="2369820"/>
        </p:xfrm>
        <a:graphic>
          <a:graphicData uri="http://schemas.openxmlformats.org/drawingml/2006/table">
            <a:tbl>
              <a:tblPr/>
              <a:tblGrid>
                <a:gridCol w="189263">
                  <a:extLst>
                    <a:ext uri="{9D8B030D-6E8A-4147-A177-3AD203B41FA5}">
                      <a16:colId xmlns:a16="http://schemas.microsoft.com/office/drawing/2014/main" val="2464190250"/>
                    </a:ext>
                  </a:extLst>
                </a:gridCol>
                <a:gridCol w="189263">
                  <a:extLst>
                    <a:ext uri="{9D8B030D-6E8A-4147-A177-3AD203B41FA5}">
                      <a16:colId xmlns:a16="http://schemas.microsoft.com/office/drawing/2014/main" val="1030589446"/>
                    </a:ext>
                  </a:extLst>
                </a:gridCol>
                <a:gridCol w="627947">
                  <a:extLst>
                    <a:ext uri="{9D8B030D-6E8A-4147-A177-3AD203B41FA5}">
                      <a16:colId xmlns:a16="http://schemas.microsoft.com/office/drawing/2014/main" val="1785108612"/>
                    </a:ext>
                  </a:extLst>
                </a:gridCol>
                <a:gridCol w="549454">
                  <a:extLst>
                    <a:ext uri="{9D8B030D-6E8A-4147-A177-3AD203B41FA5}">
                      <a16:colId xmlns:a16="http://schemas.microsoft.com/office/drawing/2014/main" val="3910985183"/>
                    </a:ext>
                  </a:extLst>
                </a:gridCol>
                <a:gridCol w="549454">
                  <a:extLst>
                    <a:ext uri="{9D8B030D-6E8A-4147-A177-3AD203B41FA5}">
                      <a16:colId xmlns:a16="http://schemas.microsoft.com/office/drawing/2014/main" val="4036333176"/>
                    </a:ext>
                  </a:extLst>
                </a:gridCol>
                <a:gridCol w="549454">
                  <a:extLst>
                    <a:ext uri="{9D8B030D-6E8A-4147-A177-3AD203B41FA5}">
                      <a16:colId xmlns:a16="http://schemas.microsoft.com/office/drawing/2014/main" val="301762149"/>
                    </a:ext>
                  </a:extLst>
                </a:gridCol>
                <a:gridCol w="549454">
                  <a:extLst>
                    <a:ext uri="{9D8B030D-6E8A-4147-A177-3AD203B41FA5}">
                      <a16:colId xmlns:a16="http://schemas.microsoft.com/office/drawing/2014/main" val="1440283925"/>
                    </a:ext>
                  </a:extLst>
                </a:gridCol>
                <a:gridCol w="549454">
                  <a:extLst>
                    <a:ext uri="{9D8B030D-6E8A-4147-A177-3AD203B41FA5}">
                      <a16:colId xmlns:a16="http://schemas.microsoft.com/office/drawing/2014/main" val="948778110"/>
                    </a:ext>
                  </a:extLst>
                </a:gridCol>
                <a:gridCol w="549454">
                  <a:extLst>
                    <a:ext uri="{9D8B030D-6E8A-4147-A177-3AD203B41FA5}">
                      <a16:colId xmlns:a16="http://schemas.microsoft.com/office/drawing/2014/main" val="2675526509"/>
                    </a:ext>
                  </a:extLst>
                </a:gridCol>
              </a:tblGrid>
              <a:tr h="152400">
                <a:tc gridSpan="5">
                  <a:txBody>
                    <a:bodyPr/>
                    <a:lstStyle/>
                    <a:p>
                      <a:pPr algn="l" fontAlgn="ctr"/>
                      <a:r>
                        <a:rPr lang="en-US" sz="850" b="1" i="0" u="none" strike="noStrike" dirty="0">
                          <a:solidFill>
                            <a:srgbClr val="FFFFFF"/>
                          </a:solidFill>
                          <a:effectLst/>
                          <a:latin typeface="Arial" panose="020B0604020202020204" pitchFamily="34" charset="0"/>
                          <a:ea typeface="맑은 고딕" panose="020B0503020000020004" pitchFamily="50" charset="-127"/>
                        </a:rPr>
                        <a:t>Per Capita_</a:t>
                      </a:r>
                      <a:r>
                        <a:rPr lang="ko-KR" altLang="en-US" sz="850" b="1" i="0" u="none" strike="noStrike" dirty="0">
                          <a:solidFill>
                            <a:srgbClr val="FFFFFF"/>
                          </a:solidFill>
                          <a:effectLst/>
                          <a:latin typeface="맑은 고딕" panose="020B0503020000020004" pitchFamily="50" charset="-127"/>
                          <a:ea typeface="맑은 고딕" panose="020B0503020000020004" pitchFamily="50" charset="-127"/>
                        </a:rPr>
                        <a:t>미디어부문</a:t>
                      </a: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r>
                        <a:rPr lang="ko-KR" altLang="en-US" sz="8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r>
                        <a:rPr lang="ko-KR" altLang="en-US" sz="8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endParaRPr lang="ko-KR" altLang="en-US" sz="85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r>
                        <a:rPr lang="ko-KR" altLang="en-US" sz="85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190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535452422"/>
                  </a:ext>
                </a:extLst>
              </a:tr>
              <a:tr h="152400">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a:noFill/>
                    </a:lnR>
                    <a:lnT>
                      <a:noFill/>
                    </a:lnT>
                    <a:lnB>
                      <a:noFill/>
                    </a:lnB>
                  </a:tcPr>
                </a:tc>
                <a:tc>
                  <a:txBody>
                    <a:bodyPr/>
                    <a:lstStyle/>
                    <a:p>
                      <a:pPr algn="l" fontAlgn="ctr"/>
                      <a:endParaRPr lang="ko-KR" altLang="en-US" sz="85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5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FY22.1Q</a:t>
                      </a:r>
                    </a:p>
                  </a:txBody>
                  <a:tcPr marL="36000" marR="36000" marT="0" marB="0" anchor="ctr">
                    <a:lnL>
                      <a:noFill/>
                    </a:lnL>
                    <a:lnR w="190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FY22.1Q</a:t>
                      </a:r>
                      <a:r>
                        <a:rPr lang="en-US" altLang="ko-KR" sz="850" b="0" i="0" u="none" strike="noStrike" baseline="30000" dirty="0">
                          <a:solidFill>
                            <a:srgbClr val="000000"/>
                          </a:solidFill>
                          <a:effectLst/>
                          <a:latin typeface="Arial" panose="020B0604020202020204" pitchFamily="34" charset="0"/>
                          <a:ea typeface="맑은 고딕" panose="020B0503020000020004" pitchFamily="50" charset="-127"/>
                        </a:rPr>
                        <a:t>2</a:t>
                      </a:r>
                      <a:endParaRPr lang="en-US" altLang="ko-KR"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91336667"/>
                  </a:ext>
                </a:extLst>
              </a:tr>
              <a:tr h="152400">
                <a:tc gridSpan="3">
                  <a:txBody>
                    <a:bodyPr/>
                    <a:lstStyle/>
                    <a:p>
                      <a:pPr algn="l" fontAlgn="ct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KRW m,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명</a:t>
                      </a:r>
                    </a:p>
                  </a:txBody>
                  <a:tcPr marL="36000" marR="36000" marT="0" marB="0" anchor="ctr">
                    <a:lnL w="6350" cap="flat" cmpd="sng" algn="ctr">
                      <a:solidFill>
                        <a:srgbClr val="00368D"/>
                      </a:solidFill>
                      <a:prstDash val="solid"/>
                      <a:round/>
                      <a:headEnd type="none" w="med" len="med"/>
                      <a:tailEnd type="none" w="med" len="med"/>
                    </a:lnL>
                    <a:lnR>
                      <a:noFill/>
                    </a:lnR>
                    <a:lnT>
                      <a:noFill/>
                    </a:lnT>
                    <a:lnB w="6350" cap="flat" cmpd="sng" algn="ctr">
                      <a:solidFill>
                        <a:srgbClr val="00368D"/>
                      </a:solidFill>
                      <a:prstDash val="solid"/>
                      <a:round/>
                      <a:headEnd type="none" w="med" len="med"/>
                      <a:tailEnd type="none" w="med" len="med"/>
                    </a:lnB>
                  </a:tcPr>
                </a:tc>
                <a:tc hMerge="1">
                  <a:txBody>
                    <a:bodyPr/>
                    <a:lstStyle/>
                    <a:p>
                      <a:pPr algn="l" fontAlgn="ct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hMerge="1">
                  <a:txBody>
                    <a:bodyPr/>
                    <a:lstStyle/>
                    <a:p>
                      <a:pPr algn="l"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KRW m</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ctr" fontAlgn="ctr"/>
                      <a:r>
                        <a:rPr lang="en-US" sz="85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mn-cs"/>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mn-cs"/>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mn-cs"/>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50" b="0" i="0" u="none" strike="noStrike" dirty="0">
                          <a:solidFill>
                            <a:srgbClr val="000000"/>
                          </a:solidFill>
                          <a:effectLst/>
                          <a:latin typeface="Arial" panose="020B0604020202020204" pitchFamily="34" charset="0"/>
                          <a:ea typeface="맑은 고딕" panose="020B0503020000020004" pitchFamily="50" charset="-127"/>
                        </a:rPr>
                        <a:t>3mths</a:t>
                      </a:r>
                    </a:p>
                  </a:txBody>
                  <a:tcPr marL="36000" marR="36000" marT="0"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3mths</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extLst>
                  <a:ext uri="{0D108BD9-81ED-4DB2-BD59-A6C34878D82A}">
                    <a16:rowId xmlns:a16="http://schemas.microsoft.com/office/drawing/2014/main" val="4294132035"/>
                  </a:ext>
                </a:extLst>
              </a:tr>
              <a:tr h="152400">
                <a:tc gridSpan="4">
                  <a:txBody>
                    <a:bodyPr/>
                    <a:lstStyle/>
                    <a:p>
                      <a:pPr algn="l" fontAlgn="ctr"/>
                      <a:r>
                        <a:rPr lang="ko-KR" altLang="en-US" sz="850" b="1" i="0" u="none" strike="noStrike" dirty="0" err="1">
                          <a:solidFill>
                            <a:srgbClr val="000000"/>
                          </a:solidFill>
                          <a:effectLst/>
                          <a:latin typeface="맑은 고딕" panose="020B0503020000020004" pitchFamily="50" charset="-127"/>
                          <a:ea typeface="맑은 고딕" panose="020B0503020000020004" pitchFamily="50" charset="-127"/>
                        </a:rPr>
                        <a:t>프린팅미디어부문</a:t>
                      </a:r>
                      <a:endParaRPr lang="ko-KR" altLang="en-US" sz="8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solid"/>
                      <a:round/>
                      <a:headEnd type="none" w="med" len="med"/>
                      <a:tailEnd type="none" w="med" len="med"/>
                    </a:lnT>
                    <a:lnB>
                      <a:noFill/>
                    </a:lnB>
                    <a:solidFill>
                      <a:srgbClr val="9BC2E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endParaRPr lang="ko-KR" altLang="en-US" sz="85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extLst>
                  <a:ext uri="{0D108BD9-81ED-4DB2-BD59-A6C34878D82A}">
                    <a16:rowId xmlns:a16="http://schemas.microsoft.com/office/drawing/2014/main" val="1033629333"/>
                  </a:ext>
                </a:extLst>
              </a:tr>
              <a:tr h="144000">
                <a:tc>
                  <a:txBody>
                    <a:bodyPr/>
                    <a:lstStyle/>
                    <a:p>
                      <a:pPr algn="l" fontAlgn="ctr"/>
                      <a:r>
                        <a:rPr lang="ko-KR" altLang="en-US" sz="85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gridSpan="2">
                  <a:txBody>
                    <a:bodyPr/>
                    <a:lstStyle/>
                    <a:p>
                      <a:pPr algn="l" fontAlgn="ctr"/>
                      <a:r>
                        <a:rPr lang="ko-KR" altLang="en-US" sz="850" b="1" i="0" u="none" strike="noStrike" dirty="0">
                          <a:solidFill>
                            <a:srgbClr val="000000"/>
                          </a:solidFill>
                          <a:effectLst/>
                          <a:latin typeface="맑은 고딕" panose="020B0503020000020004" pitchFamily="50" charset="-127"/>
                          <a:ea typeface="맑은 고딕" panose="020B0503020000020004" pitchFamily="50" charset="-127"/>
                        </a:rPr>
                        <a:t>인건비</a:t>
                      </a:r>
                      <a:r>
                        <a:rPr lang="en-US" altLang="ko-KR" sz="850" b="1" i="0" u="none" strike="noStrike" baseline="30000" dirty="0">
                          <a:solidFill>
                            <a:srgbClr val="000000"/>
                          </a:solidFill>
                          <a:effectLst/>
                          <a:latin typeface="맑은 고딕" panose="020B0503020000020004" pitchFamily="50" charset="-127"/>
                          <a:ea typeface="맑은 고딕" panose="020B0503020000020004" pitchFamily="50" charset="-127"/>
                        </a:rPr>
                        <a:t>1</a:t>
                      </a:r>
                      <a:endParaRPr lang="ko-KR" altLang="en-US" sz="8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4,286</a:t>
                      </a:r>
                    </a:p>
                  </a:txBody>
                  <a:tcPr marL="36000" marR="36000" marT="9525"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4,319</a:t>
                      </a:r>
                    </a:p>
                  </a:txBody>
                  <a:tcPr marL="36000" marR="36000" marT="9525"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3,852</a:t>
                      </a:r>
                    </a:p>
                  </a:txBody>
                  <a:tcPr marL="36000" marR="36000" marT="9525"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3,927</a:t>
                      </a:r>
                    </a:p>
                  </a:txBody>
                  <a:tcPr marL="36000" marR="36000" marT="9525"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1,598</a:t>
                      </a:r>
                    </a:p>
                  </a:txBody>
                  <a:tcPr marL="36000" marR="36000" marT="9525"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1,171</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3489886549"/>
                  </a:ext>
                </a:extLst>
              </a:tr>
              <a:tr h="1440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제조</a:t>
                      </a:r>
                    </a:p>
                  </a:txBody>
                  <a:tcPr marL="36000" marR="36000" marT="0" marB="0" anchor="ctr">
                    <a:lnL w="6350" cap="flat" cmpd="sng" algn="ctr">
                      <a:solidFill>
                        <a:srgbClr val="00368D"/>
                      </a:solidFill>
                      <a:prstDash val="dot"/>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2,697</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2,822</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2,448</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2,543</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1,037</a:t>
                      </a:r>
                    </a:p>
                  </a:txBody>
                  <a:tcPr marL="36000" marR="36000" marT="9525"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774</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extLst>
                  <a:ext uri="{0D108BD9-81ED-4DB2-BD59-A6C34878D82A}">
                    <a16:rowId xmlns:a16="http://schemas.microsoft.com/office/drawing/2014/main" val="3996510600"/>
                  </a:ext>
                </a:extLst>
              </a:tr>
              <a:tr h="1440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판관</a:t>
                      </a:r>
                    </a:p>
                  </a:txBody>
                  <a:tcPr marL="36000" marR="36000" marT="0" marB="0" anchor="ctr">
                    <a:lnL w="6350" cap="flat" cmpd="sng" algn="ctr">
                      <a:solidFill>
                        <a:srgbClr val="0036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1,287</a:t>
                      </a:r>
                    </a:p>
                  </a:txBody>
                  <a:tcPr marL="36000" marR="36000" marT="9525"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1,211</a:t>
                      </a:r>
                    </a:p>
                  </a:txBody>
                  <a:tcPr marL="36000" marR="36000" marT="9525"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9525"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9525"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446</a:t>
                      </a:r>
                    </a:p>
                  </a:txBody>
                  <a:tcPr marL="36000" marR="36000" marT="9525" marB="0" anchor="ctr">
                    <a:lnL>
                      <a:noFill/>
                    </a:lnL>
                    <a:lnR w="190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314</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95574242"/>
                  </a:ext>
                </a:extLst>
              </a:tr>
              <a:tr h="1440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경상개발</a:t>
                      </a:r>
                    </a:p>
                  </a:txBody>
                  <a:tcPr marL="36000" marR="36000" marT="0" marB="0" anchor="ctr">
                    <a:lnL w="6350" cap="flat" cmpd="sng" algn="ctr">
                      <a:solidFill>
                        <a:srgbClr val="00368D"/>
                      </a:solidFill>
                      <a:prstDash val="dot"/>
                      <a:round/>
                      <a:headEnd type="none" w="med" len="med"/>
                      <a:tailEnd type="none" w="med" len="med"/>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a:t>
                      </a:r>
                    </a:p>
                  </a:txBody>
                  <a:tcPr marL="36000" marR="36000" marT="9525"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287</a:t>
                      </a:r>
                    </a:p>
                  </a:txBody>
                  <a:tcPr marL="36000" marR="36000" marT="9525"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276</a:t>
                      </a:r>
                    </a:p>
                  </a:txBody>
                  <a:tcPr marL="36000" marR="36000" marT="9525"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283</a:t>
                      </a:r>
                    </a:p>
                  </a:txBody>
                  <a:tcPr marL="36000" marR="36000" marT="9525"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115</a:t>
                      </a:r>
                    </a:p>
                  </a:txBody>
                  <a:tcPr marL="36000" marR="36000" marT="9525"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83</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44596364"/>
                  </a:ext>
                </a:extLst>
              </a:tr>
              <a:tr h="1440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gridSpan="2">
                  <a:txBody>
                    <a:bodyPr/>
                    <a:lstStyle/>
                    <a:p>
                      <a:pPr algn="l" fontAlgn="ctr"/>
                      <a:r>
                        <a:rPr lang="ko-KR" altLang="en-US" sz="850" b="1" i="0" u="none" strike="noStrike" dirty="0">
                          <a:solidFill>
                            <a:srgbClr val="000000"/>
                          </a:solidFill>
                          <a:effectLst/>
                          <a:latin typeface="맑은 고딕" panose="020B0503020000020004" pitchFamily="50" charset="-127"/>
                          <a:ea typeface="맑은 고딕" panose="020B0503020000020004" pitchFamily="50" charset="-127"/>
                        </a:rPr>
                        <a:t>근무인원</a:t>
                      </a: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72</a:t>
                      </a:r>
                    </a:p>
                  </a:txBody>
                  <a:tcPr marL="36000" marR="36000" marT="9525"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70</a:t>
                      </a:r>
                    </a:p>
                  </a:txBody>
                  <a:tcPr marL="36000" marR="36000" marT="9525"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68</a:t>
                      </a:r>
                    </a:p>
                  </a:txBody>
                  <a:tcPr marL="36000" marR="36000" marT="9525"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67</a:t>
                      </a:r>
                    </a:p>
                  </a:txBody>
                  <a:tcPr marL="36000" marR="36000" marT="9525"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9525"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70</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353693744"/>
                  </a:ext>
                </a:extLst>
              </a:tr>
              <a:tr h="1440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제조</a:t>
                      </a:r>
                    </a:p>
                  </a:txBody>
                  <a:tcPr marL="36000" marR="36000" marT="0" marB="0" anchor="ctr">
                    <a:lnL w="6350" cap="flat" cmpd="sng" algn="ctr">
                      <a:solidFill>
                        <a:srgbClr val="00368D"/>
                      </a:solidFill>
                      <a:prstDash val="dot"/>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49</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47</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a:t>
                      </a:r>
                    </a:p>
                  </a:txBody>
                  <a:tcPr marL="36000" marR="36000" marT="9525"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extLst>
                  <a:ext uri="{0D108BD9-81ED-4DB2-BD59-A6C34878D82A}">
                    <a16:rowId xmlns:a16="http://schemas.microsoft.com/office/drawing/2014/main" val="2384691309"/>
                  </a:ext>
                </a:extLst>
              </a:tr>
              <a:tr h="144000">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판관</a:t>
                      </a:r>
                    </a:p>
                  </a:txBody>
                  <a:tcPr marL="36000" marR="36000" marT="0" marB="0" anchor="ctr">
                    <a:lnL w="6350" cap="flat" cmpd="sng" algn="ctr">
                      <a:solidFill>
                        <a:srgbClr val="0036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18</a:t>
                      </a:r>
                    </a:p>
                  </a:txBody>
                  <a:tcPr marL="36000" marR="36000" marT="9525"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17</a:t>
                      </a:r>
                    </a:p>
                  </a:txBody>
                  <a:tcPr marL="36000" marR="36000" marT="9525"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17</a:t>
                      </a:r>
                    </a:p>
                  </a:txBody>
                  <a:tcPr marL="36000" marR="36000" marT="9525"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16</a:t>
                      </a:r>
                    </a:p>
                  </a:txBody>
                  <a:tcPr marL="36000" marR="36000" marT="9525"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17</a:t>
                      </a:r>
                    </a:p>
                  </a:txBody>
                  <a:tcPr marL="36000" marR="36000" marT="9525" marB="0" anchor="ctr">
                    <a:lnL>
                      <a:noFill/>
                    </a:lnL>
                    <a:lnR w="190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17</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43674948"/>
                  </a:ext>
                </a:extLst>
              </a:tr>
              <a:tr h="1440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경상개발</a:t>
                      </a:r>
                    </a:p>
                  </a:txBody>
                  <a:tcPr marL="36000" marR="36000" marT="0" marB="0" anchor="ctr">
                    <a:lnL w="6350" cap="flat" cmpd="sng" algn="ctr">
                      <a:solidFill>
                        <a:srgbClr val="00368D"/>
                      </a:solidFill>
                      <a:prstDash val="dot"/>
                      <a:round/>
                      <a:headEnd type="none" w="med" len="med"/>
                      <a:tailEnd type="none" w="med" len="med"/>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9525"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9525"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a:t>
                      </a:r>
                    </a:p>
                  </a:txBody>
                  <a:tcPr marL="36000" marR="36000" marT="9525"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9525"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9525"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639155540"/>
                  </a:ext>
                </a:extLst>
              </a:tr>
              <a:tr h="1440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gridSpan="2">
                  <a:txBody>
                    <a:bodyPr/>
                    <a:lstStyle/>
                    <a:p>
                      <a:pPr algn="l" fontAlgn="ctr"/>
                      <a:r>
                        <a:rPr lang="ko-KR" altLang="en-US" sz="850" b="1" i="0" u="none" strike="noStrike" dirty="0">
                          <a:solidFill>
                            <a:srgbClr val="000000"/>
                          </a:solidFill>
                          <a:effectLst/>
                          <a:latin typeface="맑은 고딕" panose="020B0503020000020004" pitchFamily="50" charset="-127"/>
                          <a:ea typeface="맑은 고딕" panose="020B0503020000020004" pitchFamily="50" charset="-127"/>
                        </a:rPr>
                        <a:t>인당 인건비</a:t>
                      </a:r>
                      <a:r>
                        <a:rPr lang="en-US" altLang="ko-KR" sz="850" b="1" i="0" u="none" strike="noStrike" baseline="30000" dirty="0">
                          <a:solidFill>
                            <a:srgbClr val="000000"/>
                          </a:solidFill>
                          <a:effectLst/>
                          <a:latin typeface="맑은 고딕" panose="020B0503020000020004" pitchFamily="50" charset="-127"/>
                          <a:ea typeface="맑은 고딕" panose="020B0503020000020004" pitchFamily="50" charset="-127"/>
                        </a:rPr>
                        <a:t>4</a:t>
                      </a:r>
                      <a:endParaRPr lang="ko-KR" altLang="en-US" sz="8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59</a:t>
                      </a:r>
                    </a:p>
                  </a:txBody>
                  <a:tcPr marL="36000" marR="36000" marT="9525"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62</a:t>
                      </a:r>
                    </a:p>
                  </a:txBody>
                  <a:tcPr marL="36000" marR="36000" marT="9525"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rPr>
                        <a:t>57</a:t>
                      </a:r>
                    </a:p>
                  </a:txBody>
                  <a:tcPr marL="36000" marR="36000" marT="9525"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59</a:t>
                      </a:r>
                    </a:p>
                  </a:txBody>
                  <a:tcPr marL="36000" marR="36000" marT="9525"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91</a:t>
                      </a:r>
                    </a:p>
                  </a:txBody>
                  <a:tcPr marL="36000" marR="36000" marT="9525"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rPr>
                        <a:t>67</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2752619041"/>
                  </a:ext>
                </a:extLst>
              </a:tr>
              <a:tr h="1440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제조</a:t>
                      </a:r>
                    </a:p>
                  </a:txBody>
                  <a:tcPr marL="36000" marR="36000" marT="0" marB="0" anchor="ctr">
                    <a:lnL w="6350" cap="flat" cmpd="sng" algn="ctr">
                      <a:solidFill>
                        <a:srgbClr val="00368D"/>
                      </a:solidFill>
                      <a:prstDash val="dot"/>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54</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58</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52</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54</a:t>
                      </a:r>
                    </a:p>
                  </a:txBody>
                  <a:tcPr marL="36000" marR="36000" marT="9525"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85</a:t>
                      </a:r>
                    </a:p>
                  </a:txBody>
                  <a:tcPr marL="36000" marR="36000" marT="9525"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63</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extLst>
                  <a:ext uri="{0D108BD9-81ED-4DB2-BD59-A6C34878D82A}">
                    <a16:rowId xmlns:a16="http://schemas.microsoft.com/office/drawing/2014/main" val="2816172220"/>
                  </a:ext>
                </a:extLst>
              </a:tr>
              <a:tr h="144000">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판관</a:t>
                      </a:r>
                    </a:p>
                  </a:txBody>
                  <a:tcPr marL="36000" marR="36000" marT="0" marB="0" anchor="ctr">
                    <a:lnL w="6350" cap="flat" cmpd="sng" algn="ctr">
                      <a:solidFill>
                        <a:srgbClr val="00368D"/>
                      </a:solidFill>
                      <a:prstDash val="dot"/>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71</a:t>
                      </a:r>
                    </a:p>
                  </a:txBody>
                  <a:tcPr marL="36000" marR="36000" marT="9525" marB="0" anchor="ctr">
                    <a:lnL>
                      <a:noFill/>
                    </a:lnL>
                    <a:lnR>
                      <a:noFill/>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70</a:t>
                      </a:r>
                    </a:p>
                  </a:txBody>
                  <a:tcPr marL="36000" marR="36000" marT="9525"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a:t>
                      </a:r>
                    </a:p>
                  </a:txBody>
                  <a:tcPr marL="36000" marR="36000" marT="9525" marB="0" anchor="ctr">
                    <a:lnL>
                      <a:noFill/>
                    </a:lnL>
                    <a:lnR>
                      <a:noFill/>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68</a:t>
                      </a:r>
                    </a:p>
                  </a:txBody>
                  <a:tcPr marL="36000" marR="36000" marT="9525"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105</a:t>
                      </a:r>
                    </a:p>
                  </a:txBody>
                  <a:tcPr marL="36000" marR="36000" marT="9525" marB="0" anchor="ctr">
                    <a:lnL>
                      <a:noFill/>
                    </a:lnL>
                    <a:lnR w="190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74</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6461863"/>
                  </a:ext>
                </a:extLst>
              </a:tr>
              <a:tr h="1440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경상개발</a:t>
                      </a:r>
                    </a:p>
                  </a:txBody>
                  <a:tcPr marL="36000" marR="36000" marT="0" marB="0" anchor="ctr">
                    <a:lnL w="6350" cap="flat" cmpd="sng" algn="ctr">
                      <a:solidFill>
                        <a:srgbClr val="00368D"/>
                      </a:solidFill>
                      <a:prstDash val="dot"/>
                      <a:round/>
                      <a:headEnd type="none" w="med" len="med"/>
                      <a:tailEnd type="none" w="med" len="med"/>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70</a:t>
                      </a:r>
                    </a:p>
                  </a:txBody>
                  <a:tcPr marL="36000" marR="36000" marT="9525"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72</a:t>
                      </a:r>
                    </a:p>
                  </a:txBody>
                  <a:tcPr marL="36000" marR="36000" marT="9525"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69</a:t>
                      </a:r>
                    </a:p>
                  </a:txBody>
                  <a:tcPr marL="36000" marR="36000" marT="9525"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71</a:t>
                      </a:r>
                    </a:p>
                  </a:txBody>
                  <a:tcPr marL="36000" marR="36000" marT="9525"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115</a:t>
                      </a:r>
                    </a:p>
                  </a:txBody>
                  <a:tcPr marL="36000" marR="36000" marT="9525"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83</a:t>
                      </a:r>
                    </a:p>
                  </a:txBody>
                  <a:tcPr marL="36000" marR="36000" marT="9525"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190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54124763"/>
                  </a:ext>
                </a:extLst>
              </a:tr>
            </a:tbl>
          </a:graphicData>
        </a:graphic>
      </p:graphicFrame>
      <p:graphicFrame>
        <p:nvGraphicFramePr>
          <p:cNvPr id="19" name="표 18">
            <a:extLst>
              <a:ext uri="{FF2B5EF4-FFF2-40B4-BE49-F238E27FC236}">
                <a16:creationId xmlns:a16="http://schemas.microsoft.com/office/drawing/2014/main" id="{F0A4DB46-733A-4D89-AFDB-4BC8DF779461}"/>
              </a:ext>
            </a:extLst>
          </p:cNvPr>
          <p:cNvGraphicFramePr>
            <a:graphicFrameLocks noGrp="1"/>
          </p:cNvGraphicFramePr>
          <p:nvPr/>
        </p:nvGraphicFramePr>
        <p:xfrm>
          <a:off x="5171096" y="2433451"/>
          <a:ext cx="4117141" cy="576000"/>
        </p:xfrm>
        <a:graphic>
          <a:graphicData uri="http://schemas.openxmlformats.org/drawingml/2006/table">
            <a:tbl>
              <a:tblPr/>
              <a:tblGrid>
                <a:gridCol w="588163">
                  <a:extLst>
                    <a:ext uri="{9D8B030D-6E8A-4147-A177-3AD203B41FA5}">
                      <a16:colId xmlns:a16="http://schemas.microsoft.com/office/drawing/2014/main" val="2388327988"/>
                    </a:ext>
                  </a:extLst>
                </a:gridCol>
                <a:gridCol w="588163">
                  <a:extLst>
                    <a:ext uri="{9D8B030D-6E8A-4147-A177-3AD203B41FA5}">
                      <a16:colId xmlns:a16="http://schemas.microsoft.com/office/drawing/2014/main" val="1597439072"/>
                    </a:ext>
                  </a:extLst>
                </a:gridCol>
                <a:gridCol w="588163">
                  <a:extLst>
                    <a:ext uri="{9D8B030D-6E8A-4147-A177-3AD203B41FA5}">
                      <a16:colId xmlns:a16="http://schemas.microsoft.com/office/drawing/2014/main" val="1997442850"/>
                    </a:ext>
                  </a:extLst>
                </a:gridCol>
                <a:gridCol w="588163">
                  <a:extLst>
                    <a:ext uri="{9D8B030D-6E8A-4147-A177-3AD203B41FA5}">
                      <a16:colId xmlns:a16="http://schemas.microsoft.com/office/drawing/2014/main" val="2603237210"/>
                    </a:ext>
                  </a:extLst>
                </a:gridCol>
                <a:gridCol w="588163">
                  <a:extLst>
                    <a:ext uri="{9D8B030D-6E8A-4147-A177-3AD203B41FA5}">
                      <a16:colId xmlns:a16="http://schemas.microsoft.com/office/drawing/2014/main" val="4239099587"/>
                    </a:ext>
                  </a:extLst>
                </a:gridCol>
                <a:gridCol w="588163">
                  <a:extLst>
                    <a:ext uri="{9D8B030D-6E8A-4147-A177-3AD203B41FA5}">
                      <a16:colId xmlns:a16="http://schemas.microsoft.com/office/drawing/2014/main" val="1898794642"/>
                    </a:ext>
                  </a:extLst>
                </a:gridCol>
                <a:gridCol w="588163">
                  <a:extLst>
                    <a:ext uri="{9D8B030D-6E8A-4147-A177-3AD203B41FA5}">
                      <a16:colId xmlns:a16="http://schemas.microsoft.com/office/drawing/2014/main" val="691992045"/>
                    </a:ext>
                  </a:extLst>
                </a:gridCol>
              </a:tblGrid>
              <a:tr h="115200">
                <a:tc>
                  <a:txBody>
                    <a:bodyPr/>
                    <a:lstStyle/>
                    <a:p>
                      <a:pPr algn="ctr" rtl="0"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구분</a:t>
                      </a:r>
                      <a:endParaRPr lang="en-US" altLang="ko-KR" sz="7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endPar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endPar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endPar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r>
                        <a:rPr lang="en-US" altLang="ko-KR" sz="7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a:t>
                      </a:r>
                      <a:endPar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802684043"/>
                  </a:ext>
                </a:extLst>
              </a:tr>
              <a:tr h="115200">
                <a:tc>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제조</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rPr>
                        <a:t>62.9%</a:t>
                      </a:r>
                    </a:p>
                  </a:txBody>
                  <a:tcPr marL="36000" marR="36000" marT="0" marB="0"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65.3%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63.6%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64.8%</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64.9%</a:t>
                      </a:r>
                    </a:p>
                  </a:txBody>
                  <a:tcPr marL="36000" marR="36000" marT="0" marB="0"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66.1%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783758811"/>
                  </a:ext>
                </a:extLst>
              </a:tr>
              <a:tr h="115200">
                <a:tc>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판관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28.0%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29.3%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28.0%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27.9%</a:t>
                      </a:r>
                    </a:p>
                  </a:txBody>
                  <a:tcPr marL="36000" marR="36000" marT="0" marB="0"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26.8%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2396494892"/>
                  </a:ext>
                </a:extLst>
              </a:tr>
              <a:tr h="115200">
                <a:tc>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경상개발</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rPr>
                        <a:t>7.1%</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7.2%</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rPr>
                        <a:t>7.1%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1216983"/>
                  </a:ext>
                </a:extLst>
              </a:tr>
              <a:tr h="115200">
                <a:tc>
                  <a:txBody>
                    <a:bodyPr/>
                    <a:lstStyle/>
                    <a:p>
                      <a:pPr algn="l" fontAlgn="ctr"/>
                      <a:r>
                        <a:rPr lang="en-US" altLang="ko-KR" sz="700" b="1" i="0" u="none" strike="noStrike" dirty="0">
                          <a:solidFill>
                            <a:srgbClr val="000000"/>
                          </a:solidFill>
                          <a:effectLst/>
                          <a:latin typeface="맑은 고딕" panose="020B0503020000020004" pitchFamily="50" charset="-127"/>
                          <a:ea typeface="맑은 고딕" panose="020B0503020000020004" pitchFamily="50" charset="-127"/>
                        </a:rPr>
                        <a:t>Total</a:t>
                      </a:r>
                      <a:endParaRPr lang="ko-KR" alt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endParaRPr lang="ko-KR" altLang="en-US"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endPar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endPar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endPar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indent="0" algn="r" fontAlgn="ctr">
                        <a:buFont typeface="Wingdings" panose="05000000000000000000" pitchFamily="2" charset="2"/>
                        <a:buNone/>
                      </a:pP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endPar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indent="0" algn="r" fontAlgn="ctr">
                        <a:buFont typeface="Wingdings" panose="05000000000000000000" pitchFamily="2" charset="2"/>
                        <a:buNone/>
                      </a:pP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endParaRPr lang="en-US" altLang="ko-KR" sz="7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30536768"/>
                  </a:ext>
                </a:extLst>
              </a:tr>
            </a:tbl>
          </a:graphicData>
        </a:graphic>
      </p:graphicFrame>
      <p:sp>
        <p:nvSpPr>
          <p:cNvPr id="15" name="TextBox 14">
            <a:extLst>
              <a:ext uri="{FF2B5EF4-FFF2-40B4-BE49-F238E27FC236}">
                <a16:creationId xmlns:a16="http://schemas.microsoft.com/office/drawing/2014/main" id="{6569A321-F33A-4AE8-8987-C829935B20F8}"/>
              </a:ext>
            </a:extLst>
          </p:cNvPr>
          <p:cNvSpPr txBox="1"/>
          <p:nvPr/>
        </p:nvSpPr>
        <p:spPr>
          <a:xfrm>
            <a:off x="495463" y="3894731"/>
            <a:ext cx="4320000" cy="969496"/>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cs typeface="Arial" panose="020B0604020202020204" pitchFamily="34" charset="0"/>
              </a:rPr>
              <a:t>Source: VDR</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6.3.5</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Note 1: </a:t>
            </a:r>
            <a:r>
              <a:rPr lang="ko-KR" altLang="en-US" sz="700" dirty="0">
                <a:latin typeface="Arial" panose="020B0604020202020204" pitchFamily="34" charset="0"/>
                <a:cs typeface="Arial" panose="020B0604020202020204" pitchFamily="34" charset="0"/>
              </a:rPr>
              <a:t>급여</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퇴직급여</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복리후생비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제조원가명세서 및 손익계산서 금액 기준</a:t>
            </a:r>
            <a:r>
              <a:rPr lang="en-US" altLang="ko-KR" sz="700" dirty="0">
                <a:latin typeface="Arial" panose="020B0604020202020204" pitchFamily="34" charset="0"/>
                <a:cs typeface="Arial" panose="020B0604020202020204" pitchFamily="34" charset="0"/>
              </a:rPr>
              <a:t>)</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2022</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1</a:t>
            </a:r>
            <a:r>
              <a:rPr lang="ko-KR" altLang="en-US" sz="700" dirty="0">
                <a:latin typeface="Arial" panose="020B0604020202020204" pitchFamily="34" charset="0"/>
                <a:cs typeface="Arial" panose="020B0604020202020204" pitchFamily="34" charset="0"/>
              </a:rPr>
              <a:t>분기 기준 기존 </a:t>
            </a:r>
            <a:r>
              <a:rPr lang="ko-KR" altLang="en-US" sz="700" dirty="0" err="1">
                <a:latin typeface="Arial" panose="020B0604020202020204" pitchFamily="34" charset="0"/>
                <a:cs typeface="Arial" panose="020B0604020202020204" pitchFamily="34" charset="0"/>
              </a:rPr>
              <a:t>나투라미디어</a:t>
            </a:r>
            <a:r>
              <a:rPr lang="ko-KR" altLang="en-US" sz="700" dirty="0">
                <a:latin typeface="Arial" panose="020B0604020202020204" pitchFamily="34" charset="0"/>
                <a:cs typeface="Arial" panose="020B0604020202020204" pitchFamily="34" charset="0"/>
              </a:rPr>
              <a:t> 인건비에는 </a:t>
            </a:r>
            <a:r>
              <a:rPr lang="ko-KR" altLang="en-US" sz="700" u="sng" dirty="0" err="1">
                <a:latin typeface="Arial" panose="020B0604020202020204" pitchFamily="34" charset="0"/>
                <a:cs typeface="Arial" panose="020B0604020202020204" pitchFamily="34" charset="0"/>
              </a:rPr>
              <a:t>설상여</a:t>
            </a:r>
            <a:r>
              <a:rPr lang="ko-KR" altLang="en-US" sz="700" u="sng" dirty="0">
                <a:latin typeface="Arial" panose="020B0604020202020204" pitchFamily="34" charset="0"/>
                <a:cs typeface="Arial" panose="020B0604020202020204" pitchFamily="34" charset="0"/>
              </a:rPr>
              <a:t> </a:t>
            </a:r>
            <a:r>
              <a:rPr lang="en-US" altLang="ko-KR" sz="700" u="sng" dirty="0">
                <a:latin typeface="Arial" panose="020B0604020202020204" pitchFamily="34" charset="0"/>
                <a:cs typeface="Arial" panose="020B0604020202020204" pitchFamily="34" charset="0"/>
              </a:rPr>
              <a:t>(</a:t>
            </a:r>
            <a:r>
              <a:rPr lang="ko-KR" altLang="en-US" sz="700" u="sng" dirty="0">
                <a:latin typeface="Arial" panose="020B0604020202020204" pitchFamily="34" charset="0"/>
                <a:cs typeface="Arial" panose="020B0604020202020204" pitchFamily="34" charset="0"/>
              </a:rPr>
              <a:t>매년 </a:t>
            </a:r>
            <a:r>
              <a:rPr lang="en-US" altLang="ko-KR" sz="700" u="sng" dirty="0">
                <a:latin typeface="Arial" panose="020B0604020202020204" pitchFamily="34" charset="0"/>
                <a:cs typeface="Arial" panose="020B0604020202020204" pitchFamily="34" charset="0"/>
              </a:rPr>
              <a:t>1</a:t>
            </a:r>
            <a:r>
              <a:rPr lang="ko-KR" altLang="en-US" sz="700" u="sng" dirty="0">
                <a:latin typeface="Arial" panose="020B0604020202020204" pitchFamily="34" charset="0"/>
                <a:cs typeface="Arial" panose="020B0604020202020204" pitchFamily="34" charset="0"/>
              </a:rPr>
              <a:t>분기 기준 발생</a:t>
            </a:r>
            <a:r>
              <a:rPr lang="en-US" altLang="ko-KR" sz="700" u="sng"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 및 </a:t>
            </a:r>
            <a:r>
              <a:rPr lang="ko-KR" altLang="en-US" sz="700" u="sng" dirty="0">
                <a:latin typeface="Arial" panose="020B0604020202020204" pitchFamily="34" charset="0"/>
                <a:cs typeface="Arial" panose="020B0604020202020204" pitchFamily="34" charset="0"/>
              </a:rPr>
              <a:t>격려금 </a:t>
            </a:r>
            <a:r>
              <a:rPr lang="en-US" altLang="ko-KR" sz="700" u="sng" dirty="0">
                <a:latin typeface="Arial" panose="020B0604020202020204" pitchFamily="34" charset="0"/>
                <a:cs typeface="Arial" panose="020B0604020202020204" pitchFamily="34" charset="0"/>
              </a:rPr>
              <a:t>(</a:t>
            </a:r>
            <a:r>
              <a:rPr lang="ko-KR" altLang="en-US" sz="700" u="sng" dirty="0">
                <a:latin typeface="Arial" panose="020B0604020202020204" pitchFamily="34" charset="0"/>
                <a:cs typeface="Arial" panose="020B0604020202020204" pitchFamily="34" charset="0"/>
              </a:rPr>
              <a:t>대상기간 중 처음으로 지급한 일회성 항목임</a:t>
            </a:r>
            <a:r>
              <a:rPr lang="en-US" altLang="ko-KR" sz="700" u="sng"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이 포함되어 있는 바</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비교목적을 위하여 </a:t>
            </a:r>
            <a:r>
              <a:rPr lang="ko-KR" altLang="en-US" sz="700" dirty="0" err="1">
                <a:latin typeface="Arial" panose="020B0604020202020204" pitchFamily="34" charset="0"/>
                <a:cs typeface="Arial" panose="020B0604020202020204" pitchFamily="34" charset="0"/>
              </a:rPr>
              <a:t>설상여</a:t>
            </a:r>
            <a:r>
              <a:rPr lang="ko-KR" altLang="en-US" sz="700" dirty="0">
                <a:latin typeface="Arial" panose="020B0604020202020204" pitchFamily="34" charset="0"/>
                <a:cs typeface="Arial" panose="020B0604020202020204" pitchFamily="34" charset="0"/>
              </a:rPr>
              <a:t> 금액은 연 기준 안분</a:t>
            </a:r>
            <a:r>
              <a:rPr lang="en-US" altLang="ko-KR" sz="700" dirty="0">
                <a:latin typeface="Arial" panose="020B0604020202020204" pitchFamily="34" charset="0"/>
                <a:cs typeface="Arial" panose="020B0604020202020204" pitchFamily="34" charset="0"/>
              </a:rPr>
              <a:t>(4</a:t>
            </a:r>
            <a:r>
              <a:rPr lang="ko-KR" altLang="en-US" sz="700" dirty="0">
                <a:latin typeface="Arial" panose="020B0604020202020204" pitchFamily="34" charset="0"/>
                <a:cs typeface="Arial" panose="020B0604020202020204" pitchFamily="34" charset="0"/>
              </a:rPr>
              <a:t>분의 </a:t>
            </a:r>
            <a:r>
              <a:rPr lang="en-US" altLang="ko-KR" sz="700" dirty="0">
                <a:latin typeface="Arial" panose="020B0604020202020204" pitchFamily="34" charset="0"/>
                <a:cs typeface="Arial" panose="020B0604020202020204" pitchFamily="34" charset="0"/>
              </a:rPr>
              <a:t>1 </a:t>
            </a:r>
            <a:r>
              <a:rPr lang="ko-KR" altLang="en-US" sz="700" dirty="0">
                <a:latin typeface="Arial" panose="020B0604020202020204" pitchFamily="34" charset="0"/>
                <a:cs typeface="Arial" panose="020B0604020202020204" pitchFamily="34" charset="0"/>
              </a:rPr>
              <a:t>금액만 반영</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하였으며</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격려금 금액은 일회성 항목으로 판단</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 전액 </a:t>
            </a:r>
            <a:r>
              <a:rPr lang="en-US" altLang="ko-KR" sz="700" dirty="0">
                <a:latin typeface="Arial" panose="020B0604020202020204" pitchFamily="34" charset="0"/>
                <a:cs typeface="Arial" panose="020B0604020202020204" pitchFamily="34" charset="0"/>
              </a:rPr>
              <a:t>Normalize </a:t>
            </a:r>
            <a:r>
              <a:rPr lang="ko-KR" altLang="en-US" sz="700" dirty="0">
                <a:latin typeface="Arial" panose="020B0604020202020204" pitchFamily="34" charset="0"/>
                <a:cs typeface="Arial" panose="020B0604020202020204" pitchFamily="34" charset="0"/>
              </a:rPr>
              <a:t>하였음</a:t>
            </a:r>
            <a:r>
              <a:rPr lang="en-US" altLang="ko-KR" sz="700" dirty="0">
                <a:latin typeface="Arial" panose="020B0604020202020204" pitchFamily="34" charset="0"/>
                <a:cs typeface="Arial" panose="020B0604020202020204" pitchFamily="34" charset="0"/>
              </a:rPr>
              <a:t>)</a:t>
            </a:r>
          </a:p>
          <a:p>
            <a:r>
              <a:rPr lang="en-US" altLang="ko-KR" sz="700" dirty="0">
                <a:latin typeface="Arial" panose="020B0604020202020204" pitchFamily="34" charset="0"/>
                <a:cs typeface="Arial" panose="020B0604020202020204" pitchFamily="34" charset="0"/>
              </a:rPr>
              <a:t>Note 3: 2022</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1</a:t>
            </a:r>
            <a:r>
              <a:rPr lang="ko-KR" altLang="en-US" sz="700" dirty="0">
                <a:latin typeface="Arial" panose="020B0604020202020204" pitchFamily="34" charset="0"/>
                <a:cs typeface="Arial" panose="020B0604020202020204" pitchFamily="34" charset="0"/>
              </a:rPr>
              <a:t>분기 기준 발생 연구개발비 총액을 제공받지 아니하여</a:t>
            </a:r>
            <a:r>
              <a:rPr lang="en-US" altLang="ko-KR" sz="700" dirty="0">
                <a:latin typeface="Arial" panose="020B0604020202020204" pitchFamily="34" charset="0"/>
                <a:cs typeface="Arial" panose="020B0604020202020204" pitchFamily="34" charset="0"/>
              </a:rPr>
              <a:t>, 2018~2021</a:t>
            </a:r>
            <a:r>
              <a:rPr lang="ko-KR" altLang="en-US" sz="700" dirty="0">
                <a:latin typeface="Arial" panose="020B0604020202020204" pitchFamily="34" charset="0"/>
                <a:cs typeface="Arial" panose="020B0604020202020204" pitchFamily="34" charset="0"/>
              </a:rPr>
              <a:t>년의 급여대장 상 연구개발 금액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급여</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 대비 총 연구개발 금액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급여</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퇴충전입</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복리후생비</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의 배수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약 </a:t>
            </a:r>
            <a:r>
              <a:rPr lang="en-US" altLang="ko-KR" sz="700" dirty="0">
                <a:latin typeface="Arial" panose="020B0604020202020204" pitchFamily="34" charset="0"/>
                <a:cs typeface="Arial" panose="020B0604020202020204" pitchFamily="34" charset="0"/>
              </a:rPr>
              <a:t>1.2</a:t>
            </a:r>
            <a:r>
              <a:rPr lang="ko-KR" altLang="en-US" sz="700" dirty="0">
                <a:latin typeface="Arial" panose="020B0604020202020204" pitchFamily="34" charset="0"/>
                <a:cs typeface="Arial" panose="020B0604020202020204" pitchFamily="34" charset="0"/>
              </a:rPr>
              <a:t>배</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을 산정하여 이를 </a:t>
            </a:r>
            <a:r>
              <a:rPr lang="en-US" altLang="ko-KR" sz="700" dirty="0">
                <a:latin typeface="Arial" panose="020B0604020202020204" pitchFamily="34" charset="0"/>
                <a:cs typeface="Arial" panose="020B0604020202020204" pitchFamily="34" charset="0"/>
              </a:rPr>
              <a:t>2022</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1</a:t>
            </a:r>
            <a:r>
              <a:rPr lang="ko-KR" altLang="en-US" sz="700" dirty="0">
                <a:latin typeface="Arial" panose="020B0604020202020204" pitchFamily="34" charset="0"/>
                <a:cs typeface="Arial" panose="020B0604020202020204" pitchFamily="34" charset="0"/>
              </a:rPr>
              <a:t>분기 급여대장 상 연구개발 금액에 곱하여 연구개발비 총액을 산출하였음 </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4: 2022</a:t>
            </a:r>
            <a:r>
              <a:rPr lang="ko-KR" altLang="en-US" sz="700" dirty="0">
                <a:latin typeface="Arial" panose="020B0604020202020204" pitchFamily="34" charset="0"/>
                <a:cs typeface="Arial" panose="020B0604020202020204" pitchFamily="34" charset="0"/>
              </a:rPr>
              <a:t>년 인당 인건비는 단순 </a:t>
            </a:r>
            <a:r>
              <a:rPr lang="ko-KR" altLang="en-US" sz="700" dirty="0" err="1">
                <a:latin typeface="Arial" panose="020B0604020202020204" pitchFamily="34" charset="0"/>
                <a:cs typeface="Arial" panose="020B0604020202020204" pitchFamily="34" charset="0"/>
              </a:rPr>
              <a:t>연환산</a:t>
            </a:r>
            <a:r>
              <a:rPr lang="ko-KR" altLang="en-US" sz="700" dirty="0">
                <a:latin typeface="Arial" panose="020B0604020202020204" pitchFamily="34" charset="0"/>
                <a:cs typeface="Arial" panose="020B0604020202020204" pitchFamily="34" charset="0"/>
              </a:rPr>
              <a:t> 금액임</a:t>
            </a:r>
          </a:p>
        </p:txBody>
      </p:sp>
    </p:spTree>
    <p:extLst>
      <p:ext uri="{BB962C8B-B14F-4D97-AF65-F5344CB8AC3E}">
        <p14:creationId xmlns:p14="http://schemas.microsoft.com/office/powerpoint/2010/main" val="3607537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사각형: 둥근 모서리 19">
            <a:extLst>
              <a:ext uri="{FF2B5EF4-FFF2-40B4-BE49-F238E27FC236}">
                <a16:creationId xmlns:a16="http://schemas.microsoft.com/office/drawing/2014/main" id="{E68ABA46-7DEB-4C58-A9DA-613E3D19FA15}"/>
              </a:ext>
            </a:extLst>
          </p:cNvPr>
          <p:cNvSpPr/>
          <p:nvPr/>
        </p:nvSpPr>
        <p:spPr>
          <a:xfrm>
            <a:off x="6284440" y="2021890"/>
            <a:ext cx="1673352" cy="809750"/>
          </a:xfrm>
          <a:prstGeom prst="roundRect">
            <a:avLst/>
          </a:prstGeom>
          <a:solidFill>
            <a:srgbClr val="F9C6D5">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graphicFrame>
        <p:nvGraphicFramePr>
          <p:cNvPr id="32" name="차트 31">
            <a:extLst>
              <a:ext uri="{FF2B5EF4-FFF2-40B4-BE49-F238E27FC236}">
                <a16:creationId xmlns:a16="http://schemas.microsoft.com/office/drawing/2014/main" id="{63A15E5A-9936-4D80-9895-82C3DD220298}"/>
              </a:ext>
            </a:extLst>
          </p:cNvPr>
          <p:cNvGraphicFramePr>
            <a:graphicFrameLocks/>
          </p:cNvGraphicFramePr>
          <p:nvPr/>
        </p:nvGraphicFramePr>
        <p:xfrm>
          <a:off x="4944167" y="1781289"/>
          <a:ext cx="4290544" cy="1291883"/>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83FF3894-63F1-4B48-86A9-094E15DFC09A}"/>
              </a:ext>
            </a:extLst>
          </p:cNvPr>
          <p:cNvSpPr txBox="1"/>
          <p:nvPr/>
        </p:nvSpPr>
        <p:spPr>
          <a:xfrm>
            <a:off x="6455643" y="1985375"/>
            <a:ext cx="1243606" cy="202704"/>
          </a:xfrm>
          <a:prstGeom prst="rect">
            <a:avLst/>
          </a:prstGeom>
          <a:noFill/>
        </p:spPr>
        <p:txBody>
          <a:bodyPr wrap="square" lIns="54610" tIns="54610" rIns="54610" bIns="54610" rtlCol="0">
            <a:noAutofit/>
          </a:bodyPr>
          <a:lstStyle/>
          <a:p>
            <a:pPr>
              <a:spcAft>
                <a:spcPts val="600"/>
              </a:spcAft>
            </a:pPr>
            <a:r>
              <a:rPr lang="ko-KR" altLang="en-US" sz="900" b="1" i="1" dirty="0">
                <a:solidFill>
                  <a:srgbClr val="ED5581"/>
                </a:solidFill>
                <a:latin typeface="Arial" panose="020B0604020202020204" pitchFamily="34" charset="0"/>
                <a:cs typeface="Arial" panose="020B0604020202020204" pitchFamily="34" charset="0"/>
              </a:rPr>
              <a:t>향후 </a:t>
            </a:r>
            <a:r>
              <a:rPr lang="en-US" altLang="ko-KR" sz="900" b="1" i="1" dirty="0" err="1">
                <a:solidFill>
                  <a:srgbClr val="ED5581"/>
                </a:solidFill>
                <a:latin typeface="Arial" panose="020B0604020202020204" pitchFamily="34" charset="0"/>
                <a:cs typeface="Arial" panose="020B0604020202020204" pitchFamily="34" charset="0"/>
              </a:rPr>
              <a:t>CapEx</a:t>
            </a:r>
            <a:r>
              <a:rPr lang="en-US" altLang="ko-KR" sz="900" b="1" i="1" dirty="0">
                <a:solidFill>
                  <a:srgbClr val="ED5581"/>
                </a:solidFill>
                <a:latin typeface="Arial" panose="020B0604020202020204" pitchFamily="34" charset="0"/>
                <a:cs typeface="Arial" panose="020B0604020202020204" pitchFamily="34" charset="0"/>
              </a:rPr>
              <a:t> </a:t>
            </a:r>
            <a:r>
              <a:rPr lang="ko-KR" altLang="en-US" sz="900" b="1" i="1" dirty="0">
                <a:solidFill>
                  <a:srgbClr val="ED5581"/>
                </a:solidFill>
                <a:latin typeface="Arial" panose="020B0604020202020204" pitchFamily="34" charset="0"/>
                <a:cs typeface="Arial" panose="020B0604020202020204" pitchFamily="34" charset="0"/>
              </a:rPr>
              <a:t>예상수준</a:t>
            </a:r>
          </a:p>
        </p:txBody>
      </p:sp>
      <p:graphicFrame>
        <p:nvGraphicFramePr>
          <p:cNvPr id="10" name="표 9">
            <a:extLst>
              <a:ext uri="{FF2B5EF4-FFF2-40B4-BE49-F238E27FC236}">
                <a16:creationId xmlns:a16="http://schemas.microsoft.com/office/drawing/2014/main" id="{14DF14A3-00E7-4A3C-B46A-25CFDC1D846B}"/>
              </a:ext>
            </a:extLst>
          </p:cNvPr>
          <p:cNvGraphicFramePr>
            <a:graphicFrameLocks noGrp="1"/>
          </p:cNvGraphicFramePr>
          <p:nvPr>
            <p:extLst>
              <p:ext uri="{D42A27DB-BD31-4B8C-83A1-F6EECF244321}">
                <p14:modId xmlns:p14="http://schemas.microsoft.com/office/powerpoint/2010/main" val="171367968"/>
              </p:ext>
            </p:extLst>
          </p:nvPr>
        </p:nvGraphicFramePr>
        <p:xfrm>
          <a:off x="601200" y="4686557"/>
          <a:ext cx="3981603" cy="1341120"/>
        </p:xfrm>
        <a:graphic>
          <a:graphicData uri="http://schemas.openxmlformats.org/drawingml/2006/table">
            <a:tbl>
              <a:tblPr/>
              <a:tblGrid>
                <a:gridCol w="1017288">
                  <a:extLst>
                    <a:ext uri="{9D8B030D-6E8A-4147-A177-3AD203B41FA5}">
                      <a16:colId xmlns:a16="http://schemas.microsoft.com/office/drawing/2014/main" val="1211854440"/>
                    </a:ext>
                  </a:extLst>
                </a:gridCol>
                <a:gridCol w="592863">
                  <a:extLst>
                    <a:ext uri="{9D8B030D-6E8A-4147-A177-3AD203B41FA5}">
                      <a16:colId xmlns:a16="http://schemas.microsoft.com/office/drawing/2014/main" val="120432129"/>
                    </a:ext>
                  </a:extLst>
                </a:gridCol>
                <a:gridCol w="592863">
                  <a:extLst>
                    <a:ext uri="{9D8B030D-6E8A-4147-A177-3AD203B41FA5}">
                      <a16:colId xmlns:a16="http://schemas.microsoft.com/office/drawing/2014/main" val="3738684410"/>
                    </a:ext>
                  </a:extLst>
                </a:gridCol>
                <a:gridCol w="592863">
                  <a:extLst>
                    <a:ext uri="{9D8B030D-6E8A-4147-A177-3AD203B41FA5}">
                      <a16:colId xmlns:a16="http://schemas.microsoft.com/office/drawing/2014/main" val="215285422"/>
                    </a:ext>
                  </a:extLst>
                </a:gridCol>
                <a:gridCol w="592863">
                  <a:extLst>
                    <a:ext uri="{9D8B030D-6E8A-4147-A177-3AD203B41FA5}">
                      <a16:colId xmlns:a16="http://schemas.microsoft.com/office/drawing/2014/main" val="2077536318"/>
                    </a:ext>
                  </a:extLst>
                </a:gridCol>
                <a:gridCol w="592863">
                  <a:extLst>
                    <a:ext uri="{9D8B030D-6E8A-4147-A177-3AD203B41FA5}">
                      <a16:colId xmlns:a16="http://schemas.microsoft.com/office/drawing/2014/main" val="4004968372"/>
                    </a:ext>
                  </a:extLst>
                </a:gridCol>
              </a:tblGrid>
              <a:tr h="101259">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미래 </a:t>
                      </a:r>
                      <a:r>
                        <a:rPr lang="en-US" altLang="ko-KR"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CapEx</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105042494"/>
                  </a:ext>
                </a:extLst>
              </a:tr>
              <a:tr h="101259">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1308296205"/>
                  </a:ext>
                </a:extLst>
              </a:tr>
              <a:tr h="101259">
                <a:tc>
                  <a:txBody>
                    <a:bodyPr/>
                    <a:lstStyle/>
                    <a:p>
                      <a:pPr algn="l" rtl="0"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%of</a:t>
                      </a: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제품매출</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4100139588"/>
                  </a:ext>
                </a:extLst>
              </a:tr>
              <a:tr h="101259">
                <a:tc>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Expansion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163526127"/>
                  </a:ext>
                </a:extLst>
              </a:tr>
              <a:tr h="10125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및 생산성 증대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2396190633"/>
                  </a:ext>
                </a:extLst>
              </a:tr>
              <a:tr h="10125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수익성</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611805540"/>
                  </a:ext>
                </a:extLst>
              </a:tr>
              <a:tr h="10125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품질향상</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4522203"/>
                  </a:ext>
                </a:extLst>
              </a:tr>
              <a:tr h="10125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법규준수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2018937661"/>
                  </a:ext>
                </a:extLst>
              </a:tr>
              <a:tr h="10125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법규준수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38607650"/>
                  </a:ext>
                </a:extLst>
              </a:tr>
              <a:tr h="101259">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경상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64435275"/>
                  </a:ext>
                </a:extLst>
              </a:tr>
              <a:tr h="10125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보수성</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13814615"/>
                  </a:ext>
                </a:extLst>
              </a:tr>
            </a:tbl>
          </a:graphicData>
        </a:graphic>
      </p:graphicFrame>
      <p:sp>
        <p:nvSpPr>
          <p:cNvPr id="4" name="직사각형 3">
            <a:extLst>
              <a:ext uri="{FF2B5EF4-FFF2-40B4-BE49-F238E27FC236}">
                <a16:creationId xmlns:a16="http://schemas.microsoft.com/office/drawing/2014/main" id="{39976A3E-03E0-48EC-8118-225453AA1136}"/>
              </a:ext>
            </a:extLst>
          </p:cNvPr>
          <p:cNvSpPr/>
          <p:nvPr/>
        </p:nvSpPr>
        <p:spPr>
          <a:xfrm>
            <a:off x="1610360" y="4805402"/>
            <a:ext cx="604520" cy="1231686"/>
          </a:xfrm>
          <a:prstGeom prst="rect">
            <a:avLst/>
          </a:prstGeom>
          <a:solidFill>
            <a:srgbClr val="6D2077">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err="1">
                <a:solidFill>
                  <a:srgbClr val="00338D"/>
                </a:solidFill>
                <a:latin typeface="KPMG Extralight" panose="020B0303030202040204" pitchFamily="34" charset="0"/>
              </a:rPr>
              <a:t>CapEx</a:t>
            </a:r>
            <a:r>
              <a:rPr lang="en-US" altLang="ko-KR" sz="4500" b="1" dirty="0">
                <a:solidFill>
                  <a:srgbClr val="00338D"/>
                </a:solidFill>
                <a:latin typeface="KPMG Extralight" panose="020B0303030202040204" pitchFamily="34" charset="0"/>
              </a:rPr>
              <a:t> </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900" b="1" dirty="0">
                <a:solidFill>
                  <a:srgbClr val="002997"/>
                </a:solidFill>
                <a:latin typeface="Arial" panose="020B0604020202020204" pitchFamily="34" charset="0"/>
                <a:ea typeface="+mj-ea"/>
                <a:cs typeface="Arial" panose="020B0604020202020204" pitchFamily="34" charset="0"/>
              </a:rPr>
              <a:t>미디어부문은 </a:t>
            </a:r>
            <a:r>
              <a:rPr lang="en-US" altLang="ko-KR" sz="900" b="1" dirty="0">
                <a:solidFill>
                  <a:srgbClr val="002997"/>
                </a:solidFill>
                <a:latin typeface="Arial" panose="020B0604020202020204" pitchFamily="34" charset="0"/>
                <a:ea typeface="+mj-ea"/>
                <a:cs typeface="Arial" panose="020B0604020202020204" pitchFamily="34" charset="0"/>
              </a:rPr>
              <a:t>2019~2021</a:t>
            </a:r>
            <a:r>
              <a:rPr lang="ko-KR" altLang="en-US" sz="900" b="1" dirty="0">
                <a:solidFill>
                  <a:srgbClr val="002997"/>
                </a:solidFill>
                <a:latin typeface="Arial" panose="020B0604020202020204" pitchFamily="34" charset="0"/>
                <a:ea typeface="+mj-ea"/>
                <a:cs typeface="Arial" panose="020B0604020202020204" pitchFamily="34" charset="0"/>
              </a:rPr>
              <a:t>년 평균 </a:t>
            </a:r>
            <a:r>
              <a:rPr lang="en-US" altLang="ko-KR" sz="900" b="1" dirty="0">
                <a:solidFill>
                  <a:srgbClr val="002997"/>
                </a:solidFill>
                <a:latin typeface="Arial" panose="020B0604020202020204" pitchFamily="34" charset="0"/>
                <a:ea typeface="+mj-ea"/>
                <a:cs typeface="Arial" panose="020B0604020202020204" pitchFamily="34" charset="0"/>
              </a:rPr>
              <a:t>4.0%</a:t>
            </a:r>
            <a:r>
              <a:rPr lang="ko-KR" altLang="en-US" sz="900" b="1" dirty="0">
                <a:solidFill>
                  <a:srgbClr val="002997"/>
                </a:solidFill>
                <a:latin typeface="Arial" panose="020B0604020202020204" pitchFamily="34" charset="0"/>
                <a:ea typeface="+mj-ea"/>
                <a:cs typeface="Arial" panose="020B0604020202020204" pitchFamily="34" charset="0"/>
              </a:rPr>
              <a:t>의 매출 대비 </a:t>
            </a:r>
            <a:r>
              <a:rPr lang="en-US" altLang="ko-KR" sz="900" b="1" dirty="0" err="1">
                <a:solidFill>
                  <a:srgbClr val="002997"/>
                </a:solidFill>
                <a:latin typeface="Arial" panose="020B0604020202020204" pitchFamily="34" charset="0"/>
                <a:ea typeface="+mj-ea"/>
                <a:cs typeface="Arial" panose="020B0604020202020204" pitchFamily="34" charset="0"/>
              </a:rPr>
              <a:t>CapEx</a:t>
            </a:r>
            <a:r>
              <a:rPr lang="ko-KR" altLang="en-US" sz="900" b="1" dirty="0">
                <a:solidFill>
                  <a:srgbClr val="002997"/>
                </a:solidFill>
                <a:latin typeface="Arial" panose="020B0604020202020204" pitchFamily="34" charset="0"/>
                <a:ea typeface="+mj-ea"/>
                <a:cs typeface="Arial" panose="020B0604020202020204" pitchFamily="34" charset="0"/>
              </a:rPr>
              <a:t>가 발생함</a:t>
            </a:r>
            <a:r>
              <a:rPr lang="en-US" altLang="ko-KR" sz="900" b="1" dirty="0">
                <a:solidFill>
                  <a:srgbClr val="002997"/>
                </a:solidFill>
                <a:latin typeface="Arial" panose="020B0604020202020204" pitchFamily="34" charset="0"/>
                <a:ea typeface="+mj-ea"/>
                <a:cs typeface="Arial" panose="020B0604020202020204" pitchFamily="34" charset="0"/>
              </a:rPr>
              <a:t>.</a:t>
            </a:r>
            <a:r>
              <a:rPr lang="ko-KR" altLang="en-US" sz="900" b="1" dirty="0">
                <a:solidFill>
                  <a:srgbClr val="002997"/>
                </a:solidFill>
                <a:latin typeface="Arial" panose="020B0604020202020204" pitchFamily="34" charset="0"/>
                <a:ea typeface="+mj-ea"/>
                <a:cs typeface="Arial" panose="020B0604020202020204" pitchFamily="34" charset="0"/>
              </a:rPr>
              <a:t> 군산으로의 공장 이전으로 인한 </a:t>
            </a:r>
            <a:r>
              <a:rPr lang="en-US" altLang="ko-KR" sz="900" b="1" dirty="0" err="1">
                <a:solidFill>
                  <a:srgbClr val="002997"/>
                </a:solidFill>
                <a:latin typeface="Arial" panose="020B0604020202020204" pitchFamily="34" charset="0"/>
                <a:ea typeface="+mj-ea"/>
                <a:cs typeface="Arial" panose="020B0604020202020204" pitchFamily="34" charset="0"/>
              </a:rPr>
              <a:t>CapEx</a:t>
            </a:r>
            <a:r>
              <a:rPr lang="ko-KR" altLang="en-US" sz="900" b="1" dirty="0">
                <a:solidFill>
                  <a:srgbClr val="002997"/>
                </a:solidFill>
                <a:latin typeface="Arial" panose="020B0604020202020204" pitchFamily="34" charset="0"/>
                <a:ea typeface="+mj-ea"/>
                <a:cs typeface="Arial" panose="020B0604020202020204" pitchFamily="34" charset="0"/>
              </a:rPr>
              <a:t> 지출액이 컸던 </a:t>
            </a:r>
            <a:r>
              <a:rPr lang="en-US" altLang="ko-KR" sz="900" b="1" dirty="0">
                <a:solidFill>
                  <a:srgbClr val="002997"/>
                </a:solidFill>
                <a:latin typeface="Arial" panose="020B0604020202020204" pitchFamily="34" charset="0"/>
                <a:ea typeface="+mj-ea"/>
                <a:cs typeface="Arial" panose="020B0604020202020204" pitchFamily="34" charset="0"/>
              </a:rPr>
              <a:t>2018</a:t>
            </a:r>
            <a:r>
              <a:rPr lang="ko-KR" altLang="en-US" sz="900" b="1" dirty="0">
                <a:solidFill>
                  <a:srgbClr val="002997"/>
                </a:solidFill>
                <a:latin typeface="Arial" panose="020B0604020202020204" pitchFamily="34" charset="0"/>
                <a:ea typeface="+mj-ea"/>
                <a:cs typeface="Arial" panose="020B0604020202020204" pitchFamily="34" charset="0"/>
              </a:rPr>
              <a:t>년의 경우</a:t>
            </a:r>
            <a:r>
              <a:rPr lang="en-US" altLang="ko-KR" sz="900" b="1" dirty="0">
                <a:solidFill>
                  <a:srgbClr val="002997"/>
                </a:solidFill>
                <a:latin typeface="Arial" panose="020B0604020202020204" pitchFamily="34" charset="0"/>
                <a:ea typeface="+mj-ea"/>
                <a:cs typeface="Arial" panose="020B0604020202020204" pitchFamily="34" charset="0"/>
              </a:rPr>
              <a:t>,</a:t>
            </a:r>
            <a:r>
              <a:rPr lang="ko-KR" altLang="en-US" sz="900" b="1" dirty="0">
                <a:solidFill>
                  <a:srgbClr val="002997"/>
                </a:solidFill>
                <a:latin typeface="Arial" panose="020B0604020202020204" pitchFamily="34" charset="0"/>
                <a:ea typeface="+mj-ea"/>
                <a:cs typeface="Arial" panose="020B0604020202020204" pitchFamily="34" charset="0"/>
              </a:rPr>
              <a:t> 제품매출 대비 </a:t>
            </a:r>
            <a:r>
              <a:rPr lang="en-US" altLang="ko-KR" sz="900" b="1" dirty="0">
                <a:solidFill>
                  <a:srgbClr val="002997"/>
                </a:solidFill>
                <a:latin typeface="Arial" panose="020B0604020202020204" pitchFamily="34" charset="0"/>
                <a:ea typeface="+mj-ea"/>
                <a:cs typeface="Arial" panose="020B0604020202020204" pitchFamily="34" charset="0"/>
              </a:rPr>
              <a:t>3.5%</a:t>
            </a:r>
            <a:r>
              <a:rPr lang="ko-KR" altLang="en-US" sz="900" b="1" dirty="0">
                <a:solidFill>
                  <a:srgbClr val="002997"/>
                </a:solidFill>
                <a:latin typeface="Arial" panose="020B0604020202020204" pitchFamily="34" charset="0"/>
                <a:ea typeface="+mj-ea"/>
                <a:cs typeface="Arial" panose="020B0604020202020204" pitchFamily="34" charset="0"/>
              </a:rPr>
              <a:t>의 </a:t>
            </a:r>
            <a:r>
              <a:rPr lang="en-US" altLang="ko-KR" sz="900" b="1" dirty="0" err="1">
                <a:solidFill>
                  <a:srgbClr val="002997"/>
                </a:solidFill>
                <a:latin typeface="Arial" panose="020B0604020202020204" pitchFamily="34" charset="0"/>
                <a:ea typeface="+mj-ea"/>
                <a:cs typeface="Arial" panose="020B0604020202020204" pitchFamily="34" charset="0"/>
              </a:rPr>
              <a:t>CapEx</a:t>
            </a:r>
            <a:r>
              <a:rPr lang="ko-KR" altLang="en-US" sz="900" b="1" dirty="0">
                <a:solidFill>
                  <a:srgbClr val="002997"/>
                </a:solidFill>
                <a:latin typeface="Arial" panose="020B0604020202020204" pitchFamily="34" charset="0"/>
                <a:ea typeface="+mj-ea"/>
                <a:cs typeface="Arial" panose="020B0604020202020204" pitchFamily="34" charset="0"/>
              </a:rPr>
              <a:t>가 발생함</a:t>
            </a:r>
            <a:r>
              <a:rPr lang="en-US" altLang="ko-KR" sz="900" b="1" dirty="0">
                <a:solidFill>
                  <a:srgbClr val="002997"/>
                </a:solidFill>
                <a:latin typeface="Arial" panose="020B0604020202020204" pitchFamily="34" charset="0"/>
                <a:ea typeface="+mj-ea"/>
                <a:cs typeface="Arial" panose="020B0604020202020204" pitchFamily="34" charset="0"/>
              </a:rPr>
              <a:t>. 2019~2020</a:t>
            </a:r>
            <a:r>
              <a:rPr lang="ko-KR" altLang="en-US" sz="900" b="1" dirty="0">
                <a:solidFill>
                  <a:srgbClr val="002997"/>
                </a:solidFill>
                <a:latin typeface="Arial" panose="020B0604020202020204" pitchFamily="34" charset="0"/>
                <a:ea typeface="+mj-ea"/>
                <a:cs typeface="Arial" panose="020B0604020202020204" pitchFamily="34" charset="0"/>
              </a:rPr>
              <a:t>년은 매출 대비 </a:t>
            </a:r>
            <a:r>
              <a:rPr lang="en-US" altLang="ko-KR" sz="900" b="1" dirty="0">
                <a:solidFill>
                  <a:srgbClr val="002997"/>
                </a:solidFill>
                <a:latin typeface="Arial" panose="020B0604020202020204" pitchFamily="34" charset="0"/>
                <a:ea typeface="+mj-ea"/>
                <a:cs typeface="Arial" panose="020B0604020202020204" pitchFamily="34" charset="0"/>
              </a:rPr>
              <a:t>0.8%</a:t>
            </a:r>
            <a:r>
              <a:rPr lang="ko-KR" altLang="en-US" sz="900" b="1" dirty="0">
                <a:solidFill>
                  <a:srgbClr val="002997"/>
                </a:solidFill>
                <a:latin typeface="Arial" panose="020B0604020202020204" pitchFamily="34" charset="0"/>
                <a:ea typeface="+mj-ea"/>
                <a:cs typeface="Arial" panose="020B0604020202020204" pitchFamily="34" charset="0"/>
              </a:rPr>
              <a:t>대의 </a:t>
            </a:r>
            <a:r>
              <a:rPr lang="en-US" altLang="ko-KR" sz="900" b="1" dirty="0" err="1">
                <a:solidFill>
                  <a:srgbClr val="002997"/>
                </a:solidFill>
                <a:latin typeface="Arial" panose="020B0604020202020204" pitchFamily="34" charset="0"/>
                <a:ea typeface="+mj-ea"/>
                <a:cs typeface="Arial" panose="020B0604020202020204" pitchFamily="34" charset="0"/>
              </a:rPr>
              <a:t>CapEx</a:t>
            </a:r>
            <a:r>
              <a:rPr lang="ko-KR" altLang="en-US" sz="900" b="1" dirty="0">
                <a:solidFill>
                  <a:srgbClr val="002997"/>
                </a:solidFill>
                <a:latin typeface="Arial" panose="020B0604020202020204" pitchFamily="34" charset="0"/>
                <a:ea typeface="+mj-ea"/>
                <a:cs typeface="Arial" panose="020B0604020202020204" pitchFamily="34" charset="0"/>
              </a:rPr>
              <a:t>가 발생하였으나</a:t>
            </a:r>
            <a:r>
              <a:rPr lang="en-US" altLang="ko-KR" sz="900" b="1" dirty="0">
                <a:solidFill>
                  <a:srgbClr val="002997"/>
                </a:solidFill>
                <a:latin typeface="Arial" panose="020B0604020202020204" pitchFamily="34" charset="0"/>
                <a:ea typeface="+mj-ea"/>
                <a:cs typeface="Arial" panose="020B0604020202020204" pitchFamily="34" charset="0"/>
              </a:rPr>
              <a:t>, 2021</a:t>
            </a:r>
            <a:r>
              <a:rPr lang="ko-KR" altLang="en-US" sz="900" b="1" dirty="0">
                <a:solidFill>
                  <a:srgbClr val="002997"/>
                </a:solidFill>
                <a:latin typeface="Arial" panose="020B0604020202020204" pitchFamily="34" charset="0"/>
                <a:ea typeface="+mj-ea"/>
                <a:cs typeface="Arial" panose="020B0604020202020204" pitchFamily="34" charset="0"/>
              </a:rPr>
              <a:t>년 화재로 소실된 </a:t>
            </a:r>
            <a:r>
              <a:rPr lang="en-US" altLang="ko-KR" sz="900" b="1" dirty="0">
                <a:solidFill>
                  <a:srgbClr val="002997"/>
                </a:solidFill>
                <a:latin typeface="Arial" panose="020B0604020202020204" pitchFamily="34" charset="0"/>
                <a:ea typeface="+mj-ea"/>
                <a:cs typeface="Arial" panose="020B0604020202020204" pitchFamily="34" charset="0"/>
              </a:rPr>
              <a:t>CM5 </a:t>
            </a:r>
            <a:r>
              <a:rPr lang="ko-KR" altLang="en-US" sz="900" b="1" dirty="0">
                <a:solidFill>
                  <a:srgbClr val="002997"/>
                </a:solidFill>
                <a:latin typeface="Arial" panose="020B0604020202020204" pitchFamily="34" charset="0"/>
                <a:ea typeface="+mj-ea"/>
                <a:cs typeface="Arial" panose="020B0604020202020204" pitchFamily="34" charset="0"/>
              </a:rPr>
              <a:t>재설치에 따라</a:t>
            </a:r>
            <a:r>
              <a:rPr lang="en-US" altLang="ko-KR" sz="900" b="1" dirty="0">
                <a:solidFill>
                  <a:srgbClr val="002997"/>
                </a:solidFill>
                <a:latin typeface="Arial" panose="020B0604020202020204" pitchFamily="34" charset="0"/>
                <a:ea typeface="+mj-ea"/>
                <a:cs typeface="Arial" panose="020B0604020202020204" pitchFamily="34" charset="0"/>
              </a:rPr>
              <a:t> 10.5%</a:t>
            </a:r>
            <a:r>
              <a:rPr lang="ko-KR" altLang="en-US" sz="900" b="1" dirty="0">
                <a:solidFill>
                  <a:srgbClr val="002997"/>
                </a:solidFill>
                <a:latin typeface="Arial" panose="020B0604020202020204" pitchFamily="34" charset="0"/>
                <a:ea typeface="+mj-ea"/>
                <a:cs typeface="Arial" panose="020B0604020202020204" pitchFamily="34" charset="0"/>
              </a:rPr>
              <a:t>로 상승함</a:t>
            </a:r>
            <a:r>
              <a:rPr lang="en-US" altLang="ko-KR" sz="900" b="1" dirty="0">
                <a:solidFill>
                  <a:srgbClr val="002997"/>
                </a:solidFill>
                <a:latin typeface="Arial" panose="020B0604020202020204" pitchFamily="34" charset="0"/>
                <a:ea typeface="+mj-ea"/>
                <a:cs typeface="Arial" panose="020B0604020202020204" pitchFamily="34" charset="0"/>
              </a:rPr>
              <a:t>. </a:t>
            </a:r>
            <a:r>
              <a:rPr lang="ko-KR" altLang="en-US" sz="900" b="1" dirty="0">
                <a:solidFill>
                  <a:srgbClr val="002997"/>
                </a:solidFill>
                <a:latin typeface="Arial" panose="020B0604020202020204" pitchFamily="34" charset="0"/>
                <a:ea typeface="+mj-ea"/>
                <a:cs typeface="Arial" panose="020B0604020202020204" pitchFamily="34" charset="0"/>
              </a:rPr>
              <a:t>회사에 따르면 </a:t>
            </a:r>
            <a:r>
              <a:rPr lang="en-US" altLang="ko-KR" sz="900" b="1" dirty="0">
                <a:solidFill>
                  <a:srgbClr val="002997"/>
                </a:solidFill>
                <a:latin typeface="Arial" panose="020B0604020202020204" pitchFamily="34" charset="0"/>
                <a:ea typeface="+mj-ea"/>
                <a:cs typeface="Arial" panose="020B0604020202020204" pitchFamily="34" charset="0"/>
              </a:rPr>
              <a:t>2022</a:t>
            </a:r>
            <a:r>
              <a:rPr lang="ko-KR" altLang="en-US" sz="900" b="1" dirty="0">
                <a:solidFill>
                  <a:srgbClr val="002997"/>
                </a:solidFill>
                <a:latin typeface="Arial" panose="020B0604020202020204" pitchFamily="34" charset="0"/>
                <a:ea typeface="+mj-ea"/>
                <a:cs typeface="Arial" panose="020B0604020202020204" pitchFamily="34" charset="0"/>
              </a:rPr>
              <a:t>년 품질향상 및 보수성 성격의 </a:t>
            </a:r>
            <a:r>
              <a:rPr lang="en-US" altLang="ko-KR" sz="900" b="1" dirty="0" err="1">
                <a:solidFill>
                  <a:srgbClr val="002997"/>
                </a:solidFill>
                <a:latin typeface="Arial" panose="020B0604020202020204" pitchFamily="34" charset="0"/>
                <a:ea typeface="+mj-ea"/>
                <a:cs typeface="Arial" panose="020B0604020202020204" pitchFamily="34" charset="0"/>
              </a:rPr>
              <a:t>CapEx</a:t>
            </a:r>
            <a:r>
              <a:rPr lang="en-US" altLang="ko-KR" sz="900" b="1" dirty="0">
                <a:solidFill>
                  <a:srgbClr val="002997"/>
                </a:solidFill>
                <a:latin typeface="Arial" panose="020B0604020202020204" pitchFamily="34" charset="0"/>
                <a:ea typeface="+mj-ea"/>
                <a:cs typeface="Arial" panose="020B0604020202020204" pitchFamily="34" charset="0"/>
              </a:rPr>
              <a:t> </a:t>
            </a:r>
            <a:r>
              <a:rPr lang="ko-KR" altLang="en-US" sz="900" b="1" dirty="0">
                <a:solidFill>
                  <a:srgbClr val="002997"/>
                </a:solidFill>
                <a:latin typeface="Arial" panose="020B0604020202020204" pitchFamily="34" charset="0"/>
                <a:ea typeface="+mj-ea"/>
                <a:cs typeface="Arial" panose="020B0604020202020204" pitchFamily="34" charset="0"/>
              </a:rPr>
              <a:t>지출액이 사업계획 상 </a:t>
            </a:r>
            <a:r>
              <a:rPr lang="en-US" altLang="ko-KR" sz="900" b="1" dirty="0">
                <a:solidFill>
                  <a:srgbClr val="002997"/>
                </a:solidFill>
                <a:latin typeface="Arial" panose="020B0604020202020204" pitchFamily="34" charset="0"/>
                <a:ea typeface="+mj-ea"/>
                <a:cs typeface="Arial" panose="020B0604020202020204" pitchFamily="34" charset="0"/>
              </a:rPr>
              <a:t>NM </a:t>
            </a:r>
            <a:r>
              <a:rPr lang="ko-KR" altLang="en-US" sz="900" b="1" dirty="0">
                <a:solidFill>
                  <a:srgbClr val="002997"/>
                </a:solidFill>
                <a:latin typeface="Arial" panose="020B0604020202020204" pitchFamily="34" charset="0"/>
                <a:ea typeface="+mj-ea"/>
                <a:cs typeface="Arial" panose="020B0604020202020204" pitchFamily="34" charset="0"/>
              </a:rPr>
              <a:t>매출대비 </a:t>
            </a:r>
            <a:r>
              <a:rPr lang="en-US" altLang="ko-KR" sz="900" b="1" dirty="0">
                <a:solidFill>
                  <a:srgbClr val="002997"/>
                </a:solidFill>
                <a:latin typeface="Arial" panose="020B0604020202020204" pitchFamily="34" charset="0"/>
                <a:ea typeface="+mj-ea"/>
                <a:cs typeface="Arial" panose="020B0604020202020204" pitchFamily="34" charset="0"/>
              </a:rPr>
              <a:t>3.3%</a:t>
            </a:r>
            <a:r>
              <a:rPr lang="ko-KR" altLang="en-US" sz="900" b="1" dirty="0">
                <a:solidFill>
                  <a:srgbClr val="002997"/>
                </a:solidFill>
                <a:latin typeface="Arial" panose="020B0604020202020204" pitchFamily="34" charset="0"/>
                <a:ea typeface="+mj-ea"/>
                <a:cs typeface="Arial" panose="020B0604020202020204" pitchFamily="34" charset="0"/>
              </a:rPr>
              <a:t>로</a:t>
            </a:r>
            <a:r>
              <a:rPr lang="en-US" altLang="ko-KR" sz="900" b="1" dirty="0">
                <a:solidFill>
                  <a:srgbClr val="002997"/>
                </a:solidFill>
                <a:latin typeface="Arial" panose="020B0604020202020204" pitchFamily="34" charset="0"/>
                <a:ea typeface="+mj-ea"/>
                <a:cs typeface="Arial" panose="020B0604020202020204" pitchFamily="34" charset="0"/>
              </a:rPr>
              <a:t> </a:t>
            </a:r>
            <a:r>
              <a:rPr lang="ko-KR" altLang="en-US" sz="900" b="1" dirty="0">
                <a:solidFill>
                  <a:srgbClr val="002997"/>
                </a:solidFill>
                <a:latin typeface="Arial" panose="020B0604020202020204" pitchFamily="34" charset="0"/>
                <a:ea typeface="+mj-ea"/>
                <a:cs typeface="Arial" panose="020B0604020202020204" pitchFamily="34" charset="0"/>
              </a:rPr>
              <a:t>예상되며</a:t>
            </a:r>
            <a:r>
              <a:rPr lang="en-US" altLang="ko-KR" sz="900" b="1" dirty="0">
                <a:solidFill>
                  <a:srgbClr val="002997"/>
                </a:solidFill>
                <a:latin typeface="Arial" panose="020B0604020202020204" pitchFamily="34" charset="0"/>
                <a:ea typeface="+mj-ea"/>
                <a:cs typeface="Arial" panose="020B0604020202020204" pitchFamily="34" charset="0"/>
              </a:rPr>
              <a:t>,</a:t>
            </a:r>
            <a:r>
              <a:rPr lang="ko-KR" altLang="en-US" sz="900" b="1" dirty="0">
                <a:solidFill>
                  <a:srgbClr val="002997"/>
                </a:solidFill>
                <a:latin typeface="Arial" panose="020B0604020202020204" pitchFamily="34" charset="0"/>
                <a:ea typeface="+mj-ea"/>
                <a:cs typeface="Arial" panose="020B0604020202020204" pitchFamily="34" charset="0"/>
              </a:rPr>
              <a:t> </a:t>
            </a:r>
            <a:r>
              <a:rPr lang="en-US" altLang="ko-KR" sz="900" b="1" dirty="0">
                <a:solidFill>
                  <a:srgbClr val="002997"/>
                </a:solidFill>
                <a:latin typeface="Arial" panose="020B0604020202020204" pitchFamily="34" charset="0"/>
                <a:ea typeface="+mj-ea"/>
                <a:cs typeface="Arial" panose="020B0604020202020204" pitchFamily="34" charset="0"/>
              </a:rPr>
              <a:t>2023</a:t>
            </a:r>
            <a:r>
              <a:rPr lang="ko-KR" altLang="en-US" sz="900" b="1" dirty="0">
                <a:solidFill>
                  <a:srgbClr val="002997"/>
                </a:solidFill>
                <a:latin typeface="Arial" panose="020B0604020202020204" pitchFamily="34" charset="0"/>
                <a:ea typeface="+mj-ea"/>
                <a:cs typeface="Arial" panose="020B0604020202020204" pitchFamily="34" charset="0"/>
              </a:rPr>
              <a:t>년 이후 </a:t>
            </a:r>
            <a:r>
              <a:rPr lang="en-US" altLang="ko-KR" sz="900" b="1" dirty="0">
                <a:solidFill>
                  <a:srgbClr val="002997"/>
                </a:solidFill>
                <a:latin typeface="Arial" panose="020B0604020202020204" pitchFamily="34" charset="0"/>
                <a:ea typeface="+mj-ea"/>
                <a:cs typeface="Arial" panose="020B0604020202020204" pitchFamily="34" charset="0"/>
              </a:rPr>
              <a:t>2~3</a:t>
            </a:r>
            <a:r>
              <a:rPr lang="ko-KR" altLang="en-US" sz="900" b="1" dirty="0">
                <a:solidFill>
                  <a:srgbClr val="002997"/>
                </a:solidFill>
                <a:latin typeface="Arial" panose="020B0604020202020204" pitchFamily="34" charset="0"/>
                <a:ea typeface="+mj-ea"/>
                <a:cs typeface="Arial" panose="020B0604020202020204" pitchFamily="34" charset="0"/>
              </a:rPr>
              <a:t>억원 수준이 유지될 것으로 파악됨 </a:t>
            </a:r>
            <a:endParaRPr lang="en-US" altLang="ko-KR" sz="900" b="1" dirty="0">
              <a:solidFill>
                <a:srgbClr val="002997"/>
              </a:solidFill>
              <a:latin typeface="Arial" panose="020B0604020202020204" pitchFamily="34" charset="0"/>
              <a:ea typeface="+mj-ea"/>
              <a:cs typeface="Arial" panose="020B0604020202020204" pitchFamily="34" charset="0"/>
            </a:endParaRPr>
          </a:p>
        </p:txBody>
      </p:sp>
      <p:sp>
        <p:nvSpPr>
          <p:cNvPr id="8" name="직사각형 119">
            <a:extLst>
              <a:ext uri="{FF2B5EF4-FFF2-40B4-BE49-F238E27FC236}">
                <a16:creationId xmlns:a16="http://schemas.microsoft.com/office/drawing/2014/main" id="{F91AAA6E-DBA7-41D5-9CB5-9BE02B4A24F5}"/>
              </a:ext>
            </a:extLst>
          </p:cNvPr>
          <p:cNvSpPr/>
          <p:nvPr/>
        </p:nvSpPr>
        <p:spPr bwMode="auto">
          <a:xfrm>
            <a:off x="560640" y="1457413"/>
            <a:ext cx="4210713" cy="32387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                                                                                                                     (</a:t>
            </a:r>
            <a:r>
              <a:rPr lang="ko-KR" altLang="en-US" sz="800" dirty="0">
                <a:solidFill>
                  <a:prstClr val="black"/>
                </a:solidFill>
                <a:latin typeface="Arial" panose="020B0604020202020204" pitchFamily="34" charset="0"/>
                <a:ea typeface="+mj-ea"/>
                <a:cs typeface="Arial" panose="020B0604020202020204" pitchFamily="34" charset="0"/>
              </a:rPr>
              <a:t>단위 </a:t>
            </a:r>
            <a:r>
              <a:rPr lang="en-US" altLang="ko-KR" sz="800" dirty="0">
                <a:solidFill>
                  <a:prstClr val="black"/>
                </a:solidFill>
                <a:latin typeface="Arial" panose="020B0604020202020204" pitchFamily="34" charset="0"/>
                <a:ea typeface="+mj-ea"/>
                <a:cs typeface="Arial" panose="020B0604020202020204" pitchFamily="34" charset="0"/>
              </a:rPr>
              <a:t>:</a:t>
            </a:r>
            <a:r>
              <a:rPr lang="ko-KR" altLang="en-US" sz="800" dirty="0">
                <a:solidFill>
                  <a:prstClr val="black"/>
                </a:solidFill>
                <a:latin typeface="Arial" panose="020B0604020202020204" pitchFamily="34" charset="0"/>
                <a:ea typeface="+mj-ea"/>
                <a:cs typeface="Arial" panose="020B0604020202020204" pitchFamily="34" charset="0"/>
              </a:rPr>
              <a:t>백만원</a:t>
            </a:r>
            <a:r>
              <a:rPr lang="en-US" altLang="ko-KR" sz="800" dirty="0">
                <a:solidFill>
                  <a:prstClr val="black"/>
                </a:solidFill>
                <a:latin typeface="Arial" panose="020B0604020202020204" pitchFamily="34" charset="0"/>
                <a:ea typeface="+mj-ea"/>
                <a:cs typeface="Arial" panose="020B0604020202020204" pitchFamily="34" charset="0"/>
              </a:rPr>
              <a:t>) </a:t>
            </a:r>
          </a:p>
        </p:txBody>
      </p:sp>
      <p:sp>
        <p:nvSpPr>
          <p:cNvPr id="28" name="직사각형 119">
            <a:extLst>
              <a:ext uri="{FF2B5EF4-FFF2-40B4-BE49-F238E27FC236}">
                <a16:creationId xmlns:a16="http://schemas.microsoft.com/office/drawing/2014/main" id="{16858D26-5DA5-46C9-B286-F12020ADECF2}"/>
              </a:ext>
            </a:extLst>
          </p:cNvPr>
          <p:cNvSpPr/>
          <p:nvPr/>
        </p:nvSpPr>
        <p:spPr bwMode="auto">
          <a:xfrm>
            <a:off x="4881563" y="1771872"/>
            <a:ext cx="468336" cy="21350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700" dirty="0">
                <a:solidFill>
                  <a:schemeClr val="tx1">
                    <a:lumMod val="50000"/>
                    <a:lumOff val="50000"/>
                  </a:schemeClr>
                </a:solidFill>
                <a:latin typeface="Arial" panose="020B0604020202020204" pitchFamily="34" charset="0"/>
                <a:ea typeface="+mj-ea"/>
                <a:cs typeface="Arial" panose="020B0604020202020204" pitchFamily="34" charset="0"/>
              </a:rPr>
              <a:t>(</a:t>
            </a:r>
            <a:r>
              <a:rPr lang="ko-KR" altLang="en-US" sz="700" dirty="0">
                <a:solidFill>
                  <a:schemeClr val="tx1">
                    <a:lumMod val="50000"/>
                    <a:lumOff val="50000"/>
                  </a:schemeClr>
                </a:solidFill>
                <a:latin typeface="Arial" panose="020B0604020202020204" pitchFamily="34" charset="0"/>
                <a:ea typeface="+mj-ea"/>
                <a:cs typeface="Arial" panose="020B0604020202020204" pitchFamily="34" charset="0"/>
              </a:rPr>
              <a:t>백만원</a:t>
            </a:r>
            <a:r>
              <a:rPr lang="en-US" altLang="ko-KR" sz="700" dirty="0">
                <a:solidFill>
                  <a:schemeClr val="tx1">
                    <a:lumMod val="50000"/>
                    <a:lumOff val="50000"/>
                  </a:schemeClr>
                </a:solidFill>
                <a:latin typeface="Arial" panose="020B0604020202020204" pitchFamily="34" charset="0"/>
                <a:ea typeface="+mj-ea"/>
                <a:cs typeface="Arial" panose="020B0604020202020204" pitchFamily="34" charset="0"/>
              </a:rPr>
              <a:t>)</a:t>
            </a:r>
          </a:p>
        </p:txBody>
      </p:sp>
      <p:sp>
        <p:nvSpPr>
          <p:cNvPr id="29" name="TextBox 28">
            <a:extLst>
              <a:ext uri="{FF2B5EF4-FFF2-40B4-BE49-F238E27FC236}">
                <a16:creationId xmlns:a16="http://schemas.microsoft.com/office/drawing/2014/main" id="{A832A88F-7063-4A54-B2C8-27B1ABD65C3C}"/>
              </a:ext>
            </a:extLst>
          </p:cNvPr>
          <p:cNvSpPr txBox="1"/>
          <p:nvPr/>
        </p:nvSpPr>
        <p:spPr>
          <a:xfrm>
            <a:off x="4850260" y="2817199"/>
            <a:ext cx="4579490" cy="1699134"/>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미디어부문 과거 </a:t>
            </a:r>
            <a:r>
              <a:rPr lang="en-US" altLang="ko-KR" sz="900" b="1" u="sng" dirty="0" err="1">
                <a:solidFill>
                  <a:srgbClr val="000000"/>
                </a:solidFill>
                <a:latin typeface="Arial" panose="020B0604020202020204" pitchFamily="34" charset="0"/>
                <a:cs typeface="Arial" panose="020B0604020202020204" pitchFamily="34" charset="0"/>
              </a:rPr>
              <a:t>CapEx</a:t>
            </a:r>
            <a:endParaRPr lang="en-US" altLang="ko-KR" sz="900" b="1" u="sng"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2017</a:t>
            </a:r>
            <a:r>
              <a:rPr lang="ko-KR" altLang="en-US" sz="800" dirty="0">
                <a:solidFill>
                  <a:srgbClr val="000000"/>
                </a:solidFill>
                <a:latin typeface="Arial" panose="020B0604020202020204" pitchFamily="34" charset="0"/>
                <a:cs typeface="Arial" panose="020B0604020202020204" pitchFamily="34" charset="0"/>
              </a:rPr>
              <a:t>년 현재의 군산 소재지로 공장이전이 이루어짐</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이후 일부 설비에 대한 </a:t>
            </a:r>
            <a:r>
              <a:rPr lang="ko-KR" altLang="en-US" sz="800" dirty="0" err="1">
                <a:solidFill>
                  <a:srgbClr val="000000"/>
                </a:solidFill>
                <a:latin typeface="Arial" panose="020B0604020202020204" pitchFamily="34" charset="0"/>
                <a:cs typeface="Arial" panose="020B0604020202020204" pitchFamily="34" charset="0"/>
              </a:rPr>
              <a:t>후속적인</a:t>
            </a:r>
            <a:r>
              <a:rPr lang="ko-KR" altLang="en-US" sz="800" dirty="0">
                <a:solidFill>
                  <a:srgbClr val="000000"/>
                </a:solidFill>
                <a:latin typeface="Arial" panose="020B0604020202020204" pitchFamily="34" charset="0"/>
                <a:cs typeface="Arial" panose="020B0604020202020204" pitchFamily="34" charset="0"/>
              </a:rPr>
              <a:t> 투자로 </a:t>
            </a:r>
            <a:r>
              <a:rPr lang="en-US" altLang="ko-KR" sz="800" dirty="0">
                <a:solidFill>
                  <a:srgbClr val="000000"/>
                </a:solidFill>
                <a:latin typeface="Arial" panose="020B0604020202020204" pitchFamily="34" charset="0"/>
                <a:cs typeface="Arial" panose="020B0604020202020204" pitchFamily="34" charset="0"/>
              </a:rPr>
              <a:t>2018</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err="1">
                <a:solidFill>
                  <a:srgbClr val="000000"/>
                </a:solidFill>
                <a:latin typeface="Arial" panose="020B0604020202020204" pitchFamily="34" charset="0"/>
                <a:cs typeface="Arial" panose="020B0604020202020204" pitchFamily="34" charset="0"/>
              </a:rPr>
              <a:t>CapEx</a:t>
            </a:r>
            <a:r>
              <a:rPr lang="ko-KR" altLang="en-US" sz="800" dirty="0">
                <a:solidFill>
                  <a:srgbClr val="000000"/>
                </a:solidFill>
                <a:latin typeface="Arial" panose="020B0604020202020204" pitchFamily="34" charset="0"/>
                <a:cs typeface="Arial" panose="020B0604020202020204" pitchFamily="34" charset="0"/>
              </a:rPr>
              <a:t>는 </a:t>
            </a:r>
            <a:r>
              <a:rPr lang="en-US" altLang="ko-KR" sz="800" dirty="0">
                <a:solidFill>
                  <a:srgbClr val="000000"/>
                </a:solidFill>
                <a:latin typeface="Arial" panose="020B0604020202020204" pitchFamily="34" charset="0"/>
                <a:cs typeface="Arial" panose="020B0604020202020204" pitchFamily="34" charset="0"/>
              </a:rPr>
              <a:t>11</a:t>
            </a:r>
            <a:r>
              <a:rPr lang="ko-KR" altLang="en-US" sz="800" dirty="0">
                <a:solidFill>
                  <a:srgbClr val="000000"/>
                </a:solidFill>
                <a:latin typeface="Arial" panose="020B0604020202020204" pitchFamily="34" charset="0"/>
                <a:cs typeface="Arial" panose="020B0604020202020204" pitchFamily="34" charset="0"/>
              </a:rPr>
              <a:t>억원으로 높은 수준으로 발생함</a:t>
            </a:r>
            <a:r>
              <a:rPr lang="en-US" altLang="ko-KR" sz="800" dirty="0">
                <a:solidFill>
                  <a:srgbClr val="000000"/>
                </a:solidFill>
                <a:latin typeface="Arial" panose="020B0604020202020204" pitchFamily="34" charset="0"/>
                <a:cs typeface="Arial" panose="020B0604020202020204" pitchFamily="34" charset="0"/>
              </a:rPr>
              <a:t>. 2019~2020</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2</a:t>
            </a:r>
            <a:r>
              <a:rPr lang="ko-KR" altLang="en-US" sz="800" dirty="0">
                <a:solidFill>
                  <a:srgbClr val="000000"/>
                </a:solidFill>
                <a:latin typeface="Arial" panose="020B0604020202020204" pitchFamily="34" charset="0"/>
                <a:cs typeface="Arial" panose="020B0604020202020204" pitchFamily="34" charset="0"/>
              </a:rPr>
              <a:t>억원 수준을 유지하였으나</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2020</a:t>
            </a:r>
            <a:r>
              <a:rPr lang="ko-KR" altLang="en-US" sz="800" dirty="0">
                <a:solidFill>
                  <a:srgbClr val="000000"/>
                </a:solidFill>
                <a:latin typeface="Arial" panose="020B0604020202020204" pitchFamily="34" charset="0"/>
                <a:cs typeface="Arial" panose="020B0604020202020204" pitchFamily="34" charset="0"/>
              </a:rPr>
              <a:t>년 화재발생의 여파로 </a:t>
            </a:r>
            <a:r>
              <a:rPr lang="en-US" altLang="ko-KR" sz="800" dirty="0">
                <a:solidFill>
                  <a:srgbClr val="000000"/>
                </a:solidFill>
                <a:latin typeface="Arial" panose="020B0604020202020204" pitchFamily="34" charset="0"/>
                <a:cs typeface="Arial" panose="020B0604020202020204" pitchFamily="34" charset="0"/>
              </a:rPr>
              <a:t>CM5</a:t>
            </a:r>
            <a:r>
              <a:rPr lang="ko-KR" altLang="en-US" sz="800" dirty="0">
                <a:solidFill>
                  <a:srgbClr val="000000"/>
                </a:solidFill>
                <a:latin typeface="Arial" panose="020B0604020202020204" pitchFamily="34" charset="0"/>
                <a:cs typeface="Arial" panose="020B0604020202020204" pitchFamily="34" charset="0"/>
              </a:rPr>
              <a:t>를 </a:t>
            </a:r>
            <a:r>
              <a:rPr lang="ko-KR" altLang="en-US" sz="800" dirty="0" err="1">
                <a:solidFill>
                  <a:srgbClr val="000000"/>
                </a:solidFill>
                <a:latin typeface="Arial" panose="020B0604020202020204" pitchFamily="34" charset="0"/>
                <a:cs typeface="Arial" panose="020B0604020202020204" pitchFamily="34" charset="0"/>
              </a:rPr>
              <a:t>재설치함에</a:t>
            </a:r>
            <a:r>
              <a:rPr lang="ko-KR" altLang="en-US" sz="800" dirty="0">
                <a:solidFill>
                  <a:srgbClr val="000000"/>
                </a:solidFill>
                <a:latin typeface="Arial" panose="020B0604020202020204" pitchFamily="34" charset="0"/>
                <a:cs typeface="Arial" panose="020B0604020202020204" pitchFamily="34" charset="0"/>
              </a:rPr>
              <a:t> 따라 </a:t>
            </a: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지출액이 </a:t>
            </a:r>
            <a:r>
              <a:rPr lang="en-US" altLang="ko-KR" sz="800" dirty="0">
                <a:solidFill>
                  <a:srgbClr val="000000"/>
                </a:solidFill>
                <a:latin typeface="Arial" panose="020B0604020202020204" pitchFamily="34" charset="0"/>
                <a:cs typeface="Arial" panose="020B0604020202020204" pitchFamily="34" charset="0"/>
              </a:rPr>
              <a:t>25</a:t>
            </a:r>
            <a:r>
              <a:rPr lang="ko-KR" altLang="en-US" sz="800" dirty="0">
                <a:solidFill>
                  <a:srgbClr val="000000"/>
                </a:solidFill>
                <a:latin typeface="Arial" panose="020B0604020202020204" pitchFamily="34" charset="0"/>
                <a:cs typeface="Arial" panose="020B0604020202020204" pitchFamily="34" charset="0"/>
              </a:rPr>
              <a:t>억원으로 급격하게 증가함</a:t>
            </a:r>
            <a:endParaRPr lang="en-US" altLang="ko-KR" sz="800"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2020</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10</a:t>
            </a:r>
            <a:r>
              <a:rPr lang="ko-KR" altLang="en-US" sz="800" dirty="0">
                <a:solidFill>
                  <a:srgbClr val="000000"/>
                </a:solidFill>
                <a:latin typeface="Arial" panose="020B0604020202020204" pitchFamily="34" charset="0"/>
                <a:cs typeface="Arial" panose="020B0604020202020204" pitchFamily="34" charset="0"/>
              </a:rPr>
              <a:t>월</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공장 내 </a:t>
            </a:r>
            <a:r>
              <a:rPr lang="en-US" altLang="ko-KR" sz="800" dirty="0">
                <a:solidFill>
                  <a:srgbClr val="000000"/>
                </a:solidFill>
                <a:latin typeface="Arial" panose="020B0604020202020204" pitchFamily="34" charset="0"/>
                <a:cs typeface="Arial" panose="020B0604020202020204" pitchFamily="34" charset="0"/>
              </a:rPr>
              <a:t>CM5 </a:t>
            </a:r>
            <a:r>
              <a:rPr lang="ko-KR" altLang="en-US" sz="800" dirty="0">
                <a:solidFill>
                  <a:srgbClr val="000000"/>
                </a:solidFill>
                <a:latin typeface="Arial" panose="020B0604020202020204" pitchFamily="34" charset="0"/>
                <a:cs typeface="Arial" panose="020B0604020202020204" pitchFamily="34" charset="0"/>
              </a:rPr>
              <a:t>설비에</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화재가 발생하여</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부분 소각 피해로 인해</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해당 설비로 생산이 불가능한 상태였으나</a:t>
            </a:r>
            <a:r>
              <a:rPr lang="en-US" altLang="ko-KR" sz="800" dirty="0">
                <a:solidFill>
                  <a:srgbClr val="000000"/>
                </a:solidFill>
                <a:latin typeface="Arial" panose="020B0604020202020204" pitchFamily="34" charset="0"/>
                <a:cs typeface="Arial" panose="020B0604020202020204" pitchFamily="34" charset="0"/>
              </a:rPr>
              <a:t>, 2021</a:t>
            </a:r>
            <a:r>
              <a:rPr lang="ko-KR" altLang="en-US" sz="800" dirty="0">
                <a:solidFill>
                  <a:srgbClr val="000000"/>
                </a:solidFill>
                <a:latin typeface="Arial" panose="020B0604020202020204" pitchFamily="34" charset="0"/>
                <a:cs typeface="Arial" panose="020B0604020202020204" pitchFamily="34" charset="0"/>
              </a:rPr>
              <a:t>년 이에 대한 보험금을 수령하여</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신규 </a:t>
            </a:r>
            <a:r>
              <a:rPr lang="en-US" altLang="ko-KR" sz="800" dirty="0">
                <a:solidFill>
                  <a:srgbClr val="000000"/>
                </a:solidFill>
                <a:latin typeface="Arial" panose="020B0604020202020204" pitchFamily="34" charset="0"/>
                <a:cs typeface="Arial" panose="020B0604020202020204" pitchFamily="34" charset="0"/>
              </a:rPr>
              <a:t>CM5</a:t>
            </a:r>
            <a:r>
              <a:rPr lang="ko-KR" altLang="en-US" sz="800" dirty="0">
                <a:solidFill>
                  <a:srgbClr val="000000"/>
                </a:solidFill>
                <a:latin typeface="Arial" panose="020B0604020202020204" pitchFamily="34" charset="0"/>
                <a:cs typeface="Arial" panose="020B0604020202020204" pitchFamily="34" charset="0"/>
              </a:rPr>
              <a:t>기를 </a:t>
            </a:r>
            <a:r>
              <a:rPr lang="ko-KR" altLang="en-US" sz="800" dirty="0" err="1">
                <a:solidFill>
                  <a:srgbClr val="000000"/>
                </a:solidFill>
                <a:latin typeface="Arial" panose="020B0604020202020204" pitchFamily="34" charset="0"/>
                <a:cs typeface="Arial" panose="020B0604020202020204" pitchFamily="34" charset="0"/>
              </a:rPr>
              <a:t>재설치함</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(7</a:t>
            </a:r>
            <a:r>
              <a:rPr lang="ko-KR" altLang="en-US" sz="800" dirty="0">
                <a:solidFill>
                  <a:srgbClr val="000000"/>
                </a:solidFill>
                <a:latin typeface="Arial" panose="020B0604020202020204" pitchFamily="34" charset="0"/>
                <a:cs typeface="Arial" panose="020B0604020202020204" pitchFamily="34" charset="0"/>
              </a:rPr>
              <a:t>월</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제작</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설치</a:t>
            </a:r>
            <a:r>
              <a:rPr lang="en-US" altLang="ko-KR" sz="800" dirty="0">
                <a:solidFill>
                  <a:srgbClr val="000000"/>
                </a:solidFill>
                <a:latin typeface="Arial" panose="020B0604020202020204" pitchFamily="34" charset="0"/>
                <a:cs typeface="Arial" panose="020B0604020202020204" pitchFamily="34" charset="0"/>
              </a:rPr>
              <a:t>, 9</a:t>
            </a:r>
            <a:r>
              <a:rPr lang="ko-KR" altLang="en-US" sz="800" dirty="0">
                <a:solidFill>
                  <a:srgbClr val="000000"/>
                </a:solidFill>
                <a:latin typeface="Arial" panose="020B0604020202020204" pitchFamily="34" charset="0"/>
                <a:cs typeface="Arial" panose="020B0604020202020204" pitchFamily="34" charset="0"/>
              </a:rPr>
              <a:t>월 양산 개시</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이와 관련된 유형자산 증감 및 손익은 다음과 같음</a:t>
            </a:r>
            <a:endParaRPr lang="en-US" altLang="ko-KR" sz="900" dirty="0">
              <a:latin typeface="Arial" panose="020B0604020202020204" pitchFamily="34" charset="0"/>
              <a:cs typeface="Arial" panose="020B0604020202020204" pitchFamily="34" charset="0"/>
            </a:endParaRPr>
          </a:p>
        </p:txBody>
      </p:sp>
      <p:sp>
        <p:nvSpPr>
          <p:cNvPr id="30" name="직사각형 119">
            <a:extLst>
              <a:ext uri="{FF2B5EF4-FFF2-40B4-BE49-F238E27FC236}">
                <a16:creationId xmlns:a16="http://schemas.microsoft.com/office/drawing/2014/main" id="{57E5FCD9-3431-4C07-BA45-0B4178C68231}"/>
              </a:ext>
            </a:extLst>
          </p:cNvPr>
          <p:cNvSpPr/>
          <p:nvPr/>
        </p:nvSpPr>
        <p:spPr bwMode="auto">
          <a:xfrm>
            <a:off x="601200" y="6038800"/>
            <a:ext cx="4170153" cy="215444"/>
          </a:xfrm>
          <a:prstGeom prst="rect">
            <a:avLst/>
          </a:prstGeom>
          <a:noFill/>
          <a:ln w="9525" cap="flat" cmpd="sng" algn="ctr">
            <a:noFill/>
            <a:prstDash val="solid"/>
            <a:round/>
            <a:headEnd type="none" w="med" len="med"/>
            <a:tailEnd type="none" w="med" len="med"/>
          </a:ln>
          <a:effectLst/>
        </p:spPr>
        <p:txBody>
          <a:bodyPr lIns="0" tIns="0" rIns="0" bIns="0" rtlCol="0" anchor="ctr">
            <a:spAutoFit/>
          </a:bodyPr>
          <a:lstStyle/>
          <a:p>
            <a:pPr defTabSz="826710">
              <a:buClr>
                <a:srgbClr val="99CC00"/>
              </a:buClr>
              <a:tabLst>
                <a:tab pos="241125" algn="l"/>
              </a:tabLst>
            </a:pPr>
            <a:r>
              <a:rPr lang="fr-FR" altLang="ko-KR" sz="700" dirty="0">
                <a:solidFill>
                  <a:prstClr val="black"/>
                </a:solidFill>
                <a:latin typeface="Arial" panose="020B0604020202020204" pitchFamily="34" charset="0"/>
                <a:ea typeface="+mj-ea"/>
                <a:cs typeface="Arial" panose="020B0604020202020204" pitchFamily="34" charset="0"/>
              </a:rPr>
              <a:t>Source: VDR 6.1.6, VDR 6.1.7, Dart</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2022</a:t>
            </a:r>
            <a:r>
              <a:rPr lang="ko-KR" altLang="en-US" sz="700" dirty="0">
                <a:solidFill>
                  <a:prstClr val="black"/>
                </a:solidFill>
                <a:latin typeface="Arial" panose="020B0604020202020204" pitchFamily="34" charset="0"/>
                <a:ea typeface="+mj-ea"/>
                <a:cs typeface="Arial" panose="020B0604020202020204" pitchFamily="34" charset="0"/>
              </a:rPr>
              <a:t>년</a:t>
            </a:r>
            <a:r>
              <a:rPr lang="en-US" altLang="ko-KR" sz="700" dirty="0">
                <a:solidFill>
                  <a:prstClr val="black"/>
                </a:solidFill>
                <a:latin typeface="Arial" panose="020B0604020202020204" pitchFamily="34" charset="0"/>
                <a:ea typeface="+mj-ea"/>
                <a:cs typeface="Arial" panose="020B0604020202020204" pitchFamily="34" charset="0"/>
              </a:rPr>
              <a:t> 1</a:t>
            </a:r>
            <a:r>
              <a:rPr lang="ko-KR" altLang="en-US" sz="700" dirty="0">
                <a:solidFill>
                  <a:prstClr val="black"/>
                </a:solidFill>
                <a:latin typeface="Arial" panose="020B0604020202020204" pitchFamily="34" charset="0"/>
                <a:ea typeface="+mj-ea"/>
                <a:cs typeface="Arial" panose="020B0604020202020204" pitchFamily="34" charset="0"/>
              </a:rPr>
              <a:t>분기 중</a:t>
            </a:r>
            <a:r>
              <a:rPr lang="en-US" altLang="ko-KR" sz="700" dirty="0">
                <a:solidFill>
                  <a:prstClr val="black"/>
                </a:solidFill>
                <a:latin typeface="Arial" panose="020B0604020202020204" pitchFamily="34" charset="0"/>
                <a:ea typeface="+mj-ea"/>
                <a:cs typeface="Arial" panose="020B0604020202020204" pitchFamily="34" charset="0"/>
              </a:rPr>
              <a:t> </a:t>
            </a:r>
            <a:r>
              <a:rPr lang="en-US" altLang="ko-KR" sz="700" dirty="0" err="1">
                <a:solidFill>
                  <a:prstClr val="black"/>
                </a:solidFill>
                <a:latin typeface="Arial" panose="020B0604020202020204" pitchFamily="34" charset="0"/>
                <a:ea typeface="+mj-ea"/>
                <a:cs typeface="Arial" panose="020B0604020202020204" pitchFamily="34" charset="0"/>
              </a:rPr>
              <a:t>CapEx</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지출액은 존재하지 않음</a:t>
            </a:r>
            <a:endParaRPr lang="en-US" altLang="ko-KR" sz="700" dirty="0">
              <a:solidFill>
                <a:prstClr val="black"/>
              </a:solidFill>
              <a:latin typeface="Arial" panose="020B0604020202020204" pitchFamily="34" charset="0"/>
              <a:ea typeface="+mj-ea"/>
              <a:cs typeface="Arial" panose="020B0604020202020204" pitchFamily="34" charset="0"/>
            </a:endParaRPr>
          </a:p>
        </p:txBody>
      </p:sp>
      <p:graphicFrame>
        <p:nvGraphicFramePr>
          <p:cNvPr id="22" name="표 21">
            <a:extLst>
              <a:ext uri="{FF2B5EF4-FFF2-40B4-BE49-F238E27FC236}">
                <a16:creationId xmlns:a16="http://schemas.microsoft.com/office/drawing/2014/main" id="{E12CEBA6-95D7-4C43-B4C2-E6426C4527E1}"/>
              </a:ext>
            </a:extLst>
          </p:cNvPr>
          <p:cNvGraphicFramePr>
            <a:graphicFrameLocks noGrp="1"/>
          </p:cNvGraphicFramePr>
          <p:nvPr>
            <p:extLst>
              <p:ext uri="{D42A27DB-BD31-4B8C-83A1-F6EECF244321}">
                <p14:modId xmlns:p14="http://schemas.microsoft.com/office/powerpoint/2010/main" val="280832088"/>
              </p:ext>
            </p:extLst>
          </p:nvPr>
        </p:nvGraphicFramePr>
        <p:xfrm>
          <a:off x="601200" y="1732535"/>
          <a:ext cx="3981603" cy="1463040"/>
        </p:xfrm>
        <a:graphic>
          <a:graphicData uri="http://schemas.openxmlformats.org/drawingml/2006/table">
            <a:tbl>
              <a:tblPr/>
              <a:tblGrid>
                <a:gridCol w="1191151">
                  <a:extLst>
                    <a:ext uri="{9D8B030D-6E8A-4147-A177-3AD203B41FA5}">
                      <a16:colId xmlns:a16="http://schemas.microsoft.com/office/drawing/2014/main" val="949636890"/>
                    </a:ext>
                  </a:extLst>
                </a:gridCol>
                <a:gridCol w="697613">
                  <a:extLst>
                    <a:ext uri="{9D8B030D-6E8A-4147-A177-3AD203B41FA5}">
                      <a16:colId xmlns:a16="http://schemas.microsoft.com/office/drawing/2014/main" val="3524604416"/>
                    </a:ext>
                  </a:extLst>
                </a:gridCol>
                <a:gridCol w="697613">
                  <a:extLst>
                    <a:ext uri="{9D8B030D-6E8A-4147-A177-3AD203B41FA5}">
                      <a16:colId xmlns:a16="http://schemas.microsoft.com/office/drawing/2014/main" val="2965863090"/>
                    </a:ext>
                  </a:extLst>
                </a:gridCol>
                <a:gridCol w="697613">
                  <a:extLst>
                    <a:ext uri="{9D8B030D-6E8A-4147-A177-3AD203B41FA5}">
                      <a16:colId xmlns:a16="http://schemas.microsoft.com/office/drawing/2014/main" val="3868585182"/>
                    </a:ext>
                  </a:extLst>
                </a:gridCol>
                <a:gridCol w="697613">
                  <a:extLst>
                    <a:ext uri="{9D8B030D-6E8A-4147-A177-3AD203B41FA5}">
                      <a16:colId xmlns:a16="http://schemas.microsoft.com/office/drawing/2014/main" val="205881860"/>
                    </a:ext>
                  </a:extLst>
                </a:gridCol>
              </a:tblGrid>
              <a:tr h="121920">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과거 </a:t>
                      </a:r>
                      <a:r>
                        <a:rPr lang="en-US" altLang="ko-KR"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CapEx</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r>
                        <a:rPr lang="en-US" sz="8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663548395"/>
                  </a:ext>
                </a:extLst>
              </a:tr>
              <a:tr h="12192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4179935695"/>
                  </a:ext>
                </a:extLst>
              </a:tr>
              <a:tr h="121920">
                <a:tc>
                  <a:txBody>
                    <a:bodyPr/>
                    <a:lstStyle/>
                    <a:p>
                      <a:pPr algn="l" rtl="0"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%of</a:t>
                      </a: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제품매출</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2159994707"/>
                  </a:ext>
                </a:extLst>
              </a:tr>
              <a:tr h="121920">
                <a:tc>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Expansion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1576822253"/>
                  </a:ext>
                </a:extLst>
              </a:tr>
              <a:tr h="12192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및 생산성 증대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244318357"/>
                  </a:ext>
                </a:extLst>
              </a:tr>
              <a:tr h="12192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수익성</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313661604"/>
                  </a:ext>
                </a:extLst>
              </a:tr>
              <a:tr h="12192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품질향상</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88013021"/>
                  </a:ext>
                </a:extLst>
              </a:tr>
              <a:tr h="12192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공정개선</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2944606"/>
                  </a:ext>
                </a:extLst>
              </a:tr>
              <a:tr h="12192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3766769578"/>
                  </a:ext>
                </a:extLst>
              </a:tr>
              <a:tr h="12192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법규준수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1297613"/>
                  </a:ext>
                </a:extLst>
              </a:tr>
              <a:tr h="121920">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경상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1056225279"/>
                  </a:ext>
                </a:extLst>
              </a:tr>
              <a:tr h="121920">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보수성</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85611931"/>
                  </a:ext>
                </a:extLst>
              </a:tr>
            </a:tbl>
          </a:graphicData>
        </a:graphic>
      </p:graphicFrame>
      <p:cxnSp>
        <p:nvCxnSpPr>
          <p:cNvPr id="7" name="연결선: 꺾임 6">
            <a:extLst>
              <a:ext uri="{FF2B5EF4-FFF2-40B4-BE49-F238E27FC236}">
                <a16:creationId xmlns:a16="http://schemas.microsoft.com/office/drawing/2014/main" id="{3CE821D7-F5C2-4B99-82FF-0657B0CB34D7}"/>
              </a:ext>
            </a:extLst>
          </p:cNvPr>
          <p:cNvCxnSpPr>
            <a:cxnSpLocks/>
            <a:stCxn id="22" idx="1"/>
          </p:cNvCxnSpPr>
          <p:nvPr/>
        </p:nvCxnSpPr>
        <p:spPr>
          <a:xfrm rot="10800000" flipV="1">
            <a:off x="601200" y="2464054"/>
            <a:ext cx="12700" cy="1445133"/>
          </a:xfrm>
          <a:prstGeom prst="bentConnector3">
            <a:avLst>
              <a:gd name="adj1" fmla="val 1800000"/>
            </a:avLst>
          </a:prstGeom>
          <a:ln w="85725">
            <a:solidFill>
              <a:srgbClr val="CCEDEC"/>
            </a:solidFill>
            <a:headEnd w="sm" len="sm"/>
            <a:tailEnd type="triangle" w="sm" len="sm"/>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57B58E01-4322-4EF2-9423-105B14A84ECA}"/>
              </a:ext>
            </a:extLst>
          </p:cNvPr>
          <p:cNvGraphicFramePr>
            <a:graphicFrameLocks noGrp="1"/>
          </p:cNvGraphicFramePr>
          <p:nvPr>
            <p:extLst>
              <p:ext uri="{D42A27DB-BD31-4B8C-83A1-F6EECF244321}">
                <p14:modId xmlns:p14="http://schemas.microsoft.com/office/powerpoint/2010/main" val="3512256828"/>
              </p:ext>
            </p:extLst>
          </p:nvPr>
        </p:nvGraphicFramePr>
        <p:xfrm>
          <a:off x="601201" y="3259073"/>
          <a:ext cx="4009179" cy="1300230"/>
        </p:xfrm>
        <a:graphic>
          <a:graphicData uri="http://schemas.openxmlformats.org/drawingml/2006/table">
            <a:tbl>
              <a:tblPr/>
              <a:tblGrid>
                <a:gridCol w="106844">
                  <a:extLst>
                    <a:ext uri="{9D8B030D-6E8A-4147-A177-3AD203B41FA5}">
                      <a16:colId xmlns:a16="http://schemas.microsoft.com/office/drawing/2014/main" val="3755199284"/>
                    </a:ext>
                  </a:extLst>
                </a:gridCol>
                <a:gridCol w="965307">
                  <a:extLst>
                    <a:ext uri="{9D8B030D-6E8A-4147-A177-3AD203B41FA5}">
                      <a16:colId xmlns:a16="http://schemas.microsoft.com/office/drawing/2014/main" val="1440538962"/>
                    </a:ext>
                  </a:extLst>
                </a:gridCol>
                <a:gridCol w="734257">
                  <a:extLst>
                    <a:ext uri="{9D8B030D-6E8A-4147-A177-3AD203B41FA5}">
                      <a16:colId xmlns:a16="http://schemas.microsoft.com/office/drawing/2014/main" val="2973239670"/>
                    </a:ext>
                  </a:extLst>
                </a:gridCol>
                <a:gridCol w="734257">
                  <a:extLst>
                    <a:ext uri="{9D8B030D-6E8A-4147-A177-3AD203B41FA5}">
                      <a16:colId xmlns:a16="http://schemas.microsoft.com/office/drawing/2014/main" val="3360255579"/>
                    </a:ext>
                  </a:extLst>
                </a:gridCol>
                <a:gridCol w="734257">
                  <a:extLst>
                    <a:ext uri="{9D8B030D-6E8A-4147-A177-3AD203B41FA5}">
                      <a16:colId xmlns:a16="http://schemas.microsoft.com/office/drawing/2014/main" val="2402545118"/>
                    </a:ext>
                  </a:extLst>
                </a:gridCol>
                <a:gridCol w="734257">
                  <a:extLst>
                    <a:ext uri="{9D8B030D-6E8A-4147-A177-3AD203B41FA5}">
                      <a16:colId xmlns:a16="http://schemas.microsoft.com/office/drawing/2014/main" val="468495116"/>
                    </a:ext>
                  </a:extLst>
                </a:gridCol>
              </a:tblGrid>
              <a:tr h="130023">
                <a:tc gridSpan="2">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과거 </a:t>
                      </a:r>
                      <a:r>
                        <a:rPr lang="en-US" altLang="ko-KR"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CapEx</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r>
                        <a:rPr lang="en-US" sz="8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182372564"/>
                  </a:ext>
                </a:extLst>
              </a:tr>
              <a:tr h="130023">
                <a:tc gridSpan="2">
                  <a:txBody>
                    <a:bodyPr/>
                    <a:lstStyle/>
                    <a:p>
                      <a:pPr algn="l"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Total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167868028"/>
                  </a:ext>
                </a:extLst>
              </a:tr>
              <a:tr h="130023">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생산공정관련투자</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648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3386641229"/>
                  </a:ext>
                </a:extLst>
              </a:tr>
              <a:tr h="130023">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CM1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841236636"/>
                  </a:ext>
                </a:extLst>
              </a:tr>
              <a:tr h="130023">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CM2</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81452031"/>
                  </a:ext>
                </a:extLst>
              </a:tr>
              <a:tr h="130023">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CM5</a:t>
                      </a:r>
                    </a:p>
                  </a:txBody>
                  <a:tcPr marL="36000" marR="36000" marT="0" marB="0" anchor="ctr">
                    <a:lnL>
                      <a:noFill/>
                    </a:lnL>
                    <a:lnR>
                      <a:noFill/>
                    </a:lnR>
                    <a:lnT>
                      <a:noFill/>
                    </a:lnT>
                    <a:lnB>
                      <a:noFill/>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 </a:t>
                      </a:r>
                    </a:p>
                  </a:txBody>
                  <a:tcPr marL="36000" marR="36000" marT="0" marB="0" anchor="ctr">
                    <a:lnL>
                      <a:noFill/>
                    </a:lnL>
                    <a:lnR>
                      <a:noFill/>
                    </a:lnR>
                    <a:lnT>
                      <a:noFill/>
                    </a:lnT>
                    <a:lnB>
                      <a:noFill/>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 </a:t>
                      </a:r>
                    </a:p>
                  </a:txBody>
                  <a:tcPr marL="36000" marR="36000" marT="0" marB="0" anchor="ctr">
                    <a:lnL>
                      <a:noFill/>
                    </a:lnL>
                    <a:lnR>
                      <a:noFill/>
                    </a:lnR>
                    <a:lnT>
                      <a:noFill/>
                    </a:lnT>
                    <a:lnB>
                      <a:noFill/>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CCEDEC"/>
                    </a:solidFill>
                  </a:tcPr>
                </a:tc>
                <a:extLst>
                  <a:ext uri="{0D108BD9-81ED-4DB2-BD59-A6C34878D82A}">
                    <a16:rowId xmlns:a16="http://schemas.microsoft.com/office/drawing/2014/main" val="474247356"/>
                  </a:ext>
                </a:extLst>
              </a:tr>
              <a:tr h="130023">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CM6</a:t>
                      </a:r>
                    </a:p>
                  </a:txBody>
                  <a:tcPr marL="36000" marR="36000" marT="0" marB="0" anchor="ctr">
                    <a:lnL>
                      <a:noFill/>
                    </a:lnL>
                    <a:lnR>
                      <a:noFill/>
                    </a:lnR>
                    <a:lnT>
                      <a:noFill/>
                    </a:lnT>
                    <a:lnB>
                      <a:noFill/>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 </a:t>
                      </a:r>
                    </a:p>
                  </a:txBody>
                  <a:tcPr marL="36000" marR="36000" marT="0" marB="0" anchor="ctr">
                    <a:lnL>
                      <a:noFill/>
                    </a:lnL>
                    <a:lnR>
                      <a:noFill/>
                    </a:lnR>
                    <a:lnT>
                      <a:noFill/>
                    </a:lnT>
                    <a:lnB>
                      <a:noFill/>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08192867"/>
                  </a:ext>
                </a:extLst>
              </a:tr>
              <a:tr h="130023">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 공통</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5162340"/>
                  </a:ext>
                </a:extLst>
              </a:tr>
              <a:tr h="130023">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유틸리티 설비 투자</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4074745213"/>
                  </a:ext>
                </a:extLst>
              </a:tr>
              <a:tr h="130023">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 관련 투자</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719053352"/>
                  </a:ext>
                </a:extLst>
              </a:tr>
            </a:tbl>
          </a:graphicData>
        </a:graphic>
      </p:graphicFrame>
      <p:sp>
        <p:nvSpPr>
          <p:cNvPr id="36" name="직사각형 119">
            <a:extLst>
              <a:ext uri="{FF2B5EF4-FFF2-40B4-BE49-F238E27FC236}">
                <a16:creationId xmlns:a16="http://schemas.microsoft.com/office/drawing/2014/main" id="{406D155D-6D9B-4CA7-A7C6-30B78E84C3F1}"/>
              </a:ext>
            </a:extLst>
          </p:cNvPr>
          <p:cNvSpPr/>
          <p:nvPr/>
        </p:nvSpPr>
        <p:spPr bwMode="auto">
          <a:xfrm>
            <a:off x="4369318" y="4415868"/>
            <a:ext cx="2860953" cy="70114"/>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단위</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백만원 </a:t>
            </a:r>
            <a:r>
              <a:rPr lang="en-US" altLang="ko-KR" sz="700" dirty="0">
                <a:solidFill>
                  <a:prstClr val="black"/>
                </a:solidFill>
                <a:latin typeface="Arial" panose="020B0604020202020204" pitchFamily="34" charset="0"/>
                <a:ea typeface="+mj-ea"/>
                <a:cs typeface="Arial" panose="020B0604020202020204" pitchFamily="34" charset="0"/>
              </a:rPr>
              <a:t>/ Source: Dart)</a:t>
            </a:r>
          </a:p>
        </p:txBody>
      </p:sp>
      <p:graphicFrame>
        <p:nvGraphicFramePr>
          <p:cNvPr id="3" name="표 2">
            <a:extLst>
              <a:ext uri="{FF2B5EF4-FFF2-40B4-BE49-F238E27FC236}">
                <a16:creationId xmlns:a16="http://schemas.microsoft.com/office/drawing/2014/main" id="{C4B6B6F2-2E01-4059-B8DE-9833DCDB26D7}"/>
              </a:ext>
            </a:extLst>
          </p:cNvPr>
          <p:cNvGraphicFramePr>
            <a:graphicFrameLocks noGrp="1"/>
          </p:cNvGraphicFramePr>
          <p:nvPr>
            <p:extLst>
              <p:ext uri="{D42A27DB-BD31-4B8C-83A1-F6EECF244321}">
                <p14:modId xmlns:p14="http://schemas.microsoft.com/office/powerpoint/2010/main" val="443587560"/>
              </p:ext>
            </p:extLst>
          </p:nvPr>
        </p:nvGraphicFramePr>
        <p:xfrm>
          <a:off x="5024438" y="4504511"/>
          <a:ext cx="2188234" cy="426720"/>
        </p:xfrm>
        <a:graphic>
          <a:graphicData uri="http://schemas.openxmlformats.org/drawingml/2006/table">
            <a:tbl>
              <a:tblPr/>
              <a:tblGrid>
                <a:gridCol w="352234">
                  <a:extLst>
                    <a:ext uri="{9D8B030D-6E8A-4147-A177-3AD203B41FA5}">
                      <a16:colId xmlns:a16="http://schemas.microsoft.com/office/drawing/2014/main" val="3204489249"/>
                    </a:ext>
                  </a:extLst>
                </a:gridCol>
                <a:gridCol w="612000">
                  <a:extLst>
                    <a:ext uri="{9D8B030D-6E8A-4147-A177-3AD203B41FA5}">
                      <a16:colId xmlns:a16="http://schemas.microsoft.com/office/drawing/2014/main" val="1747803707"/>
                    </a:ext>
                  </a:extLst>
                </a:gridCol>
                <a:gridCol w="612000">
                  <a:extLst>
                    <a:ext uri="{9D8B030D-6E8A-4147-A177-3AD203B41FA5}">
                      <a16:colId xmlns:a16="http://schemas.microsoft.com/office/drawing/2014/main" val="2141791264"/>
                    </a:ext>
                  </a:extLst>
                </a:gridCol>
                <a:gridCol w="612000">
                  <a:extLst>
                    <a:ext uri="{9D8B030D-6E8A-4147-A177-3AD203B41FA5}">
                      <a16:colId xmlns:a16="http://schemas.microsoft.com/office/drawing/2014/main" val="3508123165"/>
                    </a:ext>
                  </a:extLst>
                </a:gridCol>
              </a:tblGrid>
              <a:tr h="106680">
                <a:tc>
                  <a:txBody>
                    <a:bodyPr/>
                    <a:lstStyle/>
                    <a:p>
                      <a:pPr algn="ctr" fontAlgn="ctr"/>
                      <a:endPar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자산 </a:t>
                      </a:r>
                      <a:r>
                        <a:rPr lang="ko-KR" altLang="en-US" sz="7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소실액</a:t>
                      </a:r>
                      <a:r>
                        <a:rPr lang="en-US" altLang="ko-KR" sz="7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CM5 </a:t>
                      </a: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투자액</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보험금</a:t>
                      </a:r>
                      <a:r>
                        <a:rPr lang="en-US" altLang="ko-KR" sz="7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942901760"/>
                  </a:ext>
                </a:extLst>
              </a:tr>
              <a:tr h="106680">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pattFill prst="pct50">
                      <a:fgClr>
                        <a:srgbClr val="000000"/>
                      </a:fgClr>
                      <a:bgClr>
                        <a:srgbClr val="FFFFFF"/>
                      </a:bgClr>
                    </a:pattFill>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pattFill prst="pct50">
                      <a:fgClr>
                        <a:srgbClr val="000000"/>
                      </a:fgClr>
                      <a:bgClr>
                        <a:srgbClr val="FFFFFF"/>
                      </a:bgClr>
                    </a:pattFill>
                  </a:tcPr>
                </a:tc>
                <a:extLst>
                  <a:ext uri="{0D108BD9-81ED-4DB2-BD59-A6C34878D82A}">
                    <a16:rowId xmlns:a16="http://schemas.microsoft.com/office/drawing/2014/main" val="2901786082"/>
                  </a:ext>
                </a:extLst>
              </a:tr>
              <a:tr h="106680">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6140282"/>
                  </a:ext>
                </a:extLst>
              </a:tr>
              <a:tr h="106680">
                <a:tc>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r>
                        <a:rPr lang="en-US" altLang="ko-KR" sz="7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1689993954"/>
                  </a:ext>
                </a:extLst>
              </a:tr>
            </a:tbl>
          </a:graphicData>
        </a:graphic>
      </p:graphicFrame>
      <p:sp>
        <p:nvSpPr>
          <p:cNvPr id="24" name="직사각형 119">
            <a:extLst>
              <a:ext uri="{FF2B5EF4-FFF2-40B4-BE49-F238E27FC236}">
                <a16:creationId xmlns:a16="http://schemas.microsoft.com/office/drawing/2014/main" id="{688D0480-C41F-4669-9683-E0519C92A3EE}"/>
              </a:ext>
            </a:extLst>
          </p:cNvPr>
          <p:cNvSpPr/>
          <p:nvPr/>
        </p:nvSpPr>
        <p:spPr bwMode="auto">
          <a:xfrm>
            <a:off x="7350211" y="4363391"/>
            <a:ext cx="2079539" cy="646331"/>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기계장치</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비품 금액 소실</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관련 손실은 기타비용</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재해손실</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으로 인식 </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화재보험금 수령액 </a:t>
            </a:r>
            <a:r>
              <a:rPr lang="en-US" altLang="ko-KR" sz="700" dirty="0">
                <a:solidFill>
                  <a:prstClr val="black"/>
                </a:solidFill>
                <a:latin typeface="Arial" panose="020B0604020202020204" pitchFamily="34" charset="0"/>
                <a:ea typeface="+mj-ea"/>
                <a:cs typeface="Arial" panose="020B0604020202020204" pitchFamily="34" charset="0"/>
              </a:rPr>
              <a:t>2,176</a:t>
            </a:r>
            <a:r>
              <a:rPr lang="ko-KR" altLang="en-US" sz="700" dirty="0">
                <a:solidFill>
                  <a:prstClr val="black"/>
                </a:solidFill>
                <a:latin typeface="Arial" panose="020B0604020202020204" pitchFamily="34" charset="0"/>
                <a:ea typeface="+mj-ea"/>
                <a:cs typeface="Arial" panose="020B0604020202020204" pitchFamily="34" charset="0"/>
              </a:rPr>
              <a:t>백만원은 기타수익</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보험차익</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으로 인식</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2: </a:t>
            </a:r>
            <a:r>
              <a:rPr lang="ko-KR" altLang="en-US" sz="700" dirty="0">
                <a:solidFill>
                  <a:prstClr val="black"/>
                </a:solidFill>
                <a:latin typeface="Arial" panose="020B0604020202020204" pitchFamily="34" charset="0"/>
                <a:ea typeface="+mj-ea"/>
                <a:cs typeface="Arial" panose="020B0604020202020204" pitchFamily="34" charset="0"/>
              </a:rPr>
              <a:t>최종 화재의 영향으로 유형자산 </a:t>
            </a:r>
            <a:r>
              <a:rPr lang="en-US" altLang="ko-KR" sz="700" dirty="0">
                <a:solidFill>
                  <a:prstClr val="black"/>
                </a:solidFill>
                <a:latin typeface="Arial" panose="020B0604020202020204" pitchFamily="34" charset="0"/>
                <a:ea typeface="+mj-ea"/>
                <a:cs typeface="Arial" panose="020B0604020202020204" pitchFamily="34" charset="0"/>
              </a:rPr>
              <a:t>10.6</a:t>
            </a:r>
            <a:r>
              <a:rPr lang="ko-KR" altLang="en-US" sz="700" dirty="0">
                <a:solidFill>
                  <a:prstClr val="black"/>
                </a:solidFill>
                <a:latin typeface="Arial" panose="020B0604020202020204" pitchFamily="34" charset="0"/>
                <a:ea typeface="+mj-ea"/>
                <a:cs typeface="Arial" panose="020B0604020202020204" pitchFamily="34" charset="0"/>
              </a:rPr>
              <a:t>억원 증가</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현금 </a:t>
            </a:r>
            <a:r>
              <a:rPr lang="en-US" altLang="ko-KR" sz="700" dirty="0">
                <a:solidFill>
                  <a:prstClr val="black"/>
                </a:solidFill>
                <a:latin typeface="Arial" panose="020B0604020202020204" pitchFamily="34" charset="0"/>
                <a:ea typeface="+mj-ea"/>
                <a:cs typeface="Arial" panose="020B0604020202020204" pitchFamily="34" charset="0"/>
              </a:rPr>
              <a:t>2.6</a:t>
            </a:r>
            <a:r>
              <a:rPr lang="ko-KR" altLang="en-US" sz="700" dirty="0">
                <a:solidFill>
                  <a:prstClr val="black"/>
                </a:solidFill>
                <a:latin typeface="Arial" panose="020B0604020202020204" pitchFamily="34" charset="0"/>
                <a:ea typeface="+mj-ea"/>
                <a:cs typeface="Arial" panose="020B0604020202020204" pitchFamily="34" charset="0"/>
              </a:rPr>
              <a:t>억원 감소</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관련이익</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보험차익</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재해손실</a:t>
            </a:r>
            <a:r>
              <a:rPr lang="en-US" altLang="ko-KR" sz="700" dirty="0">
                <a:solidFill>
                  <a:prstClr val="black"/>
                </a:solidFill>
                <a:latin typeface="Arial" panose="020B0604020202020204" pitchFamily="34" charset="0"/>
                <a:ea typeface="+mj-ea"/>
                <a:cs typeface="Arial" panose="020B0604020202020204" pitchFamily="34" charset="0"/>
              </a:rPr>
              <a:t>) 8.0</a:t>
            </a:r>
            <a:r>
              <a:rPr lang="ko-KR" altLang="en-US" sz="700" dirty="0">
                <a:solidFill>
                  <a:prstClr val="black"/>
                </a:solidFill>
                <a:latin typeface="Arial" panose="020B0604020202020204" pitchFamily="34" charset="0"/>
                <a:ea typeface="+mj-ea"/>
                <a:cs typeface="Arial" panose="020B0604020202020204" pitchFamily="34" charset="0"/>
              </a:rPr>
              <a:t>억원의 효과가 발생</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25" name="Title 1">
            <a:extLst>
              <a:ext uri="{FF2B5EF4-FFF2-40B4-BE49-F238E27FC236}">
                <a16:creationId xmlns:a16="http://schemas.microsoft.com/office/drawing/2014/main" id="{40A8717D-CD5D-4570-8B7F-A567EAD07554}"/>
              </a:ext>
            </a:extLst>
          </p:cNvPr>
          <p:cNvSpPr txBox="1">
            <a:spLocks/>
          </p:cNvSpPr>
          <p:nvPr/>
        </p:nvSpPr>
        <p:spPr>
          <a:xfrm>
            <a:off x="6041176" y="1666984"/>
            <a:ext cx="2762299" cy="142189"/>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총 </a:t>
            </a:r>
            <a:r>
              <a:rPr lang="en-US" altLang="ko-KR" sz="1000" b="1" dirty="0" err="1">
                <a:solidFill>
                  <a:srgbClr val="002997"/>
                </a:solidFill>
                <a:latin typeface="Arial" panose="020B0604020202020204" pitchFamily="34" charset="0"/>
                <a:ea typeface="+mj-ea"/>
                <a:cs typeface="Arial" panose="020B0604020202020204" pitchFamily="34" charset="0"/>
              </a:rPr>
              <a:t>CapEx</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및 제품매출액 대비 총 </a:t>
            </a:r>
            <a:r>
              <a:rPr lang="en-US" altLang="ko-KR" sz="1000" b="1" dirty="0" err="1">
                <a:solidFill>
                  <a:srgbClr val="002997"/>
                </a:solidFill>
                <a:latin typeface="Arial" panose="020B0604020202020204" pitchFamily="34" charset="0"/>
                <a:ea typeface="+mj-ea"/>
                <a:cs typeface="Arial" panose="020B0604020202020204" pitchFamily="34" charset="0"/>
              </a:rPr>
              <a:t>CapEx</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추이</a:t>
            </a:r>
            <a:r>
              <a:rPr lang="en-US" altLang="ko-KR" sz="1000" b="1" dirty="0">
                <a:solidFill>
                  <a:srgbClr val="002997"/>
                </a:solidFill>
                <a:latin typeface="Arial" panose="020B0604020202020204" pitchFamily="34" charset="0"/>
                <a:ea typeface="+mj-ea"/>
                <a:cs typeface="Arial" panose="020B0604020202020204" pitchFamily="34" charset="0"/>
              </a:rPr>
              <a:t>]</a:t>
            </a:r>
          </a:p>
        </p:txBody>
      </p:sp>
      <p:sp>
        <p:nvSpPr>
          <p:cNvPr id="26" name="TextBox 25">
            <a:extLst>
              <a:ext uri="{FF2B5EF4-FFF2-40B4-BE49-F238E27FC236}">
                <a16:creationId xmlns:a16="http://schemas.microsoft.com/office/drawing/2014/main" id="{08080666-9562-460E-9FF0-C729937E271E}"/>
              </a:ext>
            </a:extLst>
          </p:cNvPr>
          <p:cNvSpPr txBox="1"/>
          <p:nvPr/>
        </p:nvSpPr>
        <p:spPr>
          <a:xfrm>
            <a:off x="4850260" y="4903128"/>
            <a:ext cx="4579490" cy="1215112"/>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미디어부문 향후 </a:t>
            </a:r>
            <a:r>
              <a:rPr lang="en-US" altLang="ko-KR" sz="900" b="1" u="sng" dirty="0" err="1">
                <a:solidFill>
                  <a:srgbClr val="000000"/>
                </a:solidFill>
                <a:latin typeface="Arial" panose="020B0604020202020204" pitchFamily="34" charset="0"/>
                <a:cs typeface="Arial" panose="020B0604020202020204" pitchFamily="34" charset="0"/>
              </a:rPr>
              <a:t>CapEx</a:t>
            </a:r>
            <a:endParaRPr lang="en-US" altLang="ko-KR" sz="900" b="1" u="sng"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2023</a:t>
            </a:r>
            <a:r>
              <a:rPr lang="ko-KR" altLang="en-US" sz="800" dirty="0">
                <a:solidFill>
                  <a:srgbClr val="000000"/>
                </a:solidFill>
                <a:latin typeface="Arial" panose="020B0604020202020204" pitchFamily="34" charset="0"/>
                <a:cs typeface="Arial" panose="020B0604020202020204" pitchFamily="34" charset="0"/>
              </a:rPr>
              <a:t>년 미디어부문의 </a:t>
            </a:r>
            <a:r>
              <a:rPr lang="en-US" altLang="ko-KR" sz="800" dirty="0" err="1">
                <a:solidFill>
                  <a:srgbClr val="000000"/>
                </a:solidFill>
                <a:latin typeface="Arial" panose="020B0604020202020204" pitchFamily="34" charset="0"/>
                <a:cs typeface="Arial" panose="020B0604020202020204" pitchFamily="34" charset="0"/>
              </a:rPr>
              <a:t>CapEx</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추정액은 매출 및 생산성 증대 </a:t>
            </a:r>
            <a:r>
              <a:rPr lang="en-US" altLang="ko-KR" sz="800" dirty="0">
                <a:solidFill>
                  <a:srgbClr val="000000"/>
                </a:solidFill>
                <a:latin typeface="Arial" panose="020B0604020202020204" pitchFamily="34" charset="0"/>
                <a:cs typeface="Arial" panose="020B0604020202020204" pitchFamily="34" charset="0"/>
              </a:rPr>
              <a:t>3.5</a:t>
            </a:r>
            <a:r>
              <a:rPr lang="ko-KR" altLang="en-US" sz="800" dirty="0">
                <a:solidFill>
                  <a:srgbClr val="000000"/>
                </a:solidFill>
                <a:latin typeface="Arial" panose="020B0604020202020204" pitchFamily="34" charset="0"/>
                <a:cs typeface="Arial" panose="020B0604020202020204" pitchFamily="34" charset="0"/>
              </a:rPr>
              <a:t>억원</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환경규제 </a:t>
            </a:r>
            <a:r>
              <a:rPr lang="en-US" altLang="ko-KR" sz="800" dirty="0">
                <a:solidFill>
                  <a:srgbClr val="000000"/>
                </a:solidFill>
                <a:latin typeface="Arial" panose="020B0604020202020204" pitchFamily="34" charset="0"/>
                <a:cs typeface="Arial" panose="020B0604020202020204" pitchFamily="34" charset="0"/>
              </a:rPr>
              <a:t>0.1</a:t>
            </a:r>
            <a:r>
              <a:rPr lang="ko-KR" altLang="en-US" sz="800" dirty="0">
                <a:solidFill>
                  <a:srgbClr val="000000"/>
                </a:solidFill>
                <a:latin typeface="Arial" panose="020B0604020202020204" pitchFamily="34" charset="0"/>
                <a:cs typeface="Arial" panose="020B0604020202020204" pitchFamily="34" charset="0"/>
              </a:rPr>
              <a:t>억원</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보수성 </a:t>
            </a:r>
            <a:r>
              <a:rPr lang="en-US" altLang="ko-KR" sz="800" dirty="0">
                <a:solidFill>
                  <a:srgbClr val="000000"/>
                </a:solidFill>
                <a:latin typeface="Arial" panose="020B0604020202020204" pitchFamily="34" charset="0"/>
                <a:cs typeface="Arial" panose="020B0604020202020204" pitchFamily="34" charset="0"/>
              </a:rPr>
              <a:t>5.3</a:t>
            </a:r>
            <a:r>
              <a:rPr lang="ko-KR" altLang="en-US" sz="800" dirty="0">
                <a:solidFill>
                  <a:srgbClr val="000000"/>
                </a:solidFill>
                <a:latin typeface="Arial" panose="020B0604020202020204" pitchFamily="34" charset="0"/>
                <a:cs typeface="Arial" panose="020B0604020202020204" pitchFamily="34" charset="0"/>
              </a:rPr>
              <a:t>억원으로 구성됨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매출 및 생산성 증대를 위한 금액은 </a:t>
            </a:r>
            <a:r>
              <a:rPr lang="en-US" altLang="ko-KR" sz="800" dirty="0">
                <a:solidFill>
                  <a:srgbClr val="000000"/>
                </a:solidFill>
                <a:latin typeface="Arial" panose="020B0604020202020204" pitchFamily="34" charset="0"/>
                <a:cs typeface="Arial" panose="020B0604020202020204" pitchFamily="34" charset="0"/>
              </a:rPr>
              <a:t>CM1, CM2 </a:t>
            </a:r>
            <a:r>
              <a:rPr lang="ko-KR" altLang="en-US" sz="800" dirty="0">
                <a:solidFill>
                  <a:srgbClr val="000000"/>
                </a:solidFill>
                <a:latin typeface="Arial" panose="020B0604020202020204" pitchFamily="34" charset="0"/>
                <a:cs typeface="Arial" panose="020B0604020202020204" pitchFamily="34" charset="0"/>
              </a:rPr>
              <a:t>설비의 검정이물</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품질문제 해소를 위한 </a:t>
            </a:r>
            <a:r>
              <a:rPr lang="en-US" altLang="ko-KR" sz="800" dirty="0" err="1">
                <a:solidFill>
                  <a:srgbClr val="000000"/>
                </a:solidFill>
                <a:latin typeface="Arial" panose="020B0604020202020204" pitchFamily="34" charset="0"/>
                <a:cs typeface="Arial" panose="020B0604020202020204" pitchFamily="34" charset="0"/>
              </a:rPr>
              <a:t>CapEx</a:t>
            </a:r>
            <a:r>
              <a:rPr lang="en-US" altLang="ko-KR" sz="800" dirty="0">
                <a:solidFill>
                  <a:srgbClr val="000000"/>
                </a:solidFill>
                <a:latin typeface="Arial" panose="020B0604020202020204" pitchFamily="34" charset="0"/>
                <a:cs typeface="Arial" panose="020B0604020202020204" pitchFamily="34" charset="0"/>
              </a:rPr>
              <a:t> 3.2</a:t>
            </a:r>
            <a:r>
              <a:rPr lang="ko-KR" altLang="en-US" sz="800" dirty="0">
                <a:solidFill>
                  <a:srgbClr val="000000"/>
                </a:solidFill>
                <a:latin typeface="Arial" panose="020B0604020202020204" pitchFamily="34" charset="0"/>
                <a:cs typeface="Arial" panose="020B0604020202020204" pitchFamily="34" charset="0"/>
              </a:rPr>
              <a:t>억원 등으로 구성됨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법규준수를 위한 금액은 대기측정 시 안전위험 감소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작업환경 개선을 위한 지출임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보수성 금액은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설비의 마모</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고정</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점검 등을 위한 지출로 구성됨</a:t>
            </a:r>
            <a:endParaRPr lang="en-US" altLang="ko-KR" sz="800"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회사에 따르면 </a:t>
            </a:r>
            <a:r>
              <a:rPr lang="en-US" altLang="ko-KR" sz="800" dirty="0">
                <a:solidFill>
                  <a:srgbClr val="000000"/>
                </a:solidFill>
                <a:latin typeface="Arial" panose="020B0604020202020204" pitchFamily="34" charset="0"/>
                <a:cs typeface="Arial" panose="020B0604020202020204" pitchFamily="34" charset="0"/>
              </a:rPr>
              <a:t>2023</a:t>
            </a:r>
            <a:r>
              <a:rPr lang="ko-KR" altLang="en-US" sz="800" dirty="0">
                <a:solidFill>
                  <a:srgbClr val="000000"/>
                </a:solidFill>
                <a:latin typeface="Arial" panose="020B0604020202020204" pitchFamily="34" charset="0"/>
                <a:cs typeface="Arial" panose="020B0604020202020204" pitchFamily="34" charset="0"/>
              </a:rPr>
              <a:t>년 이후 매년 </a:t>
            </a:r>
            <a:r>
              <a:rPr lang="en-US" altLang="ko-KR" sz="800" dirty="0">
                <a:solidFill>
                  <a:srgbClr val="000000"/>
                </a:solidFill>
                <a:latin typeface="Arial" panose="020B0604020202020204" pitchFamily="34" charset="0"/>
                <a:cs typeface="Arial" panose="020B0604020202020204" pitchFamily="34" charset="0"/>
              </a:rPr>
              <a:t>2~3 </a:t>
            </a:r>
            <a:r>
              <a:rPr lang="ko-KR" altLang="en-US" sz="800" dirty="0">
                <a:solidFill>
                  <a:srgbClr val="000000"/>
                </a:solidFill>
                <a:latin typeface="Arial" panose="020B0604020202020204" pitchFamily="34" charset="0"/>
                <a:cs typeface="Arial" panose="020B0604020202020204" pitchFamily="34" charset="0"/>
              </a:rPr>
              <a:t>억원 가량 유사한 수준의 투자가 발생할 것으로 예상됨</a:t>
            </a:r>
            <a:endParaRPr lang="en-US" altLang="ko-KR" sz="900" dirty="0">
              <a:latin typeface="Arial" panose="020B0604020202020204" pitchFamily="34" charset="0"/>
              <a:cs typeface="Arial" panose="020B0604020202020204" pitchFamily="34" charset="0"/>
            </a:endParaRPr>
          </a:p>
        </p:txBody>
      </p:sp>
      <p:sp>
        <p:nvSpPr>
          <p:cNvPr id="27" name="순서도: 연결자 26">
            <a:extLst>
              <a:ext uri="{FF2B5EF4-FFF2-40B4-BE49-F238E27FC236}">
                <a16:creationId xmlns:a16="http://schemas.microsoft.com/office/drawing/2014/main" id="{4328EFF9-FEF2-40A1-8A9E-00E1E6EBF39B}"/>
              </a:ext>
            </a:extLst>
          </p:cNvPr>
          <p:cNvSpPr/>
          <p:nvPr/>
        </p:nvSpPr>
        <p:spPr bwMode="auto">
          <a:xfrm>
            <a:off x="1610360" y="4836666"/>
            <a:ext cx="132923" cy="132923"/>
          </a:xfrm>
          <a:prstGeom prst="flowChartConnector">
            <a:avLst/>
          </a:prstGeom>
          <a:solidFill>
            <a:srgbClr val="6D2077"/>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3" name="순서도: 연결자 32">
            <a:extLst>
              <a:ext uri="{FF2B5EF4-FFF2-40B4-BE49-F238E27FC236}">
                <a16:creationId xmlns:a16="http://schemas.microsoft.com/office/drawing/2014/main" id="{833F2851-9A82-4237-8758-E509D673C9EB}"/>
              </a:ext>
            </a:extLst>
          </p:cNvPr>
          <p:cNvSpPr/>
          <p:nvPr/>
        </p:nvSpPr>
        <p:spPr bwMode="auto">
          <a:xfrm>
            <a:off x="3864556" y="3902148"/>
            <a:ext cx="132923" cy="132923"/>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1</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4" name="순서도: 연결자 33">
            <a:extLst>
              <a:ext uri="{FF2B5EF4-FFF2-40B4-BE49-F238E27FC236}">
                <a16:creationId xmlns:a16="http://schemas.microsoft.com/office/drawing/2014/main" id="{6540B59A-B8CD-4B06-81F5-69DAA668572A}"/>
              </a:ext>
            </a:extLst>
          </p:cNvPr>
          <p:cNvSpPr/>
          <p:nvPr/>
        </p:nvSpPr>
        <p:spPr bwMode="auto">
          <a:xfrm>
            <a:off x="4820077" y="3849484"/>
            <a:ext cx="132923" cy="132923"/>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1</a:t>
            </a:r>
            <a:endParaRPr lang="ko-KR" altLang="en-US" sz="600" b="1" kern="0" dirty="0">
              <a:solidFill>
                <a:srgbClr val="FFFFFF"/>
              </a:solidFill>
              <a:latin typeface="Arial" panose="020B0604020202020204" pitchFamily="34" charset="0"/>
              <a:cs typeface="Arial" panose="020B0604020202020204" pitchFamily="34" charset="0"/>
            </a:endParaRPr>
          </a:p>
        </p:txBody>
      </p:sp>
      <p:sp>
        <p:nvSpPr>
          <p:cNvPr id="37" name="순서도: 연결자 36">
            <a:extLst>
              <a:ext uri="{FF2B5EF4-FFF2-40B4-BE49-F238E27FC236}">
                <a16:creationId xmlns:a16="http://schemas.microsoft.com/office/drawing/2014/main" id="{E1DAE90B-83E1-4A45-A760-8E1CF1D3937E}"/>
              </a:ext>
            </a:extLst>
          </p:cNvPr>
          <p:cNvSpPr/>
          <p:nvPr/>
        </p:nvSpPr>
        <p:spPr bwMode="auto">
          <a:xfrm>
            <a:off x="4820077" y="5250825"/>
            <a:ext cx="132923" cy="132923"/>
          </a:xfrm>
          <a:prstGeom prst="flowChartConnector">
            <a:avLst/>
          </a:prstGeom>
          <a:solidFill>
            <a:srgbClr val="6D2077"/>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22041">
              <a:tabLst>
                <a:tab pos="5275517" algn="l"/>
              </a:tabLst>
              <a:defRPr/>
            </a:pPr>
            <a:r>
              <a:rPr lang="en-US" altLang="ko-KR" sz="600" b="1" kern="0" dirty="0">
                <a:solidFill>
                  <a:srgbClr val="FFFFFF"/>
                </a:solidFill>
                <a:latin typeface="Arial" panose="020B0604020202020204" pitchFamily="34" charset="0"/>
                <a:cs typeface="Arial" panose="020B0604020202020204" pitchFamily="34" charset="0"/>
              </a:rPr>
              <a:t>2</a:t>
            </a:r>
            <a:endParaRPr lang="ko-KR" altLang="en-US" sz="600" b="1" kern="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7878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Capacity &amp; Utilization </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mn-ea"/>
                <a:cs typeface="Arial" panose="020B0604020202020204" pitchFamily="34" charset="0"/>
              </a:rPr>
              <a:t>미디어 부문의 주요설비는 </a:t>
            </a:r>
            <a:r>
              <a:rPr lang="en-US" altLang="ko-KR" sz="1000" b="1" dirty="0">
                <a:solidFill>
                  <a:srgbClr val="002997"/>
                </a:solidFill>
                <a:latin typeface="+mn-ea"/>
                <a:cs typeface="Arial" panose="020B0604020202020204" pitchFamily="34" charset="0"/>
              </a:rPr>
              <a:t>CM(Coating Machine)</a:t>
            </a:r>
            <a:r>
              <a:rPr lang="ko-KR" altLang="en-US" sz="1000" b="1" dirty="0">
                <a:solidFill>
                  <a:srgbClr val="002997"/>
                </a:solidFill>
                <a:latin typeface="+mn-ea"/>
                <a:cs typeface="Arial" panose="020B0604020202020204" pitchFamily="34" charset="0"/>
              </a:rPr>
              <a:t>으로</a:t>
            </a:r>
            <a:r>
              <a:rPr lang="en-US" altLang="ko-KR" sz="1000" b="1" dirty="0">
                <a:solidFill>
                  <a:srgbClr val="002997"/>
                </a:solidFill>
                <a:latin typeface="+mn-ea"/>
                <a:cs typeface="Arial" panose="020B0604020202020204" pitchFamily="34" charset="0"/>
              </a:rPr>
              <a:t> 5</a:t>
            </a:r>
            <a:r>
              <a:rPr lang="ko-KR" altLang="en-US" sz="1000" b="1" dirty="0">
                <a:solidFill>
                  <a:srgbClr val="002997"/>
                </a:solidFill>
                <a:latin typeface="+mn-ea"/>
                <a:cs typeface="Arial" panose="020B0604020202020204" pitchFamily="34" charset="0"/>
              </a:rPr>
              <a:t>기를</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보유 중이며</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현재 이 중 </a:t>
            </a:r>
            <a:r>
              <a:rPr lang="en-US" altLang="ko-KR" sz="1000" b="1" dirty="0">
                <a:solidFill>
                  <a:srgbClr val="002997"/>
                </a:solidFill>
                <a:latin typeface="+mn-ea"/>
                <a:cs typeface="Arial" panose="020B0604020202020204" pitchFamily="34" charset="0"/>
              </a:rPr>
              <a:t>4</a:t>
            </a:r>
            <a:r>
              <a:rPr lang="ko-KR" altLang="en-US" sz="1000" b="1" dirty="0">
                <a:solidFill>
                  <a:srgbClr val="002997"/>
                </a:solidFill>
                <a:latin typeface="+mn-ea"/>
                <a:cs typeface="Arial" panose="020B0604020202020204" pitchFamily="34" charset="0"/>
              </a:rPr>
              <a:t>기가 가동되고 있음</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기타설비로 코팅제를 배합하는 </a:t>
            </a:r>
            <a:r>
              <a:rPr lang="ko-KR" altLang="en-US" sz="1000" b="1" dirty="0" err="1">
                <a:solidFill>
                  <a:srgbClr val="002997"/>
                </a:solidFill>
                <a:latin typeface="+mn-ea"/>
                <a:cs typeface="Arial" panose="020B0604020202020204" pitchFamily="34" charset="0"/>
              </a:rPr>
              <a:t>배합기</a:t>
            </a:r>
            <a:r>
              <a:rPr lang="ko-KR" altLang="en-US" sz="1000" b="1" dirty="0">
                <a:solidFill>
                  <a:srgbClr val="002997"/>
                </a:solidFill>
                <a:latin typeface="+mn-ea"/>
                <a:cs typeface="Arial" panose="020B0604020202020204" pitchFamily="34" charset="0"/>
              </a:rPr>
              <a:t> </a:t>
            </a:r>
            <a:r>
              <a:rPr lang="en-US" altLang="ko-KR" sz="1000" b="1" dirty="0">
                <a:solidFill>
                  <a:srgbClr val="002997"/>
                </a:solidFill>
                <a:latin typeface="+mn-ea"/>
                <a:cs typeface="Arial" panose="020B0604020202020204" pitchFamily="34" charset="0"/>
              </a:rPr>
              <a:t>7</a:t>
            </a:r>
            <a:r>
              <a:rPr lang="ko-KR" altLang="en-US" sz="1000" b="1" dirty="0">
                <a:solidFill>
                  <a:srgbClr val="002997"/>
                </a:solidFill>
                <a:latin typeface="+mn-ea"/>
                <a:cs typeface="Arial" panose="020B0604020202020204" pitchFamily="34" charset="0"/>
              </a:rPr>
              <a:t>기가 존재함</a:t>
            </a:r>
            <a:r>
              <a:rPr lang="en-US" altLang="ko-KR" sz="1000" b="1" dirty="0">
                <a:solidFill>
                  <a:srgbClr val="002997"/>
                </a:solidFill>
                <a:latin typeface="+mn-ea"/>
                <a:cs typeface="Arial" panose="020B0604020202020204" pitchFamily="34" charset="0"/>
              </a:rPr>
              <a:t>. </a:t>
            </a:r>
            <a:r>
              <a:rPr lang="ko-KR" altLang="en-US" sz="1000" b="1" dirty="0">
                <a:solidFill>
                  <a:srgbClr val="002997"/>
                </a:solidFill>
                <a:latin typeface="+mn-ea"/>
                <a:cs typeface="Arial" panose="020B0604020202020204" pitchFamily="34" charset="0"/>
              </a:rPr>
              <a:t>미디어 부문은 현재 주 </a:t>
            </a:r>
            <a:r>
              <a:rPr lang="en-US" altLang="ko-KR" sz="1000" b="1" dirty="0">
                <a:solidFill>
                  <a:srgbClr val="002997"/>
                </a:solidFill>
                <a:latin typeface="+mn-ea"/>
                <a:cs typeface="Arial" panose="020B0604020202020204" pitchFamily="34" charset="0"/>
              </a:rPr>
              <a:t>5</a:t>
            </a:r>
            <a:r>
              <a:rPr lang="ko-KR" altLang="en-US" sz="1000" b="1" dirty="0">
                <a:solidFill>
                  <a:srgbClr val="002997"/>
                </a:solidFill>
                <a:latin typeface="+mn-ea"/>
                <a:cs typeface="Arial" panose="020B0604020202020204" pitchFamily="34" charset="0"/>
              </a:rPr>
              <a:t>일 가동체제를 유지하고 있으며 이에 따라 </a:t>
            </a:r>
            <a:r>
              <a:rPr lang="en-US" altLang="ko-KR" sz="1000" b="1" dirty="0">
                <a:solidFill>
                  <a:srgbClr val="002997"/>
                </a:solidFill>
                <a:latin typeface="+mn-ea"/>
                <a:cs typeface="Arial" panose="020B0604020202020204" pitchFamily="34" charset="0"/>
              </a:rPr>
              <a:t>71% </a:t>
            </a:r>
            <a:r>
              <a:rPr lang="ko-KR" altLang="en-US" sz="1000" b="1" dirty="0">
                <a:solidFill>
                  <a:srgbClr val="002997"/>
                </a:solidFill>
                <a:latin typeface="+mn-ea"/>
                <a:cs typeface="Arial" panose="020B0604020202020204" pitchFamily="34" charset="0"/>
              </a:rPr>
              <a:t>수준의 </a:t>
            </a:r>
            <a:r>
              <a:rPr lang="ko-KR" altLang="en-US" sz="1000" b="1" dirty="0" err="1">
                <a:solidFill>
                  <a:srgbClr val="002997"/>
                </a:solidFill>
                <a:latin typeface="+mn-ea"/>
                <a:cs typeface="Arial" panose="020B0604020202020204" pitchFamily="34" charset="0"/>
              </a:rPr>
              <a:t>가동률로</a:t>
            </a:r>
            <a:r>
              <a:rPr lang="ko-KR" altLang="en-US" sz="1000" b="1" dirty="0">
                <a:solidFill>
                  <a:srgbClr val="002997"/>
                </a:solidFill>
                <a:latin typeface="+mn-ea"/>
                <a:cs typeface="Arial" panose="020B0604020202020204" pitchFamily="34" charset="0"/>
              </a:rPr>
              <a:t> 생산 여력이 존재하는 것으로 파악됨</a:t>
            </a:r>
            <a:endParaRPr lang="en-US" altLang="ko-KR" sz="1000" b="1" dirty="0">
              <a:solidFill>
                <a:srgbClr val="002997"/>
              </a:solidFill>
              <a:latin typeface="+mn-ea"/>
              <a:cs typeface="Arial" panose="020B0604020202020204" pitchFamily="34" charset="0"/>
            </a:endParaRPr>
          </a:p>
        </p:txBody>
      </p:sp>
      <p:sp>
        <p:nvSpPr>
          <p:cNvPr id="34" name="TextBox 33">
            <a:extLst>
              <a:ext uri="{FF2B5EF4-FFF2-40B4-BE49-F238E27FC236}">
                <a16:creationId xmlns:a16="http://schemas.microsoft.com/office/drawing/2014/main" id="{45806915-3020-48A6-B658-8A8732F8E388}"/>
              </a:ext>
            </a:extLst>
          </p:cNvPr>
          <p:cNvSpPr txBox="1"/>
          <p:nvPr/>
        </p:nvSpPr>
        <p:spPr>
          <a:xfrm>
            <a:off x="4933889" y="1616221"/>
            <a:ext cx="4488960" cy="2083231"/>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미디어  부문 </a:t>
            </a:r>
            <a:r>
              <a:rPr lang="en-US" altLang="ko-KR" sz="900" b="1" u="sng" dirty="0">
                <a:solidFill>
                  <a:srgbClr val="000000"/>
                </a:solidFill>
                <a:latin typeface="Arial" panose="020B0604020202020204" pitchFamily="34" charset="0"/>
                <a:cs typeface="Arial" panose="020B0604020202020204" pitchFamily="34" charset="0"/>
              </a:rPr>
              <a:t>Capacity</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회사의 각 </a:t>
            </a:r>
            <a:r>
              <a:rPr lang="en-US" altLang="ko-KR" sz="800" dirty="0">
                <a:solidFill>
                  <a:srgbClr val="000000"/>
                </a:solidFill>
                <a:latin typeface="Arial" panose="020B0604020202020204" pitchFamily="34" charset="0"/>
                <a:cs typeface="Arial" panose="020B0604020202020204" pitchFamily="34" charset="0"/>
              </a:rPr>
              <a:t>CM</a:t>
            </a:r>
            <a:r>
              <a:rPr lang="ko-KR" altLang="en-US" sz="800" dirty="0">
                <a:solidFill>
                  <a:srgbClr val="000000"/>
                </a:solidFill>
                <a:latin typeface="Arial" panose="020B0604020202020204" pitchFamily="34" charset="0"/>
                <a:cs typeface="Arial" panose="020B0604020202020204" pitchFamily="34" charset="0"/>
              </a:rPr>
              <a:t>별 </a:t>
            </a:r>
            <a:r>
              <a:rPr lang="en-US" altLang="ko-KR" sz="800" dirty="0">
                <a:solidFill>
                  <a:srgbClr val="000000"/>
                </a:solidFill>
                <a:latin typeface="Arial" panose="020B0604020202020204" pitchFamily="34" charset="0"/>
                <a:cs typeface="Arial" panose="020B0604020202020204" pitchFamily="34" charset="0"/>
              </a:rPr>
              <a:t>Capacity(m</a:t>
            </a:r>
            <a:r>
              <a:rPr lang="en-US" altLang="ko-KR" sz="800" baseline="30000" dirty="0">
                <a:solidFill>
                  <a:srgbClr val="000000"/>
                </a:solidFill>
                <a:latin typeface="Arial" panose="020B0604020202020204" pitchFamily="34" charset="0"/>
                <a:cs typeface="Arial" panose="020B0604020202020204" pitchFamily="34" charset="0"/>
              </a:rPr>
              <a:t>2/</a:t>
            </a:r>
            <a:r>
              <a:rPr lang="en-US" altLang="ko-KR" sz="800" dirty="0">
                <a:solidFill>
                  <a:srgbClr val="000000"/>
                </a:solidFill>
                <a:latin typeface="Arial" panose="020B0604020202020204" pitchFamily="34" charset="0"/>
                <a:cs typeface="Arial" panose="020B0604020202020204" pitchFamily="34" charset="0"/>
              </a:rPr>
              <a:t>day)</a:t>
            </a:r>
            <a:r>
              <a:rPr lang="ko-KR" altLang="en-US" sz="800" dirty="0">
                <a:solidFill>
                  <a:srgbClr val="000000"/>
                </a:solidFill>
                <a:latin typeface="Arial" panose="020B0604020202020204" pitchFamily="34" charset="0"/>
                <a:cs typeface="Arial" panose="020B0604020202020204" pitchFamily="34" charset="0"/>
              </a:rPr>
              <a:t> 산출 </a:t>
            </a:r>
            <a:r>
              <a:rPr lang="en-US" altLang="ko-KR" sz="800" dirty="0">
                <a:solidFill>
                  <a:srgbClr val="000000"/>
                </a:solidFill>
                <a:latin typeface="Arial" panose="020B0604020202020204" pitchFamily="34" charset="0"/>
                <a:cs typeface="Arial" panose="020B0604020202020204" pitchFamily="34" charset="0"/>
              </a:rPr>
              <a:t>Logic</a:t>
            </a:r>
            <a:r>
              <a:rPr lang="ko-KR" altLang="en-US" sz="800" dirty="0">
                <a:solidFill>
                  <a:srgbClr val="000000"/>
                </a:solidFill>
                <a:latin typeface="Arial" panose="020B0604020202020204" pitchFamily="34" charset="0"/>
                <a:cs typeface="Arial" panose="020B0604020202020204" pitchFamily="34" charset="0"/>
              </a:rPr>
              <a:t>은 다음과 같음</a:t>
            </a:r>
            <a:endParaRPr lang="en-US" altLang="ko-KR" sz="800" dirty="0">
              <a:solidFill>
                <a:srgbClr val="000000"/>
              </a:solidFill>
              <a:latin typeface="Arial" panose="020B0604020202020204" pitchFamily="34" charset="0"/>
              <a:cs typeface="Arial" panose="020B0604020202020204" pitchFamily="34" charset="0"/>
            </a:endParaRPr>
          </a:p>
          <a:p>
            <a:pPr marL="179025" lvl="0" algn="ctr" latinLnBrk="1">
              <a:lnSpc>
                <a:spcPts val="1200"/>
              </a:lnSpc>
              <a:spcBef>
                <a:spcPts val="600"/>
              </a:spcBef>
              <a:buClr>
                <a:srgbClr val="00338D"/>
              </a:buClr>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폭</a:t>
            </a:r>
            <a:r>
              <a:rPr lang="en-US" altLang="ko-KR" sz="800" dirty="0">
                <a:solidFill>
                  <a:srgbClr val="000000"/>
                </a:solidFill>
                <a:latin typeface="Arial" panose="020B0604020202020204" pitchFamily="34" charset="0"/>
                <a:cs typeface="Arial" panose="020B0604020202020204" pitchFamily="34" charset="0"/>
              </a:rPr>
              <a:t>(m)</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x </a:t>
            </a:r>
            <a:r>
              <a:rPr lang="ko-KR" altLang="en-US" sz="800" dirty="0">
                <a:solidFill>
                  <a:srgbClr val="000000"/>
                </a:solidFill>
                <a:latin typeface="Arial" panose="020B0604020202020204" pitchFamily="34" charset="0"/>
                <a:cs typeface="Arial" panose="020B0604020202020204" pitchFamily="34" charset="0"/>
              </a:rPr>
              <a:t>속도</a:t>
            </a:r>
            <a:r>
              <a:rPr lang="en-US" altLang="ko-KR" sz="800" dirty="0">
                <a:solidFill>
                  <a:srgbClr val="000000"/>
                </a:solidFill>
                <a:latin typeface="Arial" panose="020B0604020202020204" pitchFamily="34" charset="0"/>
                <a:cs typeface="Arial" panose="020B0604020202020204" pitchFamily="34" charset="0"/>
              </a:rPr>
              <a:t>(m/min)</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x </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(60</a:t>
            </a:r>
            <a:r>
              <a:rPr lang="ko-KR" altLang="en-US" sz="800" dirty="0">
                <a:solidFill>
                  <a:srgbClr val="000000"/>
                </a:solidFill>
                <a:latin typeface="Arial" panose="020B0604020202020204" pitchFamily="34" charset="0"/>
                <a:cs typeface="Arial" panose="020B0604020202020204" pitchFamily="34" charset="0"/>
              </a:rPr>
              <a:t>분</a:t>
            </a:r>
            <a:r>
              <a:rPr lang="en-US" altLang="ko-KR" sz="800" dirty="0">
                <a:solidFill>
                  <a:srgbClr val="000000"/>
                </a:solidFill>
                <a:latin typeface="Arial" panose="020B0604020202020204" pitchFamily="34" charset="0"/>
                <a:cs typeface="Arial" panose="020B0604020202020204" pitchFamily="34" charset="0"/>
              </a:rPr>
              <a:t>x24</a:t>
            </a:r>
            <a:r>
              <a:rPr lang="ko-KR" altLang="en-US" sz="800" dirty="0">
                <a:solidFill>
                  <a:srgbClr val="000000"/>
                </a:solidFill>
                <a:latin typeface="Arial" panose="020B0604020202020204" pitchFamily="34" charset="0"/>
                <a:cs typeface="Arial" panose="020B0604020202020204" pitchFamily="34" charset="0"/>
              </a:rPr>
              <a:t>시간</a:t>
            </a:r>
            <a:r>
              <a:rPr lang="en-US" altLang="ko-KR" sz="800" dirty="0">
                <a:solidFill>
                  <a:srgbClr val="000000"/>
                </a:solidFill>
                <a:latin typeface="Arial" panose="020B0604020202020204" pitchFamily="34" charset="0"/>
                <a:cs typeface="Arial" panose="020B0604020202020204" pitchFamily="34" charset="0"/>
              </a:rPr>
              <a:t>) x </a:t>
            </a:r>
            <a:r>
              <a:rPr lang="ko-KR" altLang="en-US" sz="800" dirty="0">
                <a:solidFill>
                  <a:srgbClr val="000000"/>
                </a:solidFill>
                <a:latin typeface="Arial" panose="020B0604020202020204" pitchFamily="34" charset="0"/>
                <a:cs typeface="Arial" panose="020B0604020202020204" pitchFamily="34" charset="0"/>
              </a:rPr>
              <a:t>가동률</a:t>
            </a:r>
            <a:r>
              <a:rPr lang="en-US" altLang="ko-KR" sz="800" dirty="0">
                <a:solidFill>
                  <a:srgbClr val="000000"/>
                </a:solidFill>
                <a:latin typeface="Arial" panose="020B0604020202020204" pitchFamily="34" charset="0"/>
                <a:cs typeface="Arial" panose="020B0604020202020204" pitchFamily="34" charset="0"/>
              </a:rPr>
              <a:t>]</a:t>
            </a: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이론적 </a:t>
            </a:r>
            <a:r>
              <a:rPr lang="en-US" altLang="ko-KR" sz="800" dirty="0" err="1">
                <a:solidFill>
                  <a:srgbClr val="000000"/>
                </a:solidFill>
                <a:latin typeface="Arial" panose="020B0604020202020204" pitchFamily="34" charset="0"/>
                <a:cs typeface="Arial" panose="020B0604020202020204" pitchFamily="34" charset="0"/>
              </a:rPr>
              <a:t>Capa</a:t>
            </a:r>
            <a:r>
              <a:rPr lang="ko-KR" altLang="en-US" sz="800" dirty="0">
                <a:solidFill>
                  <a:srgbClr val="000000"/>
                </a:solidFill>
                <a:latin typeface="Arial" panose="020B0604020202020204" pitchFamily="34" charset="0"/>
                <a:cs typeface="Arial" panose="020B0604020202020204" pitchFamily="34" charset="0"/>
              </a:rPr>
              <a:t>와 현실적 </a:t>
            </a:r>
            <a:r>
              <a:rPr lang="en-US" altLang="ko-KR" sz="800" dirty="0" err="1">
                <a:solidFill>
                  <a:srgbClr val="000000"/>
                </a:solidFill>
                <a:latin typeface="Arial" panose="020B0604020202020204" pitchFamily="34" charset="0"/>
                <a:cs typeface="Arial" panose="020B0604020202020204" pitchFamily="34" charset="0"/>
              </a:rPr>
              <a:t>Capa</a:t>
            </a:r>
            <a:r>
              <a:rPr lang="ko-KR" altLang="en-US" sz="800" dirty="0">
                <a:solidFill>
                  <a:srgbClr val="000000"/>
                </a:solidFill>
                <a:latin typeface="Arial" panose="020B0604020202020204" pitchFamily="34" charset="0"/>
                <a:cs typeface="Arial" panose="020B0604020202020204" pitchFamily="34" charset="0"/>
              </a:rPr>
              <a:t>의 차이 사유는 다음과 같음 </a:t>
            </a:r>
            <a:r>
              <a:rPr lang="en-US" altLang="ko-KR" sz="800" dirty="0">
                <a:solidFill>
                  <a:srgbClr val="000000"/>
                </a:solidFill>
                <a:latin typeface="Arial" panose="020B0604020202020204" pitchFamily="34" charset="0"/>
                <a:cs typeface="Arial" panose="020B0604020202020204" pitchFamily="34" charset="0"/>
              </a:rPr>
              <a:t>(CM1 </a:t>
            </a:r>
            <a:r>
              <a:rPr lang="ko-KR" altLang="en-US" sz="800" dirty="0">
                <a:solidFill>
                  <a:srgbClr val="000000"/>
                </a:solidFill>
                <a:latin typeface="Arial" panose="020B0604020202020204" pitchFamily="34" charset="0"/>
                <a:cs typeface="Arial" panose="020B0604020202020204" pitchFamily="34" charset="0"/>
              </a:rPr>
              <a:t>기준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예시</a:t>
            </a:r>
            <a:r>
              <a:rPr lang="en-US" altLang="ko-KR" sz="800" dirty="0">
                <a:solidFill>
                  <a:srgbClr val="000000"/>
                </a:solidFill>
                <a:latin typeface="Arial" panose="020B0604020202020204" pitchFamily="34" charset="0"/>
                <a:cs typeface="Arial" panose="020B0604020202020204" pitchFamily="34" charset="0"/>
              </a:rPr>
              <a:t>)</a:t>
            </a: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p:txBody>
      </p:sp>
      <p:grpSp>
        <p:nvGrpSpPr>
          <p:cNvPr id="35" name="그룹 34">
            <a:extLst>
              <a:ext uri="{FF2B5EF4-FFF2-40B4-BE49-F238E27FC236}">
                <a16:creationId xmlns:a16="http://schemas.microsoft.com/office/drawing/2014/main" id="{428E09ED-4993-4904-99FC-DD6AAD9E047E}"/>
              </a:ext>
            </a:extLst>
          </p:cNvPr>
          <p:cNvGrpSpPr>
            <a:grpSpLocks/>
          </p:cNvGrpSpPr>
          <p:nvPr/>
        </p:nvGrpSpPr>
        <p:grpSpPr>
          <a:xfrm>
            <a:off x="495464" y="1616221"/>
            <a:ext cx="4199965" cy="1964865"/>
            <a:chOff x="0" y="-2"/>
            <a:chExt cx="8180294" cy="3720353"/>
          </a:xfrm>
        </p:grpSpPr>
        <p:pic>
          <p:nvPicPr>
            <p:cNvPr id="36" name="그림 35">
              <a:extLst>
                <a:ext uri="{FF2B5EF4-FFF2-40B4-BE49-F238E27FC236}">
                  <a16:creationId xmlns:a16="http://schemas.microsoft.com/office/drawing/2014/main" id="{2C869E59-22D6-4FF0-BE66-FDCAE503ACBE}"/>
                </a:ext>
              </a:extLst>
            </p:cNvPr>
            <p:cNvPicPr>
              <a:picLocks noChangeAspect="1"/>
            </p:cNvPicPr>
            <p:nvPr/>
          </p:nvPicPr>
          <p:blipFill>
            <a:blip r:embed="rId3"/>
            <a:srcRect l="1856" t="5395" r="1730" b="8436"/>
            <a:stretch>
              <a:fillRect/>
            </a:stretch>
          </p:blipFill>
          <p:spPr>
            <a:xfrm>
              <a:off x="22412" y="224117"/>
              <a:ext cx="8157882" cy="3496234"/>
            </a:xfrm>
            <a:prstGeom prst="rect">
              <a:avLst/>
            </a:prstGeom>
            <a:ln w="19050">
              <a:solidFill>
                <a:srgbClr val="000000"/>
              </a:solidFill>
            </a:ln>
          </p:spPr>
        </p:pic>
        <p:sp>
          <p:nvSpPr>
            <p:cNvPr id="37" name="직사각형 36">
              <a:extLst>
                <a:ext uri="{FF2B5EF4-FFF2-40B4-BE49-F238E27FC236}">
                  <a16:creationId xmlns:a16="http://schemas.microsoft.com/office/drawing/2014/main" id="{022864AF-C871-42CE-8FCF-5FC62164F546}"/>
                </a:ext>
              </a:extLst>
            </p:cNvPr>
            <p:cNvSpPr/>
            <p:nvPr/>
          </p:nvSpPr>
          <p:spPr>
            <a:xfrm>
              <a:off x="0" y="-2"/>
              <a:ext cx="2098271" cy="3481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bg1"/>
            </a:fontRef>
          </p:style>
          <p:txBody>
            <a:bodyPr vert="horz" wrap="square" lIns="91440" tIns="72000" rIns="91440" bIns="72000" fromWordArt="0" anchor="ctr" anchorCtr="0">
              <a:prstTxWarp prst="textNoShape">
                <a:avLst/>
              </a:prstTxWarp>
              <a:noAutofit/>
            </a:bodyPr>
            <a:lstStyle>
              <a:lvl1pPr marL="0" indent="0">
                <a:defRPr sz="1100">
                  <a:solidFill>
                    <a:schemeClr val="bg1"/>
                  </a:solidFill>
                  <a:latin typeface="+mn-lt"/>
                  <a:ea typeface="+mn-ea"/>
                  <a:cs typeface="+mn-cs"/>
                </a:defRPr>
              </a:lvl1pPr>
              <a:lvl2pPr marL="457200" indent="0">
                <a:defRPr sz="1100">
                  <a:solidFill>
                    <a:schemeClr val="bg1"/>
                  </a:solidFill>
                  <a:latin typeface="+mn-lt"/>
                  <a:ea typeface="+mn-ea"/>
                  <a:cs typeface="+mn-cs"/>
                </a:defRPr>
              </a:lvl2pPr>
              <a:lvl3pPr marL="914400" indent="0">
                <a:defRPr sz="1100">
                  <a:solidFill>
                    <a:schemeClr val="bg1"/>
                  </a:solidFill>
                  <a:latin typeface="+mn-lt"/>
                  <a:ea typeface="+mn-ea"/>
                  <a:cs typeface="+mn-cs"/>
                </a:defRPr>
              </a:lvl3pPr>
              <a:lvl4pPr marL="1371600" indent="0">
                <a:defRPr sz="1100">
                  <a:solidFill>
                    <a:schemeClr val="bg1"/>
                  </a:solidFill>
                  <a:latin typeface="+mn-lt"/>
                  <a:ea typeface="+mn-ea"/>
                  <a:cs typeface="+mn-cs"/>
                </a:defRPr>
              </a:lvl4pPr>
              <a:lvl5pPr marL="1828800" indent="0">
                <a:defRPr sz="1100">
                  <a:solidFill>
                    <a:schemeClr val="bg1"/>
                  </a:solidFill>
                  <a:latin typeface="+mn-lt"/>
                  <a:ea typeface="+mn-ea"/>
                  <a:cs typeface="+mn-cs"/>
                </a:defRPr>
              </a:lvl5pPr>
              <a:lvl6pPr marL="2286000" indent="0">
                <a:defRPr sz="1100">
                  <a:solidFill>
                    <a:schemeClr val="bg1"/>
                  </a:solidFill>
                  <a:latin typeface="+mn-lt"/>
                  <a:ea typeface="+mn-ea"/>
                  <a:cs typeface="+mn-cs"/>
                </a:defRPr>
              </a:lvl6pPr>
              <a:lvl7pPr marL="2743200" indent="0">
                <a:defRPr sz="1100">
                  <a:solidFill>
                    <a:schemeClr val="bg1"/>
                  </a:solidFill>
                  <a:latin typeface="+mn-lt"/>
                  <a:ea typeface="+mn-ea"/>
                  <a:cs typeface="+mn-cs"/>
                </a:defRPr>
              </a:lvl7pPr>
              <a:lvl8pPr marL="3200400" indent="0">
                <a:defRPr sz="1100">
                  <a:solidFill>
                    <a:schemeClr val="bg1"/>
                  </a:solidFill>
                  <a:latin typeface="+mn-lt"/>
                  <a:ea typeface="+mn-ea"/>
                  <a:cs typeface="+mn-cs"/>
                </a:defRPr>
              </a:lvl8pPr>
              <a:lvl9pPr marL="3657600" indent="0">
                <a:defRPr sz="1100">
                  <a:solidFill>
                    <a:schemeClr val="bg1"/>
                  </a:solidFill>
                  <a:latin typeface="+mn-lt"/>
                  <a:ea typeface="+mn-ea"/>
                  <a:cs typeface="+mn-cs"/>
                </a:defRPr>
              </a:lvl9pPr>
            </a:lstStyle>
            <a:p>
              <a:pPr algn="l"/>
              <a:r>
                <a:rPr lang="ko-KR" altLang="en-US" sz="1100" b="1">
                  <a:solidFill>
                    <a:schemeClr val="bg1"/>
                  </a:solidFill>
                  <a:latin typeface="Arial" panose="020B0604020202020204" pitchFamily="34" charset="0"/>
                  <a:cs typeface="Arial" panose="020B0604020202020204" pitchFamily="34" charset="0"/>
                </a:rPr>
                <a:t>생산 프로세스</a:t>
              </a:r>
            </a:p>
          </p:txBody>
        </p:sp>
      </p:grpSp>
      <p:graphicFrame>
        <p:nvGraphicFramePr>
          <p:cNvPr id="9" name="표 8">
            <a:extLst>
              <a:ext uri="{FF2B5EF4-FFF2-40B4-BE49-F238E27FC236}">
                <a16:creationId xmlns:a16="http://schemas.microsoft.com/office/drawing/2014/main" id="{824ADFDA-9E2A-49C5-835E-57B4A7B5519E}"/>
              </a:ext>
            </a:extLst>
          </p:cNvPr>
          <p:cNvGraphicFramePr>
            <a:graphicFrameLocks noGrp="1"/>
          </p:cNvGraphicFramePr>
          <p:nvPr/>
        </p:nvGraphicFramePr>
        <p:xfrm>
          <a:off x="495464" y="3699452"/>
          <a:ext cx="4235327" cy="1542330"/>
        </p:xfrm>
        <a:graphic>
          <a:graphicData uri="http://schemas.openxmlformats.org/drawingml/2006/table">
            <a:tbl>
              <a:tblPr/>
              <a:tblGrid>
                <a:gridCol w="265050">
                  <a:extLst>
                    <a:ext uri="{9D8B030D-6E8A-4147-A177-3AD203B41FA5}">
                      <a16:colId xmlns:a16="http://schemas.microsoft.com/office/drawing/2014/main" val="4125534627"/>
                    </a:ext>
                  </a:extLst>
                </a:gridCol>
                <a:gridCol w="140244">
                  <a:extLst>
                    <a:ext uri="{9D8B030D-6E8A-4147-A177-3AD203B41FA5}">
                      <a16:colId xmlns:a16="http://schemas.microsoft.com/office/drawing/2014/main" val="1492871251"/>
                    </a:ext>
                  </a:extLst>
                </a:gridCol>
                <a:gridCol w="239186">
                  <a:extLst>
                    <a:ext uri="{9D8B030D-6E8A-4147-A177-3AD203B41FA5}">
                      <a16:colId xmlns:a16="http://schemas.microsoft.com/office/drawing/2014/main" val="3366541594"/>
                    </a:ext>
                  </a:extLst>
                </a:gridCol>
                <a:gridCol w="398983">
                  <a:extLst>
                    <a:ext uri="{9D8B030D-6E8A-4147-A177-3AD203B41FA5}">
                      <a16:colId xmlns:a16="http://schemas.microsoft.com/office/drawing/2014/main" val="740067609"/>
                    </a:ext>
                  </a:extLst>
                </a:gridCol>
                <a:gridCol w="398983">
                  <a:extLst>
                    <a:ext uri="{9D8B030D-6E8A-4147-A177-3AD203B41FA5}">
                      <a16:colId xmlns:a16="http://schemas.microsoft.com/office/drawing/2014/main" val="174687550"/>
                    </a:ext>
                  </a:extLst>
                </a:gridCol>
                <a:gridCol w="398983">
                  <a:extLst>
                    <a:ext uri="{9D8B030D-6E8A-4147-A177-3AD203B41FA5}">
                      <a16:colId xmlns:a16="http://schemas.microsoft.com/office/drawing/2014/main" val="1211183399"/>
                    </a:ext>
                  </a:extLst>
                </a:gridCol>
                <a:gridCol w="398983">
                  <a:extLst>
                    <a:ext uri="{9D8B030D-6E8A-4147-A177-3AD203B41FA5}">
                      <a16:colId xmlns:a16="http://schemas.microsoft.com/office/drawing/2014/main" val="1328802542"/>
                    </a:ext>
                  </a:extLst>
                </a:gridCol>
                <a:gridCol w="398983">
                  <a:extLst>
                    <a:ext uri="{9D8B030D-6E8A-4147-A177-3AD203B41FA5}">
                      <a16:colId xmlns:a16="http://schemas.microsoft.com/office/drawing/2014/main" val="3902059260"/>
                    </a:ext>
                  </a:extLst>
                </a:gridCol>
                <a:gridCol w="398983">
                  <a:extLst>
                    <a:ext uri="{9D8B030D-6E8A-4147-A177-3AD203B41FA5}">
                      <a16:colId xmlns:a16="http://schemas.microsoft.com/office/drawing/2014/main" val="1432542493"/>
                    </a:ext>
                  </a:extLst>
                </a:gridCol>
                <a:gridCol w="398983">
                  <a:extLst>
                    <a:ext uri="{9D8B030D-6E8A-4147-A177-3AD203B41FA5}">
                      <a16:colId xmlns:a16="http://schemas.microsoft.com/office/drawing/2014/main" val="609010129"/>
                    </a:ext>
                  </a:extLst>
                </a:gridCol>
                <a:gridCol w="398983">
                  <a:extLst>
                    <a:ext uri="{9D8B030D-6E8A-4147-A177-3AD203B41FA5}">
                      <a16:colId xmlns:a16="http://schemas.microsoft.com/office/drawing/2014/main" val="1103126674"/>
                    </a:ext>
                  </a:extLst>
                </a:gridCol>
                <a:gridCol w="398983">
                  <a:extLst>
                    <a:ext uri="{9D8B030D-6E8A-4147-A177-3AD203B41FA5}">
                      <a16:colId xmlns:a16="http://schemas.microsoft.com/office/drawing/2014/main" val="3592791588"/>
                    </a:ext>
                  </a:extLst>
                </a:gridCol>
              </a:tblGrid>
              <a:tr h="235020">
                <a:tc gridSpan="2">
                  <a:txBody>
                    <a:bodyPr/>
                    <a:lstStyle/>
                    <a:p>
                      <a:pPr algn="ctr" fontAlgn="b"/>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b"/>
                      <a:endParaRPr lang="ko-KR" altLang="en-US" sz="800" b="0" i="0" u="none" strike="noStrike">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4">
                  <a:txBody>
                    <a:bodyPr/>
                    <a:lstStyle/>
                    <a:p>
                      <a:pPr algn="ctr" fontAlgn="b"/>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Coater</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b"/>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2nd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Drying</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가동</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2">
                  <a:txBody>
                    <a:bodyPr/>
                    <a:lstStyle/>
                    <a:p>
                      <a:pPr algn="ctr" fontAlgn="b"/>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Capacity</a:t>
                      </a:r>
                    </a:p>
                    <a:p>
                      <a:pPr algn="ctr" fontAlgn="b"/>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(m2/day)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b"/>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474110503"/>
                  </a:ext>
                </a:extLst>
              </a:tr>
              <a:tr h="235020">
                <a:tc gridSpan="3">
                  <a:txBody>
                    <a:bodyPr/>
                    <a:lstStyle/>
                    <a:p>
                      <a:pPr algn="ctr" fontAlgn="b"/>
                      <a:r>
                        <a:rPr lang="ko-KR" altLang="en-US" sz="7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lnL w="6350" cap="flat" cmpd="sng" algn="ctr">
                      <a:solidFill>
                        <a:srgbClr val="00338D"/>
                      </a:solidFill>
                      <a:prstDash val="solid"/>
                      <a:round/>
                      <a:headEnd type="none" w="med" len="med"/>
                      <a:tailEnd type="none" w="med" len="med"/>
                    </a:lnL>
                    <a:lnT w="6350" cap="flat" cmpd="sng" algn="ctr">
                      <a:solidFill>
                        <a:srgbClr val="00338D"/>
                      </a:solidFill>
                      <a:prstDash val="solid"/>
                      <a:round/>
                      <a:headEnd type="none" w="med" len="med"/>
                      <a:tailEnd type="none" w="med" len="med"/>
                    </a:lnT>
                  </a:tcPr>
                </a:tc>
                <a:tc>
                  <a:txBody>
                    <a:bodyPr/>
                    <a:lstStyle/>
                    <a:p>
                      <a:pPr algn="ctr" fontAlgn="b"/>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Slot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Comma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Gravure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Micro </a:t>
                      </a:r>
                      <a:r>
                        <a:rPr lang="en-US" sz="7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Gra</a:t>
                      </a: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U/W</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Zone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인원</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이론적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현실적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57916511"/>
                  </a:ext>
                </a:extLst>
              </a:tr>
              <a:tr h="117510">
                <a:tc rowSpan="5">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코팅</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a:t>
                      </a:r>
                    </a:p>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gridSpan="2">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CM1</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ctr"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CM1</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 x 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95,040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35,942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59536491"/>
                  </a:ext>
                </a:extLst>
              </a:tr>
              <a:tr h="235020">
                <a:tc vMerge="1">
                  <a:txBody>
                    <a:bodyPr/>
                    <a:lstStyle/>
                    <a:p>
                      <a:pPr algn="ctr"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gridSpan="2">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CM2</a:t>
                      </a: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ctr"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CM2</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Reverse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 x 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95,040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35,942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60847114"/>
                  </a:ext>
                </a:extLst>
              </a:tr>
              <a:tr h="235020">
                <a:tc vMerge="1">
                  <a:txBody>
                    <a:bodyPr/>
                    <a:lstStyle/>
                    <a:p>
                      <a:pPr algn="ctr" fontAlgn="b"/>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gridSpan="2">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CM4</a:t>
                      </a: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ctr"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CM4</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Reverse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 x 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142,560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62,899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37735189"/>
                  </a:ext>
                </a:extLst>
              </a:tr>
              <a:tr h="117510">
                <a:tc vMerge="1">
                  <a:txBody>
                    <a:bodyPr/>
                    <a:lstStyle/>
                    <a:p>
                      <a:pPr algn="ctr" fontAlgn="b"/>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gridSpan="2">
                  <a:txBody>
                    <a:bodyPr/>
                    <a:lstStyle/>
                    <a:p>
                      <a:pPr algn="ctr" fontAlgn="b"/>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CM5</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ctr"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CM5</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4m x 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95,040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35,942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44149187"/>
                  </a:ext>
                </a:extLst>
              </a:tr>
              <a:tr h="132210">
                <a:tc vMerge="1">
                  <a:txBody>
                    <a:bodyPr/>
                    <a:lstStyle/>
                    <a:p>
                      <a:pPr algn="ctr" fontAlgn="b"/>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ctr" fontAlgn="b"/>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CM6</a:t>
                      </a:r>
                      <a:r>
                        <a:rPr 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ctr"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CM6</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endPar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endPar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extLst>
                  <a:ext uri="{0D108BD9-81ED-4DB2-BD59-A6C34878D82A}">
                    <a16:rowId xmlns:a16="http://schemas.microsoft.com/office/drawing/2014/main" val="96008396"/>
                  </a:ext>
                </a:extLst>
              </a:tr>
              <a:tr h="235020">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배합</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gridSpan="2">
                  <a:txBody>
                    <a:bodyPr/>
                    <a:lstStyle/>
                    <a:p>
                      <a:pPr algn="ctr"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배합기</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ctr"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배합기</a:t>
                      </a: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pattFill prst="pct75">
                      <a:fgClr>
                        <a:srgbClr val="000000"/>
                      </a:fgClr>
                      <a:bgClr>
                        <a:srgbClr val="FFFFFF"/>
                      </a:bgClr>
                    </a:pattFill>
                  </a:tcPr>
                </a:tc>
                <a:tc>
                  <a:txBody>
                    <a:bodyPr/>
                    <a:lstStyle/>
                    <a:p>
                      <a:pPr algn="ctr" fontAlgn="b"/>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296 ton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 ton</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87062674"/>
                  </a:ext>
                </a:extLst>
              </a:tr>
            </a:tbl>
          </a:graphicData>
        </a:graphic>
      </p:graphicFrame>
      <p:sp>
        <p:nvSpPr>
          <p:cNvPr id="38" name="직사각형 119">
            <a:extLst>
              <a:ext uri="{FF2B5EF4-FFF2-40B4-BE49-F238E27FC236}">
                <a16:creationId xmlns:a16="http://schemas.microsoft.com/office/drawing/2014/main" id="{6C5AB655-47DE-4867-86B9-42BE70B56539}"/>
              </a:ext>
            </a:extLst>
          </p:cNvPr>
          <p:cNvSpPr/>
          <p:nvPr/>
        </p:nvSpPr>
        <p:spPr bwMode="auto">
          <a:xfrm>
            <a:off x="560640" y="1457413"/>
            <a:ext cx="4210713" cy="32387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 6.4.12 / 6.5, Dart)</a:t>
            </a:r>
          </a:p>
        </p:txBody>
      </p:sp>
      <p:sp>
        <p:nvSpPr>
          <p:cNvPr id="39" name="직사각형 119">
            <a:extLst>
              <a:ext uri="{FF2B5EF4-FFF2-40B4-BE49-F238E27FC236}">
                <a16:creationId xmlns:a16="http://schemas.microsoft.com/office/drawing/2014/main" id="{DCF51FFE-8B2D-42C6-A74A-705FEAD37518}"/>
              </a:ext>
            </a:extLst>
          </p:cNvPr>
          <p:cNvSpPr/>
          <p:nvPr/>
        </p:nvSpPr>
        <p:spPr bwMode="auto">
          <a:xfrm>
            <a:off x="560640" y="6149264"/>
            <a:ext cx="4170153" cy="107722"/>
          </a:xfrm>
          <a:prstGeom prst="rect">
            <a:avLst/>
          </a:prstGeom>
          <a:noFill/>
          <a:ln w="9525" cap="flat" cmpd="sng" algn="ctr">
            <a:noFill/>
            <a:prstDash val="solid"/>
            <a:round/>
            <a:headEnd type="none" w="med" len="med"/>
            <a:tailEnd type="none" w="med" len="med"/>
          </a:ln>
          <a:effectLst/>
        </p:spPr>
        <p:txBody>
          <a:bodyPr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노후설비로 </a:t>
            </a:r>
            <a:r>
              <a:rPr lang="ko-KR" altLang="en-US" sz="700" dirty="0" err="1">
                <a:solidFill>
                  <a:prstClr val="black"/>
                </a:solidFill>
                <a:latin typeface="Arial" panose="020B0604020202020204" pitchFamily="34" charset="0"/>
                <a:ea typeface="+mj-ea"/>
                <a:cs typeface="Arial" panose="020B0604020202020204" pitchFamily="34" charset="0"/>
              </a:rPr>
              <a:t>비가동</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 Note</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2: </a:t>
            </a:r>
            <a:r>
              <a:rPr lang="ko-KR" altLang="en-US" sz="700" dirty="0" err="1">
                <a:solidFill>
                  <a:prstClr val="black"/>
                </a:solidFill>
                <a:latin typeface="Arial" panose="020B0604020202020204" pitchFamily="34" charset="0"/>
                <a:ea typeface="+mj-ea"/>
                <a:cs typeface="Arial" panose="020B0604020202020204" pitchFamily="34" charset="0"/>
              </a:rPr>
              <a:t>코팅제</a:t>
            </a:r>
            <a:r>
              <a:rPr lang="ko-KR" altLang="en-US" sz="700" dirty="0">
                <a:solidFill>
                  <a:prstClr val="black"/>
                </a:solidFill>
                <a:latin typeface="Arial" panose="020B0604020202020204" pitchFamily="34" charset="0"/>
                <a:ea typeface="+mj-ea"/>
                <a:cs typeface="Arial" panose="020B0604020202020204" pitchFamily="34" charset="0"/>
              </a:rPr>
              <a:t> 생산 배합 및 교반을 위한 </a:t>
            </a:r>
            <a:r>
              <a:rPr lang="ko-KR" altLang="en-US" sz="700" dirty="0" err="1">
                <a:solidFill>
                  <a:prstClr val="black"/>
                </a:solidFill>
                <a:latin typeface="Arial" panose="020B0604020202020204" pitchFamily="34" charset="0"/>
                <a:ea typeface="+mj-ea"/>
                <a:cs typeface="Arial" panose="020B0604020202020204" pitchFamily="34" charset="0"/>
              </a:rPr>
              <a:t>교반기</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4</a:t>
            </a:r>
            <a:r>
              <a:rPr lang="ko-KR" altLang="en-US" sz="700" dirty="0">
                <a:solidFill>
                  <a:prstClr val="black"/>
                </a:solidFill>
                <a:latin typeface="Arial" panose="020B0604020202020204" pitchFamily="34" charset="0"/>
                <a:ea typeface="+mj-ea"/>
                <a:cs typeface="Arial" panose="020B0604020202020204" pitchFamily="34" charset="0"/>
              </a:rPr>
              <a:t>기</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반응기 </a:t>
            </a:r>
            <a:r>
              <a:rPr lang="en-US" altLang="ko-KR" sz="700" dirty="0">
                <a:solidFill>
                  <a:prstClr val="black"/>
                </a:solidFill>
                <a:latin typeface="Arial" panose="020B0604020202020204" pitchFamily="34" charset="0"/>
                <a:ea typeface="+mj-ea"/>
                <a:cs typeface="Arial" panose="020B0604020202020204" pitchFamily="34" charset="0"/>
              </a:rPr>
              <a:t>3</a:t>
            </a:r>
            <a:r>
              <a:rPr lang="ko-KR" altLang="en-US" sz="700" dirty="0">
                <a:solidFill>
                  <a:prstClr val="black"/>
                </a:solidFill>
                <a:latin typeface="Arial" panose="020B0604020202020204" pitchFamily="34" charset="0"/>
                <a:ea typeface="+mj-ea"/>
                <a:cs typeface="Arial" panose="020B0604020202020204" pitchFamily="34" charset="0"/>
              </a:rPr>
              <a:t>기</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40" name="TextBox 39">
            <a:extLst>
              <a:ext uri="{FF2B5EF4-FFF2-40B4-BE49-F238E27FC236}">
                <a16:creationId xmlns:a16="http://schemas.microsoft.com/office/drawing/2014/main" id="{1EF67F7E-CB1D-4997-815D-154332AD3653}"/>
              </a:ext>
            </a:extLst>
          </p:cNvPr>
          <p:cNvSpPr txBox="1"/>
          <p:nvPr/>
        </p:nvSpPr>
        <p:spPr>
          <a:xfrm>
            <a:off x="282393" y="5162492"/>
            <a:ext cx="4488960" cy="854711"/>
          </a:xfrm>
          <a:prstGeom prst="rect">
            <a:avLst/>
          </a:prstGeom>
          <a:noFill/>
          <a:ln>
            <a:noFill/>
          </a:ln>
        </p:spPr>
        <p:txBody>
          <a:bodyPr wrap="square" lIns="36000" tIns="108000" rIns="36000" bIns="36000" rtlCol="0">
            <a:noAutofit/>
          </a:bodyPr>
          <a:lstStyle/>
          <a:p>
            <a:pPr marL="360000" lvl="0" indent="-180975" latinLnBrk="1">
              <a:spcBef>
                <a:spcPts val="600"/>
              </a:spcBef>
              <a:buClr>
                <a:srgbClr val="00338D"/>
              </a:buClr>
              <a:buFont typeface="Wingdings" panose="05000000000000000000" pitchFamily="2" charset="2"/>
              <a:buChar char="ü"/>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Coater</a:t>
            </a:r>
            <a:r>
              <a:rPr lang="ko-KR" altLang="en-US" sz="800" dirty="0">
                <a:solidFill>
                  <a:srgbClr val="000000"/>
                </a:solidFill>
                <a:latin typeface="Arial" panose="020B0604020202020204" pitchFamily="34" charset="0"/>
                <a:cs typeface="Arial" panose="020B0604020202020204" pitchFamily="34" charset="0"/>
              </a:rPr>
              <a:t>에 따라 코팅제의 종류 및 코팅 두께가 결정되며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제품에 따라 최종 완제품이 생산되기까지 </a:t>
            </a:r>
            <a:r>
              <a:rPr lang="en-US" altLang="ko-KR" sz="800" dirty="0">
                <a:solidFill>
                  <a:srgbClr val="000000"/>
                </a:solidFill>
                <a:latin typeface="Arial" panose="020B0604020202020204" pitchFamily="34" charset="0"/>
                <a:cs typeface="Arial" panose="020B0604020202020204" pitchFamily="34" charset="0"/>
              </a:rPr>
              <a:t>1~6</a:t>
            </a:r>
            <a:r>
              <a:rPr lang="ko-KR" altLang="en-US" sz="800" dirty="0">
                <a:solidFill>
                  <a:srgbClr val="000000"/>
                </a:solidFill>
                <a:latin typeface="Arial" panose="020B0604020202020204" pitchFamily="34" charset="0"/>
                <a:cs typeface="Arial" panose="020B0604020202020204" pitchFamily="34" charset="0"/>
              </a:rPr>
              <a:t>회의 공수</a:t>
            </a:r>
            <a:r>
              <a:rPr lang="en-US" altLang="ko-KR" sz="800" dirty="0">
                <a:solidFill>
                  <a:srgbClr val="000000"/>
                </a:solidFill>
                <a:latin typeface="Arial" panose="020B0604020202020204" pitchFamily="34" charset="0"/>
                <a:cs typeface="Arial" panose="020B0604020202020204" pitchFamily="34" charset="0"/>
              </a:rPr>
              <a:t>(CM </a:t>
            </a:r>
            <a:r>
              <a:rPr lang="ko-KR" altLang="en-US" sz="800" dirty="0">
                <a:solidFill>
                  <a:srgbClr val="000000"/>
                </a:solidFill>
                <a:latin typeface="Arial" panose="020B0604020202020204" pitchFamily="34" charset="0"/>
                <a:cs typeface="Arial" panose="020B0604020202020204" pitchFamily="34" charset="0"/>
              </a:rPr>
              <a:t>통과과정</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가 필요하고 횟수가 상이함</a:t>
            </a:r>
            <a:r>
              <a:rPr lang="en-US" altLang="ko-KR" sz="800" baseline="30000" dirty="0">
                <a:solidFill>
                  <a:srgbClr val="000000"/>
                </a:solidFill>
                <a:latin typeface="Arial" panose="020B0604020202020204" pitchFamily="34" charset="0"/>
                <a:cs typeface="Arial" panose="020B0604020202020204" pitchFamily="34" charset="0"/>
              </a:rPr>
              <a:t>2</a:t>
            </a:r>
          </a:p>
          <a:p>
            <a:pPr marL="360000" lvl="0" indent="-180975" latinLnBrk="1">
              <a:spcBef>
                <a:spcPts val="600"/>
              </a:spcBef>
              <a:buClr>
                <a:srgbClr val="00338D"/>
              </a:buClr>
              <a:buFont typeface="Wingdings" panose="05000000000000000000" pitchFamily="2" charset="2"/>
              <a:buChar char="ü"/>
              <a:tabLst>
                <a:tab pos="180975" algn="l"/>
              </a:tabLst>
              <a:defRPr/>
            </a:pPr>
            <a:r>
              <a:rPr lang="en-US" altLang="ko-KR" sz="800" dirty="0">
                <a:solidFill>
                  <a:srgbClr val="000000"/>
                </a:solidFill>
                <a:latin typeface="Arial" panose="020B0604020202020204" pitchFamily="34" charset="0"/>
                <a:cs typeface="Arial" panose="020B0604020202020204" pitchFamily="34" charset="0"/>
              </a:rPr>
              <a:t>[Slot], [Comma] </a:t>
            </a:r>
            <a:r>
              <a:rPr lang="ko-KR" altLang="en-US" sz="800" dirty="0">
                <a:solidFill>
                  <a:srgbClr val="000000"/>
                </a:solidFill>
                <a:latin typeface="Arial" panose="020B0604020202020204" pitchFamily="34" charset="0"/>
                <a:cs typeface="Arial" panose="020B0604020202020204" pitchFamily="34" charset="0"/>
              </a:rPr>
              <a:t>코팅은 통상 </a:t>
            </a:r>
            <a:r>
              <a:rPr lang="en-US" altLang="ko-KR" sz="800" dirty="0">
                <a:solidFill>
                  <a:srgbClr val="000000"/>
                </a:solidFill>
                <a:latin typeface="Arial" panose="020B0604020202020204" pitchFamily="34" charset="0"/>
                <a:cs typeface="Arial" panose="020B0604020202020204" pitchFamily="34" charset="0"/>
              </a:rPr>
              <a:t>15 ㎛ ~ 40 ㎛ </a:t>
            </a:r>
            <a:r>
              <a:rPr lang="ko-KR" altLang="en-US" sz="800" dirty="0">
                <a:solidFill>
                  <a:srgbClr val="000000"/>
                </a:solidFill>
                <a:latin typeface="Arial" panose="020B0604020202020204" pitchFamily="34" charset="0"/>
                <a:cs typeface="Arial" panose="020B0604020202020204" pitchFamily="34" charset="0"/>
              </a:rPr>
              <a:t>코팅을 할 수 있으며</a:t>
            </a:r>
            <a:r>
              <a:rPr lang="en-US" altLang="ko-KR" sz="800" dirty="0">
                <a:solidFill>
                  <a:srgbClr val="000000"/>
                </a:solidFill>
                <a:latin typeface="Arial" panose="020B0604020202020204" pitchFamily="34" charset="0"/>
                <a:cs typeface="Arial" panose="020B0604020202020204" pitchFamily="34" charset="0"/>
              </a:rPr>
              <a:t> NM</a:t>
            </a:r>
            <a:r>
              <a:rPr lang="ko-KR" altLang="en-US" sz="800" dirty="0">
                <a:solidFill>
                  <a:srgbClr val="000000"/>
                </a:solidFill>
                <a:latin typeface="Arial" panose="020B0604020202020204" pitchFamily="34" charset="0"/>
                <a:cs typeface="Arial" panose="020B0604020202020204" pitchFamily="34" charset="0"/>
              </a:rPr>
              <a:t>의 경우 상도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점착을 말함</a:t>
            </a:r>
            <a:r>
              <a:rPr lang="en-US" altLang="ko-KR" sz="800" dirty="0">
                <a:solidFill>
                  <a:srgbClr val="000000"/>
                </a:solidFill>
                <a:latin typeface="Arial" panose="020B0604020202020204" pitchFamily="34" charset="0"/>
                <a:cs typeface="Arial" panose="020B0604020202020204" pitchFamily="34" charset="0"/>
              </a:rPr>
              <a:t>. [Gravure] </a:t>
            </a:r>
            <a:r>
              <a:rPr lang="ko-KR" altLang="en-US" sz="800" dirty="0">
                <a:solidFill>
                  <a:srgbClr val="000000"/>
                </a:solidFill>
                <a:latin typeface="Arial" panose="020B0604020202020204" pitchFamily="34" charset="0"/>
                <a:cs typeface="Arial" panose="020B0604020202020204" pitchFamily="34" charset="0"/>
              </a:rPr>
              <a:t>코팅은 통상 </a:t>
            </a:r>
            <a:r>
              <a:rPr lang="en-US" altLang="ko-KR" sz="800" dirty="0">
                <a:solidFill>
                  <a:srgbClr val="000000"/>
                </a:solidFill>
                <a:latin typeface="Arial" panose="020B0604020202020204" pitchFamily="34" charset="0"/>
                <a:cs typeface="Arial" panose="020B0604020202020204" pitchFamily="34" charset="0"/>
              </a:rPr>
              <a:t>2 ㎛ ~ 15 ㎛ </a:t>
            </a:r>
            <a:r>
              <a:rPr lang="ko-KR" altLang="en-US" sz="800" dirty="0">
                <a:solidFill>
                  <a:srgbClr val="000000"/>
                </a:solidFill>
                <a:latin typeface="Arial" panose="020B0604020202020204" pitchFamily="34" charset="0"/>
                <a:cs typeface="Arial" panose="020B0604020202020204" pitchFamily="34" charset="0"/>
              </a:rPr>
              <a:t>코팅을 하며 </a:t>
            </a:r>
            <a:r>
              <a:rPr lang="en-US" altLang="ko-KR" sz="800" dirty="0">
                <a:solidFill>
                  <a:srgbClr val="000000"/>
                </a:solidFill>
                <a:latin typeface="Arial" panose="020B0604020202020204" pitchFamily="34" charset="0"/>
                <a:cs typeface="Arial" panose="020B0604020202020204" pitchFamily="34" charset="0"/>
              </a:rPr>
              <a:t>NM</a:t>
            </a:r>
            <a:r>
              <a:rPr lang="ko-KR" altLang="en-US" sz="800" dirty="0">
                <a:solidFill>
                  <a:srgbClr val="000000"/>
                </a:solidFill>
                <a:latin typeface="Arial" panose="020B0604020202020204" pitchFamily="34" charset="0"/>
                <a:cs typeface="Arial" panose="020B0604020202020204" pitchFamily="34" charset="0"/>
              </a:rPr>
              <a:t>의 경우 베다</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합지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상도후처리를</a:t>
            </a:r>
            <a:r>
              <a:rPr lang="ko-KR" altLang="en-US" sz="800" dirty="0">
                <a:solidFill>
                  <a:srgbClr val="000000"/>
                </a:solidFill>
                <a:latin typeface="Arial" panose="020B0604020202020204" pitchFamily="34" charset="0"/>
                <a:cs typeface="Arial" panose="020B0604020202020204" pitchFamily="34" charset="0"/>
              </a:rPr>
              <a:t> 말함</a:t>
            </a:r>
            <a:r>
              <a:rPr lang="en-US" altLang="ko-KR" sz="800" dirty="0">
                <a:solidFill>
                  <a:srgbClr val="000000"/>
                </a:solidFill>
                <a:latin typeface="Arial" panose="020B0604020202020204" pitchFamily="34" charset="0"/>
                <a:cs typeface="Arial" panose="020B0604020202020204" pitchFamily="34" charset="0"/>
              </a:rPr>
              <a:t>. [Micro Gravure] </a:t>
            </a:r>
            <a:r>
              <a:rPr lang="ko-KR" altLang="en-US" sz="800" dirty="0">
                <a:solidFill>
                  <a:srgbClr val="000000"/>
                </a:solidFill>
                <a:latin typeface="Arial" panose="020B0604020202020204" pitchFamily="34" charset="0"/>
                <a:cs typeface="Arial" panose="020B0604020202020204" pitchFamily="34" charset="0"/>
              </a:rPr>
              <a:t>코팅은 </a:t>
            </a:r>
            <a:r>
              <a:rPr lang="en-US" altLang="ko-KR" sz="800" dirty="0">
                <a:solidFill>
                  <a:srgbClr val="000000"/>
                </a:solidFill>
                <a:latin typeface="Arial" panose="020B0604020202020204" pitchFamily="34" charset="0"/>
                <a:cs typeface="Arial" panose="020B0604020202020204" pitchFamily="34" charset="0"/>
              </a:rPr>
              <a:t>Gravure </a:t>
            </a:r>
            <a:r>
              <a:rPr lang="ko-KR" altLang="en-US" sz="800" dirty="0">
                <a:solidFill>
                  <a:srgbClr val="000000"/>
                </a:solidFill>
                <a:latin typeface="Arial" panose="020B0604020202020204" pitchFamily="34" charset="0"/>
                <a:cs typeface="Arial" panose="020B0604020202020204" pitchFamily="34" charset="0"/>
              </a:rPr>
              <a:t>코팅 방식을 보완함</a:t>
            </a:r>
            <a:r>
              <a:rPr lang="en-US" altLang="ko-KR" sz="800" dirty="0">
                <a:solidFill>
                  <a:srgbClr val="000000"/>
                </a:solidFill>
                <a:latin typeface="Arial" panose="020B0604020202020204" pitchFamily="34" charset="0"/>
                <a:cs typeface="Arial" panose="020B0604020202020204" pitchFamily="34" charset="0"/>
              </a:rPr>
              <a:t>. [2nd U/W] </a:t>
            </a:r>
            <a:r>
              <a:rPr lang="ko-KR" altLang="en-US" sz="800" dirty="0">
                <a:solidFill>
                  <a:srgbClr val="000000"/>
                </a:solidFill>
                <a:latin typeface="Arial" panose="020B0604020202020204" pitchFamily="34" charset="0"/>
                <a:cs typeface="Arial" panose="020B0604020202020204" pitchFamily="34" charset="0"/>
              </a:rPr>
              <a:t>는 </a:t>
            </a:r>
            <a:r>
              <a:rPr lang="ko-KR" altLang="en-US" sz="800" dirty="0" err="1">
                <a:solidFill>
                  <a:srgbClr val="000000"/>
                </a:solidFill>
                <a:latin typeface="Arial" panose="020B0604020202020204" pitchFamily="34" charset="0"/>
                <a:cs typeface="Arial" panose="020B0604020202020204" pitchFamily="34" charset="0"/>
              </a:rPr>
              <a:t>합지</a:t>
            </a:r>
            <a:r>
              <a:rPr lang="ko-KR" altLang="en-US" sz="800" dirty="0">
                <a:solidFill>
                  <a:srgbClr val="000000"/>
                </a:solidFill>
                <a:latin typeface="Arial" panose="020B0604020202020204" pitchFamily="34" charset="0"/>
                <a:cs typeface="Arial" panose="020B0604020202020204" pitchFamily="34" charset="0"/>
              </a:rPr>
              <a:t> 또는 점착할 경우에 사용함</a:t>
            </a:r>
            <a:r>
              <a:rPr lang="en-US" altLang="ko-KR" sz="800" dirty="0">
                <a:solidFill>
                  <a:srgbClr val="000000"/>
                </a:solidFill>
                <a:latin typeface="Arial" panose="020B0604020202020204" pitchFamily="34" charset="0"/>
                <a:cs typeface="Arial" panose="020B0604020202020204" pitchFamily="34" charset="0"/>
              </a:rPr>
              <a:t>. [Drying Zone] </a:t>
            </a:r>
            <a:r>
              <a:rPr lang="ko-KR" altLang="en-US" sz="800" dirty="0">
                <a:solidFill>
                  <a:srgbClr val="000000"/>
                </a:solidFill>
                <a:latin typeface="Arial" panose="020B0604020202020204" pitchFamily="34" charset="0"/>
                <a:cs typeface="Arial" panose="020B0604020202020204" pitchFamily="34" charset="0"/>
              </a:rPr>
              <a:t>의 길이에 따라 생산속도가 결정됨</a:t>
            </a:r>
            <a:endParaRPr lang="en-US" altLang="ko-KR" sz="800" dirty="0">
              <a:solidFill>
                <a:srgbClr val="000000"/>
              </a:solidFill>
              <a:latin typeface="Arial" panose="020B0604020202020204" pitchFamily="34" charset="0"/>
              <a:cs typeface="Arial" panose="020B0604020202020204" pitchFamily="34" charset="0"/>
            </a:endParaRPr>
          </a:p>
        </p:txBody>
      </p:sp>
      <p:graphicFrame>
        <p:nvGraphicFramePr>
          <p:cNvPr id="13" name="표 12">
            <a:extLst>
              <a:ext uri="{FF2B5EF4-FFF2-40B4-BE49-F238E27FC236}">
                <a16:creationId xmlns:a16="http://schemas.microsoft.com/office/drawing/2014/main" id="{BFE4BC2A-B9E4-475F-9BE8-D60100975F50}"/>
              </a:ext>
            </a:extLst>
          </p:cNvPr>
          <p:cNvGraphicFramePr>
            <a:graphicFrameLocks noGrp="1"/>
          </p:cNvGraphicFramePr>
          <p:nvPr/>
        </p:nvGraphicFramePr>
        <p:xfrm>
          <a:off x="5311138" y="2607236"/>
          <a:ext cx="4111710" cy="1004234"/>
        </p:xfrm>
        <a:graphic>
          <a:graphicData uri="http://schemas.openxmlformats.org/drawingml/2006/table">
            <a:tbl>
              <a:tblPr/>
              <a:tblGrid>
                <a:gridCol w="377278">
                  <a:extLst>
                    <a:ext uri="{9D8B030D-6E8A-4147-A177-3AD203B41FA5}">
                      <a16:colId xmlns:a16="http://schemas.microsoft.com/office/drawing/2014/main" val="2532151564"/>
                    </a:ext>
                  </a:extLst>
                </a:gridCol>
                <a:gridCol w="377278">
                  <a:extLst>
                    <a:ext uri="{9D8B030D-6E8A-4147-A177-3AD203B41FA5}">
                      <a16:colId xmlns:a16="http://schemas.microsoft.com/office/drawing/2014/main" val="2864262430"/>
                    </a:ext>
                  </a:extLst>
                </a:gridCol>
                <a:gridCol w="377278">
                  <a:extLst>
                    <a:ext uri="{9D8B030D-6E8A-4147-A177-3AD203B41FA5}">
                      <a16:colId xmlns:a16="http://schemas.microsoft.com/office/drawing/2014/main" val="1574698353"/>
                    </a:ext>
                  </a:extLst>
                </a:gridCol>
                <a:gridCol w="377278">
                  <a:extLst>
                    <a:ext uri="{9D8B030D-6E8A-4147-A177-3AD203B41FA5}">
                      <a16:colId xmlns:a16="http://schemas.microsoft.com/office/drawing/2014/main" val="2139468218"/>
                    </a:ext>
                  </a:extLst>
                </a:gridCol>
                <a:gridCol w="2602598">
                  <a:extLst>
                    <a:ext uri="{9D8B030D-6E8A-4147-A177-3AD203B41FA5}">
                      <a16:colId xmlns:a16="http://schemas.microsoft.com/office/drawing/2014/main" val="2178447193"/>
                    </a:ext>
                  </a:extLst>
                </a:gridCol>
              </a:tblGrid>
              <a:tr h="150794">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이론적</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현실적</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1655474262"/>
                  </a:ext>
                </a:extLst>
              </a:tr>
              <a:tr h="150794">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폭</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 투입하는 원단의 폭이 오더에 따라 결정됨</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즉 오더에 따라 최소 로스를 감안한 폭의 원단을 투입함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가지 폭</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0.96, 1.12, 1.31, 1.41, 1.56)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8344885"/>
                  </a:ext>
                </a:extLst>
              </a:tr>
              <a:tr h="150794">
                <a:tc>
                  <a:txBody>
                    <a:bodyPr/>
                    <a:lstStyle/>
                    <a:p>
                      <a:pPr algn="ctr"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속도</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CM</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의 설계속도는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이상이나</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코팅제의 종류에 따라 속도가 영향을 받아 평균적으로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수준임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3595643"/>
                  </a:ext>
                </a:extLst>
              </a:tr>
              <a:tr h="150794">
                <a:tc>
                  <a:txBody>
                    <a:bodyPr/>
                    <a:lstStyle/>
                    <a:p>
                      <a:pPr algn="ctr"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가동률</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코팅제</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원단폭의 교체 시간이 필요함</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교체당</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평균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시간 이상 소요됨</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Product Mix</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 따라 교체시간 좌우됨</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80%</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는 통상 추정치임</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5913141"/>
                  </a:ext>
                </a:extLst>
              </a:tr>
            </a:tbl>
          </a:graphicData>
        </a:graphic>
      </p:graphicFrame>
      <p:sp>
        <p:nvSpPr>
          <p:cNvPr id="42" name="TextBox 41">
            <a:extLst>
              <a:ext uri="{FF2B5EF4-FFF2-40B4-BE49-F238E27FC236}">
                <a16:creationId xmlns:a16="http://schemas.microsoft.com/office/drawing/2014/main" id="{AC75E82F-4597-471A-8C46-C744E41048CA}"/>
              </a:ext>
            </a:extLst>
          </p:cNvPr>
          <p:cNvSpPr txBox="1"/>
          <p:nvPr/>
        </p:nvSpPr>
        <p:spPr>
          <a:xfrm>
            <a:off x="4933889" y="3699452"/>
            <a:ext cx="4488960" cy="2801931"/>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lang="ko-KR" altLang="en-US" sz="900" b="1" u="sng" dirty="0">
                <a:solidFill>
                  <a:srgbClr val="000000"/>
                </a:solidFill>
                <a:latin typeface="Arial" panose="020B0604020202020204" pitchFamily="34" charset="0"/>
                <a:cs typeface="Arial" panose="020B0604020202020204" pitchFamily="34" charset="0"/>
              </a:rPr>
              <a:t>미디어부문 </a:t>
            </a:r>
            <a:r>
              <a:rPr lang="en-US" altLang="ko-KR" sz="900" b="1" u="sng" dirty="0">
                <a:solidFill>
                  <a:srgbClr val="000000"/>
                </a:solidFill>
                <a:latin typeface="Arial" panose="020B0604020202020204" pitchFamily="34" charset="0"/>
                <a:cs typeface="Arial" panose="020B0604020202020204" pitchFamily="34" charset="0"/>
              </a:rPr>
              <a:t>Utility</a:t>
            </a: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endParaRPr lang="en-US" altLang="ko-KR" sz="900" b="1" u="sng"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endParaRPr lang="en-US" altLang="ko-KR" sz="900" b="1" u="sng"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endParaRPr lang="en-US" altLang="ko-KR" sz="900" b="1" u="sng" dirty="0">
              <a:solidFill>
                <a:srgbClr val="000000"/>
              </a:solidFill>
              <a:latin typeface="Arial" panose="020B0604020202020204" pitchFamily="34" charset="0"/>
              <a:cs typeface="Arial" panose="020B0604020202020204" pitchFamily="34" charset="0"/>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endParaRPr lang="en-US" altLang="ko-KR" sz="900" b="1" u="sng" dirty="0">
              <a:solidFill>
                <a:srgbClr val="000000"/>
              </a:solidFill>
              <a:latin typeface="Arial" panose="020B0604020202020204" pitchFamily="34" charset="0"/>
              <a:cs typeface="Arial" panose="020B0604020202020204" pitchFamily="34" charset="0"/>
            </a:endParaRPr>
          </a:p>
          <a:p>
            <a:pPr marR="0" lvl="0" algn="l" defTabSz="914400" rtl="0" eaLnBrk="1" fontAlgn="auto" latinLnBrk="1" hangingPunct="1">
              <a:lnSpc>
                <a:spcPts val="1200"/>
              </a:lnSpc>
              <a:spcBef>
                <a:spcPts val="600"/>
              </a:spcBef>
              <a:spcAft>
                <a:spcPts val="0"/>
              </a:spcAft>
              <a:buClr>
                <a:srgbClr val="00338D"/>
              </a:buClr>
              <a:buSzTx/>
              <a:tabLst>
                <a:tab pos="180975"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360000"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조업가동률 </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err="1">
                <a:solidFill>
                  <a:srgbClr val="000000"/>
                </a:solidFill>
                <a:latin typeface="Arial" panose="020B0604020202020204" pitchFamily="34" charset="0"/>
                <a:cs typeface="Arial" panose="020B0604020202020204" pitchFamily="34" charset="0"/>
              </a:rPr>
              <a:t>설비실가동시간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준비교체시간을 제외한 생산시간</a:t>
            </a:r>
            <a:r>
              <a:rPr lang="en-US" altLang="ko-KR" sz="800" dirty="0">
                <a:solidFill>
                  <a:srgbClr val="000000"/>
                </a:solidFill>
                <a:latin typeface="Arial" panose="020B0604020202020204" pitchFamily="34" charset="0"/>
                <a:cs typeface="Arial" panose="020B0604020202020204" pitchFamily="34" charset="0"/>
              </a:rPr>
              <a:t>) ÷ </a:t>
            </a:r>
            <a:r>
              <a:rPr lang="ko-KR" altLang="en-US" sz="800" dirty="0">
                <a:solidFill>
                  <a:srgbClr val="000000"/>
                </a:solidFill>
                <a:latin typeface="Arial" panose="020B0604020202020204" pitchFamily="34" charset="0"/>
                <a:cs typeface="Arial" panose="020B0604020202020204" pitchFamily="34" charset="0"/>
              </a:rPr>
              <a:t>조업시간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부하시간</a:t>
            </a:r>
            <a:r>
              <a:rPr lang="en-US" altLang="ko-KR" sz="800" dirty="0">
                <a:solidFill>
                  <a:srgbClr val="000000"/>
                </a:solidFill>
                <a:latin typeface="Arial" panose="020B0604020202020204" pitchFamily="34" charset="0"/>
                <a:cs typeface="Arial" panose="020B0604020202020204" pitchFamily="34" charset="0"/>
              </a:rPr>
              <a:t>)</a:t>
            </a:r>
          </a:p>
          <a:p>
            <a:pPr marL="360000"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err="1">
                <a:solidFill>
                  <a:srgbClr val="000000"/>
                </a:solidFill>
                <a:latin typeface="Arial" panose="020B0604020202020204" pitchFamily="34" charset="0"/>
                <a:cs typeface="Arial" panose="020B0604020202020204" pitchFamily="34" charset="0"/>
              </a:rPr>
              <a:t>나투라미디어는</a:t>
            </a:r>
            <a:r>
              <a:rPr lang="ko-KR" altLang="en-US" sz="800" dirty="0">
                <a:solidFill>
                  <a:srgbClr val="000000"/>
                </a:solidFill>
                <a:latin typeface="Arial" panose="020B0604020202020204" pitchFamily="34" charset="0"/>
                <a:cs typeface="Arial" panose="020B0604020202020204" pitchFamily="34" charset="0"/>
              </a:rPr>
              <a:t> 오더생산을 하고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현재 주 </a:t>
            </a:r>
            <a:r>
              <a:rPr lang="en-US" altLang="ko-KR" sz="800" dirty="0">
                <a:solidFill>
                  <a:srgbClr val="000000"/>
                </a:solidFill>
                <a:latin typeface="Arial" panose="020B0604020202020204" pitchFamily="34" charset="0"/>
                <a:cs typeface="Arial" panose="020B0604020202020204" pitchFamily="34" charset="0"/>
              </a:rPr>
              <a:t>5</a:t>
            </a:r>
            <a:r>
              <a:rPr lang="ko-KR" altLang="en-US" sz="800" dirty="0">
                <a:solidFill>
                  <a:srgbClr val="000000"/>
                </a:solidFill>
                <a:latin typeface="Arial" panose="020B0604020202020204" pitchFamily="34" charset="0"/>
                <a:cs typeface="Arial" panose="020B0604020202020204" pitchFamily="34" charset="0"/>
              </a:rPr>
              <a:t>일 가동체제를 유지하고 있음</a:t>
            </a:r>
            <a:r>
              <a:rPr lang="en-US" altLang="ko-KR" sz="800" dirty="0">
                <a:solidFill>
                  <a:srgbClr val="000000"/>
                </a:solidFill>
                <a:latin typeface="Arial" panose="020B0604020202020204" pitchFamily="34" charset="0"/>
                <a:cs typeface="Arial" panose="020B0604020202020204" pitchFamily="34" charset="0"/>
              </a:rPr>
              <a:t>. CM</a:t>
            </a:r>
            <a:r>
              <a:rPr lang="ko-KR" altLang="en-US" sz="800" dirty="0">
                <a:solidFill>
                  <a:srgbClr val="000000"/>
                </a:solidFill>
                <a:latin typeface="Arial" panose="020B0604020202020204" pitchFamily="34" charset="0"/>
                <a:cs typeface="Arial" panose="020B0604020202020204" pitchFamily="34" charset="0"/>
              </a:rPr>
              <a:t>파트는 </a:t>
            </a:r>
            <a:r>
              <a:rPr lang="en-US" altLang="ko-KR" sz="800" dirty="0">
                <a:solidFill>
                  <a:srgbClr val="000000"/>
                </a:solidFill>
                <a:latin typeface="Arial" panose="020B0604020202020204" pitchFamily="34" charset="0"/>
                <a:cs typeface="Arial" panose="020B0604020202020204" pitchFamily="34" charset="0"/>
              </a:rPr>
              <a:t>3</a:t>
            </a:r>
            <a:r>
              <a:rPr lang="ko-KR" altLang="en-US" sz="800" dirty="0">
                <a:solidFill>
                  <a:srgbClr val="000000"/>
                </a:solidFill>
                <a:latin typeface="Arial" panose="020B0604020202020204" pitchFamily="34" charset="0"/>
                <a:cs typeface="Arial" panose="020B0604020202020204" pitchFamily="34" charset="0"/>
              </a:rPr>
              <a:t>조 </a:t>
            </a:r>
            <a:r>
              <a:rPr lang="en-US" altLang="ko-KR" sz="800" dirty="0">
                <a:solidFill>
                  <a:srgbClr val="000000"/>
                </a:solidFill>
                <a:latin typeface="Arial" panose="020B0604020202020204" pitchFamily="34" charset="0"/>
                <a:cs typeface="Arial" panose="020B0604020202020204" pitchFamily="34" charset="0"/>
              </a:rPr>
              <a:t>3</a:t>
            </a:r>
            <a:r>
              <a:rPr lang="ko-KR" altLang="en-US" sz="800" dirty="0">
                <a:solidFill>
                  <a:srgbClr val="000000"/>
                </a:solidFill>
                <a:latin typeface="Arial" panose="020B0604020202020204" pitchFamily="34" charset="0"/>
                <a:cs typeface="Arial" panose="020B0604020202020204" pitchFamily="34" charset="0"/>
              </a:rPr>
              <a:t>교대</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배합파트는 </a:t>
            </a:r>
            <a:r>
              <a:rPr lang="en-US" altLang="ko-KR" sz="800" dirty="0">
                <a:solidFill>
                  <a:srgbClr val="000000"/>
                </a:solidFill>
                <a:latin typeface="Arial" panose="020B0604020202020204" pitchFamily="34" charset="0"/>
                <a:cs typeface="Arial" panose="020B0604020202020204" pitchFamily="34" charset="0"/>
              </a:rPr>
              <a:t>2</a:t>
            </a:r>
            <a:r>
              <a:rPr lang="ko-KR" altLang="en-US" sz="800" dirty="0">
                <a:solidFill>
                  <a:srgbClr val="000000"/>
                </a:solidFill>
                <a:latin typeface="Arial" panose="020B0604020202020204" pitchFamily="34" charset="0"/>
                <a:cs typeface="Arial" panose="020B0604020202020204" pitchFamily="34" charset="0"/>
              </a:rPr>
              <a:t>조 </a:t>
            </a:r>
            <a:r>
              <a:rPr lang="en-US" altLang="ko-KR" sz="800" dirty="0">
                <a:solidFill>
                  <a:srgbClr val="000000"/>
                </a:solidFill>
                <a:latin typeface="Arial" panose="020B0604020202020204" pitchFamily="34" charset="0"/>
                <a:cs typeface="Arial" panose="020B0604020202020204" pitchFamily="34" charset="0"/>
              </a:rPr>
              <a:t>2</a:t>
            </a:r>
            <a:r>
              <a:rPr lang="ko-KR" altLang="en-US" sz="800" dirty="0">
                <a:solidFill>
                  <a:srgbClr val="000000"/>
                </a:solidFill>
                <a:latin typeface="Arial" panose="020B0604020202020204" pitchFamily="34" charset="0"/>
                <a:cs typeface="Arial" panose="020B0604020202020204" pitchFamily="34" charset="0"/>
              </a:rPr>
              <a:t>교대</a:t>
            </a:r>
            <a:endParaRPr lang="en-US" altLang="ko-KR" sz="800" dirty="0">
              <a:solidFill>
                <a:srgbClr val="000000"/>
              </a:solidFill>
              <a:latin typeface="Arial" panose="020B0604020202020204" pitchFamily="34" charset="0"/>
              <a:cs typeface="Arial" panose="020B0604020202020204" pitchFamily="34" charset="0"/>
            </a:endParaRPr>
          </a:p>
          <a:p>
            <a:pPr marL="360000"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cs typeface="Arial" panose="020B0604020202020204" pitchFamily="34" charset="0"/>
              </a:rPr>
              <a:t>회사에 따르면 현재의 오더 </a:t>
            </a:r>
            <a:r>
              <a:rPr lang="ko-KR" altLang="en-US" sz="800" dirty="0" err="1">
                <a:solidFill>
                  <a:srgbClr val="000000"/>
                </a:solidFill>
                <a:latin typeface="Arial" panose="020B0604020202020204" pitchFamily="34" charset="0"/>
                <a:cs typeface="Arial" panose="020B0604020202020204" pitchFamily="34" charset="0"/>
              </a:rPr>
              <a:t>수주량</a:t>
            </a:r>
            <a:r>
              <a:rPr lang="ko-KR" altLang="en-US" sz="800" dirty="0">
                <a:solidFill>
                  <a:srgbClr val="000000"/>
                </a:solidFill>
                <a:latin typeface="Arial" panose="020B0604020202020204" pitchFamily="34" charset="0"/>
                <a:cs typeface="Arial" panose="020B0604020202020204" pitchFamily="34" charset="0"/>
              </a:rPr>
              <a:t> 추이로는 풀가동을 계획하고 있지 않으며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오더 </a:t>
            </a:r>
            <a:r>
              <a:rPr lang="ko-KR" altLang="en-US" sz="800" dirty="0" err="1">
                <a:solidFill>
                  <a:srgbClr val="000000"/>
                </a:solidFill>
                <a:latin typeface="Arial" panose="020B0604020202020204" pitchFamily="34" charset="0"/>
                <a:cs typeface="Arial" panose="020B0604020202020204" pitchFamily="34" charset="0"/>
              </a:rPr>
              <a:t>수주량이</a:t>
            </a:r>
            <a:r>
              <a:rPr lang="ko-KR" altLang="en-US" sz="800" dirty="0">
                <a:solidFill>
                  <a:srgbClr val="000000"/>
                </a:solidFill>
                <a:latin typeface="Arial" panose="020B0604020202020204" pitchFamily="34" charset="0"/>
                <a:cs typeface="Arial" panose="020B0604020202020204" pitchFamily="34" charset="0"/>
              </a:rPr>
              <a:t> 대폭 증가 가정 시 풀가동을 위해 생산직 </a:t>
            </a:r>
            <a:r>
              <a:rPr lang="en-US" altLang="ko-KR" sz="800" dirty="0">
                <a:solidFill>
                  <a:srgbClr val="000000"/>
                </a:solidFill>
                <a:latin typeface="Arial" panose="020B0604020202020204" pitchFamily="34" charset="0"/>
                <a:cs typeface="Arial" panose="020B0604020202020204" pitchFamily="34" charset="0"/>
              </a:rPr>
              <a:t>16</a:t>
            </a:r>
            <a:r>
              <a:rPr lang="ko-KR" altLang="en-US" sz="800" dirty="0">
                <a:solidFill>
                  <a:srgbClr val="000000"/>
                </a:solidFill>
                <a:latin typeface="Arial" panose="020B0604020202020204" pitchFamily="34" charset="0"/>
                <a:cs typeface="Arial" panose="020B0604020202020204" pitchFamily="34" charset="0"/>
              </a:rPr>
              <a:t>명을 추가 채용해야 할 것으로 예상함</a:t>
            </a:r>
            <a:r>
              <a:rPr lang="en-US" altLang="ko-KR" sz="800" dirty="0">
                <a:solidFill>
                  <a:srgbClr val="000000"/>
                </a:solidFill>
                <a:latin typeface="Arial" panose="020B0604020202020204" pitchFamily="34" charset="0"/>
                <a:cs typeface="Arial" panose="020B0604020202020204" pitchFamily="34" charset="0"/>
              </a:rPr>
              <a:t> </a:t>
            </a: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p:txBody>
      </p:sp>
      <p:graphicFrame>
        <p:nvGraphicFramePr>
          <p:cNvPr id="43" name="차트 42">
            <a:extLst>
              <a:ext uri="{FF2B5EF4-FFF2-40B4-BE49-F238E27FC236}">
                <a16:creationId xmlns:a16="http://schemas.microsoft.com/office/drawing/2014/main" id="{2121C111-50CB-4D30-B1A7-C64E652AD771}"/>
              </a:ext>
            </a:extLst>
          </p:cNvPr>
          <p:cNvGraphicFramePr>
            <a:graphicFrameLocks/>
          </p:cNvGraphicFramePr>
          <p:nvPr/>
        </p:nvGraphicFramePr>
        <p:xfrm>
          <a:off x="5067300" y="3884711"/>
          <a:ext cx="4355548" cy="12221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49051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a:spLocks/>
          </p:cNvSpPr>
          <p:nvPr/>
        </p:nvSpPr>
        <p:spPr bwMode="auto">
          <a:xfrm>
            <a:off x="672108" y="2750337"/>
            <a:ext cx="581620" cy="546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spAutoFit/>
          </a:bodyPr>
          <a:lstStyle/>
          <a:p>
            <a:pPr algn="ctr" defTabSz="844073">
              <a:defRPr/>
            </a:pPr>
            <a:r>
              <a:rPr lang="en-US" altLang="en-US" sz="3300" b="1" dirty="0">
                <a:solidFill>
                  <a:srgbClr val="000000"/>
                </a:solidFill>
                <a:latin typeface="Arial"/>
              </a:rPr>
              <a:t>01</a:t>
            </a:r>
          </a:p>
        </p:txBody>
      </p:sp>
      <p:sp>
        <p:nvSpPr>
          <p:cNvPr id="6" name="제목 11">
            <a:extLst>
              <a:ext uri="{FF2B5EF4-FFF2-40B4-BE49-F238E27FC236}">
                <a16:creationId xmlns:a16="http://schemas.microsoft.com/office/drawing/2014/main" id="{A1CEBFEE-9882-48AE-B75B-94EDEBEB2C30}"/>
              </a:ext>
            </a:extLst>
          </p:cNvPr>
          <p:cNvSpPr txBox="1">
            <a:spLocks/>
          </p:cNvSpPr>
          <p:nvPr/>
        </p:nvSpPr>
        <p:spPr>
          <a:xfrm>
            <a:off x="1511881" y="2441422"/>
            <a:ext cx="4212909" cy="1114948"/>
          </a:xfrm>
          <a:prstGeom prst="rect">
            <a:avLst/>
          </a:prstGeom>
        </p:spPr>
        <p:txBody>
          <a:bodyPr vert="horz" lIns="0" tIns="0" rIns="0" bIns="0" rtlCol="0" anchor="ctr" anchorCtr="0">
            <a:noAutofit/>
          </a:bodyPr>
          <a:lstStyle>
            <a:lvl1pPr algn="r" defTabSz="844083" rtl="0" eaLnBrk="1" latinLnBrk="1" hangingPunct="1">
              <a:lnSpc>
                <a:spcPts val="8493"/>
              </a:lnSpc>
              <a:spcBef>
                <a:spcPts val="923"/>
              </a:spcBef>
              <a:buNone/>
              <a:defRPr sz="8123" kern="1200" baseline="0">
                <a:solidFill>
                  <a:schemeClr val="bg1"/>
                </a:solidFill>
                <a:latin typeface="KPMG Extralight"/>
                <a:ea typeface="+mj-ea"/>
                <a:cs typeface="KPMG Extralight"/>
              </a:defRPr>
            </a:lvl1pPr>
          </a:lstStyle>
          <a:p>
            <a:pPr>
              <a:lnSpc>
                <a:spcPct val="100000"/>
              </a:lnSpc>
            </a:pPr>
            <a:r>
              <a:rPr lang="ko-KR" altLang="en-US" sz="5000" b="1" dirty="0">
                <a:latin typeface="맑은 고딕" panose="020B0503020000020004" pitchFamily="50" charset="-127"/>
                <a:ea typeface="맑은 고딕" panose="020B0503020000020004" pitchFamily="50" charset="-127"/>
              </a:rPr>
              <a:t>부동산부문</a:t>
            </a:r>
          </a:p>
        </p:txBody>
      </p:sp>
    </p:spTree>
    <p:extLst>
      <p:ext uri="{BB962C8B-B14F-4D97-AF65-F5344CB8AC3E}">
        <p14:creationId xmlns:p14="http://schemas.microsoft.com/office/powerpoint/2010/main" val="12388408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Cost Structure</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2" name="TextBox 11">
            <a:extLst>
              <a:ext uri="{FF2B5EF4-FFF2-40B4-BE49-F238E27FC236}">
                <a16:creationId xmlns:a16="http://schemas.microsoft.com/office/drawing/2014/main" id="{58EA298C-983A-41A0-82E3-DE9D01435F27}"/>
              </a:ext>
            </a:extLst>
          </p:cNvPr>
          <p:cNvSpPr txBox="1"/>
          <p:nvPr/>
        </p:nvSpPr>
        <p:spPr>
          <a:xfrm>
            <a:off x="5723467" y="1515600"/>
            <a:ext cx="4001558" cy="4947223"/>
          </a:xfrm>
          <a:prstGeom prst="rect">
            <a:avLst/>
          </a:prstGeom>
          <a:noFill/>
          <a:ln>
            <a:noFill/>
          </a:ln>
        </p:spPr>
        <p:txBody>
          <a:bodyPr wrap="square" lIns="36000" tIns="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Cost Structure (</a:t>
            </a:r>
            <a:r>
              <a:rPr lang="ko-KR" altLang="en-US" sz="900" b="1" u="sng" dirty="0">
                <a:solidFill>
                  <a:srgbClr val="000000"/>
                </a:solidFill>
                <a:latin typeface="Arial" panose="020B0604020202020204" pitchFamily="34" charset="0"/>
                <a:cs typeface="Arial" panose="020B0604020202020204" pitchFamily="34" charset="0"/>
              </a:rPr>
              <a:t>부동산부문</a:t>
            </a:r>
            <a:r>
              <a:rPr lang="en-US" altLang="ko-KR" sz="900" b="1" u="sng" dirty="0">
                <a:solidFill>
                  <a:srgbClr val="000000"/>
                </a:solidFill>
                <a:latin typeface="Arial" panose="020B0604020202020204" pitchFamily="34" charset="0"/>
                <a:cs typeface="Arial" panose="020B0604020202020204" pitchFamily="34" charset="0"/>
              </a:rPr>
              <a:t>)</a:t>
            </a:r>
            <a:endParaRPr lang="en-US" altLang="ko-KR" sz="800" b="1" u="sng"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b="1" u="sng" dirty="0">
              <a:solidFill>
                <a:srgbClr val="000000"/>
              </a:solidFill>
              <a:latin typeface="Arial" panose="020B0604020202020204" pitchFamily="34" charset="0"/>
              <a:cs typeface="Arial" panose="020B0604020202020204" pitchFamily="34" charset="0"/>
            </a:endParaRPr>
          </a:p>
          <a:p>
            <a:pPr marL="171450" indent="-171450">
              <a:spcAft>
                <a:spcPts val="600"/>
              </a:spcAft>
              <a:buClr>
                <a:srgbClr val="00338D"/>
              </a:buClr>
              <a:buFont typeface="Wingdings" panose="05000000000000000000" pitchFamily="2" charset="2"/>
              <a:buChar char="ü"/>
            </a:pPr>
            <a:r>
              <a:rPr lang="ko-KR" altLang="en-US" sz="900" dirty="0">
                <a:latin typeface="Arial" panose="020B0604020202020204" pitchFamily="34" charset="0"/>
                <a:cs typeface="Arial" panose="020B0604020202020204" pitchFamily="34" charset="0"/>
              </a:rPr>
              <a:t>부동산부문의 원가율은 주로 매출의 대부분을 차지하는 분양매출 및 분양매출원가 변동에 큰 영향을 받으며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판매관리비는 모두 고정비성 성격의 금액임</a:t>
            </a:r>
            <a:endParaRPr lang="en-US" altLang="ko-KR" sz="900" dirty="0">
              <a:latin typeface="Arial" panose="020B0604020202020204" pitchFamily="34" charset="0"/>
              <a:cs typeface="Arial" panose="020B0604020202020204" pitchFamily="34" charset="0"/>
            </a:endParaRPr>
          </a:p>
          <a:p>
            <a:pPr marL="171450" indent="-171450">
              <a:spcAft>
                <a:spcPts val="600"/>
              </a:spcAft>
              <a:buClr>
                <a:srgbClr val="00338D"/>
              </a:buClr>
              <a:buFont typeface="Wingdings" panose="05000000000000000000" pitchFamily="2" charset="2"/>
              <a:buChar char="ü"/>
            </a:pPr>
            <a:r>
              <a:rPr lang="ko-KR" altLang="en-US" sz="900" dirty="0">
                <a:latin typeface="Arial" panose="020B0604020202020204" pitchFamily="34" charset="0"/>
                <a:cs typeface="Arial" panose="020B0604020202020204" pitchFamily="34" charset="0"/>
              </a:rPr>
              <a:t>기타매출 및 기타매출원가는 </a:t>
            </a:r>
            <a:r>
              <a:rPr lang="en-US" altLang="ko-KR" sz="900" dirty="0">
                <a:latin typeface="Arial" panose="020B0604020202020204" pitchFamily="34" charset="0"/>
                <a:cs typeface="Arial" panose="020B0604020202020204" pitchFamily="34" charset="0"/>
              </a:rPr>
              <a:t>IFRS 1115</a:t>
            </a:r>
            <a:r>
              <a:rPr lang="ko-KR" altLang="en-US" sz="900" dirty="0">
                <a:latin typeface="Arial" panose="020B0604020202020204" pitchFamily="34" charset="0"/>
                <a:cs typeface="Arial" panose="020B0604020202020204" pitchFamily="34" charset="0"/>
              </a:rPr>
              <a:t>호 도입에 따른 유의적 금융요소 인식액에 해당함</a:t>
            </a:r>
            <a:endParaRPr lang="en-US" altLang="ko-KR" sz="900" dirty="0">
              <a:latin typeface="Arial" panose="020B0604020202020204" pitchFamily="34" charset="0"/>
              <a:cs typeface="Arial" panose="020B0604020202020204" pitchFamily="34" charset="0"/>
            </a:endParaRPr>
          </a:p>
          <a:p>
            <a:pPr marL="171450" indent="-171450">
              <a:spcAft>
                <a:spcPts val="600"/>
              </a:spcAft>
              <a:buClr>
                <a:srgbClr val="00338D"/>
              </a:buClr>
              <a:buFont typeface="Wingdings" panose="05000000000000000000" pitchFamily="2" charset="2"/>
              <a:buChar char="ü"/>
            </a:pPr>
            <a:r>
              <a:rPr lang="en-US" altLang="ko-KR" sz="900" dirty="0">
                <a:latin typeface="Arial" panose="020B0604020202020204" pitchFamily="34" charset="0"/>
                <a:cs typeface="Arial" panose="020B0604020202020204" pitchFamily="34" charset="0"/>
              </a:rPr>
              <a:t>2018</a:t>
            </a:r>
            <a:r>
              <a:rPr lang="ko-KR" altLang="en-US" sz="900" dirty="0">
                <a:latin typeface="Arial" panose="020B0604020202020204" pitchFamily="34" charset="0"/>
                <a:cs typeface="Arial" panose="020B0604020202020204" pitchFamily="34" charset="0"/>
              </a:rPr>
              <a:t>년 용지매출 인식액은 </a:t>
            </a:r>
            <a:r>
              <a:rPr lang="en-US" altLang="ko-KR" sz="900" dirty="0">
                <a:latin typeface="Arial" panose="020B0604020202020204" pitchFamily="34" charset="0"/>
                <a:cs typeface="Arial" panose="020B0604020202020204" pitchFamily="34" charset="0"/>
              </a:rPr>
              <a:t>0</a:t>
            </a:r>
            <a:r>
              <a:rPr lang="ko-KR" altLang="en-US" sz="900" dirty="0">
                <a:latin typeface="Arial" panose="020B0604020202020204" pitchFamily="34" charset="0"/>
                <a:cs typeface="Arial" panose="020B0604020202020204" pitchFamily="34" charset="0"/>
              </a:rPr>
              <a:t>이나 음의 매출원가 </a:t>
            </a:r>
            <a:r>
              <a:rPr lang="en-US" altLang="ko-KR" sz="900" dirty="0">
                <a:latin typeface="Arial" panose="020B0604020202020204" pitchFamily="34" charset="0"/>
                <a:cs typeface="Arial" panose="020B0604020202020204" pitchFamily="34" charset="0"/>
              </a:rPr>
              <a:t>87</a:t>
            </a:r>
            <a:r>
              <a:rPr lang="ko-KR" altLang="en-US" sz="900" dirty="0">
                <a:latin typeface="Arial" panose="020B0604020202020204" pitchFamily="34" charset="0"/>
                <a:cs typeface="Arial" panose="020B0604020202020204" pitchFamily="34" charset="0"/>
              </a:rPr>
              <a:t>억원을 인식한 사유는 </a:t>
            </a:r>
            <a:r>
              <a:rPr lang="ko-KR" altLang="en-US" sz="900" b="0" i="0" u="none" strike="noStrike" baseline="0" dirty="0">
                <a:solidFill>
                  <a:srgbClr val="000000"/>
                </a:solidFill>
                <a:latin typeface="+mn-ea"/>
              </a:rPr>
              <a:t>구분손익을 산출하는 과정에서 </a:t>
            </a:r>
            <a:r>
              <a:rPr lang="en-US" altLang="ko-KR" sz="900" b="0" i="0" u="none" strike="noStrike" baseline="0" dirty="0">
                <a:solidFill>
                  <a:srgbClr val="000000"/>
                </a:solidFill>
                <a:latin typeface="+mn-ea"/>
              </a:rPr>
              <a:t>PCI</a:t>
            </a:r>
            <a:r>
              <a:rPr lang="ko-KR" altLang="en-US" sz="900" b="0" i="0" u="none" strike="noStrike" baseline="0" dirty="0">
                <a:solidFill>
                  <a:srgbClr val="000000"/>
                </a:solidFill>
                <a:latin typeface="+mn-ea"/>
              </a:rPr>
              <a:t>의 부동산부문 </a:t>
            </a:r>
            <a:r>
              <a:rPr lang="en-US" altLang="ko-KR" sz="900" b="0" i="0" u="none" strike="noStrike" baseline="0" dirty="0">
                <a:solidFill>
                  <a:srgbClr val="000000"/>
                </a:solidFill>
                <a:latin typeface="+mn-ea"/>
              </a:rPr>
              <a:t>2018</a:t>
            </a:r>
            <a:r>
              <a:rPr lang="ko-KR" altLang="en-US" sz="900" b="0" i="0" u="none" strike="noStrike" baseline="0" dirty="0">
                <a:solidFill>
                  <a:srgbClr val="000000"/>
                </a:solidFill>
                <a:latin typeface="+mn-ea"/>
              </a:rPr>
              <a:t>년 </a:t>
            </a:r>
            <a:r>
              <a:rPr lang="en-US" altLang="ko-KR" sz="900" b="0" i="0" u="none" strike="noStrike" baseline="0" dirty="0">
                <a:solidFill>
                  <a:srgbClr val="000000"/>
                </a:solidFill>
                <a:latin typeface="+mn-ea"/>
              </a:rPr>
              <a:t>IFRS 1115</a:t>
            </a:r>
            <a:r>
              <a:rPr lang="ko-KR" altLang="en-US" sz="900" b="0" i="0" u="none" strike="noStrike" baseline="0" dirty="0">
                <a:solidFill>
                  <a:srgbClr val="000000"/>
                </a:solidFill>
                <a:latin typeface="+mn-ea"/>
              </a:rPr>
              <a:t>호 적용 관련 </a:t>
            </a:r>
            <a:r>
              <a:rPr lang="ko-KR" altLang="en-US" sz="900" b="0" i="0" u="none" strike="noStrike" baseline="0" dirty="0" err="1">
                <a:solidFill>
                  <a:srgbClr val="000000"/>
                </a:solidFill>
                <a:latin typeface="+mn-ea"/>
              </a:rPr>
              <a:t>분양률</a:t>
            </a:r>
            <a:r>
              <a:rPr lang="ko-KR" altLang="en-US" sz="900" b="0" i="0" u="none" strike="noStrike" baseline="0" dirty="0">
                <a:solidFill>
                  <a:srgbClr val="000000"/>
                </a:solidFill>
                <a:latin typeface="+mn-ea"/>
              </a:rPr>
              <a:t> 등 변동에 따른 용지매출원가 환입 연결조정이 발생하였으며</a:t>
            </a:r>
            <a:r>
              <a:rPr lang="en-US" altLang="ko-KR" sz="900" b="0" i="0" u="none" strike="noStrike" baseline="0" dirty="0">
                <a:solidFill>
                  <a:srgbClr val="000000"/>
                </a:solidFill>
                <a:latin typeface="+mn-ea"/>
              </a:rPr>
              <a:t>, </a:t>
            </a:r>
            <a:r>
              <a:rPr lang="ko-KR" altLang="en-US" sz="900" b="0" i="0" u="none" strike="noStrike" baseline="0" dirty="0">
                <a:solidFill>
                  <a:srgbClr val="000000"/>
                </a:solidFill>
                <a:latin typeface="+mn-ea"/>
              </a:rPr>
              <a:t>이를 반영함에 따라 발생한 데 기인함</a:t>
            </a:r>
            <a:endParaRPr lang="en-US" altLang="ko-KR" sz="900" dirty="0">
              <a:highlight>
                <a:srgbClr val="FFFF00"/>
              </a:highlight>
              <a:latin typeface="Arial" panose="020B0604020202020204" pitchFamily="34" charset="0"/>
              <a:cs typeface="Arial" panose="020B0604020202020204" pitchFamily="34" charset="0"/>
            </a:endParaRPr>
          </a:p>
          <a:p>
            <a:pPr marL="171450" indent="-171450">
              <a:spcAft>
                <a:spcPts val="600"/>
              </a:spcAft>
              <a:buClr>
                <a:srgbClr val="00338D"/>
              </a:buClr>
              <a:buFont typeface="Wingdings" panose="05000000000000000000" pitchFamily="2" charset="2"/>
              <a:buChar char="ü"/>
            </a:pP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기 진행하였던 </a:t>
            </a:r>
            <a:r>
              <a:rPr lang="en-US" altLang="ko-KR" sz="900" dirty="0">
                <a:latin typeface="Arial" panose="020B0604020202020204" pitchFamily="34" charset="0"/>
                <a:cs typeface="Arial" panose="020B0604020202020204" pitchFamily="34" charset="0"/>
              </a:rPr>
              <a:t>A1, A2</a:t>
            </a:r>
            <a:r>
              <a:rPr lang="ko-KR" altLang="en-US" sz="900" dirty="0">
                <a:latin typeface="Arial" panose="020B0604020202020204" pitchFamily="34" charset="0"/>
                <a:cs typeface="Arial" panose="020B0604020202020204" pitchFamily="34" charset="0"/>
              </a:rPr>
              <a:t> 공사가 완료됨에 따라 매출액이 전년 대비 크게 감소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고정비 </a:t>
            </a:r>
            <a:r>
              <a:rPr lang="en-US" altLang="ko-KR" sz="900" dirty="0">
                <a:latin typeface="Arial" panose="020B0604020202020204" pitchFamily="34" charset="0"/>
                <a:cs typeface="Arial" panose="020B0604020202020204" pitchFamily="34" charset="0"/>
              </a:rPr>
              <a:t>leverage </a:t>
            </a:r>
            <a:r>
              <a:rPr lang="ko-KR" altLang="en-US" sz="900" dirty="0">
                <a:latin typeface="Arial" panose="020B0604020202020204" pitchFamily="34" charset="0"/>
                <a:cs typeface="Arial" panose="020B0604020202020204" pitchFamily="34" charset="0"/>
              </a:rPr>
              <a:t>효과로 영업이익률이 전년 </a:t>
            </a:r>
            <a:r>
              <a:rPr lang="en-US" altLang="ko-KR" sz="900" dirty="0">
                <a:latin typeface="Arial" panose="020B0604020202020204" pitchFamily="34" charset="0"/>
                <a:cs typeface="Arial" panose="020B0604020202020204" pitchFamily="34" charset="0"/>
              </a:rPr>
              <a:t>6.8% </a:t>
            </a:r>
            <a:r>
              <a:rPr lang="ko-KR" altLang="en-US" sz="900" dirty="0">
                <a:latin typeface="Arial" panose="020B0604020202020204" pitchFamily="34" charset="0"/>
                <a:cs typeface="Arial" panose="020B0604020202020204" pitchFamily="34" charset="0"/>
              </a:rPr>
              <a:t>대비 약 </a:t>
            </a:r>
            <a:r>
              <a:rPr lang="en-US" altLang="ko-KR" sz="900" dirty="0">
                <a:latin typeface="Arial" panose="020B0604020202020204" pitchFamily="34" charset="0"/>
                <a:cs typeface="Arial" panose="020B0604020202020204" pitchFamily="34" charset="0"/>
              </a:rPr>
              <a:t>5.2%p </a:t>
            </a:r>
            <a:r>
              <a:rPr lang="ko-KR" altLang="en-US" sz="900" dirty="0">
                <a:latin typeface="Arial" panose="020B0604020202020204" pitchFamily="34" charset="0"/>
                <a:cs typeface="Arial" panose="020B0604020202020204" pitchFamily="34" charset="0"/>
              </a:rPr>
              <a:t>감소하였음 </a:t>
            </a:r>
            <a:endParaRPr lang="en-US" altLang="ko-KR" sz="900" dirty="0">
              <a:latin typeface="Arial" panose="020B0604020202020204" pitchFamily="34" charset="0"/>
              <a:cs typeface="Arial" panose="020B0604020202020204" pitchFamily="34" charset="0"/>
            </a:endParaRPr>
          </a:p>
          <a:p>
            <a:pPr marL="171450" indent="-171450">
              <a:spcAft>
                <a:spcPts val="600"/>
              </a:spcAft>
              <a:buClr>
                <a:srgbClr val="00338D"/>
              </a:buClr>
              <a:buFont typeface="Wingdings" panose="05000000000000000000" pitchFamily="2" charset="2"/>
              <a:buChar char="ü"/>
            </a:pPr>
            <a:r>
              <a:rPr lang="ko-KR" altLang="en-US" sz="900" dirty="0">
                <a:latin typeface="Arial" panose="020B0604020202020204" pitchFamily="34" charset="0"/>
                <a:cs typeface="Arial" panose="020B0604020202020204" pitchFamily="34" charset="0"/>
              </a:rPr>
              <a:t>이후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 신규수주매출 발생</a:t>
            </a:r>
            <a:r>
              <a:rPr lang="en-US" altLang="ko-KR" sz="900" dirty="0">
                <a:latin typeface="Arial" panose="020B0604020202020204" pitchFamily="34" charset="0"/>
                <a:cs typeface="Arial" panose="020B0604020202020204" pitchFamily="34" charset="0"/>
              </a:rPr>
              <a:t>(A3) </a:t>
            </a:r>
            <a:r>
              <a:rPr lang="ko-KR" altLang="en-US" sz="900" dirty="0">
                <a:latin typeface="Arial" panose="020B0604020202020204" pitchFamily="34" charset="0"/>
                <a:cs typeface="Arial" panose="020B0604020202020204" pitchFamily="34" charset="0"/>
              </a:rPr>
              <a:t>및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년부터 진행중인 </a:t>
            </a:r>
            <a:r>
              <a:rPr lang="en-US" altLang="ko-KR" sz="900" dirty="0">
                <a:latin typeface="Arial" panose="020B0604020202020204" pitchFamily="34" charset="0"/>
                <a:cs typeface="Arial" panose="020B0604020202020204" pitchFamily="34" charset="0"/>
              </a:rPr>
              <a:t>A4 </a:t>
            </a:r>
            <a:r>
              <a:rPr lang="ko-KR" altLang="en-US" sz="900" dirty="0">
                <a:latin typeface="Arial" panose="020B0604020202020204" pitchFamily="34" charset="0"/>
                <a:cs typeface="Arial" panose="020B0604020202020204" pitchFamily="34" charset="0"/>
              </a:rPr>
              <a:t>매출 인식으로 인해 매출액이 전년 대비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배 이상 증가하였으며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이로 인해 영업이익률도 크게 개선되었음 </a:t>
            </a:r>
            <a:endParaRPr lang="en-US" altLang="ko-KR" sz="900" dirty="0">
              <a:latin typeface="Arial" panose="020B0604020202020204" pitchFamily="34" charset="0"/>
              <a:cs typeface="Arial" panose="020B0604020202020204" pitchFamily="34" charset="0"/>
            </a:endParaRPr>
          </a:p>
          <a:p>
            <a:pPr marL="171450" indent="-171450">
              <a:spcAft>
                <a:spcPts val="600"/>
              </a:spcAft>
              <a:buClr>
                <a:srgbClr val="00338D"/>
              </a:buClr>
              <a:buFont typeface="Wingdings" panose="05000000000000000000" pitchFamily="2" charset="2"/>
              <a:buChar char="ü"/>
            </a:pPr>
            <a:r>
              <a:rPr lang="ko-KR" altLang="en-US" sz="900" b="1" u="sng" dirty="0">
                <a:latin typeface="Arial" panose="020B0604020202020204" pitchFamily="34" charset="0"/>
                <a:cs typeface="Arial" panose="020B0604020202020204" pitchFamily="34" charset="0"/>
              </a:rPr>
              <a:t>노무비</a:t>
            </a:r>
            <a:r>
              <a:rPr lang="en-US" altLang="ko-KR" sz="900" b="1" u="sng"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부동산부문 노무비는 고정비성 항목에 해당하고</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대상기간동안 </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명</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내외의 직원이 근무 중이며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급여체계는 </a:t>
            </a:r>
            <a:r>
              <a:rPr lang="ko-KR" altLang="en-US" sz="900" dirty="0" err="1">
                <a:latin typeface="Arial" panose="020B0604020202020204" pitchFamily="34" charset="0"/>
                <a:cs typeface="Arial" panose="020B0604020202020204" pitchFamily="34" charset="0"/>
              </a:rPr>
              <a:t>페이퍼코리아의</a:t>
            </a:r>
            <a:r>
              <a:rPr lang="ko-KR" altLang="en-US" sz="900" dirty="0">
                <a:latin typeface="Arial" panose="020B0604020202020204" pitchFamily="34" charset="0"/>
                <a:cs typeface="Arial" panose="020B0604020202020204" pitchFamily="34" charset="0"/>
              </a:rPr>
              <a:t> 급여체계와 동일함</a:t>
            </a:r>
            <a:endParaRPr lang="en-US" altLang="ko-KR" sz="900" dirty="0">
              <a:latin typeface="Arial" panose="020B0604020202020204" pitchFamily="34" charset="0"/>
              <a:cs typeface="Arial" panose="020B0604020202020204" pitchFamily="34" charset="0"/>
            </a:endParaRPr>
          </a:p>
          <a:p>
            <a:pPr marL="171450" indent="-171450">
              <a:spcAft>
                <a:spcPts val="600"/>
              </a:spcAft>
              <a:buClr>
                <a:srgbClr val="00338D"/>
              </a:buClr>
              <a:buFont typeface="Wingdings" panose="05000000000000000000" pitchFamily="2" charset="2"/>
              <a:buChar char="ü"/>
            </a:pPr>
            <a:r>
              <a:rPr lang="ko-KR" altLang="en-US" sz="900" b="1" u="sng" dirty="0" err="1">
                <a:latin typeface="Arial" panose="020B0604020202020204" pitchFamily="34" charset="0"/>
                <a:cs typeface="Arial" panose="020B0604020202020204" pitchFamily="34" charset="0"/>
              </a:rPr>
              <a:t>세금과공과</a:t>
            </a:r>
            <a:r>
              <a:rPr lang="en-US" altLang="ko-KR" sz="900" b="1" u="sng"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부동산부문의 </a:t>
            </a:r>
            <a:r>
              <a:rPr lang="ko-KR" altLang="en-US" sz="900" dirty="0" err="1">
                <a:latin typeface="Arial" panose="020B0604020202020204" pitchFamily="34" charset="0"/>
                <a:cs typeface="Arial" panose="020B0604020202020204" pitchFamily="34" charset="0"/>
              </a:rPr>
              <a:t>세금과공과는</a:t>
            </a:r>
            <a:r>
              <a:rPr lang="ko-KR" altLang="en-US" sz="900" dirty="0">
                <a:latin typeface="Arial" panose="020B0604020202020204" pitchFamily="34" charset="0"/>
                <a:cs typeface="Arial" panose="020B0604020202020204" pitchFamily="34" charset="0"/>
              </a:rPr>
              <a:t> 고정비성 항목이며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재산세</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종부세 등 세금으로 구성되어 있음</a:t>
            </a:r>
            <a:endParaRPr lang="en-US" altLang="ko-KR" sz="900" b="1" u="sng" dirty="0">
              <a:latin typeface="Arial" panose="020B0604020202020204" pitchFamily="34" charset="0"/>
              <a:cs typeface="Arial" panose="020B0604020202020204" pitchFamily="34" charset="0"/>
            </a:endParaRPr>
          </a:p>
          <a:p>
            <a:pPr marL="171450" indent="-171450">
              <a:spcAft>
                <a:spcPts val="600"/>
              </a:spcAft>
              <a:buClr>
                <a:srgbClr val="00338D"/>
              </a:buClr>
              <a:buFont typeface="Wingdings" panose="05000000000000000000" pitchFamily="2" charset="2"/>
              <a:buChar char="ü"/>
            </a:pPr>
            <a:r>
              <a:rPr lang="ko-KR" altLang="en-US" sz="900" b="1" u="sng" dirty="0">
                <a:latin typeface="Arial" panose="020B0604020202020204" pitchFamily="34" charset="0"/>
                <a:cs typeface="Arial" panose="020B0604020202020204" pitchFamily="34" charset="0"/>
              </a:rPr>
              <a:t>지급수수료</a:t>
            </a:r>
            <a:r>
              <a:rPr lang="en-US" altLang="ko-KR" sz="900" b="1" u="sng"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부동산부문의 지급수수료는 부동산 사업 관련 법무비용</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부동산 용지충당부채 </a:t>
            </a:r>
            <a:r>
              <a:rPr lang="ko-KR" altLang="en-US" sz="900" dirty="0" err="1">
                <a:latin typeface="Arial" panose="020B0604020202020204" pitchFamily="34" charset="0"/>
                <a:cs typeface="Arial" panose="020B0604020202020204" pitchFamily="34" charset="0"/>
              </a:rPr>
              <a:t>상각에</a:t>
            </a:r>
            <a:r>
              <a:rPr lang="ko-KR" altLang="en-US" sz="900" dirty="0">
                <a:latin typeface="Arial" panose="020B0604020202020204" pitchFamily="34" charset="0"/>
                <a:cs typeface="Arial" panose="020B0604020202020204" pitchFamily="34" charset="0"/>
              </a:rPr>
              <a:t> 따른 </a:t>
            </a:r>
            <a:r>
              <a:rPr lang="ko-KR" altLang="en-US" sz="900" dirty="0" err="1">
                <a:latin typeface="Arial" panose="020B0604020202020204" pitchFamily="34" charset="0"/>
                <a:cs typeface="Arial" panose="020B0604020202020204" pitchFamily="34" charset="0"/>
              </a:rPr>
              <a:t>인식분</a:t>
            </a:r>
            <a:r>
              <a:rPr lang="ko-KR" altLang="en-US" sz="900" dirty="0">
                <a:latin typeface="Arial" panose="020B0604020202020204" pitchFamily="34" charset="0"/>
                <a:cs typeface="Arial" panose="020B0604020202020204" pitchFamily="34" charset="0"/>
              </a:rPr>
              <a:t> 등으로 구성됨</a:t>
            </a:r>
            <a:endParaRPr lang="en-US" altLang="ko-KR" sz="900" dirty="0">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100"/>
              </a:spcBef>
              <a:spcAft>
                <a:spcPts val="0"/>
              </a:spcAft>
              <a:buClr>
                <a:srgbClr val="00338D"/>
              </a:buClr>
              <a:buSzTx/>
              <a:buFont typeface="Wingdings" panose="05000000000000000000" pitchFamily="2" charset="2"/>
              <a:buChar char="ü"/>
              <a:tabLst>
                <a:tab pos="4935538" algn="l"/>
              </a:tabLst>
              <a:defRPr/>
            </a:pPr>
            <a:endParaRPr lang="ko-KR" altLang="en-US"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100"/>
              </a:spcBef>
              <a:buClr>
                <a:srgbClr val="00338D"/>
              </a:buClr>
              <a:buFont typeface="Wingdings" panose="05000000000000000000" pitchFamily="2" charset="2"/>
              <a:buChar char="ü"/>
              <a:tabLst>
                <a:tab pos="4935538" algn="l"/>
              </a:tabLst>
              <a:defRPr/>
            </a:pPr>
            <a:endParaRPr lang="en-US" altLang="ko-KR" sz="900" b="1" u="sng"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i="1" dirty="0">
              <a:solidFill>
                <a:srgbClr val="000000"/>
              </a:solidFill>
              <a:latin typeface="Arial" panose="020B0604020202020204" pitchFamily="34" charset="0"/>
              <a:cs typeface="Arial" panose="020B0604020202020204" pitchFamily="34" charset="0"/>
            </a:endParaRPr>
          </a:p>
          <a:p>
            <a:pPr marL="355600" indent="-171450">
              <a:lnSpc>
                <a:spcPts val="1200"/>
              </a:lnSpc>
              <a:spcBef>
                <a:spcPts val="100"/>
              </a:spcBef>
              <a:buClr>
                <a:srgbClr val="00338D"/>
              </a:buClr>
              <a:buFont typeface="Arial" panose="020B0604020202020204" pitchFamily="34" charset="0"/>
              <a:buChar char="-"/>
              <a:tabLst>
                <a:tab pos="355600" algn="l"/>
                <a:tab pos="4935538" algn="l"/>
              </a:tabLst>
              <a:defRPr/>
            </a:pPr>
            <a:endParaRPr lang="en-US" altLang="ko-KR" sz="800" i="1" dirty="0">
              <a:solidFill>
                <a:srgbClr val="000000"/>
              </a:solidFill>
              <a:latin typeface="Arial" panose="020B0604020202020204" pitchFamily="34" charset="0"/>
              <a:cs typeface="Arial" panose="020B0604020202020204" pitchFamily="34" charset="0"/>
            </a:endParaRPr>
          </a:p>
          <a:p>
            <a:pPr marL="355600" indent="-171450">
              <a:lnSpc>
                <a:spcPts val="1200"/>
              </a:lnSpc>
              <a:spcBef>
                <a:spcPts val="100"/>
              </a:spcBef>
              <a:buClr>
                <a:srgbClr val="00338D"/>
              </a:buClr>
              <a:buFont typeface="Arial" panose="020B0604020202020204" pitchFamily="34" charset="0"/>
              <a:buChar char="-"/>
              <a:tabLst>
                <a:tab pos="355600" algn="l"/>
                <a:tab pos="4935538" algn="l"/>
              </a:tabLst>
              <a:defRPr/>
            </a:pPr>
            <a:endParaRPr lang="ko-KR" altLang="en-US" sz="800" i="1"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lnSpc>
                <a:spcPts val="1200"/>
              </a:lnSpc>
              <a:spcBef>
                <a:spcPts val="100"/>
              </a:spcBef>
              <a:spcAft>
                <a:spcPts val="0"/>
              </a:spcAft>
              <a:buClr>
                <a:srgbClr val="00338D"/>
              </a:buClr>
              <a:buSzTx/>
              <a:buFont typeface="Arial" panose="020B0604020202020204" pitchFamily="34" charset="0"/>
              <a:buChar char="-"/>
              <a:tabLst>
                <a:tab pos="355600" algn="l"/>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부동산부문의 원가율은 분양매출 및 분양매출원가 변동에 큰 영향을 받으며</a:t>
            </a:r>
            <a:r>
              <a:rPr lang="en-US" altLang="ko-KR" sz="1000" b="1" dirty="0">
                <a:solidFill>
                  <a:srgbClr val="002997"/>
                </a:solidFill>
                <a:latin typeface="Arial" panose="020B0604020202020204" pitchFamily="34" charset="0"/>
                <a:ea typeface="+mj-ea"/>
                <a:cs typeface="Arial" panose="020B0604020202020204" pitchFamily="34" charset="0"/>
              </a:rPr>
              <a:t>, 2021</a:t>
            </a:r>
            <a:r>
              <a:rPr lang="ko-KR" altLang="en-US" sz="1000" b="1" dirty="0">
                <a:solidFill>
                  <a:srgbClr val="002997"/>
                </a:solidFill>
                <a:latin typeface="Arial" panose="020B0604020202020204" pitchFamily="34" charset="0"/>
                <a:ea typeface="+mj-ea"/>
                <a:cs typeface="Arial" panose="020B0604020202020204" pitchFamily="34" charset="0"/>
              </a:rPr>
              <a:t>년 기준 매출총이익</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영업이익</a:t>
            </a:r>
            <a:r>
              <a:rPr lang="en-US" altLang="ko-KR" sz="1000" b="1" dirty="0">
                <a:solidFill>
                  <a:srgbClr val="002997"/>
                </a:solidFill>
                <a:latin typeface="Arial" panose="020B0604020202020204" pitchFamily="34" charset="0"/>
                <a:ea typeface="+mj-ea"/>
                <a:cs typeface="Arial" panose="020B0604020202020204" pitchFamily="34" charset="0"/>
              </a:rPr>
              <a:t>%, EBITDA%</a:t>
            </a:r>
            <a:r>
              <a:rPr lang="ko-KR" altLang="en-US" sz="1000" b="1" dirty="0">
                <a:solidFill>
                  <a:srgbClr val="002997"/>
                </a:solidFill>
                <a:latin typeface="Arial" panose="020B0604020202020204" pitchFamily="34" charset="0"/>
                <a:ea typeface="+mj-ea"/>
                <a:cs typeface="Arial" panose="020B0604020202020204" pitchFamily="34" charset="0"/>
              </a:rPr>
              <a:t>는 각각 </a:t>
            </a:r>
            <a:r>
              <a:rPr lang="en-US" altLang="ko-KR" sz="1000" b="1" dirty="0">
                <a:solidFill>
                  <a:srgbClr val="002997"/>
                </a:solidFill>
                <a:latin typeface="Arial" panose="020B0604020202020204" pitchFamily="34" charset="0"/>
                <a:ea typeface="+mj-ea"/>
                <a:cs typeface="Arial" panose="020B0604020202020204" pitchFamily="34" charset="0"/>
              </a:rPr>
              <a:t>15.6%, 12.1%, 12.1%</a:t>
            </a:r>
            <a:r>
              <a:rPr lang="ko-KR" altLang="en-US" sz="1000" b="1" dirty="0">
                <a:solidFill>
                  <a:srgbClr val="002997"/>
                </a:solidFill>
                <a:latin typeface="Arial" panose="020B0604020202020204" pitchFamily="34" charset="0"/>
                <a:ea typeface="+mj-ea"/>
                <a:cs typeface="Arial" panose="020B0604020202020204" pitchFamily="34" charset="0"/>
              </a:rPr>
              <a:t>를 보였음</a:t>
            </a:r>
          </a:p>
        </p:txBody>
      </p:sp>
      <p:graphicFrame>
        <p:nvGraphicFramePr>
          <p:cNvPr id="11" name="표 10">
            <a:extLst>
              <a:ext uri="{FF2B5EF4-FFF2-40B4-BE49-F238E27FC236}">
                <a16:creationId xmlns:a16="http://schemas.microsoft.com/office/drawing/2014/main" id="{93ACE35C-DA2A-4798-93E6-7E733ACA722C}"/>
              </a:ext>
            </a:extLst>
          </p:cNvPr>
          <p:cNvGraphicFramePr>
            <a:graphicFrameLocks noGrp="1"/>
          </p:cNvGraphicFramePr>
          <p:nvPr>
            <p:extLst>
              <p:ext uri="{D42A27DB-BD31-4B8C-83A1-F6EECF244321}">
                <p14:modId xmlns:p14="http://schemas.microsoft.com/office/powerpoint/2010/main" val="2232298909"/>
              </p:ext>
            </p:extLst>
          </p:nvPr>
        </p:nvGraphicFramePr>
        <p:xfrm>
          <a:off x="495464" y="1515599"/>
          <a:ext cx="5162800" cy="3312000"/>
        </p:xfrm>
        <a:graphic>
          <a:graphicData uri="http://schemas.openxmlformats.org/drawingml/2006/table">
            <a:tbl>
              <a:tblPr/>
              <a:tblGrid>
                <a:gridCol w="97400">
                  <a:extLst>
                    <a:ext uri="{9D8B030D-6E8A-4147-A177-3AD203B41FA5}">
                      <a16:colId xmlns:a16="http://schemas.microsoft.com/office/drawing/2014/main" val="2168994127"/>
                    </a:ext>
                  </a:extLst>
                </a:gridCol>
                <a:gridCol w="648000">
                  <a:extLst>
                    <a:ext uri="{9D8B030D-6E8A-4147-A177-3AD203B41FA5}">
                      <a16:colId xmlns:a16="http://schemas.microsoft.com/office/drawing/2014/main" val="3514636938"/>
                    </a:ext>
                  </a:extLst>
                </a:gridCol>
                <a:gridCol w="432000">
                  <a:extLst>
                    <a:ext uri="{9D8B030D-6E8A-4147-A177-3AD203B41FA5}">
                      <a16:colId xmlns:a16="http://schemas.microsoft.com/office/drawing/2014/main" val="2059544430"/>
                    </a:ext>
                  </a:extLst>
                </a:gridCol>
                <a:gridCol w="432000">
                  <a:extLst>
                    <a:ext uri="{9D8B030D-6E8A-4147-A177-3AD203B41FA5}">
                      <a16:colId xmlns:a16="http://schemas.microsoft.com/office/drawing/2014/main" val="3375523106"/>
                    </a:ext>
                  </a:extLst>
                </a:gridCol>
                <a:gridCol w="432000">
                  <a:extLst>
                    <a:ext uri="{9D8B030D-6E8A-4147-A177-3AD203B41FA5}">
                      <a16:colId xmlns:a16="http://schemas.microsoft.com/office/drawing/2014/main" val="4279378391"/>
                    </a:ext>
                  </a:extLst>
                </a:gridCol>
                <a:gridCol w="432000">
                  <a:extLst>
                    <a:ext uri="{9D8B030D-6E8A-4147-A177-3AD203B41FA5}">
                      <a16:colId xmlns:a16="http://schemas.microsoft.com/office/drawing/2014/main" val="2200784786"/>
                    </a:ext>
                  </a:extLst>
                </a:gridCol>
                <a:gridCol w="432000">
                  <a:extLst>
                    <a:ext uri="{9D8B030D-6E8A-4147-A177-3AD203B41FA5}">
                      <a16:colId xmlns:a16="http://schemas.microsoft.com/office/drawing/2014/main" val="696297034"/>
                    </a:ext>
                  </a:extLst>
                </a:gridCol>
                <a:gridCol w="97400">
                  <a:extLst>
                    <a:ext uri="{9D8B030D-6E8A-4147-A177-3AD203B41FA5}">
                      <a16:colId xmlns:a16="http://schemas.microsoft.com/office/drawing/2014/main" val="209415109"/>
                    </a:ext>
                  </a:extLst>
                </a:gridCol>
                <a:gridCol w="432000">
                  <a:extLst>
                    <a:ext uri="{9D8B030D-6E8A-4147-A177-3AD203B41FA5}">
                      <a16:colId xmlns:a16="http://schemas.microsoft.com/office/drawing/2014/main" val="1855088376"/>
                    </a:ext>
                  </a:extLst>
                </a:gridCol>
                <a:gridCol w="432000">
                  <a:extLst>
                    <a:ext uri="{9D8B030D-6E8A-4147-A177-3AD203B41FA5}">
                      <a16:colId xmlns:a16="http://schemas.microsoft.com/office/drawing/2014/main" val="408070001"/>
                    </a:ext>
                  </a:extLst>
                </a:gridCol>
                <a:gridCol w="432000">
                  <a:extLst>
                    <a:ext uri="{9D8B030D-6E8A-4147-A177-3AD203B41FA5}">
                      <a16:colId xmlns:a16="http://schemas.microsoft.com/office/drawing/2014/main" val="535887856"/>
                    </a:ext>
                  </a:extLst>
                </a:gridCol>
                <a:gridCol w="432000">
                  <a:extLst>
                    <a:ext uri="{9D8B030D-6E8A-4147-A177-3AD203B41FA5}">
                      <a16:colId xmlns:a16="http://schemas.microsoft.com/office/drawing/2014/main" val="629103794"/>
                    </a:ext>
                  </a:extLst>
                </a:gridCol>
                <a:gridCol w="432000">
                  <a:extLst>
                    <a:ext uri="{9D8B030D-6E8A-4147-A177-3AD203B41FA5}">
                      <a16:colId xmlns:a16="http://schemas.microsoft.com/office/drawing/2014/main" val="1587927643"/>
                    </a:ext>
                  </a:extLst>
                </a:gridCol>
              </a:tblGrid>
              <a:tr h="144000">
                <a:tc gridSpan="4">
                  <a:txBody>
                    <a:bodyPr/>
                    <a:lstStyle/>
                    <a:p>
                      <a:pPr algn="l" fontAlgn="ctr"/>
                      <a:r>
                        <a:rPr lang="en-US" sz="7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Cost Structure </a:t>
                      </a:r>
                      <a:r>
                        <a:rPr lang="en-US" sz="750" b="1" i="0" u="none" strike="noStrike" dirty="0">
                          <a:solidFill>
                            <a:srgbClr val="FFFFFF"/>
                          </a:solidFill>
                          <a:effectLst/>
                          <a:latin typeface="맑은 고딕" panose="020B0503020000020004" pitchFamily="50" charset="-127"/>
                          <a:ea typeface="맑은 고딕" panose="020B0503020000020004" pitchFamily="50" charset="-127"/>
                        </a:rPr>
                        <a:t>- </a:t>
                      </a:r>
                      <a:r>
                        <a:rPr lang="ko-KR" altLang="en-US" sz="750" b="1" i="0" u="none" strike="noStrike" dirty="0">
                          <a:solidFill>
                            <a:srgbClr val="FFFFFF"/>
                          </a:solidFill>
                          <a:effectLst/>
                          <a:latin typeface="맑은 고딕" panose="020B0503020000020004" pitchFamily="50" charset="-127"/>
                          <a:ea typeface="맑은 고딕" panose="020B0503020000020004" pitchFamily="50" charset="-127"/>
                        </a:rPr>
                        <a:t>부동산부문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5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5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9843472"/>
                  </a:ext>
                </a:extLst>
              </a:tr>
              <a:tr h="144000">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75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a:noFill/>
                    </a:lnT>
                    <a:lnB>
                      <a:noFill/>
                    </a:lnB>
                  </a:tcPr>
                </a:tc>
                <a:tc>
                  <a:txBody>
                    <a:bodyPr/>
                    <a:lstStyle/>
                    <a:p>
                      <a:pPr algn="ctr" fontAlgn="ctr"/>
                      <a:r>
                        <a:rPr lang="en-US" sz="750" b="0"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a:noFill/>
                    </a:lnT>
                    <a:lnB>
                      <a:noFill/>
                    </a:lnB>
                  </a:tcPr>
                </a:tc>
                <a:tc>
                  <a:txBody>
                    <a:bodyPr/>
                    <a:lstStyle/>
                    <a:p>
                      <a:pPr algn="ctr" fontAlgn="ctr"/>
                      <a:r>
                        <a:rPr lang="en-US" sz="750" b="0"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a:noFill/>
                    </a:lnT>
                    <a:lnB>
                      <a:noFill/>
                    </a:lnB>
                  </a:tcPr>
                </a:tc>
                <a:tc>
                  <a:txBody>
                    <a:bodyPr/>
                    <a:lstStyle/>
                    <a:p>
                      <a:pPr algn="ctr" fontAlgn="ctr"/>
                      <a:r>
                        <a:rPr lang="en-US" sz="750" b="0"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rPr>
                        <a:t>FY22.1Q</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FY18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a:noFill/>
                    </a:lnT>
                    <a:lnB>
                      <a:noFill/>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a:noFill/>
                    </a:lnT>
                    <a:lnB>
                      <a:noFill/>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rPr>
                        <a:t>FY22.1Q</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77833726"/>
                  </a:ext>
                </a:extLst>
              </a:tr>
              <a:tr h="144000">
                <a:tc gridSpan="2">
                  <a:txBody>
                    <a:bodyPr/>
                    <a:lstStyle/>
                    <a:p>
                      <a:pPr algn="l" fontAlgn="ctr"/>
                      <a:r>
                        <a:rPr lang="en-US" sz="750" b="0" i="0" u="none" strike="noStrike" dirty="0">
                          <a:solidFill>
                            <a:srgbClr val="000000"/>
                          </a:solidFill>
                          <a:effectLst/>
                          <a:latin typeface="맑은 고딕" panose="020B0503020000020004" pitchFamily="50" charset="-127"/>
                          <a:ea typeface="맑은 고딕" panose="020B0503020000020004" pitchFamily="50" charset="-127"/>
                        </a:rPr>
                        <a:t>KRW m</a:t>
                      </a:r>
                      <a:r>
                        <a:rPr lang="ko-KR" altLang="en-US" sz="75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3mths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rPr>
                        <a:t>3mths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7869089"/>
                  </a:ext>
                </a:extLst>
              </a:tr>
              <a:tr h="1440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en-US"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182,822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65,422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283,258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177,611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2325748"/>
                  </a:ext>
                </a:extLst>
              </a:tr>
              <a:tr h="144000">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분양</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182,822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48,454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234,419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177,080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28,481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13957428"/>
                  </a:ext>
                </a:extLst>
              </a:tr>
              <a:tr h="144000">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용지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16,968</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41,003</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25.9%</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50487770"/>
                  </a:ext>
                </a:extLst>
              </a:tr>
              <a:tr h="144000">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7,837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73890210"/>
                  </a:ext>
                </a:extLst>
              </a:tr>
              <a:tr h="1440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매출원가</a:t>
                      </a:r>
                      <a:endParaRPr lang="en-US"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162,923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248,844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149,851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52637"/>
                  </a:ext>
                </a:extLst>
              </a:tr>
              <a:tr h="144000">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분양</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171,653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42,294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223,082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149,851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908132424"/>
                  </a:ext>
                </a:extLst>
              </a:tr>
              <a:tr h="144000">
                <a:tc>
                  <a:txBody>
                    <a:bodyPr/>
                    <a:lstStyle/>
                    <a:p>
                      <a:pPr algn="l" fontAlgn="ctr"/>
                      <a:endParaRPr lang="ko-KR" altLang="en-US" sz="7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용지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11,377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26,589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ko-KR" altLang="en-US"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endParaRPr lang="ko-KR" altLang="en-US"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64.8%</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endParaRPr lang="ko-KR" altLang="en-US"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ko-KR" altLang="en-US"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endParaRPr lang="ko-KR" altLang="en-US"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41420481"/>
                  </a:ext>
                </a:extLst>
              </a:tr>
              <a:tr h="144000">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r>
                        <a:rPr lang="ko-KR" altLang="en-US"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endParaRPr lang="ko-KR" altLang="en-US"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95843376"/>
                  </a:ext>
                </a:extLst>
              </a:tr>
              <a:tr h="1440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매출총이익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34216636"/>
                  </a:ext>
                </a:extLst>
              </a:tr>
              <a:tr h="1440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판매관리비</a:t>
                      </a:r>
                      <a:endParaRPr lang="en-US"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51840814"/>
                  </a:ext>
                </a:extLst>
              </a:tr>
              <a:tr h="144000">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노무비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723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34564509"/>
                  </a:ext>
                </a:extLst>
              </a:tr>
              <a:tr h="144000">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복리후생비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28553768"/>
                  </a:ext>
                </a:extLst>
              </a:tr>
              <a:tr h="144000">
                <a:tc>
                  <a:txBody>
                    <a:bodyPr/>
                    <a:lstStyle/>
                    <a:p>
                      <a:pPr algn="l" fontAlgn="ctr"/>
                      <a:endParaRPr lang="ko-KR" altLang="en-US" sz="7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7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2,390</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3,074</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3,351</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1,795</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04480694"/>
                  </a:ext>
                </a:extLst>
              </a:tr>
              <a:tr h="144000">
                <a:tc>
                  <a:txBody>
                    <a:bodyPr/>
                    <a:lstStyle/>
                    <a:p>
                      <a:pPr algn="l" fontAlgn="ctr"/>
                      <a:endParaRPr lang="ko-KR" altLang="en-US" sz="7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광고선전비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1,341</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1,912</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p>
                  </a:txBody>
                  <a:tcPr marL="36000" marR="36000" marT="0" marB="0" anchor="ctr">
                    <a:lnL>
                      <a:noFill/>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89749400"/>
                  </a:ext>
                </a:extLst>
              </a:tr>
              <a:tr h="144000">
                <a:tc>
                  <a:txBody>
                    <a:bodyPr/>
                    <a:lstStyle/>
                    <a:p>
                      <a:pPr algn="l" fontAlgn="ctr"/>
                      <a:endParaRPr lang="ko-KR" altLang="en-US" sz="7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4,135</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5,537</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2,475</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1,514</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10796317"/>
                  </a:ext>
                </a:extLst>
              </a:tr>
              <a:tr h="144000">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a:noFill/>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23127567"/>
                  </a:ext>
                </a:extLst>
              </a:tr>
              <a:tr h="144000">
                <a:tc>
                  <a:txBody>
                    <a:bodyPr/>
                    <a:lstStyle/>
                    <a:p>
                      <a:pPr algn="l"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50" b="0" i="0" u="none" strike="noStrike" dirty="0" err="1">
                          <a:solidFill>
                            <a:srgbClr val="000000"/>
                          </a:solidFill>
                          <a:effectLst/>
                          <a:latin typeface="맑은 고딕" panose="020B0503020000020004" pitchFamily="50" charset="-127"/>
                          <a:ea typeface="맑은 고딕" panose="020B0503020000020004" pitchFamily="50" charset="-127"/>
                        </a:rPr>
                        <a:t>기타판관비</a:t>
                      </a:r>
                      <a:endParaRPr lang="ko-KR" altLang="en-US" sz="7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8111937"/>
                  </a:ext>
                </a:extLst>
              </a:tr>
              <a:tr h="144000">
                <a:tc gridSpan="2">
                  <a:txBody>
                    <a:bodyPr/>
                    <a:lstStyle/>
                    <a:p>
                      <a:pPr algn="l"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47976302"/>
                  </a:ext>
                </a:extLst>
              </a:tr>
              <a:tr h="144000">
                <a:tc gridSpan="2">
                  <a:txBody>
                    <a:bodyPr/>
                    <a:lstStyle/>
                    <a:p>
                      <a:pPr algn="l" fontAlgn="ctr"/>
                      <a:r>
                        <a:rPr lang="en-US"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Dep</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22749626"/>
                  </a:ext>
                </a:extLst>
              </a:tr>
              <a:tr h="144000">
                <a:tc gridSpan="2">
                  <a:txBody>
                    <a:bodyPr/>
                    <a:lstStyle/>
                    <a:p>
                      <a:pPr algn="l" fontAlgn="ctr"/>
                      <a:r>
                        <a:rPr lang="en-US"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5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07254365"/>
                  </a:ext>
                </a:extLst>
              </a:tr>
            </a:tbl>
          </a:graphicData>
        </a:graphic>
      </p:graphicFrame>
      <p:sp>
        <p:nvSpPr>
          <p:cNvPr id="34" name="직사각형 119">
            <a:extLst>
              <a:ext uri="{FF2B5EF4-FFF2-40B4-BE49-F238E27FC236}">
                <a16:creationId xmlns:a16="http://schemas.microsoft.com/office/drawing/2014/main" id="{FA3A8EB5-55EA-4BF4-AFB0-F48689C3FA04}"/>
              </a:ext>
            </a:extLst>
          </p:cNvPr>
          <p:cNvSpPr/>
          <p:nvPr/>
        </p:nvSpPr>
        <p:spPr bwMode="auto">
          <a:xfrm>
            <a:off x="495464" y="4838871"/>
            <a:ext cx="2880000"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VDR</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4.3.4.1.1, VDR 4.3.4.1.2, VDR 4.3.1.2</a:t>
            </a:r>
          </a:p>
        </p:txBody>
      </p:sp>
      <p:sp>
        <p:nvSpPr>
          <p:cNvPr id="13" name="TextBox 12">
            <a:extLst>
              <a:ext uri="{FF2B5EF4-FFF2-40B4-BE49-F238E27FC236}">
                <a16:creationId xmlns:a16="http://schemas.microsoft.com/office/drawing/2014/main" id="{CBE08330-3931-46AD-A4E6-D6FB1CDA5B10}"/>
              </a:ext>
            </a:extLst>
          </p:cNvPr>
          <p:cNvSpPr txBox="1"/>
          <p:nvPr/>
        </p:nvSpPr>
        <p:spPr>
          <a:xfrm>
            <a:off x="497497" y="4946593"/>
            <a:ext cx="5160767" cy="215444"/>
          </a:xfrm>
          <a:prstGeom prst="rect">
            <a:avLst/>
          </a:prstGeom>
          <a:noFill/>
          <a:ln>
            <a:noFill/>
          </a:ln>
        </p:spPr>
        <p:txBody>
          <a:bodyPr wrap="square" lIns="0" tIns="0" rIns="0" bIns="0" rtlCol="0">
            <a:spAutoFit/>
          </a:bodyPr>
          <a:lstStyle/>
          <a:p>
            <a:pPr>
              <a:spcBef>
                <a:spcPts val="100"/>
              </a:spcBef>
              <a:buClr>
                <a:srgbClr val="00338D"/>
              </a:buClr>
              <a:tabLst>
                <a:tab pos="355600" algn="l"/>
                <a:tab pos="4935538" algn="l"/>
              </a:tabLst>
              <a:defRPr/>
            </a:pPr>
            <a:r>
              <a:rPr lang="en-US" altLang="ko-KR" sz="700" i="1" dirty="0">
                <a:solidFill>
                  <a:srgbClr val="000000"/>
                </a:solidFill>
                <a:latin typeface="Arial" panose="020B0604020202020204" pitchFamily="34" charset="0"/>
                <a:cs typeface="Arial" panose="020B0604020202020204" pitchFamily="34" charset="0"/>
              </a:rPr>
              <a:t>(Limitation) PCI</a:t>
            </a:r>
            <a:r>
              <a:rPr lang="ko-KR" altLang="en-US" sz="700" i="1" dirty="0">
                <a:solidFill>
                  <a:srgbClr val="000000"/>
                </a:solidFill>
                <a:latin typeface="Arial" panose="020B0604020202020204" pitchFamily="34" charset="0"/>
                <a:cs typeface="Arial" panose="020B0604020202020204" pitchFamily="34" charset="0"/>
              </a:rPr>
              <a:t>의 월별 제조원가명세서</a:t>
            </a:r>
            <a:r>
              <a:rPr lang="en-US" altLang="ko-KR" sz="700" i="1" dirty="0">
                <a:solidFill>
                  <a:srgbClr val="000000"/>
                </a:solidFill>
                <a:latin typeface="Arial" panose="020B0604020202020204" pitchFamily="34" charset="0"/>
                <a:cs typeface="Arial" panose="020B0604020202020204" pitchFamily="34" charset="0"/>
              </a:rPr>
              <a:t>, </a:t>
            </a:r>
            <a:r>
              <a:rPr lang="ko-KR" altLang="en-US" sz="700" i="1" dirty="0">
                <a:solidFill>
                  <a:srgbClr val="000000"/>
                </a:solidFill>
                <a:latin typeface="Arial" panose="020B0604020202020204" pitchFamily="34" charset="0"/>
                <a:cs typeface="Arial" panose="020B0604020202020204" pitchFamily="34" charset="0"/>
              </a:rPr>
              <a:t>월별 손익계산서에서 월별 부동산 부문 손익 자료를 제공받지 아니하여</a:t>
            </a:r>
            <a:r>
              <a:rPr lang="en-US" altLang="ko-KR" sz="700" i="1" dirty="0">
                <a:solidFill>
                  <a:srgbClr val="000000"/>
                </a:solidFill>
                <a:latin typeface="Arial" panose="020B0604020202020204" pitchFamily="34" charset="0"/>
                <a:cs typeface="Arial" panose="020B0604020202020204" pitchFamily="34" charset="0"/>
              </a:rPr>
              <a:t>, 2022</a:t>
            </a:r>
            <a:r>
              <a:rPr lang="ko-KR" altLang="en-US" sz="700" i="1" dirty="0">
                <a:solidFill>
                  <a:srgbClr val="000000"/>
                </a:solidFill>
                <a:latin typeface="Arial" panose="020B0604020202020204" pitchFamily="34" charset="0"/>
                <a:cs typeface="Arial" panose="020B0604020202020204" pitchFamily="34" charset="0"/>
              </a:rPr>
              <a:t>년 </a:t>
            </a:r>
            <a:r>
              <a:rPr lang="en-US" altLang="ko-KR" sz="700" i="1" dirty="0">
                <a:solidFill>
                  <a:srgbClr val="000000"/>
                </a:solidFill>
                <a:latin typeface="Arial" panose="020B0604020202020204" pitchFamily="34" charset="0"/>
                <a:cs typeface="Arial" panose="020B0604020202020204" pitchFamily="34" charset="0"/>
              </a:rPr>
              <a:t>LTM </a:t>
            </a:r>
            <a:r>
              <a:rPr lang="ko-KR" altLang="en-US" sz="700" i="1" dirty="0">
                <a:solidFill>
                  <a:srgbClr val="000000"/>
                </a:solidFill>
                <a:latin typeface="Arial" panose="020B0604020202020204" pitchFamily="34" charset="0"/>
                <a:cs typeface="Arial" panose="020B0604020202020204" pitchFamily="34" charset="0"/>
              </a:rPr>
              <a:t>기준 부동산 부문 손익 산출에 제약이 존재함</a:t>
            </a:r>
            <a:endParaRPr lang="en-US" altLang="ko-KR" sz="700" i="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58165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C828A6-4AC2-4996-986F-CEE78AA4919B}"/>
              </a:ext>
            </a:extLst>
          </p:cNvPr>
          <p:cNvSpPr txBox="1"/>
          <p:nvPr/>
        </p:nvSpPr>
        <p:spPr>
          <a:xfrm>
            <a:off x="4968240" y="1562099"/>
            <a:ext cx="4320000" cy="4931619"/>
          </a:xfrm>
          <a:prstGeom prst="rect">
            <a:avLst/>
          </a:prstGeom>
          <a:noFill/>
          <a:ln>
            <a:noFill/>
          </a:ln>
        </p:spPr>
        <p:txBody>
          <a:bodyPr wrap="square" lIns="36000" tIns="108000" rIns="36000" bIns="36000" rtlCol="0">
            <a:noAutofit/>
          </a:bodyPr>
          <a:lstStyle/>
          <a:p>
            <a:pPr lvl="0" defTabSz="914400" latinLnBrk="1">
              <a:lnSpc>
                <a:spcPts val="1200"/>
              </a:lnSpc>
              <a:buClr>
                <a:srgbClr val="00338D"/>
              </a:buClr>
              <a:tabLst>
                <a:tab pos="180975" algn="l"/>
              </a:tabLst>
              <a:defRPr/>
            </a:pPr>
            <a:r>
              <a:rPr lang="en-US" altLang="ko-KR" sz="900" i="1" dirty="0">
                <a:latin typeface="Arial" panose="020B0604020202020204" pitchFamily="34" charset="0"/>
                <a:cs typeface="Arial" panose="020B0604020202020204" pitchFamily="34" charset="0"/>
              </a:rPr>
              <a:t>(Limitation) </a:t>
            </a:r>
            <a:r>
              <a:rPr lang="ko-KR" altLang="en-US" sz="900" i="1" dirty="0">
                <a:latin typeface="Arial" panose="020B0604020202020204" pitchFamily="34" charset="0"/>
                <a:cs typeface="Arial" panose="020B0604020202020204" pitchFamily="34" charset="0"/>
              </a:rPr>
              <a:t>회사 제시 자료상 임</a:t>
            </a:r>
            <a:r>
              <a:rPr lang="en-US" altLang="ko-KR" sz="900" i="1" dirty="0">
                <a:latin typeface="Arial" panose="020B0604020202020204" pitchFamily="34" charset="0"/>
                <a:cs typeface="Arial" panose="020B0604020202020204" pitchFamily="34" charset="0"/>
              </a:rPr>
              <a:t>/</a:t>
            </a:r>
            <a:r>
              <a:rPr lang="ko-KR" altLang="en-US" sz="900" i="1" dirty="0">
                <a:latin typeface="Arial" panose="020B0604020202020204" pitchFamily="34" charset="0"/>
                <a:cs typeface="Arial" panose="020B0604020202020204" pitchFamily="34" charset="0"/>
              </a:rPr>
              <a:t>직원 구분</a:t>
            </a:r>
            <a:r>
              <a:rPr lang="en-US" altLang="ko-KR" sz="900" i="1" dirty="0">
                <a:latin typeface="Arial" panose="020B0604020202020204" pitchFamily="34" charset="0"/>
                <a:cs typeface="Arial" panose="020B0604020202020204" pitchFamily="34" charset="0"/>
              </a:rPr>
              <a:t>, </a:t>
            </a:r>
            <a:r>
              <a:rPr lang="ko-KR" altLang="en-US" sz="900" i="1" dirty="0">
                <a:latin typeface="Arial" panose="020B0604020202020204" pitchFamily="34" charset="0"/>
                <a:cs typeface="Arial" panose="020B0604020202020204" pitchFamily="34" charset="0"/>
              </a:rPr>
              <a:t>부서 구분이 되어 있지 않은 관계로 제조</a:t>
            </a:r>
            <a:r>
              <a:rPr lang="en-US" altLang="ko-KR" sz="900" i="1" dirty="0">
                <a:latin typeface="Arial" panose="020B0604020202020204" pitchFamily="34" charset="0"/>
                <a:cs typeface="Arial" panose="020B0604020202020204" pitchFamily="34" charset="0"/>
              </a:rPr>
              <a:t>, </a:t>
            </a:r>
            <a:r>
              <a:rPr lang="ko-KR" altLang="en-US" sz="900" i="1" dirty="0">
                <a:latin typeface="Arial" panose="020B0604020202020204" pitchFamily="34" charset="0"/>
                <a:cs typeface="Arial" panose="020B0604020202020204" pitchFamily="34" charset="0"/>
              </a:rPr>
              <a:t>판관 </a:t>
            </a:r>
            <a:r>
              <a:rPr lang="en-US" altLang="ko-KR" sz="900" i="1" dirty="0">
                <a:latin typeface="Arial" panose="020B0604020202020204" pitchFamily="34" charset="0"/>
                <a:cs typeface="Arial" panose="020B0604020202020204" pitchFamily="34" charset="0"/>
              </a:rPr>
              <a:t>level</a:t>
            </a:r>
            <a:r>
              <a:rPr lang="ko-KR" altLang="en-US" sz="900" i="1" dirty="0">
                <a:latin typeface="Arial" panose="020B0604020202020204" pitchFamily="34" charset="0"/>
                <a:cs typeface="Arial" panose="020B0604020202020204" pitchFamily="34" charset="0"/>
              </a:rPr>
              <a:t>까지만 분석이 가능하며</a:t>
            </a:r>
            <a:r>
              <a:rPr lang="en-US" altLang="ko-KR" sz="900" i="1" dirty="0">
                <a:latin typeface="Arial" panose="020B0604020202020204" pitchFamily="34" charset="0"/>
                <a:cs typeface="Arial" panose="020B0604020202020204" pitchFamily="34" charset="0"/>
              </a:rPr>
              <a:t>,</a:t>
            </a:r>
            <a:r>
              <a:rPr lang="ko-KR" altLang="en-US" sz="900" i="1" dirty="0">
                <a:latin typeface="Arial" panose="020B0604020202020204" pitchFamily="34" charset="0"/>
                <a:cs typeface="Arial" panose="020B0604020202020204" pitchFamily="34" charset="0"/>
              </a:rPr>
              <a:t> 급여대장 상 지급총액과 손익계산서 인건비 금액에 차이가 존재함  </a:t>
            </a: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부동산부문 인건비는 매년 약 </a:t>
            </a:r>
            <a:r>
              <a:rPr lang="en-US" altLang="ko-KR" sz="900" dirty="0">
                <a:latin typeface="Arial" panose="020B0604020202020204" pitchFamily="34" charset="0"/>
                <a:cs typeface="Arial" panose="020B0604020202020204" pitchFamily="34" charset="0"/>
              </a:rPr>
              <a:t>4</a:t>
            </a:r>
            <a:r>
              <a:rPr lang="ko-KR" altLang="en-US" sz="900" dirty="0">
                <a:latin typeface="Arial" panose="020B0604020202020204" pitchFamily="34" charset="0"/>
                <a:cs typeface="Arial" panose="020B0604020202020204" pitchFamily="34" charset="0"/>
              </a:rPr>
              <a:t>억원</a:t>
            </a:r>
            <a:r>
              <a:rPr lang="en-US" altLang="ko-KR" sz="900" dirty="0">
                <a:latin typeface="Arial" panose="020B0604020202020204" pitchFamily="34" charset="0"/>
                <a:cs typeface="Arial" panose="020B0604020202020204" pitchFamily="34" charset="0"/>
              </a:rPr>
              <a:t>~8</a:t>
            </a:r>
            <a:r>
              <a:rPr lang="ko-KR" altLang="en-US" sz="900" dirty="0">
                <a:latin typeface="Arial" panose="020B0604020202020204" pitchFamily="34" charset="0"/>
                <a:cs typeface="Arial" panose="020B0604020202020204" pitchFamily="34" charset="0"/>
              </a:rPr>
              <a:t>억원 발생하고 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모두 판관비 인건비에 해당됨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부동산부문 인원은 전부 사무직 인원으로 </a:t>
            </a:r>
            <a:r>
              <a:rPr lang="ko-KR" altLang="en-US" sz="900" dirty="0" err="1">
                <a:latin typeface="Arial" panose="020B0604020202020204" pitchFamily="34" charset="0"/>
                <a:cs typeface="Arial" panose="020B0604020202020204" pitchFamily="34" charset="0"/>
              </a:rPr>
              <a:t>페이퍼코리아</a:t>
            </a:r>
            <a:r>
              <a:rPr lang="ko-KR" altLang="en-US" sz="900" dirty="0">
                <a:latin typeface="Arial" panose="020B0604020202020204" pitchFamily="34" charset="0"/>
                <a:cs typeface="Arial" panose="020B0604020202020204" pitchFamily="34" charset="0"/>
              </a:rPr>
              <a:t> 조직도 상 개발사업본부 인원에 해당하며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연평균 </a:t>
            </a:r>
            <a:r>
              <a:rPr lang="en-US" altLang="ko-KR" sz="900" dirty="0">
                <a:latin typeface="Arial" panose="020B0604020202020204" pitchFamily="34" charset="0"/>
                <a:cs typeface="Arial" panose="020B0604020202020204" pitchFamily="34" charset="0"/>
              </a:rPr>
              <a:t>6~8</a:t>
            </a:r>
            <a:r>
              <a:rPr lang="ko-KR" altLang="en-US" sz="900" dirty="0">
                <a:latin typeface="Arial" panose="020B0604020202020204" pitchFamily="34" charset="0"/>
                <a:cs typeface="Arial" panose="020B0604020202020204" pitchFamily="34" charset="0"/>
              </a:rPr>
              <a:t>명의 인원이 근속하고 있음</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부동산부문 실적에 따른 성과 지급 등으로 인하여 매년 인당 인건비가 크게 변동하였음</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부동산부문의 급여체계는 </a:t>
            </a:r>
            <a:r>
              <a:rPr lang="ko-KR" altLang="en-US" sz="900" dirty="0" err="1">
                <a:latin typeface="Arial" panose="020B0604020202020204" pitchFamily="34" charset="0"/>
                <a:cs typeface="Arial" panose="020B0604020202020204" pitchFamily="34" charset="0"/>
              </a:rPr>
              <a:t>페이퍼코리아와</a:t>
            </a:r>
            <a:r>
              <a:rPr lang="ko-KR" altLang="en-US" sz="900" dirty="0">
                <a:latin typeface="Arial" panose="020B0604020202020204" pitchFamily="34" charset="0"/>
                <a:cs typeface="Arial" panose="020B0604020202020204" pitchFamily="34" charset="0"/>
              </a:rPr>
              <a:t> 동일하며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현재 </a:t>
            </a:r>
            <a:r>
              <a:rPr lang="en-US" altLang="ko-KR" sz="900" dirty="0">
                <a:latin typeface="Arial" panose="020B0604020202020204" pitchFamily="34" charset="0"/>
                <a:cs typeface="Arial" panose="020B0604020202020204" pitchFamily="34" charset="0"/>
              </a:rPr>
              <a:t>TOC</a:t>
            </a:r>
            <a:r>
              <a:rPr lang="ko-KR" altLang="en-US" sz="900" dirty="0">
                <a:latin typeface="Arial" panose="020B0604020202020204" pitchFamily="34" charset="0"/>
                <a:cs typeface="Arial" panose="020B0604020202020204" pitchFamily="34" charset="0"/>
              </a:rPr>
              <a:t>는 </a:t>
            </a:r>
            <a:r>
              <a:rPr lang="en-US" altLang="ko-KR" sz="900" dirty="0">
                <a:latin typeface="Arial" panose="020B0604020202020204" pitchFamily="34" charset="0"/>
                <a:cs typeface="Arial" panose="020B0604020202020204" pitchFamily="34" charset="0"/>
              </a:rPr>
              <a:t>DB</a:t>
            </a:r>
            <a:r>
              <a:rPr lang="ko-KR" altLang="en-US" sz="900" dirty="0">
                <a:latin typeface="Arial" panose="020B0604020202020204" pitchFamily="34" charset="0"/>
                <a:cs typeface="Arial" panose="020B0604020202020204" pitchFamily="34" charset="0"/>
              </a:rPr>
              <a:t>형 퇴직연금제도를 운영하고 있음</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부동산부문 근속연수는 </a:t>
            </a:r>
            <a:r>
              <a:rPr lang="ko-KR" altLang="en-US" sz="900" dirty="0" err="1">
                <a:latin typeface="Arial" panose="020B0604020202020204" pitchFamily="34" charset="0"/>
                <a:cs typeface="Arial" panose="020B0604020202020204" pitchFamily="34" charset="0"/>
              </a:rPr>
              <a:t>저연차</a:t>
            </a:r>
            <a:r>
              <a:rPr lang="ko-KR" altLang="en-US" sz="900" dirty="0">
                <a:latin typeface="Arial" panose="020B0604020202020204" pitchFamily="34" charset="0"/>
                <a:cs typeface="Arial" panose="020B0604020202020204" pitchFamily="34" charset="0"/>
              </a:rPr>
              <a:t> 인원의 퇴사로 인하여 </a:t>
            </a:r>
            <a:r>
              <a:rPr lang="en-US" altLang="ko-KR" sz="900" dirty="0">
                <a:latin typeface="Arial" panose="020B0604020202020204" pitchFamily="34" charset="0"/>
                <a:cs typeface="Arial" panose="020B0604020202020204" pitchFamily="34" charset="0"/>
              </a:rPr>
              <a:t>2020~2021</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년 가량 증가하였음 </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Labor Cost</a:t>
            </a:r>
          </a:p>
        </p:txBody>
      </p:sp>
      <p:sp>
        <p:nvSpPr>
          <p:cNvPr id="9" name="제목 2">
            <a:extLst>
              <a:ext uri="{FF2B5EF4-FFF2-40B4-BE49-F238E27FC236}">
                <a16:creationId xmlns:a16="http://schemas.microsoft.com/office/drawing/2014/main" id="{58FB23E5-64A8-481A-9E87-515695941C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C34C07D5-E9D7-4EEB-AB1B-962910A37528}"/>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부동산부문의 인건비는 매년 </a:t>
            </a:r>
            <a:r>
              <a:rPr lang="en-US" altLang="ko-KR" sz="1000" b="1" dirty="0">
                <a:solidFill>
                  <a:srgbClr val="002997"/>
                </a:solidFill>
                <a:latin typeface="Arial" panose="020B0604020202020204" pitchFamily="34" charset="0"/>
                <a:ea typeface="+mj-ea"/>
                <a:cs typeface="Arial" panose="020B0604020202020204" pitchFamily="34" charset="0"/>
              </a:rPr>
              <a:t>4~8</a:t>
            </a:r>
            <a:r>
              <a:rPr lang="ko-KR" altLang="en-US" sz="1000" b="1" dirty="0">
                <a:solidFill>
                  <a:srgbClr val="002997"/>
                </a:solidFill>
                <a:latin typeface="Arial" panose="020B0604020202020204" pitchFamily="34" charset="0"/>
                <a:ea typeface="+mj-ea"/>
                <a:cs typeface="Arial" panose="020B0604020202020204" pitchFamily="34" charset="0"/>
              </a:rPr>
              <a:t>억원 수준으로 발생하고 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실적에 따른 성과지급 등으로 인하여 인건비 발생액이 크게 변동하였음</a:t>
            </a:r>
            <a:endParaRPr lang="en-US" altLang="ko-KR" sz="1000" b="1" dirty="0">
              <a:solidFill>
                <a:srgbClr val="002997"/>
              </a:solidFill>
              <a:latin typeface="Arial" panose="020B0604020202020204" pitchFamily="34" charset="0"/>
              <a:ea typeface="+mj-ea"/>
              <a:cs typeface="Arial" panose="020B0604020202020204" pitchFamily="34" charset="0"/>
            </a:endParaRPr>
          </a:p>
          <a:p>
            <a:pPr marL="0" lvl="4" algn="just"/>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15" name="표 14">
            <a:extLst>
              <a:ext uri="{FF2B5EF4-FFF2-40B4-BE49-F238E27FC236}">
                <a16:creationId xmlns:a16="http://schemas.microsoft.com/office/drawing/2014/main" id="{CF26B638-6732-413E-8DDF-CB5F602AA3B1}"/>
              </a:ext>
            </a:extLst>
          </p:cNvPr>
          <p:cNvGraphicFramePr>
            <a:graphicFrameLocks noGrp="1"/>
          </p:cNvGraphicFramePr>
          <p:nvPr/>
        </p:nvGraphicFramePr>
        <p:xfrm>
          <a:off x="504000" y="1515600"/>
          <a:ext cx="4319999" cy="1981200"/>
        </p:xfrm>
        <a:graphic>
          <a:graphicData uri="http://schemas.openxmlformats.org/drawingml/2006/table">
            <a:tbl>
              <a:tblPr/>
              <a:tblGrid>
                <a:gridCol w="190003">
                  <a:extLst>
                    <a:ext uri="{9D8B030D-6E8A-4147-A177-3AD203B41FA5}">
                      <a16:colId xmlns:a16="http://schemas.microsoft.com/office/drawing/2014/main" val="2464190250"/>
                    </a:ext>
                  </a:extLst>
                </a:gridCol>
                <a:gridCol w="190003">
                  <a:extLst>
                    <a:ext uri="{9D8B030D-6E8A-4147-A177-3AD203B41FA5}">
                      <a16:colId xmlns:a16="http://schemas.microsoft.com/office/drawing/2014/main" val="1030589446"/>
                    </a:ext>
                  </a:extLst>
                </a:gridCol>
                <a:gridCol w="630399">
                  <a:extLst>
                    <a:ext uri="{9D8B030D-6E8A-4147-A177-3AD203B41FA5}">
                      <a16:colId xmlns:a16="http://schemas.microsoft.com/office/drawing/2014/main" val="1785108612"/>
                    </a:ext>
                  </a:extLst>
                </a:gridCol>
                <a:gridCol w="551599">
                  <a:extLst>
                    <a:ext uri="{9D8B030D-6E8A-4147-A177-3AD203B41FA5}">
                      <a16:colId xmlns:a16="http://schemas.microsoft.com/office/drawing/2014/main" val="3910985183"/>
                    </a:ext>
                  </a:extLst>
                </a:gridCol>
                <a:gridCol w="551599">
                  <a:extLst>
                    <a:ext uri="{9D8B030D-6E8A-4147-A177-3AD203B41FA5}">
                      <a16:colId xmlns:a16="http://schemas.microsoft.com/office/drawing/2014/main" val="4036333176"/>
                    </a:ext>
                  </a:extLst>
                </a:gridCol>
                <a:gridCol w="551599">
                  <a:extLst>
                    <a:ext uri="{9D8B030D-6E8A-4147-A177-3AD203B41FA5}">
                      <a16:colId xmlns:a16="http://schemas.microsoft.com/office/drawing/2014/main" val="301762149"/>
                    </a:ext>
                  </a:extLst>
                </a:gridCol>
                <a:gridCol w="551599">
                  <a:extLst>
                    <a:ext uri="{9D8B030D-6E8A-4147-A177-3AD203B41FA5}">
                      <a16:colId xmlns:a16="http://schemas.microsoft.com/office/drawing/2014/main" val="1440283925"/>
                    </a:ext>
                  </a:extLst>
                </a:gridCol>
                <a:gridCol w="551599">
                  <a:extLst>
                    <a:ext uri="{9D8B030D-6E8A-4147-A177-3AD203B41FA5}">
                      <a16:colId xmlns:a16="http://schemas.microsoft.com/office/drawing/2014/main" val="948778110"/>
                    </a:ext>
                  </a:extLst>
                </a:gridCol>
                <a:gridCol w="551599">
                  <a:extLst>
                    <a:ext uri="{9D8B030D-6E8A-4147-A177-3AD203B41FA5}">
                      <a16:colId xmlns:a16="http://schemas.microsoft.com/office/drawing/2014/main" val="2675526509"/>
                    </a:ext>
                  </a:extLst>
                </a:gridCol>
              </a:tblGrid>
              <a:tr h="152400">
                <a:tc gridSpan="5">
                  <a:txBody>
                    <a:bodyPr/>
                    <a:lstStyle/>
                    <a:p>
                      <a:pPr algn="l" fontAlgn="ctr"/>
                      <a:r>
                        <a:rPr lang="en-US" sz="850" b="1" i="0" u="none" strike="noStrike" dirty="0">
                          <a:solidFill>
                            <a:srgbClr val="FFFFFF"/>
                          </a:solidFill>
                          <a:effectLst/>
                          <a:latin typeface="Arial" panose="020B0604020202020204" pitchFamily="34" charset="0"/>
                          <a:ea typeface="맑은 고딕" panose="020B0503020000020004" pitchFamily="50" charset="-127"/>
                        </a:rPr>
                        <a:t>Per Capita_</a:t>
                      </a:r>
                      <a:r>
                        <a:rPr lang="ko-KR" altLang="en-US" sz="850" b="1" i="0" u="none" strike="noStrike" dirty="0">
                          <a:solidFill>
                            <a:srgbClr val="FFFFFF"/>
                          </a:solidFill>
                          <a:effectLst/>
                          <a:latin typeface="맑은 고딕" panose="020B0503020000020004" pitchFamily="50" charset="-127"/>
                          <a:ea typeface="맑은 고딕" panose="020B0503020000020004" pitchFamily="50" charset="-127"/>
                        </a:rPr>
                        <a:t>부동산부문</a:t>
                      </a: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r>
                        <a:rPr lang="ko-KR" altLang="en-US" sz="8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r>
                        <a:rPr lang="ko-KR" altLang="en-US" sz="8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endParaRPr lang="ko-KR" altLang="en-US" sz="85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a:noFill/>
                    </a:lnB>
                    <a:solidFill>
                      <a:srgbClr val="00338D"/>
                    </a:solidFill>
                  </a:tcPr>
                </a:tc>
                <a:tc>
                  <a:txBody>
                    <a:bodyPr/>
                    <a:lstStyle/>
                    <a:p>
                      <a:pPr algn="l" fontAlgn="ctr"/>
                      <a:r>
                        <a:rPr lang="ko-KR" altLang="en-US" sz="85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190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535452422"/>
                  </a:ext>
                </a:extLst>
              </a:tr>
              <a:tr h="152400">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a:noFill/>
                    </a:lnR>
                    <a:lnT>
                      <a:noFill/>
                    </a:lnT>
                    <a:lnB>
                      <a:noFill/>
                    </a:lnB>
                  </a:tcPr>
                </a:tc>
                <a:tc>
                  <a:txBody>
                    <a:bodyPr/>
                    <a:lstStyle/>
                    <a:p>
                      <a:pPr algn="l" fontAlgn="ctr"/>
                      <a:endParaRPr lang="ko-KR" altLang="en-US" sz="85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5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a:noFill/>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FY22.1Q</a:t>
                      </a:r>
                    </a:p>
                  </a:txBody>
                  <a:tcPr marL="36000" marR="36000" marT="0" marB="0" anchor="ctr">
                    <a:lnL>
                      <a:noFill/>
                    </a:lnL>
                    <a:lnR w="190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FY22.1Q</a:t>
                      </a:r>
                      <a:r>
                        <a:rPr lang="en-US" altLang="ko-KR" sz="850" b="0" i="0" u="none" strike="noStrike" baseline="30000" dirty="0">
                          <a:solidFill>
                            <a:srgbClr val="000000"/>
                          </a:solidFill>
                          <a:effectLst/>
                          <a:latin typeface="Arial" panose="020B0604020202020204" pitchFamily="34" charset="0"/>
                          <a:ea typeface="맑은 고딕" panose="020B0503020000020004" pitchFamily="50" charset="-127"/>
                        </a:rPr>
                        <a:t>3</a:t>
                      </a:r>
                      <a:endParaRPr lang="en-US" altLang="ko-KR"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91336667"/>
                  </a:ext>
                </a:extLst>
              </a:tr>
              <a:tr h="152400">
                <a:tc gridSpan="3">
                  <a:txBody>
                    <a:bodyPr/>
                    <a:lstStyle/>
                    <a:p>
                      <a:pPr algn="l" fontAlgn="ct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KRW m,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명</a:t>
                      </a:r>
                    </a:p>
                  </a:txBody>
                  <a:tcPr marL="36000" marR="36000" marT="0" marB="0" anchor="ctr">
                    <a:lnL w="6350" cap="flat" cmpd="sng" algn="ctr">
                      <a:solidFill>
                        <a:srgbClr val="00368D"/>
                      </a:solidFill>
                      <a:prstDash val="solid"/>
                      <a:round/>
                      <a:headEnd type="none" w="med" len="med"/>
                      <a:tailEnd type="none" w="med" len="med"/>
                    </a:lnL>
                    <a:lnR>
                      <a:noFill/>
                    </a:lnR>
                    <a:lnT>
                      <a:noFill/>
                    </a:lnT>
                    <a:lnB w="6350" cap="flat" cmpd="sng" algn="ctr">
                      <a:solidFill>
                        <a:srgbClr val="00368D"/>
                      </a:solidFill>
                      <a:prstDash val="solid"/>
                      <a:round/>
                      <a:headEnd type="none" w="med" len="med"/>
                      <a:tailEnd type="none" w="med" len="med"/>
                    </a:lnB>
                  </a:tcPr>
                </a:tc>
                <a:tc hMerge="1">
                  <a:txBody>
                    <a:bodyPr/>
                    <a:lstStyle/>
                    <a:p>
                      <a:pPr algn="l" fontAlgn="ct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hMerge="1">
                  <a:txBody>
                    <a:bodyPr/>
                    <a:lstStyle/>
                    <a:p>
                      <a:pPr algn="l"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KRW m</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ctr" fontAlgn="ctr"/>
                      <a:r>
                        <a:rPr lang="en-US" sz="85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mn-cs"/>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mn-cs"/>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mn-cs"/>
                        </a:rPr>
                        <a:t>12mths</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50" b="0" i="0" u="none" strike="noStrike" dirty="0">
                          <a:solidFill>
                            <a:srgbClr val="000000"/>
                          </a:solidFill>
                          <a:effectLst/>
                          <a:latin typeface="Arial" panose="020B0604020202020204" pitchFamily="34" charset="0"/>
                          <a:ea typeface="맑은 고딕" panose="020B0503020000020004" pitchFamily="50" charset="-127"/>
                        </a:rPr>
                        <a:t>3mths</a:t>
                      </a:r>
                    </a:p>
                  </a:txBody>
                  <a:tcPr marL="36000" marR="36000" marT="0"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3mths</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extLst>
                  <a:ext uri="{0D108BD9-81ED-4DB2-BD59-A6C34878D82A}">
                    <a16:rowId xmlns:a16="http://schemas.microsoft.com/office/drawing/2014/main" val="4294132035"/>
                  </a:ext>
                </a:extLst>
              </a:tr>
              <a:tr h="152400">
                <a:tc gridSpan="4">
                  <a:txBody>
                    <a:bodyPr/>
                    <a:lstStyle/>
                    <a:p>
                      <a:pPr algn="l" fontAlgn="ctr"/>
                      <a:r>
                        <a:rPr lang="ko-KR" altLang="en-US" sz="850" b="1" i="0" u="none" strike="noStrike" dirty="0">
                          <a:solidFill>
                            <a:srgbClr val="000000"/>
                          </a:solidFill>
                          <a:effectLst/>
                          <a:latin typeface="맑은 고딕" panose="020B0503020000020004" pitchFamily="50" charset="-127"/>
                          <a:ea typeface="맑은 고딕" panose="020B0503020000020004" pitchFamily="50" charset="-127"/>
                        </a:rPr>
                        <a:t>부동산부문</a:t>
                      </a: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solid"/>
                      <a:round/>
                      <a:headEnd type="none" w="med" len="med"/>
                      <a:tailEnd type="none" w="med" len="med"/>
                    </a:lnT>
                    <a:lnB>
                      <a:noFill/>
                    </a:lnB>
                    <a:solidFill>
                      <a:srgbClr val="9BC2E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endParaRPr lang="ko-KR" altLang="en-US" sz="85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tc>
                  <a:txBody>
                    <a:bodyPr/>
                    <a:lstStyle/>
                    <a:p>
                      <a:pPr algn="l" fontAlgn="ctr"/>
                      <a:r>
                        <a:rPr lang="ko-KR" altLang="en-US" sz="85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solid"/>
                      <a:round/>
                      <a:headEnd type="none" w="med" len="med"/>
                      <a:tailEnd type="none" w="med" len="med"/>
                    </a:lnB>
                    <a:solidFill>
                      <a:srgbClr val="9BC2E6"/>
                    </a:solidFill>
                  </a:tcPr>
                </a:tc>
                <a:extLst>
                  <a:ext uri="{0D108BD9-81ED-4DB2-BD59-A6C34878D82A}">
                    <a16:rowId xmlns:a16="http://schemas.microsoft.com/office/drawing/2014/main" val="1033629333"/>
                  </a:ext>
                </a:extLst>
              </a:tr>
              <a:tr h="152400">
                <a:tc>
                  <a:txBody>
                    <a:bodyPr/>
                    <a:lstStyle/>
                    <a:p>
                      <a:pPr algn="l" fontAlgn="ctr"/>
                      <a:r>
                        <a:rPr lang="ko-KR" altLang="en-US" sz="85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gridSpan="2">
                  <a:txBody>
                    <a:bodyPr/>
                    <a:lstStyle/>
                    <a:p>
                      <a:pPr algn="l" fontAlgn="ctr"/>
                      <a:r>
                        <a:rPr lang="ko-KR" altLang="en-US" sz="850" b="1" i="0" u="none" strike="noStrike" dirty="0">
                          <a:solidFill>
                            <a:srgbClr val="000000"/>
                          </a:solidFill>
                          <a:effectLst/>
                          <a:latin typeface="맑은 고딕" panose="020B0503020000020004" pitchFamily="50" charset="-127"/>
                          <a:ea typeface="맑은 고딕" panose="020B0503020000020004" pitchFamily="50" charset="-127"/>
                        </a:rPr>
                        <a:t>인건비</a:t>
                      </a:r>
                      <a:r>
                        <a:rPr lang="en-US" altLang="ko-KR" sz="850" b="1" i="0" u="none" strike="noStrike" baseline="30000" dirty="0">
                          <a:solidFill>
                            <a:srgbClr val="000000"/>
                          </a:solidFill>
                          <a:effectLst/>
                          <a:latin typeface="맑은 고딕" panose="020B0503020000020004" pitchFamily="50" charset="-127"/>
                          <a:ea typeface="맑은 고딕" panose="020B0503020000020004" pitchFamily="50" charset="-127"/>
                        </a:rPr>
                        <a:t>1</a:t>
                      </a:r>
                      <a:endParaRPr lang="ko-KR" altLang="en-US" sz="8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427</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571</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756</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842</a:t>
                      </a:r>
                    </a:p>
                  </a:txBody>
                  <a:tcPr marL="36000" marR="36000" marT="0" marB="0" anchor="ctr">
                    <a:lnL>
                      <a:noFill/>
                    </a:lnL>
                    <a:lnR>
                      <a:noFill/>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176</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3489886549"/>
                  </a:ext>
                </a:extLst>
              </a:tr>
              <a:tr h="152400">
                <a:tc>
                  <a:txBody>
                    <a:bodyPr/>
                    <a:lstStyle/>
                    <a:p>
                      <a:pPr algn="l" fontAlgn="ctr"/>
                      <a:r>
                        <a:rPr lang="ko-KR" altLang="en-US" sz="850" b="0"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제조</a:t>
                      </a:r>
                    </a:p>
                  </a:txBody>
                  <a:tcPr marL="36000" marR="36000" marT="0" marB="0" anchor="ctr">
                    <a:lnL w="6350" cap="flat" cmpd="sng" algn="ctr">
                      <a:solidFill>
                        <a:srgbClr val="00368D"/>
                      </a:solidFill>
                      <a:prstDash val="dot"/>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extLst>
                  <a:ext uri="{0D108BD9-81ED-4DB2-BD59-A6C34878D82A}">
                    <a16:rowId xmlns:a16="http://schemas.microsoft.com/office/drawing/2014/main" val="3996510600"/>
                  </a:ext>
                </a:extLst>
              </a:tr>
              <a:tr h="1524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판관</a:t>
                      </a:r>
                    </a:p>
                  </a:txBody>
                  <a:tcPr marL="36000" marR="36000" marT="0" marB="0" anchor="ctr">
                    <a:lnL w="6350" cap="flat" cmpd="sng" algn="ctr">
                      <a:solidFill>
                        <a:srgbClr val="00368D"/>
                      </a:solidFill>
                      <a:prstDash val="dot"/>
                      <a:round/>
                      <a:headEnd type="none" w="med" len="med"/>
                      <a:tailEnd type="none" w="med" len="med"/>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427</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571</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756</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842</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176</a:t>
                      </a:r>
                    </a:p>
                  </a:txBody>
                  <a:tcPr marL="36000" marR="36000" marT="0"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44596364"/>
                  </a:ext>
                </a:extLst>
              </a:tr>
              <a:tr h="1524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gridSpan="2">
                  <a:txBody>
                    <a:bodyPr/>
                    <a:lstStyle/>
                    <a:p>
                      <a:pPr algn="l" fontAlgn="ctr"/>
                      <a:r>
                        <a:rPr lang="ko-KR" altLang="en-US" sz="850" b="1" i="0" u="none" strike="noStrike" dirty="0">
                          <a:solidFill>
                            <a:srgbClr val="000000"/>
                          </a:solidFill>
                          <a:effectLst/>
                          <a:latin typeface="맑은 고딕" panose="020B0503020000020004" pitchFamily="50" charset="-127"/>
                          <a:ea typeface="맑은 고딕" panose="020B0503020000020004" pitchFamily="50" charset="-127"/>
                        </a:rPr>
                        <a:t>근무인원</a:t>
                      </a:r>
                      <a:r>
                        <a:rPr lang="en-US" altLang="ko-KR" sz="850" b="1"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8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353693744"/>
                  </a:ext>
                </a:extLst>
              </a:tr>
              <a:tr h="1524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제조</a:t>
                      </a:r>
                    </a:p>
                  </a:txBody>
                  <a:tcPr marL="36000" marR="36000" marT="0" marB="0" anchor="ctr">
                    <a:lnL w="6350" cap="flat" cmpd="sng" algn="ctr">
                      <a:solidFill>
                        <a:srgbClr val="00368D"/>
                      </a:solidFill>
                      <a:prstDash val="dot"/>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extLst>
                  <a:ext uri="{0D108BD9-81ED-4DB2-BD59-A6C34878D82A}">
                    <a16:rowId xmlns:a16="http://schemas.microsoft.com/office/drawing/2014/main" val="2384691309"/>
                  </a:ext>
                </a:extLst>
              </a:tr>
              <a:tr h="1524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판관</a:t>
                      </a:r>
                    </a:p>
                  </a:txBody>
                  <a:tcPr marL="36000" marR="36000" marT="0" marB="0" anchor="ctr">
                    <a:lnL w="6350" cap="flat" cmpd="sng" algn="ctr">
                      <a:solidFill>
                        <a:srgbClr val="00368D"/>
                      </a:solidFill>
                      <a:prstDash val="dot"/>
                      <a:round/>
                      <a:headEnd type="none" w="med" len="med"/>
                      <a:tailEnd type="none" w="med" len="med"/>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639155540"/>
                  </a:ext>
                </a:extLst>
              </a:tr>
              <a:tr h="1524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gridSpan="2">
                  <a:txBody>
                    <a:bodyPr/>
                    <a:lstStyle/>
                    <a:p>
                      <a:pPr algn="l" fontAlgn="ctr"/>
                      <a:r>
                        <a:rPr lang="ko-KR" altLang="en-US" sz="850" b="1" i="0" u="none" strike="noStrike" dirty="0">
                          <a:solidFill>
                            <a:srgbClr val="000000"/>
                          </a:solidFill>
                          <a:effectLst/>
                          <a:latin typeface="맑은 고딕" panose="020B0503020000020004" pitchFamily="50" charset="-127"/>
                          <a:ea typeface="맑은 고딕" panose="020B0503020000020004" pitchFamily="50" charset="-127"/>
                        </a:rPr>
                        <a:t>인당 인건비</a:t>
                      </a:r>
                      <a:r>
                        <a:rPr lang="en-US" altLang="ko-KR" sz="850" b="1" i="0" u="none" strike="noStrike" baseline="30000" dirty="0">
                          <a:solidFill>
                            <a:srgbClr val="000000"/>
                          </a:solidFill>
                          <a:effectLst/>
                          <a:latin typeface="맑은 고딕" panose="020B0503020000020004" pitchFamily="50" charset="-127"/>
                          <a:ea typeface="맑은 고딕" panose="020B0503020000020004" pitchFamily="50" charset="-127"/>
                        </a:rPr>
                        <a:t>4</a:t>
                      </a:r>
                      <a:endParaRPr lang="ko-KR" altLang="en-US" sz="8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68D"/>
                      </a:solidFill>
                      <a:prstDash val="solid"/>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74</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135</a:t>
                      </a:r>
                    </a:p>
                  </a:txBody>
                  <a:tcPr marL="36000" marR="36000" marT="0" marB="0" anchor="ctr">
                    <a:lnL>
                      <a:noFill/>
                    </a:lnL>
                    <a:lnR>
                      <a:noFill/>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w="6350" cap="flat" cmpd="sng" algn="ctr">
                      <a:solidFill>
                        <a:srgbClr val="00368D"/>
                      </a:solidFill>
                      <a:prstDash val="dot"/>
                      <a:round/>
                      <a:headEnd type="none" w="med" len="med"/>
                      <a:tailEnd type="none" w="med" len="med"/>
                    </a:lnB>
                  </a:tcPr>
                </a:tc>
                <a:extLst>
                  <a:ext uri="{0D108BD9-81ED-4DB2-BD59-A6C34878D82A}">
                    <a16:rowId xmlns:a16="http://schemas.microsoft.com/office/drawing/2014/main" val="2752619041"/>
                  </a:ext>
                </a:extLst>
              </a:tr>
              <a:tr h="1524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a:noFill/>
                    </a:lnB>
                  </a:tcPr>
                </a:tc>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a:noFill/>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제조</a:t>
                      </a:r>
                    </a:p>
                  </a:txBody>
                  <a:tcPr marL="36000" marR="36000" marT="0" marB="0" anchor="ctr">
                    <a:lnL w="6350" cap="flat" cmpd="sng" algn="ctr">
                      <a:solidFill>
                        <a:srgbClr val="00368D"/>
                      </a:solidFill>
                      <a:prstDash val="dot"/>
                      <a:round/>
                      <a:headEnd type="none" w="med" len="med"/>
                      <a:tailEnd type="none" w="med" len="med"/>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w="6350" cap="flat" cmpd="sng" algn="ctr">
                      <a:solidFill>
                        <a:srgbClr val="00368D"/>
                      </a:solidFill>
                      <a:prstDash val="dot"/>
                      <a:round/>
                      <a:headEnd type="none" w="med" len="med"/>
                      <a:tailEnd type="none" w="med" len="med"/>
                    </a:lnT>
                    <a:lnB>
                      <a:noFill/>
                    </a:lnB>
                  </a:tcPr>
                </a:tc>
                <a:extLst>
                  <a:ext uri="{0D108BD9-81ED-4DB2-BD59-A6C34878D82A}">
                    <a16:rowId xmlns:a16="http://schemas.microsoft.com/office/drawing/2014/main" val="2816172220"/>
                  </a:ext>
                </a:extLst>
              </a:tr>
              <a:tr h="152400">
                <a:tc>
                  <a:txBody>
                    <a:bodyPr/>
                    <a:lstStyle/>
                    <a:p>
                      <a:pPr algn="l" fontAlgn="ctr"/>
                      <a:r>
                        <a:rPr lang="ko-KR" altLang="en-US" sz="85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68D"/>
                      </a:solidFill>
                      <a:prstDash val="dot"/>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판관</a:t>
                      </a:r>
                    </a:p>
                  </a:txBody>
                  <a:tcPr marL="36000" marR="36000" marT="0" marB="0" anchor="ctr">
                    <a:lnL w="6350" cap="flat" cmpd="sng" algn="ctr">
                      <a:solidFill>
                        <a:srgbClr val="00368D"/>
                      </a:solidFill>
                      <a:prstDash val="dot"/>
                      <a:round/>
                      <a:headEnd type="none" w="med" len="med"/>
                      <a:tailEnd type="none" w="med" len="med"/>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135</a:t>
                      </a:r>
                    </a:p>
                  </a:txBody>
                  <a:tcPr marL="36000" marR="36000" marT="0" marB="0" anchor="ctr">
                    <a:lnL>
                      <a:noFill/>
                    </a:lnL>
                    <a:lnR>
                      <a:noFill/>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6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19050" cap="flat" cmpd="sng" algn="ctr">
                      <a:solidFill>
                        <a:srgbClr val="00338D"/>
                      </a:solidFill>
                      <a:prstDash val="solid"/>
                      <a:round/>
                      <a:headEnd type="none" w="med" len="med"/>
                      <a:tailEnd type="none" w="med" len="med"/>
                    </a:lnL>
                    <a:lnR w="19050" cap="flat" cmpd="sng" algn="ctr">
                      <a:solidFill>
                        <a:srgbClr val="00338D"/>
                      </a:solidFill>
                      <a:prstDash val="solid"/>
                      <a:round/>
                      <a:headEnd type="none" w="med" len="med"/>
                      <a:tailEnd type="none" w="med" len="med"/>
                    </a:lnR>
                    <a:lnT>
                      <a:noFill/>
                    </a:lnT>
                    <a:lnB w="190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54124763"/>
                  </a:ext>
                </a:extLst>
              </a:tr>
            </a:tbl>
          </a:graphicData>
        </a:graphic>
      </p:graphicFrame>
      <p:graphicFrame>
        <p:nvGraphicFramePr>
          <p:cNvPr id="21" name="차트 20">
            <a:extLst>
              <a:ext uri="{FF2B5EF4-FFF2-40B4-BE49-F238E27FC236}">
                <a16:creationId xmlns:a16="http://schemas.microsoft.com/office/drawing/2014/main" id="{1372198C-EFB0-4B0B-95EB-2EAF4CB6D23C}"/>
              </a:ext>
            </a:extLst>
          </p:cNvPr>
          <p:cNvGraphicFramePr>
            <a:graphicFrameLocks/>
          </p:cNvGraphicFramePr>
          <p:nvPr>
            <p:extLst>
              <p:ext uri="{D42A27DB-BD31-4B8C-83A1-F6EECF244321}">
                <p14:modId xmlns:p14="http://schemas.microsoft.com/office/powerpoint/2010/main" val="2348828759"/>
              </p:ext>
            </p:extLst>
          </p:nvPr>
        </p:nvGraphicFramePr>
        <p:xfrm>
          <a:off x="495464" y="4160065"/>
          <a:ext cx="4100340" cy="1851617"/>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5F1AA1E6-868E-4697-A533-F1D80C4C2B25}"/>
              </a:ext>
            </a:extLst>
          </p:cNvPr>
          <p:cNvSpPr txBox="1"/>
          <p:nvPr/>
        </p:nvSpPr>
        <p:spPr>
          <a:xfrm>
            <a:off x="495464" y="3505267"/>
            <a:ext cx="4108877" cy="646331"/>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cs typeface="Arial" panose="020B0604020202020204" pitchFamily="34" charset="0"/>
              </a:rPr>
              <a:t>Source: VDR</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6.1.1.33, VDR 6.3.53</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Note 1: </a:t>
            </a:r>
            <a:r>
              <a:rPr lang="ko-KR" altLang="en-US" sz="700" dirty="0">
                <a:latin typeface="Arial" panose="020B0604020202020204" pitchFamily="34" charset="0"/>
                <a:cs typeface="Arial" panose="020B0604020202020204" pitchFamily="34" charset="0"/>
              </a:rPr>
              <a:t>급여</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퇴직급여</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복리후생비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제조원가명세서 및 손익계산서 금액 기준</a:t>
            </a:r>
            <a:r>
              <a:rPr lang="en-US" altLang="ko-KR" sz="700" dirty="0">
                <a:latin typeface="Arial" panose="020B0604020202020204" pitchFamily="34" charset="0"/>
                <a:cs typeface="Arial" panose="020B0604020202020204" pitchFamily="34" charset="0"/>
              </a:rPr>
              <a:t>)</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en-US" altLang="ko-KR" sz="700" kern="0" dirty="0">
                <a:solidFill>
                  <a:srgbClr val="000000"/>
                </a:solidFill>
                <a:latin typeface="Arial" panose="020B0604020202020204" pitchFamily="34" charset="0"/>
                <a:ea typeface="+mj-ea"/>
                <a:cs typeface="Arial" panose="020B0604020202020204" pitchFamily="34" charset="0"/>
              </a:rPr>
              <a:t>TOC (</a:t>
            </a:r>
            <a:r>
              <a:rPr lang="ko-KR" altLang="en-US" sz="700" kern="0" dirty="0">
                <a:solidFill>
                  <a:srgbClr val="000000"/>
                </a:solidFill>
                <a:latin typeface="Arial" panose="020B0604020202020204" pitchFamily="34" charset="0"/>
                <a:ea typeface="+mj-ea"/>
                <a:cs typeface="Arial" panose="020B0604020202020204" pitchFamily="34" charset="0"/>
              </a:rPr>
              <a:t>종합</a:t>
            </a:r>
            <a:r>
              <a:rPr lang="en-US" altLang="ko-KR" sz="700" kern="0" dirty="0">
                <a:solidFill>
                  <a:srgbClr val="000000"/>
                </a:solidFill>
                <a:latin typeface="Arial" panose="020B0604020202020204" pitchFamily="34" charset="0"/>
                <a:ea typeface="+mj-ea"/>
                <a:cs typeface="Arial" panose="020B0604020202020204" pitchFamily="34" charset="0"/>
              </a:rPr>
              <a:t>) </a:t>
            </a:r>
            <a:r>
              <a:rPr lang="ko-KR" altLang="en-US" sz="700" kern="0" dirty="0">
                <a:solidFill>
                  <a:srgbClr val="000000"/>
                </a:solidFill>
                <a:latin typeface="Arial" panose="020B0604020202020204" pitchFamily="34" charset="0"/>
                <a:ea typeface="+mj-ea"/>
                <a:cs typeface="Arial" panose="020B0604020202020204" pitchFamily="34" charset="0"/>
              </a:rPr>
              <a:t>급여대장 상 각 </a:t>
            </a:r>
            <a:r>
              <a:rPr lang="ko-KR" altLang="en-US" sz="700" kern="0" dirty="0" err="1">
                <a:solidFill>
                  <a:srgbClr val="000000"/>
                </a:solidFill>
                <a:latin typeface="Arial" panose="020B0604020202020204" pitchFamily="34" charset="0"/>
                <a:ea typeface="+mj-ea"/>
                <a:cs typeface="Arial" panose="020B0604020202020204" pitchFamily="34" charset="0"/>
              </a:rPr>
              <a:t>연도말</a:t>
            </a:r>
            <a:r>
              <a:rPr lang="ko-KR" altLang="en-US" sz="700" kern="0" dirty="0">
                <a:solidFill>
                  <a:srgbClr val="000000"/>
                </a:solidFill>
                <a:latin typeface="Arial" panose="020B0604020202020204" pitchFamily="34" charset="0"/>
                <a:ea typeface="+mj-ea"/>
                <a:cs typeface="Arial" panose="020B0604020202020204" pitchFamily="34" charset="0"/>
              </a:rPr>
              <a:t> 기준 근무인원에 해당되며</a:t>
            </a:r>
            <a:r>
              <a:rPr lang="en-US" altLang="ko-KR" sz="700" kern="0" dirty="0">
                <a:solidFill>
                  <a:srgbClr val="000000"/>
                </a:solidFill>
                <a:latin typeface="Arial" panose="020B0604020202020204" pitchFamily="34" charset="0"/>
                <a:ea typeface="+mj-ea"/>
                <a:cs typeface="Arial" panose="020B0604020202020204" pitchFamily="34" charset="0"/>
              </a:rPr>
              <a:t>, IM </a:t>
            </a:r>
            <a:r>
              <a:rPr lang="ko-KR" altLang="en-US" sz="700" kern="0" dirty="0">
                <a:solidFill>
                  <a:srgbClr val="000000"/>
                </a:solidFill>
                <a:latin typeface="Arial" panose="020B0604020202020204" pitchFamily="34" charset="0"/>
                <a:ea typeface="+mj-ea"/>
                <a:cs typeface="Arial" panose="020B0604020202020204" pitchFamily="34" charset="0"/>
              </a:rPr>
              <a:t>상 근무인원과 차이가 존재함</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3: 2022</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1</a:t>
            </a:r>
            <a:r>
              <a:rPr lang="ko-KR" altLang="en-US" sz="700" dirty="0">
                <a:latin typeface="Arial" panose="020B0604020202020204" pitchFamily="34" charset="0"/>
                <a:cs typeface="Arial" panose="020B0604020202020204" pitchFamily="34" charset="0"/>
              </a:rPr>
              <a:t>분기 기준 기존 부동산부문 인건비에는 설상여가 포함되어 있는 바</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비교목적을 위하여 </a:t>
            </a:r>
            <a:r>
              <a:rPr lang="ko-KR" altLang="en-US" sz="700" dirty="0" err="1">
                <a:latin typeface="Arial" panose="020B0604020202020204" pitchFamily="34" charset="0"/>
                <a:cs typeface="Arial" panose="020B0604020202020204" pitchFamily="34" charset="0"/>
              </a:rPr>
              <a:t>설상여</a:t>
            </a:r>
            <a:r>
              <a:rPr lang="ko-KR" altLang="en-US" sz="700" dirty="0">
                <a:latin typeface="Arial" panose="020B0604020202020204" pitchFamily="34" charset="0"/>
                <a:cs typeface="Arial" panose="020B0604020202020204" pitchFamily="34" charset="0"/>
              </a:rPr>
              <a:t> 금액을 연 기준 안분 </a:t>
            </a:r>
            <a:r>
              <a:rPr lang="en-US" altLang="ko-KR" sz="700" dirty="0">
                <a:latin typeface="Arial" panose="020B0604020202020204" pitchFamily="34" charset="0"/>
                <a:cs typeface="Arial" panose="020B0604020202020204" pitchFamily="34" charset="0"/>
              </a:rPr>
              <a:t>(</a:t>
            </a:r>
            <a:r>
              <a:rPr lang="ko-KR" altLang="en-US" sz="700" dirty="0" err="1">
                <a:latin typeface="Arial" panose="020B0604020202020204" pitchFamily="34" charset="0"/>
                <a:cs typeface="Arial" panose="020B0604020202020204" pitchFamily="34" charset="0"/>
              </a:rPr>
              <a:t>설상여</a:t>
            </a:r>
            <a:r>
              <a:rPr lang="ko-KR" altLang="en-US" sz="700" dirty="0">
                <a:latin typeface="Arial" panose="020B0604020202020204" pitchFamily="34" charset="0"/>
                <a:cs typeface="Arial" panose="020B0604020202020204" pitchFamily="34" charset="0"/>
              </a:rPr>
              <a:t> 금액의 </a:t>
            </a:r>
            <a:r>
              <a:rPr lang="en-US" altLang="ko-KR" sz="700" dirty="0">
                <a:latin typeface="Arial" panose="020B0604020202020204" pitchFamily="34" charset="0"/>
                <a:cs typeface="Arial" panose="020B0604020202020204" pitchFamily="34" charset="0"/>
              </a:rPr>
              <a:t>4</a:t>
            </a:r>
            <a:r>
              <a:rPr lang="ko-KR" altLang="en-US" sz="700" dirty="0">
                <a:latin typeface="Arial" panose="020B0604020202020204" pitchFamily="34" charset="0"/>
                <a:cs typeface="Arial" panose="020B0604020202020204" pitchFamily="34" charset="0"/>
              </a:rPr>
              <a:t>분의 </a:t>
            </a:r>
            <a:r>
              <a:rPr lang="en-US" altLang="ko-KR" sz="700" dirty="0">
                <a:latin typeface="Arial" panose="020B0604020202020204" pitchFamily="34" charset="0"/>
                <a:cs typeface="Arial" panose="020B0604020202020204" pitchFamily="34" charset="0"/>
              </a:rPr>
              <a:t>1 </a:t>
            </a:r>
            <a:r>
              <a:rPr lang="ko-KR" altLang="en-US" sz="700" dirty="0">
                <a:latin typeface="Arial" panose="020B0604020202020204" pitchFamily="34" charset="0"/>
                <a:cs typeface="Arial" panose="020B0604020202020204" pitchFamily="34" charset="0"/>
              </a:rPr>
              <a:t>만큼만 반영 하였음</a:t>
            </a:r>
            <a:r>
              <a:rPr lang="en-US" altLang="ko-KR" sz="700" dirty="0">
                <a:latin typeface="Arial" panose="020B0604020202020204" pitchFamily="34" charset="0"/>
                <a:cs typeface="Arial" panose="020B0604020202020204" pitchFamily="34" charset="0"/>
              </a:rPr>
              <a:t>)</a:t>
            </a:r>
          </a:p>
          <a:p>
            <a:r>
              <a:rPr lang="en-US" altLang="ko-KR" sz="700" dirty="0">
                <a:latin typeface="Arial" panose="020B0604020202020204" pitchFamily="34" charset="0"/>
                <a:cs typeface="Arial" panose="020B0604020202020204" pitchFamily="34" charset="0"/>
              </a:rPr>
              <a:t>Note 4: 2022</a:t>
            </a:r>
            <a:r>
              <a:rPr lang="ko-KR" altLang="en-US" sz="700" dirty="0">
                <a:latin typeface="Arial" panose="020B0604020202020204" pitchFamily="34" charset="0"/>
                <a:cs typeface="Arial" panose="020B0604020202020204" pitchFamily="34" charset="0"/>
              </a:rPr>
              <a:t>년 인당 인건비는 단순 </a:t>
            </a:r>
            <a:r>
              <a:rPr lang="ko-KR" altLang="en-US" sz="700" dirty="0" err="1">
                <a:latin typeface="Arial" panose="020B0604020202020204" pitchFamily="34" charset="0"/>
                <a:cs typeface="Arial" panose="020B0604020202020204" pitchFamily="34" charset="0"/>
              </a:rPr>
              <a:t>연환산</a:t>
            </a:r>
            <a:r>
              <a:rPr lang="ko-KR" altLang="en-US" sz="700" dirty="0">
                <a:latin typeface="Arial" panose="020B0604020202020204" pitchFamily="34" charset="0"/>
                <a:cs typeface="Arial" panose="020B0604020202020204" pitchFamily="34" charset="0"/>
              </a:rPr>
              <a:t> 금액임</a:t>
            </a:r>
          </a:p>
        </p:txBody>
      </p:sp>
    </p:spTree>
    <p:extLst>
      <p:ext uri="{BB962C8B-B14F-4D97-AF65-F5344CB8AC3E}">
        <p14:creationId xmlns:p14="http://schemas.microsoft.com/office/powerpoint/2010/main" val="34355462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4">
            <a:extLst>
              <a:ext uri="{FF2B5EF4-FFF2-40B4-BE49-F238E27FC236}">
                <a16:creationId xmlns:a16="http://schemas.microsoft.com/office/drawing/2014/main" id="{7DFEE9DC-DAC4-43EB-8806-837D1E7C4FEA}"/>
              </a:ext>
            </a:extLst>
          </p:cNvPr>
          <p:cNvSpPr/>
          <p:nvPr/>
        </p:nvSpPr>
        <p:spPr>
          <a:xfrm flipV="1">
            <a:off x="488950" y="1440077"/>
            <a:ext cx="4320000" cy="93667"/>
          </a:xfrm>
          <a:custGeom>
            <a:avLst/>
            <a:gdLst/>
            <a:ahLst/>
            <a:cxnLst/>
            <a:rect l="l" t="t" r="r" b="b"/>
            <a:pathLst>
              <a:path w="4099560">
                <a:moveTo>
                  <a:pt x="0" y="0"/>
                </a:moveTo>
                <a:lnTo>
                  <a:pt x="4099560" y="0"/>
                </a:lnTo>
              </a:path>
            </a:pathLst>
          </a:cu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wrap="square" lIns="0" tIns="0" rIns="0" bIns="0" rtlCol="0">
            <a:noAutofit/>
          </a:bodyPr>
          <a:lstStyle/>
          <a:p>
            <a:endParaRPr>
              <a:latin typeface="Arial" panose="020B0604020202020204" pitchFamily="34" charset="0"/>
              <a:ea typeface="KoPub돋움체 Bold" panose="02020603020101020101" pitchFamily="18" charset="-127"/>
              <a:cs typeface="Arial" panose="020B0604020202020204" pitchFamily="34" charset="0"/>
            </a:endParaRPr>
          </a:p>
        </p:txBody>
      </p:sp>
      <p:sp>
        <p:nvSpPr>
          <p:cNvPr id="16" name="TextBox 15">
            <a:extLst>
              <a:ext uri="{FF2B5EF4-FFF2-40B4-BE49-F238E27FC236}">
                <a16:creationId xmlns:a16="http://schemas.microsoft.com/office/drawing/2014/main" id="{DB90C6BC-9F18-4981-B7A2-18DC1966293F}"/>
              </a:ext>
            </a:extLst>
          </p:cNvPr>
          <p:cNvSpPr txBox="1"/>
          <p:nvPr/>
        </p:nvSpPr>
        <p:spPr>
          <a:xfrm>
            <a:off x="553980" y="1339217"/>
            <a:ext cx="2326380" cy="194528"/>
          </a:xfrm>
          <a:prstGeom prst="rect">
            <a:avLst/>
          </a:prstGeom>
          <a:noFill/>
        </p:spPr>
        <p:txBody>
          <a:bodyPr wrap="square" lIns="36000" tIns="0" rIns="36000" bIns="0" rtlCol="0">
            <a:noAutofit/>
          </a:bodyPr>
          <a:lstStyle/>
          <a:p>
            <a:r>
              <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A1BL</a:t>
            </a:r>
            <a:r>
              <a:rPr lang="ko-KR" altLang="en-US"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 개발사업 개요 및 </a:t>
            </a:r>
            <a:r>
              <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CF </a:t>
            </a:r>
            <a:r>
              <a:rPr lang="ko-KR" altLang="en-US"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세부 </a:t>
            </a:r>
            <a:endPar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17" name="Rectangle 13">
            <a:extLst>
              <a:ext uri="{FF2B5EF4-FFF2-40B4-BE49-F238E27FC236}">
                <a16:creationId xmlns:a16="http://schemas.microsoft.com/office/drawing/2014/main" id="{52C2B276-64F0-45B9-81D9-193A13342032}"/>
              </a:ext>
            </a:extLst>
          </p:cNvPr>
          <p:cNvSpPr/>
          <p:nvPr/>
        </p:nvSpPr>
        <p:spPr>
          <a:xfrm>
            <a:off x="491739" y="1333500"/>
            <a:ext cx="55796" cy="15675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oAutofit/>
          </a:bodyPr>
          <a:lstStyle/>
          <a:p>
            <a:pPr algn="ctr"/>
            <a:endParaRPr lang="ko-KR" altLang="en-US" sz="900" err="1">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1" name="object 4">
            <a:extLst>
              <a:ext uri="{FF2B5EF4-FFF2-40B4-BE49-F238E27FC236}">
                <a16:creationId xmlns:a16="http://schemas.microsoft.com/office/drawing/2014/main" id="{FD4F6370-D039-4BB9-B176-245EE2FD6E05}"/>
              </a:ext>
            </a:extLst>
          </p:cNvPr>
          <p:cNvSpPr/>
          <p:nvPr/>
        </p:nvSpPr>
        <p:spPr>
          <a:xfrm flipV="1">
            <a:off x="5065729" y="1440077"/>
            <a:ext cx="4320000" cy="93667"/>
          </a:xfrm>
          <a:custGeom>
            <a:avLst/>
            <a:gdLst/>
            <a:ahLst/>
            <a:cxnLst/>
            <a:rect l="l" t="t" r="r" b="b"/>
            <a:pathLst>
              <a:path w="4099560">
                <a:moveTo>
                  <a:pt x="0" y="0"/>
                </a:moveTo>
                <a:lnTo>
                  <a:pt x="4099560" y="0"/>
                </a:lnTo>
              </a:path>
            </a:pathLst>
          </a:cu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wrap="square" lIns="0" tIns="0" rIns="0" bIns="0" rtlCol="0">
            <a:noAutofit/>
          </a:bodyPr>
          <a:lstStyle/>
          <a:p>
            <a:endParaRPr>
              <a:latin typeface="Arial" panose="020B0604020202020204" pitchFamily="34" charset="0"/>
              <a:ea typeface="KoPub돋움체 Bold" panose="02020603020101020101" pitchFamily="18" charset="-127"/>
              <a:cs typeface="Arial" panose="020B0604020202020204" pitchFamily="34" charset="0"/>
            </a:endParaRPr>
          </a:p>
        </p:txBody>
      </p:sp>
      <p:sp>
        <p:nvSpPr>
          <p:cNvPr id="22" name="TextBox 21">
            <a:extLst>
              <a:ext uri="{FF2B5EF4-FFF2-40B4-BE49-F238E27FC236}">
                <a16:creationId xmlns:a16="http://schemas.microsoft.com/office/drawing/2014/main" id="{153120BD-F8CC-4CB4-AF3A-9B9438D66776}"/>
              </a:ext>
            </a:extLst>
          </p:cNvPr>
          <p:cNvSpPr txBox="1"/>
          <p:nvPr/>
        </p:nvSpPr>
        <p:spPr>
          <a:xfrm>
            <a:off x="5130758" y="1339217"/>
            <a:ext cx="2382561" cy="194528"/>
          </a:xfrm>
          <a:prstGeom prst="rect">
            <a:avLst/>
          </a:prstGeom>
          <a:noFill/>
        </p:spPr>
        <p:txBody>
          <a:bodyPr wrap="square" lIns="36000" tIns="0" rIns="36000" bIns="0" rtlCol="0">
            <a:noAutofit/>
          </a:bodyPr>
          <a:lstStyle/>
          <a:p>
            <a:r>
              <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A2BL </a:t>
            </a:r>
            <a:r>
              <a:rPr lang="ko-KR" altLang="en-US"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개발사업 개요 및 </a:t>
            </a:r>
            <a:r>
              <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CF </a:t>
            </a:r>
            <a:r>
              <a:rPr lang="ko-KR" altLang="en-US"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세부 </a:t>
            </a:r>
            <a:endPar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3" name="Rectangle 13">
            <a:extLst>
              <a:ext uri="{FF2B5EF4-FFF2-40B4-BE49-F238E27FC236}">
                <a16:creationId xmlns:a16="http://schemas.microsoft.com/office/drawing/2014/main" id="{F36F3025-AFF1-489B-853D-956B1B674F2F}"/>
              </a:ext>
            </a:extLst>
          </p:cNvPr>
          <p:cNvSpPr/>
          <p:nvPr/>
        </p:nvSpPr>
        <p:spPr>
          <a:xfrm>
            <a:off x="5068518" y="1333500"/>
            <a:ext cx="55796" cy="15675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oAutofit/>
          </a:bodyPr>
          <a:lstStyle/>
          <a:p>
            <a:pPr algn="ctr"/>
            <a:endParaRPr lang="ko-KR" altLang="en-US" sz="900" err="1">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graphicFrame>
        <p:nvGraphicFramePr>
          <p:cNvPr id="24" name="표 23">
            <a:extLst>
              <a:ext uri="{FF2B5EF4-FFF2-40B4-BE49-F238E27FC236}">
                <a16:creationId xmlns:a16="http://schemas.microsoft.com/office/drawing/2014/main" id="{B1999EE0-8A1A-4BC9-8735-2B28686647A6}"/>
              </a:ext>
            </a:extLst>
          </p:cNvPr>
          <p:cNvGraphicFramePr>
            <a:graphicFrameLocks noGrp="1"/>
          </p:cNvGraphicFramePr>
          <p:nvPr>
            <p:extLst>
              <p:ext uri="{D42A27DB-BD31-4B8C-83A1-F6EECF244321}">
                <p14:modId xmlns:p14="http://schemas.microsoft.com/office/powerpoint/2010/main" val="3288310110"/>
              </p:ext>
            </p:extLst>
          </p:nvPr>
        </p:nvGraphicFramePr>
        <p:xfrm>
          <a:off x="488949" y="1607217"/>
          <a:ext cx="4356000" cy="1458000"/>
        </p:xfrm>
        <a:graphic>
          <a:graphicData uri="http://schemas.openxmlformats.org/drawingml/2006/table">
            <a:tbl>
              <a:tblPr/>
              <a:tblGrid>
                <a:gridCol w="1155045">
                  <a:extLst>
                    <a:ext uri="{9D8B030D-6E8A-4147-A177-3AD203B41FA5}">
                      <a16:colId xmlns:a16="http://schemas.microsoft.com/office/drawing/2014/main" val="4287488690"/>
                    </a:ext>
                  </a:extLst>
                </a:gridCol>
                <a:gridCol w="3200955">
                  <a:extLst>
                    <a:ext uri="{9D8B030D-6E8A-4147-A177-3AD203B41FA5}">
                      <a16:colId xmlns:a16="http://schemas.microsoft.com/office/drawing/2014/main" val="3004727"/>
                    </a:ext>
                  </a:extLst>
                </a:gridCol>
              </a:tblGrid>
              <a:tr h="162000">
                <a:tc gridSpan="2">
                  <a:txBody>
                    <a:bodyPr/>
                    <a:lstStyle/>
                    <a:p>
                      <a:pPr algn="ctr" rtl="0" fontAlgn="ctr"/>
                      <a:r>
                        <a:rPr lang="ko-KR" altLang="en-US" sz="800" b="1" i="0" u="none" strike="noStrike" dirty="0">
                          <a:solidFill>
                            <a:srgbClr val="FFFFFF"/>
                          </a:solidFill>
                          <a:effectLst/>
                          <a:latin typeface="Arial" panose="020B0604020202020204" pitchFamily="34" charset="0"/>
                          <a:ea typeface="KoPub돋움체 Bold" panose="02020603020101020101" pitchFamily="18" charset="-127"/>
                          <a:cs typeface="Arial" panose="020B0604020202020204" pitchFamily="34" charset="0"/>
                        </a:rPr>
                        <a:t>사업개요</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5EB8"/>
                    </a:solidFill>
                  </a:tcPr>
                </a:tc>
                <a:tc hMerge="1">
                  <a:txBody>
                    <a:bodyPr/>
                    <a:lstStyle/>
                    <a:p>
                      <a:pPr algn="ctr" rtl="0" fontAlgn="ctr"/>
                      <a:endParaRPr lang="en-US" sz="800" b="0" i="0" u="none" strike="noStrike" dirty="0">
                        <a:solidFill>
                          <a:srgbClr val="FFFFFF"/>
                        </a:solidFill>
                        <a:effectLst/>
                        <a:latin typeface="KoPub돋움체 Bold" panose="02020603020101020101" pitchFamily="18" charset="-127"/>
                        <a:ea typeface="KoPub돋움체 Bold" panose="02020603020101020101" pitchFamily="18" charset="-127"/>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5EB8"/>
                    </a:solidFill>
                  </a:tcPr>
                </a:tc>
                <a:extLst>
                  <a:ext uri="{0D108BD9-81ED-4DB2-BD59-A6C34878D82A}">
                    <a16:rowId xmlns:a16="http://schemas.microsoft.com/office/drawing/2014/main" val="1763682469"/>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사업명</a:t>
                      </a:r>
                      <a:endParaRPr lang="en-US" altLang="ko-KR"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e</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편한세상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차</a:t>
                      </a:r>
                      <a:endPar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58906008"/>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면적</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사업면적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36,974m</a:t>
                      </a:r>
                      <a:r>
                        <a:rPr lang="en-US" altLang="ko-KR" sz="800" b="0" i="0" u="none" strike="noStrike" baseline="3000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2</a:t>
                      </a:r>
                      <a:r>
                        <a:rPr lang="en-US" altLang="ko-KR" sz="800" b="0" i="0" u="none" strike="noStrike" baseline="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 / </a:t>
                      </a:r>
                      <a:r>
                        <a:rPr lang="ko-KR" altLang="en-US" sz="800" b="0" i="0" u="none" strike="noStrike" baseline="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연면적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120,820m</a:t>
                      </a:r>
                      <a:r>
                        <a:rPr lang="en-US" altLang="ko-KR" sz="800" b="0" i="0" u="none" strike="noStrike" baseline="3000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2</a:t>
                      </a:r>
                      <a:r>
                        <a:rPr lang="ko-KR" altLang="en-US" sz="800" b="0" i="0" u="none" strike="noStrike" baseline="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 </a:t>
                      </a:r>
                      <a:endParaRPr lang="en-US" altLang="ko-KR" sz="800" b="0" i="0" u="none" strike="noStrike" baseline="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797980399"/>
                  </a:ext>
                </a:extLst>
              </a:tr>
              <a:tr h="162000">
                <a:tc>
                  <a:txBody>
                    <a:bodyPr/>
                    <a:lstStyle/>
                    <a:p>
                      <a:pPr algn="ctr" rtl="0" fontAlgn="ctr"/>
                      <a:r>
                        <a:rPr lang="ko-KR" altLang="en-US" sz="800" b="1" i="0" u="none" strike="noStrike" dirty="0" err="1">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세대수</a:t>
                      </a:r>
                      <a:endParaRPr lang="en-US" altLang="ko-KR"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854</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세대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 </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196.91</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평</a:t>
                      </a:r>
                      <a:endPar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63048332"/>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평당 분양가</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689</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만원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 </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1,632</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만원</a:t>
                      </a:r>
                      <a:endPar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43463788"/>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분양일 </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2016</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5</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월</a:t>
                      </a:r>
                      <a:endPar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576105820"/>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입주일</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2018</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11</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월</a:t>
                      </a:r>
                      <a:endPar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713409413"/>
                  </a:ext>
                </a:extLst>
              </a:tr>
              <a:tr h="162000">
                <a:tc>
                  <a:txBody>
                    <a:bodyPr/>
                    <a:lstStyle/>
                    <a:p>
                      <a:pPr algn="ctr" rtl="0" fontAlgn="ctr"/>
                      <a:r>
                        <a:rPr lang="ko-KR" altLang="en-US" sz="800" b="1" i="0" u="none" strike="noStrike" dirty="0" err="1">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분양률</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100% / </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100%</a:t>
                      </a: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887240517"/>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진행현황</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사업 종료 후 개발이익 회수완료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현금 약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61</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억원 회수</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a:t>
                      </a: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22097801"/>
                  </a:ext>
                </a:extLst>
              </a:tr>
            </a:tbl>
          </a:graphicData>
        </a:graphic>
      </p:graphicFrame>
      <p:graphicFrame>
        <p:nvGraphicFramePr>
          <p:cNvPr id="5" name="표 4">
            <a:extLst>
              <a:ext uri="{FF2B5EF4-FFF2-40B4-BE49-F238E27FC236}">
                <a16:creationId xmlns:a16="http://schemas.microsoft.com/office/drawing/2014/main" id="{BAC1E309-6EC1-46C2-AC96-42288745F0DA}"/>
              </a:ext>
            </a:extLst>
          </p:cNvPr>
          <p:cNvGraphicFramePr>
            <a:graphicFrameLocks noGrp="1"/>
          </p:cNvGraphicFramePr>
          <p:nvPr>
            <p:extLst>
              <p:ext uri="{D42A27DB-BD31-4B8C-83A1-F6EECF244321}">
                <p14:modId xmlns:p14="http://schemas.microsoft.com/office/powerpoint/2010/main" val="774191561"/>
              </p:ext>
            </p:extLst>
          </p:nvPr>
        </p:nvGraphicFramePr>
        <p:xfrm>
          <a:off x="488948" y="3169457"/>
          <a:ext cx="4356002" cy="1994400"/>
        </p:xfrm>
        <a:graphic>
          <a:graphicData uri="http://schemas.openxmlformats.org/drawingml/2006/table">
            <a:tbl>
              <a:tblPr/>
              <a:tblGrid>
                <a:gridCol w="1530352">
                  <a:extLst>
                    <a:ext uri="{9D8B030D-6E8A-4147-A177-3AD203B41FA5}">
                      <a16:colId xmlns:a16="http://schemas.microsoft.com/office/drawing/2014/main" val="3828985189"/>
                    </a:ext>
                  </a:extLst>
                </a:gridCol>
                <a:gridCol w="194506">
                  <a:extLst>
                    <a:ext uri="{9D8B030D-6E8A-4147-A177-3AD203B41FA5}">
                      <a16:colId xmlns:a16="http://schemas.microsoft.com/office/drawing/2014/main" val="355170776"/>
                    </a:ext>
                  </a:extLst>
                </a:gridCol>
                <a:gridCol w="657786">
                  <a:extLst>
                    <a:ext uri="{9D8B030D-6E8A-4147-A177-3AD203B41FA5}">
                      <a16:colId xmlns:a16="http://schemas.microsoft.com/office/drawing/2014/main" val="1404095031"/>
                    </a:ext>
                  </a:extLst>
                </a:gridCol>
                <a:gridCol w="657786">
                  <a:extLst>
                    <a:ext uri="{9D8B030D-6E8A-4147-A177-3AD203B41FA5}">
                      <a16:colId xmlns:a16="http://schemas.microsoft.com/office/drawing/2014/main" val="1118803481"/>
                    </a:ext>
                  </a:extLst>
                </a:gridCol>
                <a:gridCol w="657786">
                  <a:extLst>
                    <a:ext uri="{9D8B030D-6E8A-4147-A177-3AD203B41FA5}">
                      <a16:colId xmlns:a16="http://schemas.microsoft.com/office/drawing/2014/main" val="622904306"/>
                    </a:ext>
                  </a:extLst>
                </a:gridCol>
                <a:gridCol w="657786">
                  <a:extLst>
                    <a:ext uri="{9D8B030D-6E8A-4147-A177-3AD203B41FA5}">
                      <a16:colId xmlns:a16="http://schemas.microsoft.com/office/drawing/2014/main" val="2294722909"/>
                    </a:ext>
                  </a:extLst>
                </a:gridCol>
              </a:tblGrid>
              <a:tr h="180000">
                <a:tc gridSpan="2">
                  <a:txBody>
                    <a:bodyPr/>
                    <a:lstStyle/>
                    <a:p>
                      <a:pPr algn="ctr" rtl="0" fontAlgn="ct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과거 </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CF </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변동 </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a:t>
                      </a:r>
                      <a:endPar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extLst>
                  <a:ext uri="{0D108BD9-81ED-4DB2-BD59-A6C34878D82A}">
                    <a16:rowId xmlns:a16="http://schemas.microsoft.com/office/drawing/2014/main" val="2999433338"/>
                  </a:ext>
                </a:extLst>
              </a:tr>
              <a:tr h="151200">
                <a:tc>
                  <a:txBody>
                    <a:bodyPr/>
                    <a:lstStyle/>
                    <a:p>
                      <a:pPr algn="l" fontAlgn="ctr"/>
                      <a:r>
                        <a:rPr 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A1(TOC2)</a:t>
                      </a:r>
                    </a:p>
                  </a:txBody>
                  <a:tcPr marL="27432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endParaRPr lang="ko-KR" alt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endParaRPr>
                    </a:p>
                  </a:txBody>
                  <a:tcPr marL="0" marR="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(10,250)</a:t>
                      </a:r>
                    </a:p>
                  </a:txBody>
                  <a:tcPr marL="36000" marR="3600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(539)</a:t>
                      </a:r>
                    </a:p>
                  </a:txBody>
                  <a:tcPr marL="36000" marR="3600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(33)</a:t>
                      </a:r>
                    </a:p>
                  </a:txBody>
                  <a:tcPr marL="36000" marR="3600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1,458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566582345"/>
                  </a:ext>
                </a:extLst>
              </a:tr>
              <a:tr h="151200">
                <a:tc>
                  <a:txBody>
                    <a:bodyPr/>
                    <a:lstStyle/>
                    <a:p>
                      <a:pPr algn="l" fontAlgn="ctr"/>
                      <a:r>
                        <a:rPr lang="ko-KR" alt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영업현금흐름</a:t>
                      </a:r>
                    </a:p>
                  </a:txBody>
                  <a:tcPr marL="411480" marR="0" marT="0" marB="0" anchor="ctr">
                    <a:lnL w="6350" cap="flat" cmpd="sng" algn="ctr">
                      <a:solidFill>
                        <a:srgbClr val="00338D"/>
                      </a:solidFill>
                      <a:prstDash val="solid"/>
                      <a:round/>
                      <a:headEnd type="none" w="med" len="med"/>
                      <a:tailEnd type="none" w="med" len="med"/>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ko-KR" alt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0" marR="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(4,702)</a:t>
                      </a:r>
                    </a:p>
                  </a:txBody>
                  <a:tcPr marL="36000" marR="3600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(206)</a:t>
                      </a:r>
                    </a:p>
                  </a:txBody>
                  <a:tcPr marL="36000" marR="3600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(32)</a:t>
                      </a:r>
                    </a:p>
                  </a:txBody>
                  <a:tcPr marL="36000" marR="3600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1,458 </a:t>
                      </a:r>
                    </a:p>
                  </a:txBody>
                  <a:tcPr marL="36000" marR="36000" marT="0" marB="0" anchor="ctr">
                    <a:lnL>
                      <a:noFill/>
                    </a:lnL>
                    <a:lnR w="6350" cap="flat" cmpd="sng" algn="ctr">
                      <a:solidFill>
                        <a:srgbClr val="00338D"/>
                      </a:solidFill>
                      <a:prstDash val="solid"/>
                      <a:round/>
                      <a:headEnd type="none" w="med" len="med"/>
                      <a:tailEnd type="none" w="med" len="med"/>
                    </a:lnR>
                    <a:lnT w="3175"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2226075871"/>
                  </a:ext>
                </a:extLst>
              </a:tr>
              <a:tr h="151200">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매출액</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13,749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49563415"/>
                  </a:ext>
                </a:extLst>
              </a:tr>
              <a:tr h="151200">
                <a:tc>
                  <a:txBody>
                    <a:bodyPr/>
                    <a:lstStyle/>
                    <a:p>
                      <a:pPr algn="l"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영업이익</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63723510"/>
                  </a:ext>
                </a:extLst>
              </a:tr>
              <a:tr h="151200">
                <a:tc>
                  <a:txBody>
                    <a:bodyPr/>
                    <a:lstStyle/>
                    <a:p>
                      <a:pPr algn="l" fontAlgn="ctr"/>
                      <a:r>
                        <a:rPr 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EBITDA</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95000"/>
                      </a:schemeClr>
                    </a:solidFill>
                  </a:tcPr>
                </a:tc>
                <a:tc>
                  <a:txBody>
                    <a:bodyPr/>
                    <a:lstStyle/>
                    <a:p>
                      <a:pPr algn="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1,242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953813525"/>
                  </a:ext>
                </a:extLst>
              </a:tr>
              <a:tr h="151200">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기타</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95000"/>
                      </a:schemeClr>
                    </a:solidFill>
                  </a:tcPr>
                </a:tc>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(5,945)</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608303956"/>
                  </a:ext>
                </a:extLst>
              </a:tr>
              <a:tr h="151200">
                <a:tc>
                  <a:txBody>
                    <a:bodyPr/>
                    <a:lstStyle/>
                    <a:p>
                      <a:pPr algn="l" fontAlgn="ctr"/>
                      <a:r>
                        <a:rPr lang="ko-KR" alt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투자현금흐름</a:t>
                      </a:r>
                    </a:p>
                  </a:txBody>
                  <a:tcPr marL="41148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071651164"/>
                  </a:ext>
                </a:extLst>
              </a:tr>
              <a:tr h="151200">
                <a:tc>
                  <a:txBody>
                    <a:bodyPr/>
                    <a:lstStyle/>
                    <a:p>
                      <a:pPr algn="l" fontAlgn="ctr"/>
                      <a:r>
                        <a:rPr lang="ko-KR" altLang="en-US" sz="800" b="0" i="0" u="none" strike="noStrike" dirty="0" err="1">
                          <a:solidFill>
                            <a:srgbClr val="000000"/>
                          </a:solidFill>
                          <a:effectLst/>
                          <a:latin typeface="Arial" panose="020B0604020202020204" pitchFamily="34" charset="0"/>
                          <a:ea typeface="KoPub돋움체 Medium" panose="02020603020101020101"/>
                          <a:cs typeface="Arial" panose="020B0604020202020204" pitchFamily="34" charset="0"/>
                        </a:rPr>
                        <a:t>단기대여금의회수</a:t>
                      </a:r>
                      <a:endPar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endParaRP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95000"/>
                      </a:schemeClr>
                    </a:solidFill>
                  </a:tcPr>
                </a:tc>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992471282"/>
                  </a:ext>
                </a:extLst>
              </a:tr>
              <a:tr h="151200">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기타</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95000"/>
                      </a:schemeClr>
                    </a:solidFill>
                  </a:tcPr>
                </a:tc>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744989313"/>
                  </a:ext>
                </a:extLst>
              </a:tr>
              <a:tr h="151200">
                <a:tc>
                  <a:txBody>
                    <a:bodyPr/>
                    <a:lstStyle/>
                    <a:p>
                      <a:pPr algn="l" fontAlgn="ctr"/>
                      <a:r>
                        <a:rPr lang="ko-KR" alt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재무현금흐름</a:t>
                      </a:r>
                    </a:p>
                  </a:txBody>
                  <a:tcPr marL="41148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(5,748)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855827809"/>
                  </a:ext>
                </a:extLst>
              </a:tr>
              <a:tr h="151200">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유상감자</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95000"/>
                      </a:schemeClr>
                    </a:solidFill>
                  </a:tcPr>
                </a:tc>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(5,739)</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(330)</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256970196"/>
                  </a:ext>
                </a:extLst>
              </a:tr>
              <a:tr h="151200">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기타</a:t>
                      </a:r>
                    </a:p>
                  </a:txBody>
                  <a:tcPr marL="548640" marR="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70710500"/>
                  </a:ext>
                </a:extLst>
              </a:tr>
            </a:tbl>
          </a:graphicData>
        </a:graphic>
      </p:graphicFrame>
      <p:sp>
        <p:nvSpPr>
          <p:cNvPr id="7" name="직사각형 6">
            <a:extLst>
              <a:ext uri="{FF2B5EF4-FFF2-40B4-BE49-F238E27FC236}">
                <a16:creationId xmlns:a16="http://schemas.microsoft.com/office/drawing/2014/main" id="{D2C6BCFA-C3AD-4CF8-95D1-704117547AA5}"/>
              </a:ext>
            </a:extLst>
          </p:cNvPr>
          <p:cNvSpPr/>
          <p:nvPr/>
        </p:nvSpPr>
        <p:spPr>
          <a:xfrm>
            <a:off x="488950" y="5250783"/>
            <a:ext cx="4356000" cy="1035717"/>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108000" rtlCol="0" anchor="t"/>
          <a:lstStyle/>
          <a:p>
            <a:pPr>
              <a:spcBef>
                <a:spcPts val="6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  A1(TOC2)</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 →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A2(TOCF)</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 로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50</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자금이체</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및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2018</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년말 잔존 영업채무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2019</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년 지급</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6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사업종료 후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2019</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년에 유상감자를 통해 개발이익 회수하였으며</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총 감자대금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60</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중</a:t>
            </a:r>
            <a:b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b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57</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지급</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2020</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년에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3.3</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지급</a:t>
            </a:r>
          </a:p>
        </p:txBody>
      </p:sp>
      <p:sp>
        <p:nvSpPr>
          <p:cNvPr id="26" name="순서도: 연결자 25">
            <a:extLst>
              <a:ext uri="{FF2B5EF4-FFF2-40B4-BE49-F238E27FC236}">
                <a16:creationId xmlns:a16="http://schemas.microsoft.com/office/drawing/2014/main" id="{75C8496D-B0BD-4592-9270-27C1BF0CC3F8}"/>
              </a:ext>
            </a:extLst>
          </p:cNvPr>
          <p:cNvSpPr/>
          <p:nvPr/>
        </p:nvSpPr>
        <p:spPr bwMode="auto">
          <a:xfrm>
            <a:off x="2351785" y="4124520"/>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27" name="순서도: 연결자 26">
            <a:extLst>
              <a:ext uri="{FF2B5EF4-FFF2-40B4-BE49-F238E27FC236}">
                <a16:creationId xmlns:a16="http://schemas.microsoft.com/office/drawing/2014/main" id="{DD151D63-66D5-456E-8A24-04702C9717F4}"/>
              </a:ext>
            </a:extLst>
          </p:cNvPr>
          <p:cNvSpPr/>
          <p:nvPr/>
        </p:nvSpPr>
        <p:spPr bwMode="auto">
          <a:xfrm>
            <a:off x="2351784" y="487357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0" name="순서도: 연결자 29">
            <a:extLst>
              <a:ext uri="{FF2B5EF4-FFF2-40B4-BE49-F238E27FC236}">
                <a16:creationId xmlns:a16="http://schemas.microsoft.com/office/drawing/2014/main" id="{4943D26E-1240-4622-98BE-3E9B474D6818}"/>
              </a:ext>
            </a:extLst>
          </p:cNvPr>
          <p:cNvSpPr/>
          <p:nvPr/>
        </p:nvSpPr>
        <p:spPr bwMode="auto">
          <a:xfrm>
            <a:off x="622507" y="5360493"/>
            <a:ext cx="116633" cy="106840"/>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31" name="순서도: 연결자 30">
            <a:extLst>
              <a:ext uri="{FF2B5EF4-FFF2-40B4-BE49-F238E27FC236}">
                <a16:creationId xmlns:a16="http://schemas.microsoft.com/office/drawing/2014/main" id="{54D12238-29AA-4ABD-9D8B-CB07B6CB1B7A}"/>
              </a:ext>
            </a:extLst>
          </p:cNvPr>
          <p:cNvSpPr/>
          <p:nvPr/>
        </p:nvSpPr>
        <p:spPr bwMode="auto">
          <a:xfrm>
            <a:off x="622507" y="5569458"/>
            <a:ext cx="116633" cy="106840"/>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graphicFrame>
        <p:nvGraphicFramePr>
          <p:cNvPr id="33" name="표 32">
            <a:extLst>
              <a:ext uri="{FF2B5EF4-FFF2-40B4-BE49-F238E27FC236}">
                <a16:creationId xmlns:a16="http://schemas.microsoft.com/office/drawing/2014/main" id="{A129255B-E537-4A22-961E-5146DD90F6FD}"/>
              </a:ext>
            </a:extLst>
          </p:cNvPr>
          <p:cNvGraphicFramePr>
            <a:graphicFrameLocks noGrp="1"/>
          </p:cNvGraphicFramePr>
          <p:nvPr>
            <p:extLst>
              <p:ext uri="{D42A27DB-BD31-4B8C-83A1-F6EECF244321}">
                <p14:modId xmlns:p14="http://schemas.microsoft.com/office/powerpoint/2010/main" val="2115663788"/>
              </p:ext>
            </p:extLst>
          </p:nvPr>
        </p:nvGraphicFramePr>
        <p:xfrm>
          <a:off x="5065730" y="1607217"/>
          <a:ext cx="4356000" cy="1458000"/>
        </p:xfrm>
        <a:graphic>
          <a:graphicData uri="http://schemas.openxmlformats.org/drawingml/2006/table">
            <a:tbl>
              <a:tblPr/>
              <a:tblGrid>
                <a:gridCol w="1155045">
                  <a:extLst>
                    <a:ext uri="{9D8B030D-6E8A-4147-A177-3AD203B41FA5}">
                      <a16:colId xmlns:a16="http://schemas.microsoft.com/office/drawing/2014/main" val="4287488690"/>
                    </a:ext>
                  </a:extLst>
                </a:gridCol>
                <a:gridCol w="3200955">
                  <a:extLst>
                    <a:ext uri="{9D8B030D-6E8A-4147-A177-3AD203B41FA5}">
                      <a16:colId xmlns:a16="http://schemas.microsoft.com/office/drawing/2014/main" val="3004727"/>
                    </a:ext>
                  </a:extLst>
                </a:gridCol>
              </a:tblGrid>
              <a:tr h="162000">
                <a:tc gridSpan="2">
                  <a:txBody>
                    <a:bodyPr/>
                    <a:lstStyle/>
                    <a:p>
                      <a:pPr algn="ctr" rtl="0" fontAlgn="ctr"/>
                      <a:r>
                        <a:rPr lang="ko-KR" altLang="en-US" sz="800" b="1" i="0" u="none" strike="noStrike" dirty="0">
                          <a:solidFill>
                            <a:srgbClr val="FFFFFF"/>
                          </a:solidFill>
                          <a:effectLst/>
                          <a:latin typeface="Arial" panose="020B0604020202020204" pitchFamily="34" charset="0"/>
                          <a:ea typeface="KoPub돋움체 Bold" panose="02020603020101020101" pitchFamily="18" charset="-127"/>
                          <a:cs typeface="Arial" panose="020B0604020202020204" pitchFamily="34" charset="0"/>
                        </a:rPr>
                        <a:t>사업개요</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5EB8"/>
                    </a:solidFill>
                  </a:tcPr>
                </a:tc>
                <a:tc hMerge="1">
                  <a:txBody>
                    <a:bodyPr/>
                    <a:lstStyle/>
                    <a:p>
                      <a:pPr algn="ctr" rtl="0" fontAlgn="ctr"/>
                      <a:endParaRPr lang="en-US" sz="800" b="0" i="0" u="none" strike="noStrike" dirty="0">
                        <a:solidFill>
                          <a:srgbClr val="FFFFFF"/>
                        </a:solidFill>
                        <a:effectLst/>
                        <a:latin typeface="KoPub돋움체 Bold" panose="02020603020101020101" pitchFamily="18" charset="-127"/>
                        <a:ea typeface="KoPub돋움체 Bold" panose="02020603020101020101" pitchFamily="18" charset="-127"/>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5EB8"/>
                    </a:solidFill>
                  </a:tcPr>
                </a:tc>
                <a:extLst>
                  <a:ext uri="{0D108BD9-81ED-4DB2-BD59-A6C34878D82A}">
                    <a16:rowId xmlns:a16="http://schemas.microsoft.com/office/drawing/2014/main" val="1763682469"/>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사업명</a:t>
                      </a:r>
                      <a:endParaRPr lang="en-US" altLang="ko-KR"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rtl="0" fontAlgn="ctr"/>
                      <a:r>
                        <a:rPr lang="ko-KR" altLang="en-US" sz="800" b="0" i="0" u="none" strike="noStrike" dirty="0" err="1">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디오션시티</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 </a:t>
                      </a:r>
                      <a:r>
                        <a:rPr lang="ko-KR" altLang="en-US" sz="800" b="0" i="0" u="none" strike="noStrike" dirty="0" err="1">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푸르지오</a:t>
                      </a:r>
                      <a:endPar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58906008"/>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면적</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사업면적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60,793m</a:t>
                      </a:r>
                      <a:r>
                        <a:rPr lang="en-US" altLang="ko-KR" sz="800" b="0" i="0" u="none" strike="noStrike" baseline="3000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2</a:t>
                      </a:r>
                      <a:r>
                        <a:rPr lang="en-US" altLang="ko-KR" sz="800" b="0" i="0" u="none" strike="noStrike" baseline="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 / </a:t>
                      </a:r>
                      <a:r>
                        <a:rPr lang="ko-KR" altLang="en-US" sz="800" b="0" i="0" u="none" strike="noStrike" baseline="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연면적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201,062m</a:t>
                      </a:r>
                      <a:r>
                        <a:rPr lang="en-US" altLang="ko-KR" sz="800" b="0" i="0" u="none" strike="noStrike" baseline="3000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2</a:t>
                      </a:r>
                      <a:r>
                        <a:rPr lang="ko-KR" altLang="en-US" sz="800" b="0" i="0" u="none" strike="noStrike" baseline="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 </a:t>
                      </a:r>
                      <a:endParaRPr lang="en-US" altLang="ko-KR" sz="800" b="0" i="0" u="none" strike="noStrike" baseline="0"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797980399"/>
                  </a:ext>
                </a:extLst>
              </a:tr>
              <a:tr h="162000">
                <a:tc>
                  <a:txBody>
                    <a:bodyPr/>
                    <a:lstStyle/>
                    <a:p>
                      <a:pPr algn="ctr" rtl="0" fontAlgn="ctr"/>
                      <a:r>
                        <a:rPr lang="ko-KR" altLang="en-US" sz="800" b="1" i="0" u="none" strike="noStrike" dirty="0" err="1">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세대수</a:t>
                      </a:r>
                      <a:endParaRPr lang="en-US" altLang="ko-KR"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1,400</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세대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 </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289.77</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평</a:t>
                      </a:r>
                      <a:endPar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63048332"/>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평당 분양가</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737</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만원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 </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1,416</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만원</a:t>
                      </a:r>
                      <a:endPar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43463788"/>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분양일 </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2015</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10</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월</a:t>
                      </a:r>
                      <a:endPar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576105820"/>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입주일</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2018</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3</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월</a:t>
                      </a:r>
                      <a:endPar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713409413"/>
                  </a:ext>
                </a:extLst>
              </a:tr>
              <a:tr h="162000">
                <a:tc>
                  <a:txBody>
                    <a:bodyPr/>
                    <a:lstStyle/>
                    <a:p>
                      <a:pPr algn="ctr" rtl="0" fontAlgn="ctr"/>
                      <a:r>
                        <a:rPr lang="ko-KR" altLang="en-US" sz="800" b="1" i="0" u="none" strike="noStrike" dirty="0" err="1">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분양률</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100% / </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100%</a:t>
                      </a: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024199655"/>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rPr>
                        <a:t>진행현황</a:t>
                      </a:r>
                      <a:endParaRPr lang="en-US" sz="800" b="1" i="0" u="none" strike="noStrike" dirty="0">
                        <a:solidFill>
                          <a:srgbClr val="000000"/>
                        </a:solidFill>
                        <a:effectLst/>
                        <a:latin typeface="Arial" panose="020B0604020202020204" pitchFamily="34" charset="0"/>
                        <a:ea typeface="KoPub돋움체 Medium" panose="02020603020101020101" pitchFamily="18" charset="-127"/>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사업종료 후 개발이익 회수완료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현금 </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143</a:t>
                      </a:r>
                      <a:r>
                        <a:rPr lang="ko-KR" altLang="en-US"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억원 회수</a:t>
                      </a:r>
                      <a:r>
                        <a:rPr lang="en-US" altLang="ko-KR" sz="800" b="0" i="0" u="none" strike="noStrike" dirty="0">
                          <a:solidFill>
                            <a:schemeClr val="tx1"/>
                          </a:solidFill>
                          <a:effectLst/>
                          <a:latin typeface="Arial" panose="020B0604020202020204" pitchFamily="34" charset="0"/>
                          <a:ea typeface="KoPub돋움체 Medium" panose="02020603020101020101" pitchFamily="18" charset="-127"/>
                          <a:cs typeface="Arial" panose="020B0604020202020204" pitchFamily="34" charset="0"/>
                        </a:rPr>
                        <a:t>)</a:t>
                      </a: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22097801"/>
                  </a:ext>
                </a:extLst>
              </a:tr>
            </a:tbl>
          </a:graphicData>
        </a:graphic>
      </p:graphicFrame>
      <p:graphicFrame>
        <p:nvGraphicFramePr>
          <p:cNvPr id="37" name="표 36">
            <a:extLst>
              <a:ext uri="{FF2B5EF4-FFF2-40B4-BE49-F238E27FC236}">
                <a16:creationId xmlns:a16="http://schemas.microsoft.com/office/drawing/2014/main" id="{1A79A130-63D4-41EA-8857-14C5FA7976F7}"/>
              </a:ext>
            </a:extLst>
          </p:cNvPr>
          <p:cNvGraphicFramePr>
            <a:graphicFrameLocks noGrp="1"/>
          </p:cNvGraphicFramePr>
          <p:nvPr>
            <p:extLst>
              <p:ext uri="{D42A27DB-BD31-4B8C-83A1-F6EECF244321}">
                <p14:modId xmlns:p14="http://schemas.microsoft.com/office/powerpoint/2010/main" val="3949894667"/>
              </p:ext>
            </p:extLst>
          </p:nvPr>
        </p:nvGraphicFramePr>
        <p:xfrm>
          <a:off x="5065729" y="3169457"/>
          <a:ext cx="4355999" cy="1968958"/>
        </p:xfrm>
        <a:graphic>
          <a:graphicData uri="http://schemas.openxmlformats.org/drawingml/2006/table">
            <a:tbl>
              <a:tblPr/>
              <a:tblGrid>
                <a:gridCol w="1257101">
                  <a:extLst>
                    <a:ext uri="{9D8B030D-6E8A-4147-A177-3AD203B41FA5}">
                      <a16:colId xmlns:a16="http://schemas.microsoft.com/office/drawing/2014/main" val="1861997812"/>
                    </a:ext>
                  </a:extLst>
                </a:gridCol>
                <a:gridCol w="467758">
                  <a:extLst>
                    <a:ext uri="{9D8B030D-6E8A-4147-A177-3AD203B41FA5}">
                      <a16:colId xmlns:a16="http://schemas.microsoft.com/office/drawing/2014/main" val="3995465051"/>
                    </a:ext>
                  </a:extLst>
                </a:gridCol>
                <a:gridCol w="657785">
                  <a:extLst>
                    <a:ext uri="{9D8B030D-6E8A-4147-A177-3AD203B41FA5}">
                      <a16:colId xmlns:a16="http://schemas.microsoft.com/office/drawing/2014/main" val="1442879096"/>
                    </a:ext>
                  </a:extLst>
                </a:gridCol>
                <a:gridCol w="657785">
                  <a:extLst>
                    <a:ext uri="{9D8B030D-6E8A-4147-A177-3AD203B41FA5}">
                      <a16:colId xmlns:a16="http://schemas.microsoft.com/office/drawing/2014/main" val="1284733677"/>
                    </a:ext>
                  </a:extLst>
                </a:gridCol>
                <a:gridCol w="657785">
                  <a:extLst>
                    <a:ext uri="{9D8B030D-6E8A-4147-A177-3AD203B41FA5}">
                      <a16:colId xmlns:a16="http://schemas.microsoft.com/office/drawing/2014/main" val="2080054901"/>
                    </a:ext>
                  </a:extLst>
                </a:gridCol>
                <a:gridCol w="657785">
                  <a:extLst>
                    <a:ext uri="{9D8B030D-6E8A-4147-A177-3AD203B41FA5}">
                      <a16:colId xmlns:a16="http://schemas.microsoft.com/office/drawing/2014/main" val="1324406622"/>
                    </a:ext>
                  </a:extLst>
                </a:gridCol>
              </a:tblGrid>
              <a:tr h="186958">
                <a:tc grid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과거 </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CF </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변동 </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a:t>
                      </a:r>
                      <a:endPar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extLst>
                  <a:ext uri="{0D108BD9-81ED-4DB2-BD59-A6C34878D82A}">
                    <a16:rowId xmlns:a16="http://schemas.microsoft.com/office/drawing/2014/main" val="4254570370"/>
                  </a:ext>
                </a:extLst>
              </a:tr>
              <a:tr h="198000">
                <a:tc>
                  <a:txBody>
                    <a:bodyPr/>
                    <a:lstStyle/>
                    <a:p>
                      <a:pPr algn="l" fontAlgn="ctr"/>
                      <a:r>
                        <a:rPr 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A2(TOCF)</a:t>
                      </a:r>
                    </a:p>
                  </a:txBody>
                  <a:tcPr marL="27432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(722)</a:t>
                      </a:r>
                    </a:p>
                  </a:txBody>
                  <a:tcPr marL="36000" marR="3600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410681729"/>
                  </a:ext>
                </a:extLst>
              </a:tr>
              <a:tr h="198000">
                <a:tc>
                  <a:txBody>
                    <a:bodyPr/>
                    <a:lstStyle/>
                    <a:p>
                      <a:pPr algn="l" fontAlgn="ctr"/>
                      <a:r>
                        <a:rPr lang="ko-KR" alt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영업현금흐름</a:t>
                      </a:r>
                    </a:p>
                  </a:txBody>
                  <a:tcPr marL="411480" marR="0" marT="0" marB="0" anchor="ctr">
                    <a:lnL w="6350" cap="flat" cmpd="sng" algn="ctr">
                      <a:solidFill>
                        <a:srgbClr val="00338D"/>
                      </a:solidFill>
                      <a:prstDash val="solid"/>
                      <a:round/>
                      <a:headEnd type="none" w="med" len="med"/>
                      <a:tailEnd type="none" w="med" len="med"/>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5,078 </a:t>
                      </a:r>
                    </a:p>
                  </a:txBody>
                  <a:tcPr marL="36000" marR="3600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3175"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2090418839"/>
                  </a:ext>
                </a:extLst>
              </a:tr>
              <a:tr h="198000">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매출액</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79,539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87617674"/>
                  </a:ext>
                </a:extLst>
              </a:tr>
              <a:tr h="198000">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영업이익</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35188279"/>
                  </a:ext>
                </a:extLst>
              </a:tr>
              <a:tr h="198000">
                <a:tc>
                  <a:txBody>
                    <a:bodyPr/>
                    <a:lstStyle/>
                    <a:p>
                      <a:pPr algn="l" fontAlgn="ctr"/>
                      <a:r>
                        <a:rPr 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EBITDA</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95000"/>
                      </a:schemeClr>
                    </a:solidFill>
                  </a:tcPr>
                </a:tc>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2438852503"/>
                  </a:ext>
                </a:extLst>
              </a:tr>
              <a:tr h="198000">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기타</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95000"/>
                      </a:schemeClr>
                    </a:solidFill>
                  </a:tcPr>
                </a:tc>
                <a:tc>
                  <a:txBody>
                    <a:bodyPr/>
                    <a:lstStyle/>
                    <a:p>
                      <a:pPr algn="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5,152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966120868"/>
                  </a:ext>
                </a:extLst>
              </a:tr>
              <a:tr h="198000">
                <a:tc>
                  <a:txBody>
                    <a:bodyPr/>
                    <a:lstStyle/>
                    <a:p>
                      <a:pPr algn="l" fontAlgn="ctr"/>
                      <a:r>
                        <a:rPr lang="ko-KR" alt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투자현금흐름</a:t>
                      </a:r>
                    </a:p>
                  </a:txBody>
                  <a:tcPr marL="41148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83572686"/>
                  </a:ext>
                </a:extLst>
              </a:tr>
              <a:tr h="198000">
                <a:tc>
                  <a:txBody>
                    <a:bodyPr/>
                    <a:lstStyle/>
                    <a:p>
                      <a:pPr algn="l" fontAlgn="ctr"/>
                      <a:r>
                        <a:rPr lang="ko-KR" alt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재무현금흐름</a:t>
                      </a:r>
                    </a:p>
                  </a:txBody>
                  <a:tcPr marL="41148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837971107"/>
                  </a:ext>
                </a:extLst>
              </a:tr>
              <a:tr h="198000">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유상감자</a:t>
                      </a:r>
                    </a:p>
                  </a:txBody>
                  <a:tcPr marL="548640" marR="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95311121"/>
                  </a:ext>
                </a:extLst>
              </a:tr>
            </a:tbl>
          </a:graphicData>
        </a:graphic>
      </p:graphicFrame>
      <p:sp>
        <p:nvSpPr>
          <p:cNvPr id="38" name="순서도: 연결자 37">
            <a:extLst>
              <a:ext uri="{FF2B5EF4-FFF2-40B4-BE49-F238E27FC236}">
                <a16:creationId xmlns:a16="http://schemas.microsoft.com/office/drawing/2014/main" id="{869CE977-2B0C-4F05-8F7A-62F7DE47C45B}"/>
              </a:ext>
            </a:extLst>
          </p:cNvPr>
          <p:cNvSpPr/>
          <p:nvPr/>
        </p:nvSpPr>
        <p:spPr bwMode="auto">
          <a:xfrm>
            <a:off x="6948631" y="4390255"/>
            <a:ext cx="116633" cy="106840"/>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39" name="순서도: 연결자 38">
            <a:extLst>
              <a:ext uri="{FF2B5EF4-FFF2-40B4-BE49-F238E27FC236}">
                <a16:creationId xmlns:a16="http://schemas.microsoft.com/office/drawing/2014/main" id="{FE81CEDC-F223-4ED9-B0AC-833D8C10617D}"/>
              </a:ext>
            </a:extLst>
          </p:cNvPr>
          <p:cNvSpPr/>
          <p:nvPr/>
        </p:nvSpPr>
        <p:spPr bwMode="auto">
          <a:xfrm>
            <a:off x="6948631" y="4986524"/>
            <a:ext cx="116633" cy="106840"/>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28" name="직사각형 27">
            <a:extLst>
              <a:ext uri="{FF2B5EF4-FFF2-40B4-BE49-F238E27FC236}">
                <a16:creationId xmlns:a16="http://schemas.microsoft.com/office/drawing/2014/main" id="{1AA4DB47-7CE0-4A83-B67F-89463984D2AA}"/>
              </a:ext>
            </a:extLst>
          </p:cNvPr>
          <p:cNvSpPr/>
          <p:nvPr/>
        </p:nvSpPr>
        <p:spPr>
          <a:xfrm>
            <a:off x="5065729" y="5250783"/>
            <a:ext cx="4356000" cy="1035717"/>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108000" rtlCol="0" anchor="t"/>
          <a:lstStyle/>
          <a:p>
            <a:pPr>
              <a:spcBef>
                <a:spcPts val="6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   A1(TOC2)</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 →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A2(TOCF)</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 로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50</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자금 수령 등</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6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   2018</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년 유상감자 실행하였으며 감자 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143</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 중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2018</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년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85</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2019</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년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58</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지급</a:t>
            </a:r>
          </a:p>
        </p:txBody>
      </p:sp>
      <p:sp>
        <p:nvSpPr>
          <p:cNvPr id="34" name="순서도: 연결자 33">
            <a:extLst>
              <a:ext uri="{FF2B5EF4-FFF2-40B4-BE49-F238E27FC236}">
                <a16:creationId xmlns:a16="http://schemas.microsoft.com/office/drawing/2014/main" id="{DFC30C02-B80B-4E96-8813-97122A97B0CC}"/>
              </a:ext>
            </a:extLst>
          </p:cNvPr>
          <p:cNvSpPr/>
          <p:nvPr/>
        </p:nvSpPr>
        <p:spPr bwMode="auto">
          <a:xfrm>
            <a:off x="5171138" y="5566570"/>
            <a:ext cx="116633" cy="106840"/>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6" name="순서도: 연결자 35">
            <a:extLst>
              <a:ext uri="{FF2B5EF4-FFF2-40B4-BE49-F238E27FC236}">
                <a16:creationId xmlns:a16="http://schemas.microsoft.com/office/drawing/2014/main" id="{BAF13F3C-7222-4A6A-9FB7-7E402EE299C5}"/>
              </a:ext>
            </a:extLst>
          </p:cNvPr>
          <p:cNvSpPr/>
          <p:nvPr/>
        </p:nvSpPr>
        <p:spPr bwMode="auto">
          <a:xfrm>
            <a:off x="5171138" y="5373193"/>
            <a:ext cx="116633" cy="106840"/>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42" name="순서도: 연결자 41">
            <a:extLst>
              <a:ext uri="{FF2B5EF4-FFF2-40B4-BE49-F238E27FC236}">
                <a16:creationId xmlns:a16="http://schemas.microsoft.com/office/drawing/2014/main" id="{2CAB93BB-F2E6-41BE-8E90-AAC2E79DEA99}"/>
              </a:ext>
            </a:extLst>
          </p:cNvPr>
          <p:cNvSpPr/>
          <p:nvPr/>
        </p:nvSpPr>
        <p:spPr bwMode="auto">
          <a:xfrm>
            <a:off x="3113784" y="487357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5" name="Title 1">
            <a:extLst>
              <a:ext uri="{FF2B5EF4-FFF2-40B4-BE49-F238E27FC236}">
                <a16:creationId xmlns:a16="http://schemas.microsoft.com/office/drawing/2014/main" id="{C7BDDC0A-FC73-4163-8F85-B159C7C03B2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대상회사 부동산 부문이 수행한 </a:t>
            </a:r>
            <a:r>
              <a:rPr lang="en-US" altLang="ko-KR" sz="1000" b="1" dirty="0">
                <a:solidFill>
                  <a:srgbClr val="002997"/>
                </a:solidFill>
                <a:latin typeface="Arial" panose="020B0604020202020204" pitchFamily="34" charset="0"/>
                <a:ea typeface="+mj-ea"/>
                <a:cs typeface="Arial" panose="020B0604020202020204" pitchFamily="34" charset="0"/>
              </a:rPr>
              <a:t>A1, A2 </a:t>
            </a:r>
            <a:r>
              <a:rPr lang="ko-KR" altLang="en-US" sz="1000" b="1" dirty="0">
                <a:solidFill>
                  <a:srgbClr val="002997"/>
                </a:solidFill>
                <a:latin typeface="Arial" panose="020B0604020202020204" pitchFamily="34" charset="0"/>
                <a:ea typeface="+mj-ea"/>
                <a:cs typeface="Arial" panose="020B0604020202020204" pitchFamily="34" charset="0"/>
              </a:rPr>
              <a:t>사업의 개요 및 과거 </a:t>
            </a:r>
            <a:r>
              <a:rPr lang="en-US" altLang="ko-KR" sz="1000" b="1" dirty="0">
                <a:solidFill>
                  <a:srgbClr val="002997"/>
                </a:solidFill>
                <a:latin typeface="Arial" panose="020B0604020202020204" pitchFamily="34" charset="0"/>
                <a:ea typeface="+mj-ea"/>
                <a:cs typeface="Arial" panose="020B0604020202020204" pitchFamily="34" charset="0"/>
              </a:rPr>
              <a:t>CF </a:t>
            </a:r>
            <a:r>
              <a:rPr lang="ko-KR" altLang="en-US" sz="1000" b="1" dirty="0">
                <a:solidFill>
                  <a:srgbClr val="002997"/>
                </a:solidFill>
                <a:latin typeface="Arial" panose="020B0604020202020204" pitchFamily="34" charset="0"/>
                <a:ea typeface="+mj-ea"/>
                <a:cs typeface="Arial" panose="020B0604020202020204" pitchFamily="34" charset="0"/>
              </a:rPr>
              <a:t>변동은 다음과 같음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40" name="제목 2">
            <a:extLst>
              <a:ext uri="{FF2B5EF4-FFF2-40B4-BE49-F238E27FC236}">
                <a16:creationId xmlns:a16="http://schemas.microsoft.com/office/drawing/2014/main" id="{6C6F631F-2E05-4316-860C-2FF1B55DF47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CF Analysis (1/3)</a:t>
            </a:r>
          </a:p>
        </p:txBody>
      </p:sp>
      <p:sp>
        <p:nvSpPr>
          <p:cNvPr id="41" name="제목 2">
            <a:extLst>
              <a:ext uri="{FF2B5EF4-FFF2-40B4-BE49-F238E27FC236}">
                <a16:creationId xmlns:a16="http://schemas.microsoft.com/office/drawing/2014/main" id="{6A8D8F9D-2380-477E-B670-067DE4D149A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Tree>
    <p:extLst>
      <p:ext uri="{BB962C8B-B14F-4D97-AF65-F5344CB8AC3E}">
        <p14:creationId xmlns:p14="http://schemas.microsoft.com/office/powerpoint/2010/main" val="2203866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표 33">
            <a:extLst>
              <a:ext uri="{FF2B5EF4-FFF2-40B4-BE49-F238E27FC236}">
                <a16:creationId xmlns:a16="http://schemas.microsoft.com/office/drawing/2014/main" id="{EA40377C-771D-49B4-A069-979970C2BF99}"/>
              </a:ext>
            </a:extLst>
          </p:cNvPr>
          <p:cNvGraphicFramePr>
            <a:graphicFrameLocks noGrp="1"/>
          </p:cNvGraphicFramePr>
          <p:nvPr>
            <p:extLst>
              <p:ext uri="{D42A27DB-BD31-4B8C-83A1-F6EECF244321}">
                <p14:modId xmlns:p14="http://schemas.microsoft.com/office/powerpoint/2010/main" val="4152984704"/>
              </p:ext>
            </p:extLst>
          </p:nvPr>
        </p:nvGraphicFramePr>
        <p:xfrm>
          <a:off x="488948" y="3169457"/>
          <a:ext cx="4355999" cy="2025883"/>
        </p:xfrm>
        <a:graphic>
          <a:graphicData uri="http://schemas.openxmlformats.org/drawingml/2006/table">
            <a:tbl>
              <a:tblPr/>
              <a:tblGrid>
                <a:gridCol w="1257101">
                  <a:extLst>
                    <a:ext uri="{9D8B030D-6E8A-4147-A177-3AD203B41FA5}">
                      <a16:colId xmlns:a16="http://schemas.microsoft.com/office/drawing/2014/main" val="963493871"/>
                    </a:ext>
                  </a:extLst>
                </a:gridCol>
                <a:gridCol w="467758">
                  <a:extLst>
                    <a:ext uri="{9D8B030D-6E8A-4147-A177-3AD203B41FA5}">
                      <a16:colId xmlns:a16="http://schemas.microsoft.com/office/drawing/2014/main" val="1498011122"/>
                    </a:ext>
                  </a:extLst>
                </a:gridCol>
                <a:gridCol w="657785">
                  <a:extLst>
                    <a:ext uri="{9D8B030D-6E8A-4147-A177-3AD203B41FA5}">
                      <a16:colId xmlns:a16="http://schemas.microsoft.com/office/drawing/2014/main" val="4240991137"/>
                    </a:ext>
                  </a:extLst>
                </a:gridCol>
                <a:gridCol w="657785">
                  <a:extLst>
                    <a:ext uri="{9D8B030D-6E8A-4147-A177-3AD203B41FA5}">
                      <a16:colId xmlns:a16="http://schemas.microsoft.com/office/drawing/2014/main" val="3337503215"/>
                    </a:ext>
                  </a:extLst>
                </a:gridCol>
                <a:gridCol w="657785">
                  <a:extLst>
                    <a:ext uri="{9D8B030D-6E8A-4147-A177-3AD203B41FA5}">
                      <a16:colId xmlns:a16="http://schemas.microsoft.com/office/drawing/2014/main" val="2042338943"/>
                    </a:ext>
                  </a:extLst>
                </a:gridCol>
                <a:gridCol w="657785">
                  <a:extLst>
                    <a:ext uri="{9D8B030D-6E8A-4147-A177-3AD203B41FA5}">
                      <a16:colId xmlns:a16="http://schemas.microsoft.com/office/drawing/2014/main" val="1594248505"/>
                    </a:ext>
                  </a:extLst>
                </a:gridCol>
              </a:tblGrid>
              <a:tr h="180000">
                <a:tc grid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과거 </a:t>
                      </a:r>
                      <a:r>
                        <a:rPr 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CF </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변동 </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a:t>
                      </a:r>
                      <a:endPar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extLst>
                  <a:ext uri="{0D108BD9-81ED-4DB2-BD59-A6C34878D82A}">
                    <a16:rowId xmlns:a16="http://schemas.microsoft.com/office/drawing/2014/main" val="3165634008"/>
                  </a:ext>
                </a:extLst>
              </a:tr>
              <a:tr h="141991">
                <a:tc>
                  <a:txBody>
                    <a:bodyPr/>
                    <a:lstStyle/>
                    <a:p>
                      <a:pPr marL="0" algn="l" defTabSz="914400" rtl="0" eaLnBrk="1" fontAlgn="ctr" latinLnBrk="1" hangingPunct="1"/>
                      <a:r>
                        <a:rPr lang="en-US" sz="800" b="1" i="0" u="none" strike="noStrike" kern="1200" dirty="0">
                          <a:solidFill>
                            <a:srgbClr val="000000"/>
                          </a:solidFill>
                          <a:effectLst/>
                          <a:latin typeface="Arial" panose="020B0604020202020204" pitchFamily="34" charset="0"/>
                          <a:ea typeface="KoPub돋움체 Medium" panose="02020603020101020101"/>
                          <a:cs typeface="Arial" panose="020B0604020202020204" pitchFamily="34" charset="0"/>
                        </a:rPr>
                        <a:t>A3(TOC3)</a:t>
                      </a:r>
                    </a:p>
                  </a:txBody>
                  <a:tcPr marL="27432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ko-KR" alt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(3,148)</a:t>
                      </a:r>
                    </a:p>
                  </a:txBody>
                  <a:tcPr marL="36000" marR="3600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(2,546)</a:t>
                      </a:r>
                    </a:p>
                  </a:txBody>
                  <a:tcPr marL="36000" marR="3600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(545)</a:t>
                      </a:r>
                    </a:p>
                  </a:txBody>
                  <a:tcPr marL="36000" marR="36000" marT="0" marB="0" anchor="ctr">
                    <a:lnL>
                      <a:noFill/>
                    </a:lnL>
                    <a:lnR>
                      <a:noFill/>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70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426575690"/>
                  </a:ext>
                </a:extLst>
              </a:tr>
              <a:tr h="141991">
                <a:tc>
                  <a:txBody>
                    <a:bodyPr/>
                    <a:lstStyle/>
                    <a:p>
                      <a:pPr algn="l" fontAlgn="ctr"/>
                      <a:r>
                        <a:rPr lang="ko-KR" alt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영업현금흐름</a:t>
                      </a:r>
                    </a:p>
                  </a:txBody>
                  <a:tcPr marL="411480" marR="0" marT="0" marB="0" anchor="ctr">
                    <a:lnL w="6350" cap="flat" cmpd="sng" algn="ctr">
                      <a:solidFill>
                        <a:srgbClr val="00338D"/>
                      </a:solidFill>
                      <a:prstDash val="solid"/>
                      <a:round/>
                      <a:headEnd type="none" w="med" len="med"/>
                      <a:tailEnd type="none" w="med" len="med"/>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ko-KR" altLang="en-US" sz="800" b="1"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(16,648)</a:t>
                      </a:r>
                    </a:p>
                  </a:txBody>
                  <a:tcPr marL="36000" marR="3600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18,677 </a:t>
                      </a:r>
                    </a:p>
                  </a:txBody>
                  <a:tcPr marL="36000" marR="3600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66 </a:t>
                      </a:r>
                    </a:p>
                  </a:txBody>
                  <a:tcPr marL="36000" marR="36000" marT="0" marB="0" anchor="ctr">
                    <a:lnL>
                      <a:noFill/>
                    </a:lnL>
                    <a:lnR>
                      <a:noFill/>
                    </a:lnR>
                    <a:lnT w="3175"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470 </a:t>
                      </a:r>
                    </a:p>
                  </a:txBody>
                  <a:tcPr marL="36000" marR="36000" marT="0" marB="0" anchor="ctr">
                    <a:lnL>
                      <a:noFill/>
                    </a:lnL>
                    <a:lnR w="6350" cap="flat" cmpd="sng" algn="ctr">
                      <a:solidFill>
                        <a:srgbClr val="00338D"/>
                      </a:solidFill>
                      <a:prstDash val="solid"/>
                      <a:round/>
                      <a:headEnd type="none" w="med" len="med"/>
                      <a:tailEnd type="none" w="med" len="med"/>
                    </a:lnR>
                    <a:lnT w="3175"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2057539058"/>
                  </a:ext>
                </a:extLst>
              </a:tr>
              <a:tr h="141991">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매출액</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129,217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33614873"/>
                  </a:ext>
                </a:extLst>
              </a:tr>
              <a:tr h="141991">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영업이익</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(714)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5,268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(75)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24681797"/>
                  </a:ext>
                </a:extLst>
              </a:tr>
              <a:tr h="141991">
                <a:tc>
                  <a:txBody>
                    <a:bodyPr/>
                    <a:lstStyle/>
                    <a:p>
                      <a:pPr algn="l"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EBITDA</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rgbClr val="F2F2F2"/>
                    </a:solidFill>
                  </a:tcPr>
                </a:tc>
                <a:tc>
                  <a:txBody>
                    <a:bodyPr/>
                    <a:lstStyle/>
                    <a:p>
                      <a:pPr algn="r"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(714)</a:t>
                      </a:r>
                    </a:p>
                  </a:txBody>
                  <a:tcPr marL="36000" marR="36000" marT="0" marB="0" anchor="ctr">
                    <a:lnL>
                      <a:noFill/>
                    </a:lnL>
                    <a:lnR>
                      <a:noFill/>
                    </a:lnR>
                    <a:lnT>
                      <a:noFill/>
                    </a:lnT>
                    <a:lnB>
                      <a:noFill/>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5,268 </a:t>
                      </a:r>
                    </a:p>
                  </a:txBody>
                  <a:tcPr marL="36000" marR="36000" marT="0" marB="0" anchor="ctr">
                    <a:lnL>
                      <a:noFill/>
                    </a:lnL>
                    <a:lnR>
                      <a:noFill/>
                    </a:lnR>
                    <a:lnT>
                      <a:noFill/>
                    </a:lnT>
                    <a:lnB>
                      <a:noFill/>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(75)</a:t>
                      </a:r>
                    </a:p>
                  </a:txBody>
                  <a:tcPr marL="36000" marR="36000" marT="0" marB="0" anchor="ctr">
                    <a:lnL>
                      <a:noFill/>
                    </a:lnL>
                    <a:lnR>
                      <a:noFill/>
                    </a:lnR>
                    <a:lnT>
                      <a:noFill/>
                    </a:lnT>
                    <a:lnB>
                      <a:noFill/>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58488478"/>
                  </a:ext>
                </a:extLst>
              </a:tr>
              <a:tr h="141991">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기타</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rgbClr val="F2F2F2"/>
                    </a:solidFill>
                  </a:tcPr>
                </a:tc>
                <a:tc>
                  <a:txBody>
                    <a:bodyPr/>
                    <a:lstStyle/>
                    <a:p>
                      <a:pPr algn="r"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(15,934)</a:t>
                      </a:r>
                    </a:p>
                  </a:txBody>
                  <a:tcPr marL="36000" marR="36000" marT="0" marB="0" anchor="ctr">
                    <a:lnL>
                      <a:noFill/>
                    </a:lnL>
                    <a:lnR>
                      <a:noFill/>
                    </a:lnR>
                    <a:lnT>
                      <a:noFill/>
                    </a:lnT>
                    <a:lnB>
                      <a:noFill/>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13,409 </a:t>
                      </a:r>
                    </a:p>
                  </a:txBody>
                  <a:tcPr marL="36000" marR="36000" marT="0" marB="0" anchor="ctr">
                    <a:lnL>
                      <a:noFill/>
                    </a:lnL>
                    <a:lnR>
                      <a:noFill/>
                    </a:lnR>
                    <a:lnT>
                      <a:noFill/>
                    </a:lnT>
                    <a:lnB>
                      <a:noFill/>
                    </a:lnB>
                    <a:solidFill>
                      <a:srgbClr val="F2F2F2"/>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141 </a:t>
                      </a:r>
                    </a:p>
                  </a:txBody>
                  <a:tcPr marL="36000" marR="36000" marT="0" marB="0" anchor="ctr">
                    <a:lnL>
                      <a:noFill/>
                    </a:lnL>
                    <a:lnR>
                      <a:noFill/>
                    </a:lnR>
                    <a:lnT>
                      <a:noFill/>
                    </a:lnT>
                    <a:lnB>
                      <a:noFill/>
                    </a:lnB>
                    <a:solidFill>
                      <a:srgbClr val="F2F2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517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2947839338"/>
                  </a:ext>
                </a:extLst>
              </a:tr>
              <a:tr h="141991">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투자현금흐름</a:t>
                      </a:r>
                    </a:p>
                  </a:txBody>
                  <a:tcPr marL="41148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86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675529334"/>
                  </a:ext>
                </a:extLst>
              </a:tr>
              <a:tr h="141991">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기타</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95000"/>
                      </a:schemeClr>
                    </a:solidFill>
                  </a:tcPr>
                </a:tc>
                <a:tc>
                  <a:txBody>
                    <a:bodyPr/>
                    <a:lstStyle/>
                    <a:p>
                      <a:pPr algn="r"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86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486633550"/>
                  </a:ext>
                </a:extLst>
              </a:tr>
              <a:tr h="141991">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재무현금흐름</a:t>
                      </a:r>
                    </a:p>
                  </a:txBody>
                  <a:tcPr marL="411480" marR="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13,500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(21,308)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(611)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(400)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925026446"/>
                  </a:ext>
                </a:extLst>
              </a:tr>
              <a:tr h="141991">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차입금 차입</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95000"/>
                      </a:schemeClr>
                    </a:solidFill>
                  </a:tcPr>
                </a:tc>
                <a:tc>
                  <a:txBody>
                    <a:bodyPr/>
                    <a:lstStyle/>
                    <a:p>
                      <a:pPr algn="r"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13,500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9,400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686186306"/>
                  </a:ext>
                </a:extLst>
              </a:tr>
              <a:tr h="141991">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차입금 상환</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95000"/>
                      </a:schemeClr>
                    </a:solidFill>
                  </a:tcPr>
                </a:tc>
                <a:tc>
                  <a:txBody>
                    <a:bodyPr/>
                    <a:lstStyle/>
                    <a:p>
                      <a:pPr algn="r"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(22,900)</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4223261191"/>
                  </a:ext>
                </a:extLst>
              </a:tr>
              <a:tr h="141991">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유상감자</a:t>
                      </a:r>
                    </a:p>
                  </a:txBody>
                  <a:tcPr marL="548640" marR="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95000"/>
                      </a:schemeClr>
                    </a:solidFill>
                  </a:tcPr>
                </a:tc>
                <a:tc>
                  <a:txBody>
                    <a:bodyPr/>
                    <a:lstStyle/>
                    <a:p>
                      <a:pPr algn="r"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(7,631)</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(611)</a:t>
                      </a:r>
                    </a:p>
                  </a:txBody>
                  <a:tcPr marL="36000" marR="36000" marT="0" marB="0" anchor="ctr">
                    <a:lnL>
                      <a:noFill/>
                    </a:lnL>
                    <a:lnR>
                      <a:noFill/>
                    </a:lnR>
                    <a:lnT>
                      <a:noFill/>
                    </a:lnT>
                    <a:lnB>
                      <a:noFill/>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(400)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3177857356"/>
                  </a:ext>
                </a:extLst>
              </a:tr>
              <a:tr h="141991">
                <a:tc>
                  <a:txBody>
                    <a:bodyPr/>
                    <a:lstStyle/>
                    <a:p>
                      <a:pPr algn="l" fontAlgn="ctr"/>
                      <a:r>
                        <a:rPr lang="ko-KR" altLang="en-US"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이자비용</a:t>
                      </a:r>
                    </a:p>
                  </a:txBody>
                  <a:tcPr marL="548640" marR="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(177)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62341476"/>
                  </a:ext>
                </a:extLst>
              </a:tr>
            </a:tbl>
          </a:graphicData>
        </a:graphic>
      </p:graphicFrame>
      <p:sp>
        <p:nvSpPr>
          <p:cNvPr id="15" name="object 4">
            <a:extLst>
              <a:ext uri="{FF2B5EF4-FFF2-40B4-BE49-F238E27FC236}">
                <a16:creationId xmlns:a16="http://schemas.microsoft.com/office/drawing/2014/main" id="{7DFEE9DC-DAC4-43EB-8806-837D1E7C4FEA}"/>
              </a:ext>
            </a:extLst>
          </p:cNvPr>
          <p:cNvSpPr/>
          <p:nvPr/>
        </p:nvSpPr>
        <p:spPr>
          <a:xfrm flipV="1">
            <a:off x="488950" y="1440077"/>
            <a:ext cx="4320000" cy="93667"/>
          </a:xfrm>
          <a:custGeom>
            <a:avLst/>
            <a:gdLst/>
            <a:ahLst/>
            <a:cxnLst/>
            <a:rect l="l" t="t" r="r" b="b"/>
            <a:pathLst>
              <a:path w="4099560">
                <a:moveTo>
                  <a:pt x="0" y="0"/>
                </a:moveTo>
                <a:lnTo>
                  <a:pt x="4099560" y="0"/>
                </a:lnTo>
              </a:path>
            </a:pathLst>
          </a:cu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wrap="square" lIns="0" tIns="0" rIns="0" bIns="0" rtlCol="0">
            <a:noAutofit/>
          </a:bodyPr>
          <a:lstStyle/>
          <a:p>
            <a:endParaRPr>
              <a:latin typeface="Arial" panose="020B0604020202020204" pitchFamily="34" charset="0"/>
              <a:ea typeface="KoPub돋움체 Bold" panose="02020603020101020101" pitchFamily="18" charset="-127"/>
              <a:cs typeface="Arial" panose="020B0604020202020204" pitchFamily="34" charset="0"/>
            </a:endParaRPr>
          </a:p>
        </p:txBody>
      </p:sp>
      <p:sp>
        <p:nvSpPr>
          <p:cNvPr id="16" name="TextBox 15">
            <a:extLst>
              <a:ext uri="{FF2B5EF4-FFF2-40B4-BE49-F238E27FC236}">
                <a16:creationId xmlns:a16="http://schemas.microsoft.com/office/drawing/2014/main" id="{DB90C6BC-9F18-4981-B7A2-18DC1966293F}"/>
              </a:ext>
            </a:extLst>
          </p:cNvPr>
          <p:cNvSpPr txBox="1"/>
          <p:nvPr/>
        </p:nvSpPr>
        <p:spPr>
          <a:xfrm>
            <a:off x="553980" y="1339217"/>
            <a:ext cx="2603216" cy="194528"/>
          </a:xfrm>
          <a:prstGeom prst="rect">
            <a:avLst/>
          </a:prstGeom>
          <a:noFill/>
        </p:spPr>
        <p:txBody>
          <a:bodyPr wrap="square" lIns="36000" tIns="0" rIns="36000" bIns="0" rtlCol="0">
            <a:noAutofit/>
          </a:bodyPr>
          <a:lstStyle/>
          <a:p>
            <a:r>
              <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A3BL</a:t>
            </a:r>
            <a:r>
              <a:rPr lang="ko-KR" altLang="en-US"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 개발사업 개요 및 </a:t>
            </a:r>
            <a:r>
              <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CF </a:t>
            </a:r>
            <a:r>
              <a:rPr lang="ko-KR" altLang="en-US"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세부 </a:t>
            </a:r>
            <a:endPar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17" name="Rectangle 13">
            <a:extLst>
              <a:ext uri="{FF2B5EF4-FFF2-40B4-BE49-F238E27FC236}">
                <a16:creationId xmlns:a16="http://schemas.microsoft.com/office/drawing/2014/main" id="{52C2B276-64F0-45B9-81D9-193A13342032}"/>
              </a:ext>
            </a:extLst>
          </p:cNvPr>
          <p:cNvSpPr/>
          <p:nvPr/>
        </p:nvSpPr>
        <p:spPr>
          <a:xfrm>
            <a:off x="491739" y="1333500"/>
            <a:ext cx="55796" cy="15675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oAutofit/>
          </a:bodyPr>
          <a:lstStyle/>
          <a:p>
            <a:pPr algn="ctr"/>
            <a:endParaRPr lang="ko-KR" altLang="en-US" sz="900" err="1">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1" name="object 4">
            <a:extLst>
              <a:ext uri="{FF2B5EF4-FFF2-40B4-BE49-F238E27FC236}">
                <a16:creationId xmlns:a16="http://schemas.microsoft.com/office/drawing/2014/main" id="{FD4F6370-D039-4BB9-B176-245EE2FD6E05}"/>
              </a:ext>
            </a:extLst>
          </p:cNvPr>
          <p:cNvSpPr/>
          <p:nvPr/>
        </p:nvSpPr>
        <p:spPr>
          <a:xfrm flipV="1">
            <a:off x="5065729" y="1440077"/>
            <a:ext cx="4320000" cy="93667"/>
          </a:xfrm>
          <a:custGeom>
            <a:avLst/>
            <a:gdLst/>
            <a:ahLst/>
            <a:cxnLst/>
            <a:rect l="l" t="t" r="r" b="b"/>
            <a:pathLst>
              <a:path w="4099560">
                <a:moveTo>
                  <a:pt x="0" y="0"/>
                </a:moveTo>
                <a:lnTo>
                  <a:pt x="4099560" y="0"/>
                </a:lnTo>
              </a:path>
            </a:pathLst>
          </a:cu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wrap="square" lIns="0" tIns="0" rIns="0" bIns="0" rtlCol="0">
            <a:noAutofit/>
          </a:bodyPr>
          <a:lstStyle/>
          <a:p>
            <a:endParaRPr>
              <a:latin typeface="Arial" panose="020B0604020202020204" pitchFamily="34" charset="0"/>
              <a:ea typeface="KoPub돋움체 Bold" panose="02020603020101020101" pitchFamily="18" charset="-127"/>
              <a:cs typeface="Arial" panose="020B0604020202020204" pitchFamily="34" charset="0"/>
            </a:endParaRPr>
          </a:p>
        </p:txBody>
      </p:sp>
      <p:sp>
        <p:nvSpPr>
          <p:cNvPr id="22" name="TextBox 21">
            <a:extLst>
              <a:ext uri="{FF2B5EF4-FFF2-40B4-BE49-F238E27FC236}">
                <a16:creationId xmlns:a16="http://schemas.microsoft.com/office/drawing/2014/main" id="{153120BD-F8CC-4CB4-AF3A-9B9438D66776}"/>
              </a:ext>
            </a:extLst>
          </p:cNvPr>
          <p:cNvSpPr txBox="1"/>
          <p:nvPr/>
        </p:nvSpPr>
        <p:spPr>
          <a:xfrm>
            <a:off x="5130758" y="1339217"/>
            <a:ext cx="2475891" cy="194528"/>
          </a:xfrm>
          <a:prstGeom prst="rect">
            <a:avLst/>
          </a:prstGeom>
          <a:noFill/>
        </p:spPr>
        <p:txBody>
          <a:bodyPr wrap="square" lIns="36000" tIns="0" rIns="36000" bIns="0" rtlCol="0">
            <a:noAutofit/>
          </a:bodyPr>
          <a:lstStyle/>
          <a:p>
            <a:r>
              <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A4BL </a:t>
            </a:r>
            <a:r>
              <a:rPr lang="ko-KR" altLang="en-US"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개발사업 개요 및 </a:t>
            </a:r>
            <a:r>
              <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CF </a:t>
            </a:r>
            <a:r>
              <a:rPr lang="ko-KR" altLang="en-US"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세부 </a:t>
            </a:r>
            <a:endPar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23" name="Rectangle 13">
            <a:extLst>
              <a:ext uri="{FF2B5EF4-FFF2-40B4-BE49-F238E27FC236}">
                <a16:creationId xmlns:a16="http://schemas.microsoft.com/office/drawing/2014/main" id="{F36F3025-AFF1-489B-853D-956B1B674F2F}"/>
              </a:ext>
            </a:extLst>
          </p:cNvPr>
          <p:cNvSpPr/>
          <p:nvPr/>
        </p:nvSpPr>
        <p:spPr>
          <a:xfrm>
            <a:off x="5068518" y="1333500"/>
            <a:ext cx="55796" cy="15675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oAutofit/>
          </a:bodyPr>
          <a:lstStyle/>
          <a:p>
            <a:pPr algn="ctr"/>
            <a:endParaRPr lang="ko-KR" altLang="en-US" sz="900" err="1">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graphicFrame>
        <p:nvGraphicFramePr>
          <p:cNvPr id="24" name="표 23">
            <a:extLst>
              <a:ext uri="{FF2B5EF4-FFF2-40B4-BE49-F238E27FC236}">
                <a16:creationId xmlns:a16="http://schemas.microsoft.com/office/drawing/2014/main" id="{B1999EE0-8A1A-4BC9-8735-2B28686647A6}"/>
              </a:ext>
            </a:extLst>
          </p:cNvPr>
          <p:cNvGraphicFramePr>
            <a:graphicFrameLocks noGrp="1"/>
          </p:cNvGraphicFramePr>
          <p:nvPr>
            <p:extLst>
              <p:ext uri="{D42A27DB-BD31-4B8C-83A1-F6EECF244321}">
                <p14:modId xmlns:p14="http://schemas.microsoft.com/office/powerpoint/2010/main" val="3575354582"/>
              </p:ext>
            </p:extLst>
          </p:nvPr>
        </p:nvGraphicFramePr>
        <p:xfrm>
          <a:off x="488949" y="1607217"/>
          <a:ext cx="4356000" cy="1458000"/>
        </p:xfrm>
        <a:graphic>
          <a:graphicData uri="http://schemas.openxmlformats.org/drawingml/2006/table">
            <a:tbl>
              <a:tblPr/>
              <a:tblGrid>
                <a:gridCol w="1155045">
                  <a:extLst>
                    <a:ext uri="{9D8B030D-6E8A-4147-A177-3AD203B41FA5}">
                      <a16:colId xmlns:a16="http://schemas.microsoft.com/office/drawing/2014/main" val="4287488690"/>
                    </a:ext>
                  </a:extLst>
                </a:gridCol>
                <a:gridCol w="3200955">
                  <a:extLst>
                    <a:ext uri="{9D8B030D-6E8A-4147-A177-3AD203B41FA5}">
                      <a16:colId xmlns:a16="http://schemas.microsoft.com/office/drawing/2014/main" val="3004727"/>
                    </a:ext>
                  </a:extLst>
                </a:gridCol>
              </a:tblGrid>
              <a:tr h="162000">
                <a:tc gridSpan="2">
                  <a:txBody>
                    <a:bodyPr/>
                    <a:lstStyle/>
                    <a:p>
                      <a:pPr algn="ctr" rtl="0"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사업개요</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5EB8"/>
                    </a:solidFill>
                  </a:tcPr>
                </a:tc>
                <a:tc hMerge="1">
                  <a:txBody>
                    <a:bodyPr/>
                    <a:lstStyle/>
                    <a:p>
                      <a:pPr algn="ctr" rtl="0" fontAlgn="ctr"/>
                      <a:endParaRPr lang="en-US" sz="800" b="0" i="0" u="none" strike="noStrike" dirty="0">
                        <a:solidFill>
                          <a:srgbClr val="FFFFFF"/>
                        </a:solidFill>
                        <a:effectLst/>
                        <a:latin typeface="KoPub돋움체 Bold" panose="02020603020101020101" pitchFamily="18" charset="-127"/>
                        <a:ea typeface="KoPub돋움체 Bold" panose="02020603020101020101" pitchFamily="18" charset="-127"/>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5EB8"/>
                    </a:solidFill>
                  </a:tcPr>
                </a:tc>
                <a:extLst>
                  <a:ext uri="{0D108BD9-81ED-4DB2-BD59-A6C34878D82A}">
                    <a16:rowId xmlns:a16="http://schemas.microsoft.com/office/drawing/2014/main" val="1763682469"/>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사업명</a:t>
                      </a:r>
                      <a:endParaRPr lang="en-US" altLang="ko-KR"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e</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편한세상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차</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58906008"/>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면적</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사업면적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21,053m</a:t>
                      </a:r>
                      <a:r>
                        <a:rPr lang="en-US" altLang="ko-KR" sz="800" b="0" i="0" u="none" strike="noStrike" baseline="30000" dirty="0">
                          <a:solidFill>
                            <a:schemeClr val="tx1"/>
                          </a:solidFill>
                          <a:effectLst/>
                          <a:latin typeface="Arial" panose="020B0604020202020204" pitchFamily="34" charset="0"/>
                          <a:ea typeface="+mj-ea"/>
                          <a:cs typeface="Arial" panose="020B0604020202020204" pitchFamily="34" charset="0"/>
                        </a:rPr>
                        <a:t>2</a:t>
                      </a:r>
                      <a:r>
                        <a:rPr lang="en-US" altLang="ko-KR" sz="800" b="0" i="0" u="none" strike="noStrike" baseline="0" dirty="0">
                          <a:solidFill>
                            <a:schemeClr val="tx1"/>
                          </a:solidFill>
                          <a:effectLst/>
                          <a:latin typeface="Arial" panose="020B0604020202020204" pitchFamily="34" charset="0"/>
                          <a:ea typeface="+mj-ea"/>
                          <a:cs typeface="Arial" panose="020B0604020202020204" pitchFamily="34" charset="0"/>
                        </a:rPr>
                        <a:t> / </a:t>
                      </a:r>
                      <a:r>
                        <a:rPr lang="ko-KR" altLang="en-US" sz="800" b="0" i="0" u="none" strike="noStrike" baseline="0" dirty="0">
                          <a:solidFill>
                            <a:schemeClr val="tx1"/>
                          </a:solidFill>
                          <a:effectLst/>
                          <a:latin typeface="Arial" panose="020B0604020202020204" pitchFamily="34" charset="0"/>
                          <a:ea typeface="+mj-ea"/>
                          <a:cs typeface="Arial" panose="020B0604020202020204" pitchFamily="34" charset="0"/>
                        </a:rPr>
                        <a:t>연면적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69,841m</a:t>
                      </a:r>
                      <a:r>
                        <a:rPr lang="en-US" altLang="ko-KR" sz="800" b="0" i="0" u="none" strike="noStrike" baseline="30000" dirty="0">
                          <a:solidFill>
                            <a:schemeClr val="tx1"/>
                          </a:solidFill>
                          <a:effectLst/>
                          <a:latin typeface="Arial" panose="020B0604020202020204" pitchFamily="34" charset="0"/>
                          <a:ea typeface="+mj-ea"/>
                          <a:cs typeface="Arial" panose="020B0604020202020204" pitchFamily="34" charset="0"/>
                        </a:rPr>
                        <a:t>2</a:t>
                      </a:r>
                      <a:r>
                        <a:rPr lang="ko-KR" altLang="en-US" sz="800" b="0" i="0" u="none" strike="noStrike" baseline="0" dirty="0">
                          <a:solidFill>
                            <a:schemeClr val="tx1"/>
                          </a:solidFill>
                          <a:effectLst/>
                          <a:latin typeface="Arial" panose="020B0604020202020204" pitchFamily="34" charset="0"/>
                          <a:ea typeface="+mj-ea"/>
                          <a:cs typeface="Arial" panose="020B0604020202020204" pitchFamily="34" charset="0"/>
                        </a:rPr>
                        <a:t> </a:t>
                      </a:r>
                      <a:endParaRPr lang="en-US" altLang="ko-KR" sz="800" b="0" i="0" u="none" strike="noStrike" baseline="0"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797980399"/>
                  </a:ext>
                </a:extLst>
              </a:tr>
              <a:tr h="162000">
                <a:tc>
                  <a:txBody>
                    <a:bodyPr/>
                    <a:lstStyle/>
                    <a:p>
                      <a:pPr algn="ctr" rtl="0" fontAlgn="ctr"/>
                      <a:r>
                        <a:rPr lang="ko-KR" altLang="en-US" sz="800" b="1" i="0" u="none" strike="noStrike" dirty="0" err="1">
                          <a:solidFill>
                            <a:srgbClr val="000000"/>
                          </a:solidFill>
                          <a:effectLst/>
                          <a:latin typeface="Arial" panose="020B0604020202020204" pitchFamily="34" charset="0"/>
                          <a:ea typeface="+mj-ea"/>
                          <a:cs typeface="Arial" panose="020B0604020202020204" pitchFamily="34" charset="0"/>
                        </a:rPr>
                        <a:t>세대수</a:t>
                      </a:r>
                      <a:endParaRPr lang="en-US" altLang="ko-KR"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423</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세대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 </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205.99</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평</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63048332"/>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평당 분양가</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775</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만원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 </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1,720</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만원</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43463788"/>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분양일 </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2017</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12</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월</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576105820"/>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입주일</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2020</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5</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월</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713409413"/>
                  </a:ext>
                </a:extLst>
              </a:tr>
              <a:tr h="162000">
                <a:tc>
                  <a:txBody>
                    <a:bodyPr/>
                    <a:lstStyle/>
                    <a:p>
                      <a:pPr algn="ctr" rtl="0" fontAlgn="ctr"/>
                      <a:r>
                        <a:rPr lang="ko-KR" altLang="en-US" sz="800" b="1" i="0" u="none" strike="noStrike" dirty="0" err="1">
                          <a:solidFill>
                            <a:srgbClr val="000000"/>
                          </a:solidFill>
                          <a:effectLst/>
                          <a:latin typeface="Arial" panose="020B0604020202020204" pitchFamily="34" charset="0"/>
                          <a:ea typeface="+mj-ea"/>
                          <a:cs typeface="Arial" panose="020B0604020202020204" pitchFamily="34" charset="0"/>
                        </a:rPr>
                        <a:t>분양률</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100% / </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100%</a:t>
                      </a: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887240517"/>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진행현황</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사업 종료 후 개발이익 회수완료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현금 약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86</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억원 회수</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a:t>
                      </a: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22097801"/>
                  </a:ext>
                </a:extLst>
              </a:tr>
            </a:tbl>
          </a:graphicData>
        </a:graphic>
      </p:graphicFrame>
      <p:sp>
        <p:nvSpPr>
          <p:cNvPr id="7" name="직사각형 6">
            <a:extLst>
              <a:ext uri="{FF2B5EF4-FFF2-40B4-BE49-F238E27FC236}">
                <a16:creationId xmlns:a16="http://schemas.microsoft.com/office/drawing/2014/main" id="{D2C6BCFA-C3AD-4CF8-95D1-704117547AA5}"/>
              </a:ext>
            </a:extLst>
          </p:cNvPr>
          <p:cNvSpPr/>
          <p:nvPr/>
        </p:nvSpPr>
        <p:spPr>
          <a:xfrm>
            <a:off x="488950" y="5250783"/>
            <a:ext cx="4356000" cy="1035717"/>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108000" rtlCol="0" anchor="t"/>
          <a:lstStyle/>
          <a:p>
            <a:pPr>
              <a:spcBef>
                <a:spcPts val="6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  A3BL</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에 대해서는 사업 전체에 대해 회계상 완성기준을  적용하였으며 투입한 공사 비용은 미완성공사</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재고자산</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으로 처리하였음</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2019</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년은 수령한 분양대금보다 미완성공사에 투입한 현금이 많아 기타항목에서 부</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의 현금흐름이 발생하고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2020</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년은 완성되어 현금 잉여 발생 </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6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사업 진행에 필요한 현금 유동성 확보위해 </a:t>
            </a:r>
            <a:r>
              <a:rPr lang="ko-KR" altLang="en-US" sz="800" dirty="0" err="1">
                <a:solidFill>
                  <a:schemeClr val="tx1"/>
                </a:solidFill>
                <a:latin typeface="Arial" panose="020B0604020202020204" pitchFamily="34" charset="0"/>
                <a:ea typeface="KoPub돋움체 Medium" panose="02020603020101020101"/>
                <a:cs typeface="Arial" panose="020B0604020202020204" pitchFamily="34" charset="0"/>
              </a:rPr>
              <a:t>유앤아이대부로부터</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 일시 차입</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6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사업 종료 후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2020</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년 개발이익 회수 위해 유상감자 실시하였으며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3</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년에 걸쳐 회수함 </a:t>
            </a:r>
          </a:p>
        </p:txBody>
      </p:sp>
      <p:sp>
        <p:nvSpPr>
          <p:cNvPr id="26" name="순서도: 연결자 25">
            <a:extLst>
              <a:ext uri="{FF2B5EF4-FFF2-40B4-BE49-F238E27FC236}">
                <a16:creationId xmlns:a16="http://schemas.microsoft.com/office/drawing/2014/main" id="{75C8496D-B0BD-4592-9270-27C1BF0CC3F8}"/>
              </a:ext>
            </a:extLst>
          </p:cNvPr>
          <p:cNvSpPr/>
          <p:nvPr/>
        </p:nvSpPr>
        <p:spPr bwMode="auto">
          <a:xfrm>
            <a:off x="2326385" y="4086420"/>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27" name="순서도: 연결자 26">
            <a:extLst>
              <a:ext uri="{FF2B5EF4-FFF2-40B4-BE49-F238E27FC236}">
                <a16:creationId xmlns:a16="http://schemas.microsoft.com/office/drawing/2014/main" id="{DD151D63-66D5-456E-8A24-04702C9717F4}"/>
              </a:ext>
            </a:extLst>
          </p:cNvPr>
          <p:cNvSpPr/>
          <p:nvPr/>
        </p:nvSpPr>
        <p:spPr bwMode="auto">
          <a:xfrm>
            <a:off x="2326384" y="464905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0" name="순서도: 연결자 29">
            <a:extLst>
              <a:ext uri="{FF2B5EF4-FFF2-40B4-BE49-F238E27FC236}">
                <a16:creationId xmlns:a16="http://schemas.microsoft.com/office/drawing/2014/main" id="{4943D26E-1240-4622-98BE-3E9B474D6818}"/>
              </a:ext>
            </a:extLst>
          </p:cNvPr>
          <p:cNvSpPr/>
          <p:nvPr/>
        </p:nvSpPr>
        <p:spPr bwMode="auto">
          <a:xfrm>
            <a:off x="622507" y="5358315"/>
            <a:ext cx="116633" cy="106840"/>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31" name="순서도: 연결자 30">
            <a:extLst>
              <a:ext uri="{FF2B5EF4-FFF2-40B4-BE49-F238E27FC236}">
                <a16:creationId xmlns:a16="http://schemas.microsoft.com/office/drawing/2014/main" id="{54D12238-29AA-4ABD-9D8B-CB07B6CB1B7A}"/>
              </a:ext>
            </a:extLst>
          </p:cNvPr>
          <p:cNvSpPr/>
          <p:nvPr/>
        </p:nvSpPr>
        <p:spPr bwMode="auto">
          <a:xfrm>
            <a:off x="622507" y="5806896"/>
            <a:ext cx="116633" cy="106840"/>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32" name="순서도: 연결자 31">
            <a:extLst>
              <a:ext uri="{FF2B5EF4-FFF2-40B4-BE49-F238E27FC236}">
                <a16:creationId xmlns:a16="http://schemas.microsoft.com/office/drawing/2014/main" id="{6BA549AA-19C9-4A87-8BE8-D1D28B92A484}"/>
              </a:ext>
            </a:extLst>
          </p:cNvPr>
          <p:cNvSpPr/>
          <p:nvPr/>
        </p:nvSpPr>
        <p:spPr bwMode="auto">
          <a:xfrm>
            <a:off x="622507" y="6004729"/>
            <a:ext cx="116633" cy="106840"/>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graphicFrame>
        <p:nvGraphicFramePr>
          <p:cNvPr id="33" name="표 32">
            <a:extLst>
              <a:ext uri="{FF2B5EF4-FFF2-40B4-BE49-F238E27FC236}">
                <a16:creationId xmlns:a16="http://schemas.microsoft.com/office/drawing/2014/main" id="{A129255B-E537-4A22-961E-5146DD90F6FD}"/>
              </a:ext>
            </a:extLst>
          </p:cNvPr>
          <p:cNvGraphicFramePr>
            <a:graphicFrameLocks noGrp="1"/>
          </p:cNvGraphicFramePr>
          <p:nvPr>
            <p:extLst>
              <p:ext uri="{D42A27DB-BD31-4B8C-83A1-F6EECF244321}">
                <p14:modId xmlns:p14="http://schemas.microsoft.com/office/powerpoint/2010/main" val="2535686594"/>
              </p:ext>
            </p:extLst>
          </p:nvPr>
        </p:nvGraphicFramePr>
        <p:xfrm>
          <a:off x="5065730" y="1607217"/>
          <a:ext cx="4356000" cy="1620000"/>
        </p:xfrm>
        <a:graphic>
          <a:graphicData uri="http://schemas.openxmlformats.org/drawingml/2006/table">
            <a:tbl>
              <a:tblPr/>
              <a:tblGrid>
                <a:gridCol w="1155045">
                  <a:extLst>
                    <a:ext uri="{9D8B030D-6E8A-4147-A177-3AD203B41FA5}">
                      <a16:colId xmlns:a16="http://schemas.microsoft.com/office/drawing/2014/main" val="4287488690"/>
                    </a:ext>
                  </a:extLst>
                </a:gridCol>
                <a:gridCol w="3200955">
                  <a:extLst>
                    <a:ext uri="{9D8B030D-6E8A-4147-A177-3AD203B41FA5}">
                      <a16:colId xmlns:a16="http://schemas.microsoft.com/office/drawing/2014/main" val="3004727"/>
                    </a:ext>
                  </a:extLst>
                </a:gridCol>
              </a:tblGrid>
              <a:tr h="162000">
                <a:tc gridSpan="2">
                  <a:txBody>
                    <a:bodyPr/>
                    <a:lstStyle/>
                    <a:p>
                      <a:pPr algn="ctr" rtl="0"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사업개요</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5EB8"/>
                    </a:solidFill>
                  </a:tcPr>
                </a:tc>
                <a:tc hMerge="1">
                  <a:txBody>
                    <a:bodyPr/>
                    <a:lstStyle/>
                    <a:p>
                      <a:pPr algn="ctr" rtl="0" fontAlgn="ctr"/>
                      <a:endParaRPr lang="en-US" sz="800" b="0" i="0" u="none" strike="noStrike" dirty="0">
                        <a:solidFill>
                          <a:srgbClr val="FFFFFF"/>
                        </a:solidFill>
                        <a:effectLst/>
                        <a:latin typeface="KoPub돋움체 Bold" panose="02020603020101020101" pitchFamily="18" charset="-127"/>
                        <a:ea typeface="KoPub돋움체 Bold" panose="02020603020101020101" pitchFamily="18" charset="-127"/>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5EB8"/>
                    </a:solidFill>
                  </a:tcPr>
                </a:tc>
                <a:extLst>
                  <a:ext uri="{0D108BD9-81ED-4DB2-BD59-A6C34878D82A}">
                    <a16:rowId xmlns:a16="http://schemas.microsoft.com/office/drawing/2014/main" val="1763682469"/>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사업명</a:t>
                      </a:r>
                      <a:endParaRPr lang="en-US" altLang="ko-KR"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rtl="0" fontAlgn="ctr"/>
                      <a:r>
                        <a:rPr lang="ko-KR" altLang="en-US" sz="800" b="0" i="0" u="none" strike="noStrike" dirty="0" err="1">
                          <a:solidFill>
                            <a:schemeClr val="tx1"/>
                          </a:solidFill>
                          <a:effectLst/>
                          <a:latin typeface="Arial" panose="020B0604020202020204" pitchFamily="34" charset="0"/>
                          <a:ea typeface="+mj-ea"/>
                          <a:cs typeface="Arial" panose="020B0604020202020204" pitchFamily="34" charset="0"/>
                        </a:rPr>
                        <a:t>디오션시티</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 </a:t>
                      </a:r>
                      <a:r>
                        <a:rPr lang="ko-KR" altLang="en-US" sz="800" b="0" i="0" u="none" strike="noStrike" dirty="0" err="1">
                          <a:solidFill>
                            <a:schemeClr val="tx1"/>
                          </a:solidFill>
                          <a:effectLst/>
                          <a:latin typeface="Arial" panose="020B0604020202020204" pitchFamily="34" charset="0"/>
                          <a:ea typeface="+mj-ea"/>
                          <a:cs typeface="Arial" panose="020B0604020202020204" pitchFamily="34" charset="0"/>
                        </a:rPr>
                        <a:t>더샵</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차</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58906008"/>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면적</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사업면적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43,775m</a:t>
                      </a:r>
                      <a:r>
                        <a:rPr lang="en-US" altLang="ko-KR" sz="800" b="0" i="0" u="none" strike="noStrike" baseline="30000" dirty="0">
                          <a:solidFill>
                            <a:schemeClr val="tx1"/>
                          </a:solidFill>
                          <a:effectLst/>
                          <a:latin typeface="Arial" panose="020B0604020202020204" pitchFamily="34" charset="0"/>
                          <a:ea typeface="+mj-ea"/>
                          <a:cs typeface="Arial" panose="020B0604020202020204" pitchFamily="34" charset="0"/>
                        </a:rPr>
                        <a:t>2</a:t>
                      </a:r>
                      <a:r>
                        <a:rPr lang="en-US" altLang="ko-KR" sz="800" b="0" i="0" u="none" strike="noStrike" baseline="0" dirty="0">
                          <a:solidFill>
                            <a:schemeClr val="tx1"/>
                          </a:solidFill>
                          <a:effectLst/>
                          <a:latin typeface="Arial" panose="020B0604020202020204" pitchFamily="34" charset="0"/>
                          <a:ea typeface="+mj-ea"/>
                          <a:cs typeface="Arial" panose="020B0604020202020204" pitchFamily="34" charset="0"/>
                        </a:rPr>
                        <a:t> / </a:t>
                      </a:r>
                      <a:r>
                        <a:rPr lang="ko-KR" altLang="en-US" sz="800" b="0" i="0" u="none" strike="noStrike" baseline="0" dirty="0">
                          <a:solidFill>
                            <a:schemeClr val="tx1"/>
                          </a:solidFill>
                          <a:effectLst/>
                          <a:latin typeface="Arial" panose="020B0604020202020204" pitchFamily="34" charset="0"/>
                          <a:ea typeface="+mj-ea"/>
                          <a:cs typeface="Arial" panose="020B0604020202020204" pitchFamily="34" charset="0"/>
                        </a:rPr>
                        <a:t>연면적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145,962m</a:t>
                      </a:r>
                      <a:r>
                        <a:rPr lang="en-US" altLang="ko-KR" sz="800" b="0" i="0" u="none" strike="noStrike" baseline="30000" dirty="0">
                          <a:solidFill>
                            <a:schemeClr val="tx1"/>
                          </a:solidFill>
                          <a:effectLst/>
                          <a:latin typeface="Arial" panose="020B0604020202020204" pitchFamily="34" charset="0"/>
                          <a:ea typeface="+mj-ea"/>
                          <a:cs typeface="Arial" panose="020B0604020202020204" pitchFamily="34" charset="0"/>
                        </a:rPr>
                        <a:t>2</a:t>
                      </a:r>
                      <a:r>
                        <a:rPr lang="ko-KR" altLang="en-US" sz="800" b="0" i="0" u="none" strike="noStrike" baseline="0" dirty="0">
                          <a:solidFill>
                            <a:schemeClr val="tx1"/>
                          </a:solidFill>
                          <a:effectLst/>
                          <a:latin typeface="Arial" panose="020B0604020202020204" pitchFamily="34" charset="0"/>
                          <a:ea typeface="+mj-ea"/>
                          <a:cs typeface="Arial" panose="020B0604020202020204" pitchFamily="34" charset="0"/>
                        </a:rPr>
                        <a:t> </a:t>
                      </a:r>
                      <a:endParaRPr lang="en-US" altLang="ko-KR" sz="800" b="0" i="0" u="none" strike="noStrike" baseline="0"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797980399"/>
                  </a:ext>
                </a:extLst>
              </a:tr>
              <a:tr h="162000">
                <a:tc>
                  <a:txBody>
                    <a:bodyPr/>
                    <a:lstStyle/>
                    <a:p>
                      <a:pPr algn="ctr" rtl="0" fontAlgn="ctr"/>
                      <a:r>
                        <a:rPr lang="ko-KR" altLang="en-US" sz="800" b="1" i="0" u="none" strike="noStrike" dirty="0" err="1">
                          <a:solidFill>
                            <a:srgbClr val="000000"/>
                          </a:solidFill>
                          <a:effectLst/>
                          <a:latin typeface="Arial" panose="020B0604020202020204" pitchFamily="34" charset="0"/>
                          <a:ea typeface="+mj-ea"/>
                          <a:cs typeface="Arial" panose="020B0604020202020204" pitchFamily="34" charset="0"/>
                        </a:rPr>
                        <a:t>세대수</a:t>
                      </a:r>
                      <a:endParaRPr lang="en-US" altLang="ko-KR"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973</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세대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 </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289.77</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평</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63048332"/>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평당 분양가</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797</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만원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 </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1,550</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만원</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43463788"/>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분양일 </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2019</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5</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월</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576105820"/>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입주일</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2021</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11</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월</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713409413"/>
                  </a:ext>
                </a:extLst>
              </a:tr>
              <a:tr h="162000">
                <a:tc>
                  <a:txBody>
                    <a:bodyPr/>
                    <a:lstStyle/>
                    <a:p>
                      <a:pPr algn="ctr" rtl="0" fontAlgn="ctr"/>
                      <a:r>
                        <a:rPr lang="ko-KR" altLang="en-US" sz="800" b="1" i="0" u="none" strike="noStrike" dirty="0" err="1">
                          <a:solidFill>
                            <a:srgbClr val="000000"/>
                          </a:solidFill>
                          <a:effectLst/>
                          <a:latin typeface="Arial" panose="020B0604020202020204" pitchFamily="34" charset="0"/>
                          <a:ea typeface="+mj-ea"/>
                          <a:cs typeface="Arial" panose="020B0604020202020204" pitchFamily="34" charset="0"/>
                        </a:rPr>
                        <a:t>분양률</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100% / </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100%</a:t>
                      </a: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024199655"/>
                  </a:ext>
                </a:extLst>
              </a:tr>
              <a:tr h="324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진행현황</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 입주완료</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 </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공사 진행률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100%, </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사업 종료단계</a:t>
                      </a:r>
                      <a:b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b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차 감자실시</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약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41</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억원</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 2022</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3</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월말 현재 미지급</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a:t>
                      </a: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22097801"/>
                  </a:ext>
                </a:extLst>
              </a:tr>
            </a:tbl>
          </a:graphicData>
        </a:graphic>
      </p:graphicFrame>
      <p:sp>
        <p:nvSpPr>
          <p:cNvPr id="43" name="순서도: 연결자 42">
            <a:extLst>
              <a:ext uri="{FF2B5EF4-FFF2-40B4-BE49-F238E27FC236}">
                <a16:creationId xmlns:a16="http://schemas.microsoft.com/office/drawing/2014/main" id="{79B8AA49-717F-467D-90D2-9BC7248B0EBC}"/>
              </a:ext>
            </a:extLst>
          </p:cNvPr>
          <p:cNvSpPr/>
          <p:nvPr/>
        </p:nvSpPr>
        <p:spPr bwMode="auto">
          <a:xfrm>
            <a:off x="3033011" y="492325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44" name="순서도: 연결자 43">
            <a:extLst>
              <a:ext uri="{FF2B5EF4-FFF2-40B4-BE49-F238E27FC236}">
                <a16:creationId xmlns:a16="http://schemas.microsoft.com/office/drawing/2014/main" id="{775E89B3-7787-4022-BE87-D4FA8F5C267A}"/>
              </a:ext>
            </a:extLst>
          </p:cNvPr>
          <p:cNvSpPr/>
          <p:nvPr/>
        </p:nvSpPr>
        <p:spPr bwMode="auto">
          <a:xfrm>
            <a:off x="3037953" y="4086420"/>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1</a:t>
            </a:r>
          </a:p>
        </p:txBody>
      </p:sp>
      <p:sp>
        <p:nvSpPr>
          <p:cNvPr id="45" name="순서도: 연결자 44">
            <a:extLst>
              <a:ext uri="{FF2B5EF4-FFF2-40B4-BE49-F238E27FC236}">
                <a16:creationId xmlns:a16="http://schemas.microsoft.com/office/drawing/2014/main" id="{1E99D409-53C6-4A76-9778-06CC09A0F923}"/>
              </a:ext>
            </a:extLst>
          </p:cNvPr>
          <p:cNvSpPr/>
          <p:nvPr/>
        </p:nvSpPr>
        <p:spPr bwMode="auto">
          <a:xfrm>
            <a:off x="3788872" y="492325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46" name="순서도: 연결자 45">
            <a:extLst>
              <a:ext uri="{FF2B5EF4-FFF2-40B4-BE49-F238E27FC236}">
                <a16:creationId xmlns:a16="http://schemas.microsoft.com/office/drawing/2014/main" id="{5C4014A6-799C-4E30-8EA9-CDE39B01967E}"/>
              </a:ext>
            </a:extLst>
          </p:cNvPr>
          <p:cNvSpPr/>
          <p:nvPr/>
        </p:nvSpPr>
        <p:spPr bwMode="auto">
          <a:xfrm>
            <a:off x="4435418" y="4923255"/>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3</a:t>
            </a:r>
          </a:p>
        </p:txBody>
      </p:sp>
      <p:sp>
        <p:nvSpPr>
          <p:cNvPr id="47" name="순서도: 연결자 46">
            <a:extLst>
              <a:ext uri="{FF2B5EF4-FFF2-40B4-BE49-F238E27FC236}">
                <a16:creationId xmlns:a16="http://schemas.microsoft.com/office/drawing/2014/main" id="{B5D89AE5-1BFB-4D79-87FE-6C326566BB95}"/>
              </a:ext>
            </a:extLst>
          </p:cNvPr>
          <p:cNvSpPr/>
          <p:nvPr/>
        </p:nvSpPr>
        <p:spPr bwMode="auto">
          <a:xfrm>
            <a:off x="3033011" y="4649053"/>
            <a:ext cx="124185" cy="115102"/>
          </a:xfrm>
          <a:prstGeom prst="flowChartConnector">
            <a:avLst/>
          </a:prstGeom>
          <a:solidFill>
            <a:srgbClr val="FF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kern="0" dirty="0">
                <a:solidFill>
                  <a:srgbClr val="FFFFFF"/>
                </a:solidFill>
                <a:latin typeface="Arial" panose="020B0604020202020204" pitchFamily="34" charset="0"/>
                <a:ea typeface="+mj-ea"/>
                <a:cs typeface="Arial" panose="020B0604020202020204" pitchFamily="34" charset="0"/>
              </a:rPr>
              <a:t>2</a:t>
            </a:r>
          </a:p>
        </p:txBody>
      </p:sp>
      <p:sp>
        <p:nvSpPr>
          <p:cNvPr id="48" name="직사각형 47">
            <a:extLst>
              <a:ext uri="{FF2B5EF4-FFF2-40B4-BE49-F238E27FC236}">
                <a16:creationId xmlns:a16="http://schemas.microsoft.com/office/drawing/2014/main" id="{89327E8E-1587-422A-8627-D81474281266}"/>
              </a:ext>
            </a:extLst>
          </p:cNvPr>
          <p:cNvSpPr/>
          <p:nvPr/>
        </p:nvSpPr>
        <p:spPr>
          <a:xfrm>
            <a:off x="5065729" y="4046221"/>
            <a:ext cx="4356000" cy="224028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108000" rtlCol="0" anchor="t"/>
          <a:lstStyle/>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A4BL~A5BL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은 실무적 편의상 직접법으로 작성한 현금흐름을 기재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p>
          <a:p>
            <a:pPr>
              <a:spcBef>
                <a:spcPts val="300"/>
              </a:spcBef>
            </a:pPr>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&lt;FY19&gt;</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유입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분양대금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499</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수취</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PF</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470</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차입 등 </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유출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토지매입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386</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공사대금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162</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차입 금융비용 및 상환</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177</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등</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&lt;FY20&gt;</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유입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분양대금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777</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수취</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운영자금 조달위한 추가 차입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310</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등 </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유출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공사대금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799</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 차입 금융비용 및 상환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365</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등 </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&lt;FY21&gt;</a:t>
            </a: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유입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분양대금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1,413</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수취</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운영자금 조달위한 추가 차입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165</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등</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유출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공사대금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777</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차입 금융비용 및</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상환</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487</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 보존등기비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55</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등 </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&lt;FY22.1Q&gt;</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유입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잔여분양대금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36</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수취</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및</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부가세 납부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19</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억원으로</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순현금흐름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17</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유출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기타 사업비 및 공사잔금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20</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p:txBody>
      </p:sp>
      <p:graphicFrame>
        <p:nvGraphicFramePr>
          <p:cNvPr id="51" name="표 50">
            <a:extLst>
              <a:ext uri="{FF2B5EF4-FFF2-40B4-BE49-F238E27FC236}">
                <a16:creationId xmlns:a16="http://schemas.microsoft.com/office/drawing/2014/main" id="{6FFCA8CC-F353-469A-A310-2BFA1C9D5221}"/>
              </a:ext>
            </a:extLst>
          </p:cNvPr>
          <p:cNvGraphicFramePr>
            <a:graphicFrameLocks noGrp="1"/>
          </p:cNvGraphicFramePr>
          <p:nvPr>
            <p:extLst>
              <p:ext uri="{D42A27DB-BD31-4B8C-83A1-F6EECF244321}">
                <p14:modId xmlns:p14="http://schemas.microsoft.com/office/powerpoint/2010/main" val="2011765807"/>
              </p:ext>
            </p:extLst>
          </p:nvPr>
        </p:nvGraphicFramePr>
        <p:xfrm>
          <a:off x="5065729" y="3272987"/>
          <a:ext cx="4355999" cy="720000"/>
        </p:xfrm>
        <a:graphic>
          <a:graphicData uri="http://schemas.openxmlformats.org/drawingml/2006/table">
            <a:tbl>
              <a:tblPr/>
              <a:tblGrid>
                <a:gridCol w="1257101">
                  <a:extLst>
                    <a:ext uri="{9D8B030D-6E8A-4147-A177-3AD203B41FA5}">
                      <a16:colId xmlns:a16="http://schemas.microsoft.com/office/drawing/2014/main" val="476689646"/>
                    </a:ext>
                  </a:extLst>
                </a:gridCol>
                <a:gridCol w="467758">
                  <a:extLst>
                    <a:ext uri="{9D8B030D-6E8A-4147-A177-3AD203B41FA5}">
                      <a16:colId xmlns:a16="http://schemas.microsoft.com/office/drawing/2014/main" val="1837101534"/>
                    </a:ext>
                  </a:extLst>
                </a:gridCol>
                <a:gridCol w="657785">
                  <a:extLst>
                    <a:ext uri="{9D8B030D-6E8A-4147-A177-3AD203B41FA5}">
                      <a16:colId xmlns:a16="http://schemas.microsoft.com/office/drawing/2014/main" val="3936192787"/>
                    </a:ext>
                  </a:extLst>
                </a:gridCol>
                <a:gridCol w="657785">
                  <a:extLst>
                    <a:ext uri="{9D8B030D-6E8A-4147-A177-3AD203B41FA5}">
                      <a16:colId xmlns:a16="http://schemas.microsoft.com/office/drawing/2014/main" val="3045355770"/>
                    </a:ext>
                  </a:extLst>
                </a:gridCol>
                <a:gridCol w="657785">
                  <a:extLst>
                    <a:ext uri="{9D8B030D-6E8A-4147-A177-3AD203B41FA5}">
                      <a16:colId xmlns:a16="http://schemas.microsoft.com/office/drawing/2014/main" val="1720213230"/>
                    </a:ext>
                  </a:extLst>
                </a:gridCol>
                <a:gridCol w="657785">
                  <a:extLst>
                    <a:ext uri="{9D8B030D-6E8A-4147-A177-3AD203B41FA5}">
                      <a16:colId xmlns:a16="http://schemas.microsoft.com/office/drawing/2014/main" val="1582021366"/>
                    </a:ext>
                  </a:extLst>
                </a:gridCol>
              </a:tblGrid>
              <a:tr h="180000">
                <a:tc grid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과거 </a:t>
                      </a:r>
                      <a:r>
                        <a:rPr 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CF </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변동 </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rPr>
                        <a:t>)</a:t>
                      </a:r>
                      <a:endParaRPr lang="ko-KR" altLang="en-US" sz="800" b="1" i="0" u="none" strike="noStrike" dirty="0">
                        <a:solidFill>
                          <a:srgbClr val="FFFFFF"/>
                        </a:solidFill>
                        <a:effectLst/>
                        <a:latin typeface="Arial" panose="020B0604020202020204" pitchFamily="34" charset="0"/>
                        <a:ea typeface="KoPub돋움체 Medium" panose="02020603020101020101"/>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extLst>
                  <a:ext uri="{0D108BD9-81ED-4DB2-BD59-A6C34878D82A}">
                    <a16:rowId xmlns:a16="http://schemas.microsoft.com/office/drawing/2014/main" val="3825713354"/>
                  </a:ext>
                </a:extLst>
              </a:tr>
              <a:tr h="180000">
                <a:tc>
                  <a:txBody>
                    <a:bodyPr/>
                    <a:lstStyle/>
                    <a:p>
                      <a:pPr algn="l" fontAlgn="ctr"/>
                      <a:r>
                        <a:rPr lang="en-US"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A4(TOC4)</a:t>
                      </a:r>
                    </a:p>
                  </a:txBody>
                  <a:tcPr marL="27432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ko-KR" altLang="en-US" sz="800" b="1"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12,971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(12,205)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18,683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(256)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111064422"/>
                  </a:ext>
                </a:extLst>
              </a:tr>
              <a:tr h="180000">
                <a:tc>
                  <a:txBody>
                    <a:bodyPr/>
                    <a:lstStyle/>
                    <a:p>
                      <a:pPr algn="l"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현금유입</a:t>
                      </a:r>
                    </a:p>
                  </a:txBody>
                  <a:tcPr marL="41148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0" marR="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97,725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108,795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158,697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1,748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479071353"/>
                  </a:ext>
                </a:extLst>
              </a:tr>
              <a:tr h="180000">
                <a:tc>
                  <a:txBody>
                    <a:bodyPr/>
                    <a:lstStyle/>
                    <a:p>
                      <a:pPr algn="l"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현금지출</a:t>
                      </a:r>
                    </a:p>
                  </a:txBody>
                  <a:tcPr marL="411480" marR="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ko-KR" altLang="en-US" sz="800" b="0" i="0" u="none" strike="noStrike">
                          <a:solidFill>
                            <a:srgbClr val="000000"/>
                          </a:solidFill>
                          <a:effectLst/>
                          <a:latin typeface="Arial" panose="020B0604020202020204" pitchFamily="34" charset="0"/>
                          <a:ea typeface="KoPub돋움체 Medium" panose="02020603020101020101"/>
                          <a:cs typeface="Arial" panose="020B0604020202020204" pitchFamily="34" charset="0"/>
                        </a:rPr>
                        <a:t>　</a:t>
                      </a:r>
                    </a:p>
                  </a:txBody>
                  <a:tcPr marL="0" marR="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(84,754)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(120,999)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(140,015)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KoPub돋움체 Medium" panose="02020603020101020101"/>
                          <a:cs typeface="Arial" panose="020B0604020202020204" pitchFamily="34" charset="0"/>
                        </a:rPr>
                        <a:t>(2,004)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220357124"/>
                  </a:ext>
                </a:extLst>
              </a:tr>
            </a:tbl>
          </a:graphicData>
        </a:graphic>
      </p:graphicFrame>
      <p:sp>
        <p:nvSpPr>
          <p:cNvPr id="39" name="Title 1">
            <a:extLst>
              <a:ext uri="{FF2B5EF4-FFF2-40B4-BE49-F238E27FC236}">
                <a16:creationId xmlns:a16="http://schemas.microsoft.com/office/drawing/2014/main" id="{0152AE71-3F2D-4569-AD43-552CE59EB96A}"/>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대상회사 부동산 부문이 수행한 </a:t>
            </a:r>
            <a:r>
              <a:rPr lang="en-US" altLang="ko-KR" sz="1000" b="1" dirty="0">
                <a:solidFill>
                  <a:srgbClr val="002997"/>
                </a:solidFill>
                <a:latin typeface="Arial" panose="020B0604020202020204" pitchFamily="34" charset="0"/>
                <a:ea typeface="+mj-ea"/>
                <a:cs typeface="Arial" panose="020B0604020202020204" pitchFamily="34" charset="0"/>
              </a:rPr>
              <a:t>A3, A4 </a:t>
            </a:r>
            <a:r>
              <a:rPr lang="ko-KR" altLang="en-US" sz="1000" b="1" dirty="0">
                <a:solidFill>
                  <a:srgbClr val="002997"/>
                </a:solidFill>
                <a:latin typeface="Arial" panose="020B0604020202020204" pitchFamily="34" charset="0"/>
                <a:ea typeface="+mj-ea"/>
                <a:cs typeface="Arial" panose="020B0604020202020204" pitchFamily="34" charset="0"/>
              </a:rPr>
              <a:t>사업의 개요 및 과거 </a:t>
            </a:r>
            <a:r>
              <a:rPr lang="en-US" altLang="ko-KR" sz="1000" b="1" dirty="0">
                <a:solidFill>
                  <a:srgbClr val="002997"/>
                </a:solidFill>
                <a:latin typeface="Arial" panose="020B0604020202020204" pitchFamily="34" charset="0"/>
                <a:ea typeface="+mj-ea"/>
                <a:cs typeface="Arial" panose="020B0604020202020204" pitchFamily="34" charset="0"/>
              </a:rPr>
              <a:t>CF </a:t>
            </a:r>
            <a:r>
              <a:rPr lang="ko-KR" altLang="en-US" sz="1000" b="1" dirty="0">
                <a:solidFill>
                  <a:srgbClr val="002997"/>
                </a:solidFill>
                <a:latin typeface="Arial" panose="020B0604020202020204" pitchFamily="34" charset="0"/>
                <a:ea typeface="+mj-ea"/>
                <a:cs typeface="Arial" panose="020B0604020202020204" pitchFamily="34" charset="0"/>
              </a:rPr>
              <a:t>변동은 다음과 같음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28" name="제목 2">
            <a:extLst>
              <a:ext uri="{FF2B5EF4-FFF2-40B4-BE49-F238E27FC236}">
                <a16:creationId xmlns:a16="http://schemas.microsoft.com/office/drawing/2014/main" id="{759F4059-2DF5-45B7-A6D2-38DE80685F05}"/>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CF Analysis (2/3)</a:t>
            </a:r>
          </a:p>
        </p:txBody>
      </p:sp>
      <p:sp>
        <p:nvSpPr>
          <p:cNvPr id="29" name="제목 2">
            <a:extLst>
              <a:ext uri="{FF2B5EF4-FFF2-40B4-BE49-F238E27FC236}">
                <a16:creationId xmlns:a16="http://schemas.microsoft.com/office/drawing/2014/main" id="{B67FCD7C-224C-42D9-9291-7F2077B2DF47}"/>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Tree>
    <p:extLst>
      <p:ext uri="{BB962C8B-B14F-4D97-AF65-F5344CB8AC3E}">
        <p14:creationId xmlns:p14="http://schemas.microsoft.com/office/powerpoint/2010/main" val="119617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4">
            <a:extLst>
              <a:ext uri="{FF2B5EF4-FFF2-40B4-BE49-F238E27FC236}">
                <a16:creationId xmlns:a16="http://schemas.microsoft.com/office/drawing/2014/main" id="{7DFEE9DC-DAC4-43EB-8806-837D1E7C4FEA}"/>
              </a:ext>
            </a:extLst>
          </p:cNvPr>
          <p:cNvSpPr/>
          <p:nvPr/>
        </p:nvSpPr>
        <p:spPr>
          <a:xfrm flipV="1">
            <a:off x="488950" y="1440077"/>
            <a:ext cx="4320000" cy="93667"/>
          </a:xfrm>
          <a:custGeom>
            <a:avLst/>
            <a:gdLst/>
            <a:ahLst/>
            <a:cxnLst/>
            <a:rect l="l" t="t" r="r" b="b"/>
            <a:pathLst>
              <a:path w="4099560">
                <a:moveTo>
                  <a:pt x="0" y="0"/>
                </a:moveTo>
                <a:lnTo>
                  <a:pt x="4099560" y="0"/>
                </a:lnTo>
              </a:path>
            </a:pathLst>
          </a:cu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wrap="square" lIns="0" tIns="0" rIns="0" bIns="0" rtlCol="0">
            <a:noAutofit/>
          </a:bodyPr>
          <a:lstStyle/>
          <a:p>
            <a:endParaRPr>
              <a:latin typeface="Arial" panose="020B0604020202020204" pitchFamily="34" charset="0"/>
              <a:ea typeface="KoPub돋움체 Bold" panose="02020603020101020101" pitchFamily="18" charset="-127"/>
              <a:cs typeface="Arial" panose="020B0604020202020204" pitchFamily="34" charset="0"/>
            </a:endParaRPr>
          </a:p>
        </p:txBody>
      </p:sp>
      <p:sp>
        <p:nvSpPr>
          <p:cNvPr id="16" name="TextBox 15">
            <a:extLst>
              <a:ext uri="{FF2B5EF4-FFF2-40B4-BE49-F238E27FC236}">
                <a16:creationId xmlns:a16="http://schemas.microsoft.com/office/drawing/2014/main" id="{DB90C6BC-9F18-4981-B7A2-18DC1966293F}"/>
              </a:ext>
            </a:extLst>
          </p:cNvPr>
          <p:cNvSpPr txBox="1"/>
          <p:nvPr/>
        </p:nvSpPr>
        <p:spPr>
          <a:xfrm>
            <a:off x="553980" y="1339217"/>
            <a:ext cx="2603216" cy="194528"/>
          </a:xfrm>
          <a:prstGeom prst="rect">
            <a:avLst/>
          </a:prstGeom>
          <a:noFill/>
        </p:spPr>
        <p:txBody>
          <a:bodyPr wrap="square" lIns="36000" tIns="0" rIns="36000" bIns="0" rtlCol="0">
            <a:noAutofit/>
          </a:bodyPr>
          <a:lstStyle/>
          <a:p>
            <a:r>
              <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A5BL</a:t>
            </a:r>
            <a:r>
              <a:rPr lang="ko-KR" altLang="en-US"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 개발사업 개요 및 </a:t>
            </a:r>
            <a:r>
              <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CF </a:t>
            </a:r>
            <a:r>
              <a:rPr lang="ko-KR" altLang="en-US"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세부 </a:t>
            </a:r>
            <a:endPar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17" name="Rectangle 13">
            <a:extLst>
              <a:ext uri="{FF2B5EF4-FFF2-40B4-BE49-F238E27FC236}">
                <a16:creationId xmlns:a16="http://schemas.microsoft.com/office/drawing/2014/main" id="{52C2B276-64F0-45B9-81D9-193A13342032}"/>
              </a:ext>
            </a:extLst>
          </p:cNvPr>
          <p:cNvSpPr/>
          <p:nvPr/>
        </p:nvSpPr>
        <p:spPr>
          <a:xfrm>
            <a:off x="491739" y="1333500"/>
            <a:ext cx="55796" cy="15675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oAutofit/>
          </a:bodyPr>
          <a:lstStyle/>
          <a:p>
            <a:pPr algn="ctr"/>
            <a:endParaRPr lang="ko-KR" altLang="en-US" sz="900" err="1">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graphicFrame>
        <p:nvGraphicFramePr>
          <p:cNvPr id="24" name="표 23">
            <a:extLst>
              <a:ext uri="{FF2B5EF4-FFF2-40B4-BE49-F238E27FC236}">
                <a16:creationId xmlns:a16="http://schemas.microsoft.com/office/drawing/2014/main" id="{B1999EE0-8A1A-4BC9-8735-2B28686647A6}"/>
              </a:ext>
            </a:extLst>
          </p:cNvPr>
          <p:cNvGraphicFramePr>
            <a:graphicFrameLocks noGrp="1"/>
          </p:cNvGraphicFramePr>
          <p:nvPr>
            <p:extLst>
              <p:ext uri="{D42A27DB-BD31-4B8C-83A1-F6EECF244321}">
                <p14:modId xmlns:p14="http://schemas.microsoft.com/office/powerpoint/2010/main" val="1948959841"/>
              </p:ext>
            </p:extLst>
          </p:nvPr>
        </p:nvGraphicFramePr>
        <p:xfrm>
          <a:off x="488949" y="1607217"/>
          <a:ext cx="4356000" cy="1458000"/>
        </p:xfrm>
        <a:graphic>
          <a:graphicData uri="http://schemas.openxmlformats.org/drawingml/2006/table">
            <a:tbl>
              <a:tblPr/>
              <a:tblGrid>
                <a:gridCol w="1155045">
                  <a:extLst>
                    <a:ext uri="{9D8B030D-6E8A-4147-A177-3AD203B41FA5}">
                      <a16:colId xmlns:a16="http://schemas.microsoft.com/office/drawing/2014/main" val="4287488690"/>
                    </a:ext>
                  </a:extLst>
                </a:gridCol>
                <a:gridCol w="3200955">
                  <a:extLst>
                    <a:ext uri="{9D8B030D-6E8A-4147-A177-3AD203B41FA5}">
                      <a16:colId xmlns:a16="http://schemas.microsoft.com/office/drawing/2014/main" val="3004727"/>
                    </a:ext>
                  </a:extLst>
                </a:gridCol>
              </a:tblGrid>
              <a:tr h="162000">
                <a:tc gridSpan="2">
                  <a:txBody>
                    <a:bodyPr/>
                    <a:lstStyle/>
                    <a:p>
                      <a:pPr algn="ctr" rtl="0"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사업개요</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5EB8"/>
                    </a:solidFill>
                  </a:tcPr>
                </a:tc>
                <a:tc hMerge="1">
                  <a:txBody>
                    <a:bodyPr/>
                    <a:lstStyle/>
                    <a:p>
                      <a:pPr algn="ctr" rtl="0" fontAlgn="ctr"/>
                      <a:endParaRPr lang="en-US" sz="800" b="0" i="0" u="none" strike="noStrike" dirty="0">
                        <a:solidFill>
                          <a:srgbClr val="FFFFFF"/>
                        </a:solidFill>
                        <a:effectLst/>
                        <a:latin typeface="KoPub돋움체 Bold" panose="02020603020101020101" pitchFamily="18" charset="-127"/>
                        <a:ea typeface="KoPub돋움체 Bold" panose="02020603020101020101" pitchFamily="18" charset="-127"/>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5EB8"/>
                    </a:solidFill>
                  </a:tcPr>
                </a:tc>
                <a:extLst>
                  <a:ext uri="{0D108BD9-81ED-4DB2-BD59-A6C34878D82A}">
                    <a16:rowId xmlns:a16="http://schemas.microsoft.com/office/drawing/2014/main" val="1763682469"/>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사업명</a:t>
                      </a:r>
                      <a:endParaRPr lang="en-US" altLang="ko-KR"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rtl="0" fontAlgn="ctr"/>
                      <a:r>
                        <a:rPr lang="ko-KR" altLang="en-US" sz="800" b="0" i="0" u="none" strike="noStrike" dirty="0" err="1">
                          <a:solidFill>
                            <a:schemeClr val="tx1"/>
                          </a:solidFill>
                          <a:effectLst/>
                          <a:latin typeface="Arial" panose="020B0604020202020204" pitchFamily="34" charset="0"/>
                          <a:ea typeface="+mj-ea"/>
                          <a:cs typeface="Arial" panose="020B0604020202020204" pitchFamily="34" charset="0"/>
                        </a:rPr>
                        <a:t>디오션시티</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 </a:t>
                      </a:r>
                      <a:r>
                        <a:rPr lang="ko-KR" altLang="en-US" sz="800" b="0" i="0" u="none" strike="noStrike" dirty="0" err="1">
                          <a:solidFill>
                            <a:schemeClr val="tx1"/>
                          </a:solidFill>
                          <a:effectLst/>
                          <a:latin typeface="Arial" panose="020B0604020202020204" pitchFamily="34" charset="0"/>
                          <a:ea typeface="+mj-ea"/>
                          <a:cs typeface="Arial" panose="020B0604020202020204" pitchFamily="34" charset="0"/>
                        </a:rPr>
                        <a:t>더샵</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차</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58906008"/>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면적</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사업면적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36,977m</a:t>
                      </a:r>
                      <a:r>
                        <a:rPr lang="en-US" altLang="ko-KR" sz="800" b="0" i="0" u="none" strike="noStrike" baseline="30000" dirty="0">
                          <a:solidFill>
                            <a:schemeClr val="tx1"/>
                          </a:solidFill>
                          <a:effectLst/>
                          <a:latin typeface="Arial" panose="020B0604020202020204" pitchFamily="34" charset="0"/>
                          <a:ea typeface="+mj-ea"/>
                          <a:cs typeface="Arial" panose="020B0604020202020204" pitchFamily="34" charset="0"/>
                        </a:rPr>
                        <a:t>2</a:t>
                      </a:r>
                      <a:r>
                        <a:rPr lang="en-US" altLang="ko-KR" sz="800" b="0" i="0" u="none" strike="noStrike" baseline="0" dirty="0">
                          <a:solidFill>
                            <a:schemeClr val="tx1"/>
                          </a:solidFill>
                          <a:effectLst/>
                          <a:latin typeface="Arial" panose="020B0604020202020204" pitchFamily="34" charset="0"/>
                          <a:ea typeface="+mj-ea"/>
                          <a:cs typeface="Arial" panose="020B0604020202020204" pitchFamily="34" charset="0"/>
                        </a:rPr>
                        <a:t> / </a:t>
                      </a:r>
                      <a:r>
                        <a:rPr lang="ko-KR" altLang="en-US" sz="800" b="0" i="0" u="none" strike="noStrike" baseline="0" dirty="0">
                          <a:solidFill>
                            <a:schemeClr val="tx1"/>
                          </a:solidFill>
                          <a:effectLst/>
                          <a:latin typeface="Arial" panose="020B0604020202020204" pitchFamily="34" charset="0"/>
                          <a:ea typeface="+mj-ea"/>
                          <a:cs typeface="Arial" panose="020B0604020202020204" pitchFamily="34" charset="0"/>
                        </a:rPr>
                        <a:t>연면적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127,853m</a:t>
                      </a:r>
                      <a:r>
                        <a:rPr lang="en-US" altLang="ko-KR" sz="800" b="0" i="0" u="none" strike="noStrike" baseline="30000" dirty="0">
                          <a:solidFill>
                            <a:schemeClr val="tx1"/>
                          </a:solidFill>
                          <a:effectLst/>
                          <a:latin typeface="Arial" panose="020B0604020202020204" pitchFamily="34" charset="0"/>
                          <a:ea typeface="+mj-ea"/>
                          <a:cs typeface="Arial" panose="020B0604020202020204" pitchFamily="34" charset="0"/>
                        </a:rPr>
                        <a:t>2</a:t>
                      </a:r>
                      <a:r>
                        <a:rPr lang="ko-KR" altLang="en-US" sz="800" b="0" i="0" u="none" strike="noStrike" baseline="0" dirty="0">
                          <a:solidFill>
                            <a:schemeClr val="tx1"/>
                          </a:solidFill>
                          <a:effectLst/>
                          <a:latin typeface="Arial" panose="020B0604020202020204" pitchFamily="34" charset="0"/>
                          <a:ea typeface="+mj-ea"/>
                          <a:cs typeface="Arial" panose="020B0604020202020204" pitchFamily="34" charset="0"/>
                        </a:rPr>
                        <a:t> </a:t>
                      </a:r>
                      <a:endParaRPr lang="en-US" altLang="ko-KR" sz="800" b="0" i="0" u="none" strike="noStrike" baseline="0"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797980399"/>
                  </a:ext>
                </a:extLst>
              </a:tr>
              <a:tr h="162000">
                <a:tc>
                  <a:txBody>
                    <a:bodyPr/>
                    <a:lstStyle/>
                    <a:p>
                      <a:pPr algn="ctr" rtl="0" fontAlgn="ctr"/>
                      <a:r>
                        <a:rPr lang="ko-KR" altLang="en-US" sz="800" b="1" i="0" u="none" strike="noStrike" dirty="0" err="1">
                          <a:solidFill>
                            <a:srgbClr val="000000"/>
                          </a:solidFill>
                          <a:effectLst/>
                          <a:latin typeface="Arial" panose="020B0604020202020204" pitchFamily="34" charset="0"/>
                          <a:ea typeface="+mj-ea"/>
                          <a:cs typeface="Arial" panose="020B0604020202020204" pitchFamily="34" charset="0"/>
                        </a:rPr>
                        <a:t>세대수</a:t>
                      </a:r>
                      <a:endParaRPr lang="en-US" altLang="ko-KR"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771</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세대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 </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188.31</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평</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63048332"/>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평당 분양가</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879</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만원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 </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1,500</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만원</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43463788"/>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분양일 </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2021</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월</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576105820"/>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입주일</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2023</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7</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월</a:t>
                      </a:r>
                      <a:endParaRPr lang="en-US" altLang="ko-KR" sz="800" b="0" i="0" u="none" strike="noStrike" dirty="0">
                        <a:solidFill>
                          <a:schemeClr val="tx1"/>
                        </a:solidFill>
                        <a:effectLst/>
                        <a:latin typeface="Arial" panose="020B0604020202020204" pitchFamily="34" charset="0"/>
                        <a:ea typeface="+mj-ea"/>
                        <a:cs typeface="Arial" panose="020B0604020202020204" pitchFamily="34" charset="0"/>
                      </a:endParaRP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713409413"/>
                  </a:ext>
                </a:extLst>
              </a:tr>
              <a:tr h="162000">
                <a:tc>
                  <a:txBody>
                    <a:bodyPr/>
                    <a:lstStyle/>
                    <a:p>
                      <a:pPr algn="ctr" rtl="0" fontAlgn="ctr"/>
                      <a:r>
                        <a:rPr lang="ko-KR" altLang="en-US" sz="800" b="1" i="0" u="none" strike="noStrike" dirty="0" err="1">
                          <a:solidFill>
                            <a:srgbClr val="000000"/>
                          </a:solidFill>
                          <a:effectLst/>
                          <a:latin typeface="Arial" panose="020B0604020202020204" pitchFamily="34" charset="0"/>
                          <a:ea typeface="+mj-ea"/>
                          <a:cs typeface="Arial" panose="020B0604020202020204" pitchFamily="34" charset="0"/>
                        </a:rPr>
                        <a:t>분양률</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공동주택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100% / </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상가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0% (2023</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4</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월 분양 예정</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a:t>
                      </a: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887240517"/>
                  </a:ext>
                </a:extLst>
              </a:tr>
              <a:tr h="162000">
                <a:tc>
                  <a:txBody>
                    <a:bodyPr/>
                    <a:lstStyle/>
                    <a:p>
                      <a:pPr algn="ctr" rtl="0"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진행현황</a:t>
                      </a:r>
                      <a:endParaRPr 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rtl="0" fontAlgn="ct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사업 진행 중</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 2022</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년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3</a:t>
                      </a:r>
                      <a:r>
                        <a:rPr lang="ko-KR" altLang="en-US" sz="800" b="0" i="0" u="none" strike="noStrike" dirty="0">
                          <a:solidFill>
                            <a:schemeClr val="tx1"/>
                          </a:solidFill>
                          <a:effectLst/>
                          <a:latin typeface="Arial" panose="020B0604020202020204" pitchFamily="34" charset="0"/>
                          <a:ea typeface="+mj-ea"/>
                          <a:cs typeface="Arial" panose="020B0604020202020204" pitchFamily="34" charset="0"/>
                        </a:rPr>
                        <a:t>월말 현재 진행률 </a:t>
                      </a:r>
                      <a:r>
                        <a:rPr lang="en-US" altLang="ko-KR" sz="800" b="0" i="0" u="none" strike="noStrike" dirty="0">
                          <a:solidFill>
                            <a:schemeClr val="tx1"/>
                          </a:solidFill>
                          <a:effectLst/>
                          <a:latin typeface="Arial" panose="020B0604020202020204" pitchFamily="34" charset="0"/>
                          <a:ea typeface="+mj-ea"/>
                          <a:cs typeface="Arial" panose="020B0604020202020204" pitchFamily="34" charset="0"/>
                        </a:rPr>
                        <a:t>35.8%</a:t>
                      </a:r>
                    </a:p>
                  </a:txBody>
                  <a:tcPr marL="0" marR="3600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22097801"/>
                  </a:ext>
                </a:extLst>
              </a:tr>
            </a:tbl>
          </a:graphicData>
        </a:graphic>
      </p:graphicFrame>
      <p:sp>
        <p:nvSpPr>
          <p:cNvPr id="48" name="직사각형 47">
            <a:extLst>
              <a:ext uri="{FF2B5EF4-FFF2-40B4-BE49-F238E27FC236}">
                <a16:creationId xmlns:a16="http://schemas.microsoft.com/office/drawing/2014/main" id="{89327E8E-1587-422A-8627-D81474281266}"/>
              </a:ext>
            </a:extLst>
          </p:cNvPr>
          <p:cNvSpPr/>
          <p:nvPr/>
        </p:nvSpPr>
        <p:spPr>
          <a:xfrm>
            <a:off x="488949" y="3980667"/>
            <a:ext cx="4356000" cy="224028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108000" rtlCol="0" anchor="t"/>
          <a:lstStyle/>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A4BL~A5BL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은 실무적 편의상 직접법으로 작성한 현금흐름을 기재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p>
          <a:p>
            <a:pPr>
              <a:spcBef>
                <a:spcPts val="300"/>
              </a:spcBef>
            </a:pPr>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&lt;FY20&gt;</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유입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PF</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390</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차입 </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유출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토지매입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339</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차입 금융비용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13</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사업비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14</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등</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&lt;FY21&gt;</a:t>
            </a: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유입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분양대금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497</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수취</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유출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공사대금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337</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차입 금융비용 및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PF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상환</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88</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  사업비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69</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등 </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&lt;FY22.1Q&gt;</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유입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분양대금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239</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수취 </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a:p>
            <a:pPr>
              <a:spcBef>
                <a:spcPts val="300"/>
              </a:spcBef>
            </a:pP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유출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공사대금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106</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차입 금융비용 및 </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PF </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상환</a:t>
            </a:r>
            <a:r>
              <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rPr>
              <a:t> 43</a:t>
            </a:r>
            <a:r>
              <a:rPr lang="ko-KR" altLang="en-US" sz="800" dirty="0">
                <a:solidFill>
                  <a:schemeClr val="tx1"/>
                </a:solidFill>
                <a:latin typeface="Arial" panose="020B0604020202020204" pitchFamily="34" charset="0"/>
                <a:ea typeface="KoPub돋움체 Medium" panose="02020603020101020101"/>
                <a:cs typeface="Arial" panose="020B0604020202020204" pitchFamily="34" charset="0"/>
              </a:rPr>
              <a:t>억원 등</a:t>
            </a:r>
            <a:endParaRPr lang="en-US" altLang="ko-KR" sz="800" dirty="0">
              <a:solidFill>
                <a:schemeClr val="tx1"/>
              </a:solidFill>
              <a:latin typeface="Arial" panose="020B0604020202020204" pitchFamily="34" charset="0"/>
              <a:ea typeface="KoPub돋움체 Medium" panose="02020603020101020101"/>
              <a:cs typeface="Arial" panose="020B0604020202020204" pitchFamily="34" charset="0"/>
            </a:endParaRPr>
          </a:p>
        </p:txBody>
      </p:sp>
      <p:graphicFrame>
        <p:nvGraphicFramePr>
          <p:cNvPr id="51" name="표 50">
            <a:extLst>
              <a:ext uri="{FF2B5EF4-FFF2-40B4-BE49-F238E27FC236}">
                <a16:creationId xmlns:a16="http://schemas.microsoft.com/office/drawing/2014/main" id="{6FFCA8CC-F353-469A-A310-2BFA1C9D5221}"/>
              </a:ext>
            </a:extLst>
          </p:cNvPr>
          <p:cNvGraphicFramePr>
            <a:graphicFrameLocks noGrp="1"/>
          </p:cNvGraphicFramePr>
          <p:nvPr>
            <p:extLst>
              <p:ext uri="{D42A27DB-BD31-4B8C-83A1-F6EECF244321}">
                <p14:modId xmlns:p14="http://schemas.microsoft.com/office/powerpoint/2010/main" val="3057799201"/>
              </p:ext>
            </p:extLst>
          </p:nvPr>
        </p:nvGraphicFramePr>
        <p:xfrm>
          <a:off x="488949" y="3169457"/>
          <a:ext cx="4355999" cy="720000"/>
        </p:xfrm>
        <a:graphic>
          <a:graphicData uri="http://schemas.openxmlformats.org/drawingml/2006/table">
            <a:tbl>
              <a:tblPr/>
              <a:tblGrid>
                <a:gridCol w="1257101">
                  <a:extLst>
                    <a:ext uri="{9D8B030D-6E8A-4147-A177-3AD203B41FA5}">
                      <a16:colId xmlns:a16="http://schemas.microsoft.com/office/drawing/2014/main" val="476689646"/>
                    </a:ext>
                  </a:extLst>
                </a:gridCol>
                <a:gridCol w="467758">
                  <a:extLst>
                    <a:ext uri="{9D8B030D-6E8A-4147-A177-3AD203B41FA5}">
                      <a16:colId xmlns:a16="http://schemas.microsoft.com/office/drawing/2014/main" val="1837101534"/>
                    </a:ext>
                  </a:extLst>
                </a:gridCol>
                <a:gridCol w="657785">
                  <a:extLst>
                    <a:ext uri="{9D8B030D-6E8A-4147-A177-3AD203B41FA5}">
                      <a16:colId xmlns:a16="http://schemas.microsoft.com/office/drawing/2014/main" val="3936192787"/>
                    </a:ext>
                  </a:extLst>
                </a:gridCol>
                <a:gridCol w="657785">
                  <a:extLst>
                    <a:ext uri="{9D8B030D-6E8A-4147-A177-3AD203B41FA5}">
                      <a16:colId xmlns:a16="http://schemas.microsoft.com/office/drawing/2014/main" val="3045355770"/>
                    </a:ext>
                  </a:extLst>
                </a:gridCol>
                <a:gridCol w="657785">
                  <a:extLst>
                    <a:ext uri="{9D8B030D-6E8A-4147-A177-3AD203B41FA5}">
                      <a16:colId xmlns:a16="http://schemas.microsoft.com/office/drawing/2014/main" val="1720213230"/>
                    </a:ext>
                  </a:extLst>
                </a:gridCol>
                <a:gridCol w="657785">
                  <a:extLst>
                    <a:ext uri="{9D8B030D-6E8A-4147-A177-3AD203B41FA5}">
                      <a16:colId xmlns:a16="http://schemas.microsoft.com/office/drawing/2014/main" val="1582021366"/>
                    </a:ext>
                  </a:extLst>
                </a:gridCol>
              </a:tblGrid>
              <a:tr h="180000">
                <a:tc grid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과거 </a:t>
                      </a:r>
                      <a:r>
                        <a:rPr lang="en-US" altLang="ko-KR" sz="800" b="1" i="0" u="none" strike="noStrike" dirty="0">
                          <a:solidFill>
                            <a:srgbClr val="FFFFFF"/>
                          </a:solidFill>
                          <a:effectLst/>
                          <a:latin typeface="Arial" panose="020B0604020202020204" pitchFamily="34" charset="0"/>
                          <a:ea typeface="+mj-ea"/>
                          <a:cs typeface="Arial" panose="020B0604020202020204" pitchFamily="34" charset="0"/>
                        </a:rPr>
                        <a:t>CF </a:t>
                      </a: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변동</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extLst>
                  <a:ext uri="{0D108BD9-81ED-4DB2-BD59-A6C34878D82A}">
                    <a16:rowId xmlns:a16="http://schemas.microsoft.com/office/drawing/2014/main" val="3825713354"/>
                  </a:ext>
                </a:extLst>
              </a:tr>
              <a:tr h="180000">
                <a:tc>
                  <a:txBody>
                    <a:bodyPr/>
                    <a:lstStyle/>
                    <a:p>
                      <a:pPr algn="l" fontAlgn="ctr"/>
                      <a:r>
                        <a:rPr lang="en-US" sz="800" b="1" i="0" u="none" strike="noStrike" dirty="0">
                          <a:solidFill>
                            <a:srgbClr val="000000"/>
                          </a:solidFill>
                          <a:effectLst/>
                          <a:latin typeface="Arial" panose="020B0604020202020204" pitchFamily="34" charset="0"/>
                          <a:ea typeface="+mj-ea"/>
                          <a:cs typeface="Arial" panose="020B0604020202020204" pitchFamily="34" charset="0"/>
                        </a:rPr>
                        <a:t>A5(TOCF)</a:t>
                      </a:r>
                    </a:p>
                  </a:txBody>
                  <a:tcPr marL="27432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　</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1,783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154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8,515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111064422"/>
                  </a:ext>
                </a:extLst>
              </a:tr>
              <a:tr h="18000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현금유입</a:t>
                      </a:r>
                    </a:p>
                  </a:txBody>
                  <a:tcPr marL="41148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0" marR="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39,004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49,716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23,878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479071353"/>
                  </a:ext>
                </a:extLst>
              </a:tr>
              <a:tr h="18000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현금지출</a:t>
                      </a:r>
                    </a:p>
                  </a:txBody>
                  <a:tcPr marL="411480" marR="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0" marR="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(37,221)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(49,561)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(15,363)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220357124"/>
                  </a:ext>
                </a:extLst>
              </a:tr>
            </a:tbl>
          </a:graphicData>
        </a:graphic>
      </p:graphicFrame>
      <p:sp>
        <p:nvSpPr>
          <p:cNvPr id="39" name="object 4">
            <a:extLst>
              <a:ext uri="{FF2B5EF4-FFF2-40B4-BE49-F238E27FC236}">
                <a16:creationId xmlns:a16="http://schemas.microsoft.com/office/drawing/2014/main" id="{21FA4159-C359-469E-804A-5F95F6E3C89C}"/>
              </a:ext>
            </a:extLst>
          </p:cNvPr>
          <p:cNvSpPr/>
          <p:nvPr/>
        </p:nvSpPr>
        <p:spPr>
          <a:xfrm flipV="1">
            <a:off x="5065729" y="1440077"/>
            <a:ext cx="4320000" cy="93667"/>
          </a:xfrm>
          <a:custGeom>
            <a:avLst/>
            <a:gdLst/>
            <a:ahLst/>
            <a:cxnLst/>
            <a:rect l="l" t="t" r="r" b="b"/>
            <a:pathLst>
              <a:path w="4099560">
                <a:moveTo>
                  <a:pt x="0" y="0"/>
                </a:moveTo>
                <a:lnTo>
                  <a:pt x="4099560" y="0"/>
                </a:lnTo>
              </a:path>
            </a:pathLst>
          </a:cu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wrap="square" lIns="0" tIns="0" rIns="0" bIns="0" rtlCol="0">
            <a:noAutofit/>
          </a:bodyPr>
          <a:lstStyle/>
          <a:p>
            <a:endParaRPr>
              <a:latin typeface="Arial" panose="020B0604020202020204" pitchFamily="34" charset="0"/>
              <a:ea typeface="KoPub돋움체 Bold" panose="02020603020101020101" pitchFamily="18" charset="-127"/>
              <a:cs typeface="Arial" panose="020B0604020202020204" pitchFamily="34" charset="0"/>
            </a:endParaRPr>
          </a:p>
        </p:txBody>
      </p:sp>
      <p:sp>
        <p:nvSpPr>
          <p:cNvPr id="40" name="TextBox 39">
            <a:extLst>
              <a:ext uri="{FF2B5EF4-FFF2-40B4-BE49-F238E27FC236}">
                <a16:creationId xmlns:a16="http://schemas.microsoft.com/office/drawing/2014/main" id="{9E835649-FDAA-4B1E-82EA-24596FCF0388}"/>
              </a:ext>
            </a:extLst>
          </p:cNvPr>
          <p:cNvSpPr txBox="1"/>
          <p:nvPr/>
        </p:nvSpPr>
        <p:spPr>
          <a:xfrm>
            <a:off x="5130758" y="1339217"/>
            <a:ext cx="3327442" cy="194528"/>
          </a:xfrm>
          <a:prstGeom prst="rect">
            <a:avLst/>
          </a:prstGeom>
          <a:noFill/>
        </p:spPr>
        <p:txBody>
          <a:bodyPr wrap="square" lIns="36000" tIns="0" rIns="36000" bIns="0" rtlCol="0">
            <a:noAutofit/>
          </a:bodyPr>
          <a:lstStyle/>
          <a:p>
            <a:r>
              <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A5BL </a:t>
            </a:r>
            <a:r>
              <a:rPr lang="ko-KR" altLang="en-US" sz="1200" dirty="0">
                <a:solidFill>
                  <a:schemeClr val="tx2"/>
                </a:solidFill>
                <a:latin typeface="Arial" panose="020B0604020202020204" pitchFamily="34" charset="0"/>
                <a:ea typeface="KoPub돋움체 Bold" panose="02020603020101020101" pitchFamily="18" charset="-127"/>
                <a:cs typeface="Arial" panose="020B0604020202020204" pitchFamily="34" charset="0"/>
              </a:rPr>
              <a:t>개발사업 사업계획 기본가정 </a:t>
            </a:r>
            <a:endParaRPr lang="en-US" altLang="ko-KR" sz="1200" dirty="0">
              <a:solidFill>
                <a:schemeClr val="tx2"/>
              </a:solidFill>
              <a:latin typeface="Arial" panose="020B0604020202020204" pitchFamily="34" charset="0"/>
              <a:ea typeface="KoPub돋움체 Bold" panose="02020603020101020101" pitchFamily="18" charset="-127"/>
              <a:cs typeface="Arial" panose="020B0604020202020204" pitchFamily="34" charset="0"/>
            </a:endParaRPr>
          </a:p>
        </p:txBody>
      </p:sp>
      <p:sp>
        <p:nvSpPr>
          <p:cNvPr id="41" name="Rectangle 13">
            <a:extLst>
              <a:ext uri="{FF2B5EF4-FFF2-40B4-BE49-F238E27FC236}">
                <a16:creationId xmlns:a16="http://schemas.microsoft.com/office/drawing/2014/main" id="{81A99AA6-A351-4AB5-B7F2-2CC605DDD4B4}"/>
              </a:ext>
            </a:extLst>
          </p:cNvPr>
          <p:cNvSpPr/>
          <p:nvPr/>
        </p:nvSpPr>
        <p:spPr>
          <a:xfrm>
            <a:off x="5068518" y="1333500"/>
            <a:ext cx="55796" cy="15675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oAutofit/>
          </a:bodyPr>
          <a:lstStyle/>
          <a:p>
            <a:pPr algn="ctr"/>
            <a:endParaRPr lang="ko-KR" altLang="en-US" sz="900" err="1">
              <a:solidFill>
                <a:schemeClr val="bg1"/>
              </a:solidFill>
              <a:latin typeface="Arial" panose="020B0604020202020204" pitchFamily="34" charset="0"/>
              <a:ea typeface="KoPub돋움체 Bold" panose="02020603020101020101" pitchFamily="18" charset="-127"/>
              <a:cs typeface="Arial" panose="020B0604020202020204" pitchFamily="34" charset="0"/>
            </a:endParaRPr>
          </a:p>
        </p:txBody>
      </p:sp>
      <p:graphicFrame>
        <p:nvGraphicFramePr>
          <p:cNvPr id="49" name="표 48">
            <a:extLst>
              <a:ext uri="{FF2B5EF4-FFF2-40B4-BE49-F238E27FC236}">
                <a16:creationId xmlns:a16="http://schemas.microsoft.com/office/drawing/2014/main" id="{BEF2C649-3931-4726-B9FC-C4AC59447895}"/>
              </a:ext>
            </a:extLst>
          </p:cNvPr>
          <p:cNvGraphicFramePr>
            <a:graphicFrameLocks noGrp="1"/>
          </p:cNvGraphicFramePr>
          <p:nvPr>
            <p:extLst>
              <p:ext uri="{D42A27DB-BD31-4B8C-83A1-F6EECF244321}">
                <p14:modId xmlns:p14="http://schemas.microsoft.com/office/powerpoint/2010/main" val="1323816229"/>
              </p:ext>
            </p:extLst>
          </p:nvPr>
        </p:nvGraphicFramePr>
        <p:xfrm>
          <a:off x="5065729" y="1607217"/>
          <a:ext cx="4356000" cy="2871840"/>
        </p:xfrm>
        <a:graphic>
          <a:graphicData uri="http://schemas.openxmlformats.org/drawingml/2006/table">
            <a:tbl>
              <a:tblPr/>
              <a:tblGrid>
                <a:gridCol w="956380">
                  <a:extLst>
                    <a:ext uri="{9D8B030D-6E8A-4147-A177-3AD203B41FA5}">
                      <a16:colId xmlns:a16="http://schemas.microsoft.com/office/drawing/2014/main" val="2155988678"/>
                    </a:ext>
                  </a:extLst>
                </a:gridCol>
                <a:gridCol w="865964">
                  <a:extLst>
                    <a:ext uri="{9D8B030D-6E8A-4147-A177-3AD203B41FA5}">
                      <a16:colId xmlns:a16="http://schemas.microsoft.com/office/drawing/2014/main" val="1114983185"/>
                    </a:ext>
                  </a:extLst>
                </a:gridCol>
                <a:gridCol w="2533656">
                  <a:extLst>
                    <a:ext uri="{9D8B030D-6E8A-4147-A177-3AD203B41FA5}">
                      <a16:colId xmlns:a16="http://schemas.microsoft.com/office/drawing/2014/main" val="2923336620"/>
                    </a:ext>
                  </a:extLst>
                </a:gridCol>
              </a:tblGrid>
              <a:tr h="162000">
                <a:tc gridSpan="2">
                  <a:txBody>
                    <a:bodyPr/>
                    <a:lstStyle/>
                    <a:p>
                      <a:pPr algn="ctr" fontAlgn="ctr"/>
                      <a:r>
                        <a:rPr 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 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hMerge="1">
                  <a:txBody>
                    <a:bodyPr/>
                    <a:lstStyle/>
                    <a:p>
                      <a:pPr algn="ctr" fontAlgn="ctr"/>
                      <a:endParaRPr lang="ko-KR" sz="8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내용</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extLst>
                  <a:ext uri="{0D108BD9-81ED-4DB2-BD59-A6C34878D82A}">
                    <a16:rowId xmlns:a16="http://schemas.microsoft.com/office/drawing/2014/main" val="1866596089"/>
                  </a:ext>
                </a:extLst>
              </a:tr>
              <a:tr h="360000">
                <a:tc gridSpan="2">
                  <a:txBody>
                    <a:bodyPr/>
                    <a:lstStyle/>
                    <a:p>
                      <a:pPr algn="ctr" fontAlgn="ctr"/>
                      <a:r>
                        <a:rPr 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분석개시시점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hMerge="1">
                  <a:txBody>
                    <a:bodyPr/>
                    <a:lstStyle/>
                    <a:p>
                      <a:pPr algn="ctr" fontAlgn="ctr"/>
                      <a:endParaRPr lang="ko-KR"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2022년 3월 (2022년 3월까지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발생한</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현금유출입액을</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기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발생으로</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가정</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08709277"/>
                  </a:ext>
                </a:extLst>
              </a:tr>
              <a:tr h="162000">
                <a:tc gridSpan="2">
                  <a:txBody>
                    <a:bodyPr/>
                    <a:lstStyle/>
                    <a:p>
                      <a:pPr algn="ctr" fontAlgn="ctr"/>
                      <a:r>
                        <a:rPr 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공사기간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hMerge="1">
                  <a:txBody>
                    <a:bodyPr/>
                    <a:lstStyle/>
                    <a:p>
                      <a:pPr algn="ctr" fontAlgn="ctr"/>
                      <a:endParaRPr lang="ko-KR"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2020년 10월 – 2023년 10월(</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공사기간</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37개월)</a:t>
                      </a:r>
                      <a:endPar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56108702"/>
                  </a:ext>
                </a:extLst>
              </a:tr>
              <a:tr h="162000">
                <a:tc rowSpan="2">
                  <a:txBody>
                    <a:bodyPr/>
                    <a:lstStyle/>
                    <a:p>
                      <a:pPr algn="ctr" fontAlgn="ctr"/>
                      <a:r>
                        <a:rPr 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분양개시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공동주택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2021년 2월 </a:t>
                      </a:r>
                      <a:endPar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40441835"/>
                  </a:ext>
                </a:extLst>
              </a:tr>
              <a:tr h="162000">
                <a:tc vMerge="1">
                  <a:txBody>
                    <a:bodyPr/>
                    <a:lstStyle/>
                    <a:p>
                      <a:pPr latinLnBrk="1"/>
                      <a:endParaRPr lang="ko-KR" altLang="en-US"/>
                    </a:p>
                  </a:txBody>
                  <a:tcPr/>
                </a:tc>
                <a:tc>
                  <a:txBody>
                    <a:bodyPr/>
                    <a:lstStyle/>
                    <a:p>
                      <a:pPr algn="ctr" fontAlgn="ctr"/>
                      <a:r>
                        <a:rPr 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근린생활시설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2023년 4월 </a:t>
                      </a:r>
                      <a:endPar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01950719"/>
                  </a:ext>
                </a:extLst>
              </a:tr>
              <a:tr h="162000">
                <a:tc rowSpan="6">
                  <a:txBody>
                    <a:bodyPr/>
                    <a:lstStyle/>
                    <a:p>
                      <a:pPr algn="ctr" fontAlgn="ctr"/>
                      <a:r>
                        <a:rPr 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분양가</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rowSpan="5">
                  <a:txBody>
                    <a:bodyPr/>
                    <a:lstStyle/>
                    <a:p>
                      <a:pPr algn="ctr" latinLnBrk="1"/>
                      <a:r>
                        <a:rPr 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공동주택</a:t>
                      </a:r>
                      <a:endParaRPr lang="ko-KR" altLang="en-US" dirty="0">
                        <a:latin typeface="Arial" panose="020B0604020202020204" pitchFamily="34" charset="0"/>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33.16~33.19평형: 861만원~876만원/평</a:t>
                      </a:r>
                      <a:endPar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11971330"/>
                  </a:ext>
                </a:extLst>
              </a:tr>
              <a:tr h="162000">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40.94평형 : 884만원/평</a:t>
                      </a:r>
                      <a:endPar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18617755"/>
                  </a:ext>
                </a:extLst>
              </a:tr>
              <a:tr h="162000">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47.8평형 : 889만원/평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02417857"/>
                  </a:ext>
                </a:extLst>
              </a:tr>
              <a:tr h="162000">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55.77평형 : 949만원/평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72381316"/>
                  </a:ext>
                </a:extLst>
              </a:tr>
              <a:tr h="162000">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59.75평형 : 966만원/평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1095054"/>
                  </a:ext>
                </a:extLst>
              </a:tr>
              <a:tr h="162000">
                <a:tc vMerge="1">
                  <a:txBody>
                    <a:bodyPr/>
                    <a:lstStyle/>
                    <a:p>
                      <a:pPr algn="ctr" fontAlgn="ctr"/>
                      <a:r>
                        <a:rPr lang="ko-KR"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latinLnBrk="1"/>
                      <a:r>
                        <a:rPr 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근린생활시설</a:t>
                      </a:r>
                      <a:endParaRPr lang="ko-KR" altLang="en-US" dirty="0">
                        <a:latin typeface="Arial" panose="020B0604020202020204" pitchFamily="34" charset="0"/>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평균 1,500만원/평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56793937"/>
                  </a:ext>
                </a:extLst>
              </a:tr>
              <a:tr h="162000">
                <a:tc rowSpan="2">
                  <a:txBody>
                    <a:bodyPr/>
                    <a:lstStyle/>
                    <a:p>
                      <a:pPr algn="ctr" fontAlgn="ctr"/>
                      <a:r>
                        <a:rPr 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준공 전 분양률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latinLnBrk="1"/>
                      <a:r>
                        <a:rPr 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공동주택</a:t>
                      </a:r>
                      <a:endParaRPr lang="ko-KR" altLang="en-US">
                        <a:latin typeface="Arial" panose="020B0604020202020204" pitchFamily="34" charset="0"/>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endPar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99408117"/>
                  </a:ext>
                </a:extLst>
              </a:tr>
              <a:tr h="162000">
                <a:tc vMerge="1">
                  <a:txBody>
                    <a:bodyPr/>
                    <a:lstStyle/>
                    <a:p>
                      <a:pPr latinLnBrk="1"/>
                      <a:endParaRPr lang="ko-KR" altLang="en-US"/>
                    </a:p>
                  </a:txBody>
                  <a:tcPr/>
                </a:tc>
                <a:tc>
                  <a:txBody>
                    <a:bodyPr/>
                    <a:lstStyle/>
                    <a:p>
                      <a:pPr algn="ctr" latinLnBrk="1"/>
                      <a:r>
                        <a:rPr 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근린생활시설</a:t>
                      </a:r>
                      <a:endParaRPr lang="ko-KR" altLang="en-US" dirty="0">
                        <a:latin typeface="Arial" panose="020B0604020202020204" pitchFamily="34" charset="0"/>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endPar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71131478"/>
                  </a:ext>
                </a:extLst>
              </a:tr>
              <a:tr h="162000">
                <a:tc gridSpan="2">
                  <a:txBody>
                    <a:bodyPr/>
                    <a:lstStyle/>
                    <a:p>
                      <a:pPr algn="ctr" fontAlgn="ctr"/>
                      <a:r>
                        <a:rPr 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미분양분 처리에 대한 가정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hMerge="1">
                  <a:txBody>
                    <a:bodyPr/>
                    <a:lstStyle/>
                    <a:p>
                      <a:pPr algn="ctr" fontAlgn="ctr"/>
                      <a:endParaRPr lang="ko-KR"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미분양 없음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04807396"/>
                  </a:ext>
                </a:extLst>
              </a:tr>
              <a:tr h="162000">
                <a:tc rowSpan="2">
                  <a:txBody>
                    <a:bodyPr/>
                    <a:lstStyle/>
                    <a:p>
                      <a:pPr algn="ctr" fontAlgn="ctr"/>
                      <a:r>
                        <a:rPr 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분양대금납입조건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latinLnBrk="1"/>
                      <a:r>
                        <a:rPr 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공동주택</a:t>
                      </a:r>
                      <a:endParaRPr lang="ko-KR" altLang="en-US" dirty="0">
                        <a:latin typeface="Arial" panose="020B0604020202020204" pitchFamily="34" charset="0"/>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계약금1, 2차(각 3.6% / 6.4%), 1~6차 중도금(각 10%), 잔금(30%)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96844390"/>
                  </a:ext>
                </a:extLst>
              </a:tr>
              <a:tr h="162000">
                <a:tc vMerge="1">
                  <a:txBody>
                    <a:bodyPr/>
                    <a:lstStyle/>
                    <a:p>
                      <a:pPr latinLnBrk="1"/>
                      <a:endParaRPr lang="ko-KR" altLang="en-US"/>
                    </a:p>
                  </a:txBody>
                  <a:tcPr/>
                </a:tc>
                <a:tc>
                  <a:txBody>
                    <a:bodyPr/>
                    <a:lstStyle/>
                    <a:p>
                      <a:pPr algn="ctr" latinLnBrk="1"/>
                      <a:r>
                        <a:rPr 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근린생활시설</a:t>
                      </a:r>
                      <a:endParaRPr lang="ko-KR" altLang="en-US" dirty="0">
                        <a:latin typeface="Arial" panose="020B0604020202020204" pitchFamily="34" charset="0"/>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계약금(20%), 잔금(80%)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17794242"/>
                  </a:ext>
                </a:extLst>
              </a:tr>
            </a:tbl>
          </a:graphicData>
        </a:graphic>
      </p:graphicFrame>
      <p:graphicFrame>
        <p:nvGraphicFramePr>
          <p:cNvPr id="11" name="표 10">
            <a:extLst>
              <a:ext uri="{FF2B5EF4-FFF2-40B4-BE49-F238E27FC236}">
                <a16:creationId xmlns:a16="http://schemas.microsoft.com/office/drawing/2014/main" id="{3DC48D3F-E0DD-4ECA-89D5-1D6215974498}"/>
              </a:ext>
            </a:extLst>
          </p:cNvPr>
          <p:cNvGraphicFramePr>
            <a:graphicFrameLocks noGrp="1"/>
          </p:cNvGraphicFramePr>
          <p:nvPr>
            <p:extLst>
              <p:ext uri="{D42A27DB-BD31-4B8C-83A1-F6EECF244321}">
                <p14:modId xmlns:p14="http://schemas.microsoft.com/office/powerpoint/2010/main" val="3689204710"/>
              </p:ext>
            </p:extLst>
          </p:nvPr>
        </p:nvGraphicFramePr>
        <p:xfrm>
          <a:off x="5065729" y="4654270"/>
          <a:ext cx="4358097" cy="432000"/>
        </p:xfrm>
        <a:graphic>
          <a:graphicData uri="http://schemas.openxmlformats.org/drawingml/2006/table">
            <a:tbl>
              <a:tblPr/>
              <a:tblGrid>
                <a:gridCol w="484233">
                  <a:extLst>
                    <a:ext uri="{9D8B030D-6E8A-4147-A177-3AD203B41FA5}">
                      <a16:colId xmlns:a16="http://schemas.microsoft.com/office/drawing/2014/main" val="858506940"/>
                    </a:ext>
                  </a:extLst>
                </a:gridCol>
                <a:gridCol w="484233">
                  <a:extLst>
                    <a:ext uri="{9D8B030D-6E8A-4147-A177-3AD203B41FA5}">
                      <a16:colId xmlns:a16="http://schemas.microsoft.com/office/drawing/2014/main" val="1317589885"/>
                    </a:ext>
                  </a:extLst>
                </a:gridCol>
                <a:gridCol w="484233">
                  <a:extLst>
                    <a:ext uri="{9D8B030D-6E8A-4147-A177-3AD203B41FA5}">
                      <a16:colId xmlns:a16="http://schemas.microsoft.com/office/drawing/2014/main" val="3108041240"/>
                    </a:ext>
                  </a:extLst>
                </a:gridCol>
                <a:gridCol w="484233">
                  <a:extLst>
                    <a:ext uri="{9D8B030D-6E8A-4147-A177-3AD203B41FA5}">
                      <a16:colId xmlns:a16="http://schemas.microsoft.com/office/drawing/2014/main" val="3614506330"/>
                    </a:ext>
                  </a:extLst>
                </a:gridCol>
                <a:gridCol w="484233">
                  <a:extLst>
                    <a:ext uri="{9D8B030D-6E8A-4147-A177-3AD203B41FA5}">
                      <a16:colId xmlns:a16="http://schemas.microsoft.com/office/drawing/2014/main" val="2217580413"/>
                    </a:ext>
                  </a:extLst>
                </a:gridCol>
                <a:gridCol w="484233">
                  <a:extLst>
                    <a:ext uri="{9D8B030D-6E8A-4147-A177-3AD203B41FA5}">
                      <a16:colId xmlns:a16="http://schemas.microsoft.com/office/drawing/2014/main" val="2313167837"/>
                    </a:ext>
                  </a:extLst>
                </a:gridCol>
                <a:gridCol w="484233">
                  <a:extLst>
                    <a:ext uri="{9D8B030D-6E8A-4147-A177-3AD203B41FA5}">
                      <a16:colId xmlns:a16="http://schemas.microsoft.com/office/drawing/2014/main" val="3555606929"/>
                    </a:ext>
                  </a:extLst>
                </a:gridCol>
                <a:gridCol w="484233">
                  <a:extLst>
                    <a:ext uri="{9D8B030D-6E8A-4147-A177-3AD203B41FA5}">
                      <a16:colId xmlns:a16="http://schemas.microsoft.com/office/drawing/2014/main" val="3666708342"/>
                    </a:ext>
                  </a:extLst>
                </a:gridCol>
                <a:gridCol w="484233">
                  <a:extLst>
                    <a:ext uri="{9D8B030D-6E8A-4147-A177-3AD203B41FA5}">
                      <a16:colId xmlns:a16="http://schemas.microsoft.com/office/drawing/2014/main" val="3368664486"/>
                    </a:ext>
                  </a:extLst>
                </a:gridCol>
              </a:tblGrid>
              <a:tr h="144000">
                <a:tc>
                  <a:txBody>
                    <a:bodyPr/>
                    <a:lstStyle/>
                    <a:p>
                      <a:pPr algn="ctr"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구분</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계약금</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1</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차</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2</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차</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3</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차</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4</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차</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5</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차</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6</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차</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잔금</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extLst>
                  <a:ext uri="{0D108BD9-81ED-4DB2-BD59-A6C34878D82A}">
                    <a16:rowId xmlns:a16="http://schemas.microsoft.com/office/drawing/2014/main" val="162888092"/>
                  </a:ext>
                </a:extLst>
              </a:tr>
              <a:tr h="144000">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일정</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Mar-21</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Jul-21</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Jan-22</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Apr-22</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Aug-22</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Nov-22</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Feb-23</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Jul-23</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26524583"/>
                  </a:ext>
                </a:extLst>
              </a:tr>
              <a:tr h="144000">
                <a:tc>
                  <a:txBody>
                    <a:bodyPr/>
                    <a:lstStyle/>
                    <a:p>
                      <a:pPr algn="ct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분양대금</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10%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10%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10%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10%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10%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10%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10%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30%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18054965"/>
                  </a:ext>
                </a:extLst>
              </a:tr>
            </a:tbl>
          </a:graphicData>
        </a:graphic>
      </p:graphicFrame>
      <p:sp>
        <p:nvSpPr>
          <p:cNvPr id="13" name="직사각형 12">
            <a:extLst>
              <a:ext uri="{FF2B5EF4-FFF2-40B4-BE49-F238E27FC236}">
                <a16:creationId xmlns:a16="http://schemas.microsoft.com/office/drawing/2014/main" id="{E89164E6-F1D4-4BAF-A2D4-2CBDCADF8801}"/>
              </a:ext>
            </a:extLst>
          </p:cNvPr>
          <p:cNvSpPr/>
          <p:nvPr/>
        </p:nvSpPr>
        <p:spPr>
          <a:xfrm>
            <a:off x="5065729" y="4492404"/>
            <a:ext cx="3327442" cy="185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&lt;</a:t>
            </a:r>
            <a:r>
              <a:rPr lang="ko-KR" altLang="en-US" sz="800" b="1" dirty="0">
                <a:solidFill>
                  <a:schemeClr val="tx1"/>
                </a:solidFill>
                <a:latin typeface="Arial" panose="020B0604020202020204" pitchFamily="34" charset="0"/>
                <a:ea typeface="KoPub돋움체 Medium" panose="02020603020101020101"/>
                <a:cs typeface="Arial" panose="020B0604020202020204" pitchFamily="34" charset="0"/>
              </a:rPr>
              <a:t>분양대금 수취일정</a:t>
            </a:r>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&gt;</a:t>
            </a:r>
            <a:endParaRPr lang="ko-KR" altLang="en-US" sz="800" b="1" dirty="0">
              <a:solidFill>
                <a:schemeClr val="tx1"/>
              </a:solidFill>
              <a:latin typeface="Arial" panose="020B0604020202020204" pitchFamily="34" charset="0"/>
              <a:ea typeface="KoPub돋움체 Medium" panose="02020603020101020101"/>
              <a:cs typeface="Arial" panose="020B0604020202020204" pitchFamily="34" charset="0"/>
            </a:endParaRPr>
          </a:p>
        </p:txBody>
      </p:sp>
      <p:graphicFrame>
        <p:nvGraphicFramePr>
          <p:cNvPr id="18" name="표 17">
            <a:extLst>
              <a:ext uri="{FF2B5EF4-FFF2-40B4-BE49-F238E27FC236}">
                <a16:creationId xmlns:a16="http://schemas.microsoft.com/office/drawing/2014/main" id="{B09FBCC0-7634-46D6-8227-5DA007CE1AA6}"/>
              </a:ext>
            </a:extLst>
          </p:cNvPr>
          <p:cNvGraphicFramePr>
            <a:graphicFrameLocks noGrp="1"/>
          </p:cNvGraphicFramePr>
          <p:nvPr>
            <p:extLst>
              <p:ext uri="{D42A27DB-BD31-4B8C-83A1-F6EECF244321}">
                <p14:modId xmlns:p14="http://schemas.microsoft.com/office/powerpoint/2010/main" val="1052163881"/>
              </p:ext>
            </p:extLst>
          </p:nvPr>
        </p:nvGraphicFramePr>
        <p:xfrm>
          <a:off x="5065729" y="5224695"/>
          <a:ext cx="4356001" cy="432000"/>
        </p:xfrm>
        <a:graphic>
          <a:graphicData uri="http://schemas.openxmlformats.org/drawingml/2006/table">
            <a:tbl>
              <a:tblPr/>
              <a:tblGrid>
                <a:gridCol w="460465">
                  <a:extLst>
                    <a:ext uri="{9D8B030D-6E8A-4147-A177-3AD203B41FA5}">
                      <a16:colId xmlns:a16="http://schemas.microsoft.com/office/drawing/2014/main" val="2233550199"/>
                    </a:ext>
                  </a:extLst>
                </a:gridCol>
                <a:gridCol w="973884">
                  <a:extLst>
                    <a:ext uri="{9D8B030D-6E8A-4147-A177-3AD203B41FA5}">
                      <a16:colId xmlns:a16="http://schemas.microsoft.com/office/drawing/2014/main" val="3889919382"/>
                    </a:ext>
                  </a:extLst>
                </a:gridCol>
                <a:gridCol w="973884">
                  <a:extLst>
                    <a:ext uri="{9D8B030D-6E8A-4147-A177-3AD203B41FA5}">
                      <a16:colId xmlns:a16="http://schemas.microsoft.com/office/drawing/2014/main" val="341594735"/>
                    </a:ext>
                  </a:extLst>
                </a:gridCol>
                <a:gridCol w="973884">
                  <a:extLst>
                    <a:ext uri="{9D8B030D-6E8A-4147-A177-3AD203B41FA5}">
                      <a16:colId xmlns:a16="http://schemas.microsoft.com/office/drawing/2014/main" val="1394070520"/>
                    </a:ext>
                  </a:extLst>
                </a:gridCol>
                <a:gridCol w="973884">
                  <a:extLst>
                    <a:ext uri="{9D8B030D-6E8A-4147-A177-3AD203B41FA5}">
                      <a16:colId xmlns:a16="http://schemas.microsoft.com/office/drawing/2014/main" val="2448684699"/>
                    </a:ext>
                  </a:extLst>
                </a:gridCol>
              </a:tblGrid>
              <a:tr h="144000">
                <a:tc>
                  <a:txBody>
                    <a:bodyPr/>
                    <a:lstStyle/>
                    <a:p>
                      <a:pPr algn="ctr"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진행률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Dec-21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Mar-22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Sep-22(F)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Jul-23(F)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extLst>
                  <a:ext uri="{0D108BD9-81ED-4DB2-BD59-A6C34878D82A}">
                    <a16:rowId xmlns:a16="http://schemas.microsoft.com/office/drawing/2014/main" val="3225576810"/>
                  </a:ext>
                </a:extLst>
              </a:tr>
              <a:tr h="144000">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증분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21.8%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14.0%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33.9%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30.3%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56221822"/>
                  </a:ext>
                </a:extLst>
              </a:tr>
              <a:tr h="144000">
                <a:tc>
                  <a:txBody>
                    <a:bodyPr/>
                    <a:lstStyle/>
                    <a:p>
                      <a:pPr algn="ctr"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누적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21.8%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35.8%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69.7%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45506782"/>
                  </a:ext>
                </a:extLst>
              </a:tr>
            </a:tbl>
          </a:graphicData>
        </a:graphic>
      </p:graphicFrame>
      <p:sp>
        <p:nvSpPr>
          <p:cNvPr id="50" name="직사각형 49">
            <a:extLst>
              <a:ext uri="{FF2B5EF4-FFF2-40B4-BE49-F238E27FC236}">
                <a16:creationId xmlns:a16="http://schemas.microsoft.com/office/drawing/2014/main" id="{66ABC6F5-60B2-4CFB-975B-475E13C6EC87}"/>
              </a:ext>
            </a:extLst>
          </p:cNvPr>
          <p:cNvSpPr/>
          <p:nvPr/>
        </p:nvSpPr>
        <p:spPr>
          <a:xfrm>
            <a:off x="5065729" y="5062829"/>
            <a:ext cx="3327442" cy="185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&lt;</a:t>
            </a:r>
            <a:r>
              <a:rPr lang="ko-KR" altLang="en-US" sz="800" b="1" dirty="0">
                <a:solidFill>
                  <a:schemeClr val="tx1"/>
                </a:solidFill>
                <a:latin typeface="Arial" panose="020B0604020202020204" pitchFamily="34" charset="0"/>
                <a:ea typeface="KoPub돋움체 Medium" panose="02020603020101020101"/>
                <a:cs typeface="Arial" panose="020B0604020202020204" pitchFamily="34" charset="0"/>
              </a:rPr>
              <a:t>진행률 예상</a:t>
            </a:r>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&gt;</a:t>
            </a:r>
            <a:endParaRPr lang="ko-KR" altLang="en-US" sz="800" b="1" dirty="0">
              <a:solidFill>
                <a:schemeClr val="tx1"/>
              </a:solidFill>
              <a:latin typeface="Arial" panose="020B0604020202020204" pitchFamily="34" charset="0"/>
              <a:ea typeface="KoPub돋움체 Medium" panose="02020603020101020101"/>
              <a:cs typeface="Arial" panose="020B0604020202020204" pitchFamily="34" charset="0"/>
            </a:endParaRPr>
          </a:p>
        </p:txBody>
      </p:sp>
      <p:sp>
        <p:nvSpPr>
          <p:cNvPr id="52" name="직사각형 51">
            <a:extLst>
              <a:ext uri="{FF2B5EF4-FFF2-40B4-BE49-F238E27FC236}">
                <a16:creationId xmlns:a16="http://schemas.microsoft.com/office/drawing/2014/main" id="{EA51892A-70D2-44CC-AE11-D6467F337DCB}"/>
              </a:ext>
            </a:extLst>
          </p:cNvPr>
          <p:cNvSpPr/>
          <p:nvPr/>
        </p:nvSpPr>
        <p:spPr>
          <a:xfrm>
            <a:off x="5065729" y="5633254"/>
            <a:ext cx="3327442" cy="185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&lt;</a:t>
            </a:r>
            <a:r>
              <a:rPr lang="ko-KR" altLang="en-US" sz="800" b="1" dirty="0">
                <a:solidFill>
                  <a:schemeClr val="tx1"/>
                </a:solidFill>
                <a:latin typeface="Arial" panose="020B0604020202020204" pitchFamily="34" charset="0"/>
                <a:ea typeface="KoPub돋움체 Medium" panose="02020603020101020101"/>
                <a:cs typeface="Arial" panose="020B0604020202020204" pitchFamily="34" charset="0"/>
              </a:rPr>
              <a:t>차입</a:t>
            </a:r>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a:t>
            </a:r>
            <a:r>
              <a:rPr lang="ko-KR" altLang="en-US" sz="800" b="1" dirty="0">
                <a:solidFill>
                  <a:schemeClr val="tx1"/>
                </a:solidFill>
                <a:latin typeface="Arial" panose="020B0604020202020204" pitchFamily="34" charset="0"/>
                <a:ea typeface="KoPub돋움체 Medium" panose="02020603020101020101"/>
                <a:cs typeface="Arial" panose="020B0604020202020204" pitchFamily="34" charset="0"/>
              </a:rPr>
              <a:t>상환일정</a:t>
            </a:r>
            <a:r>
              <a:rPr lang="en-US" altLang="ko-KR" sz="800" b="1" dirty="0">
                <a:solidFill>
                  <a:schemeClr val="tx1"/>
                </a:solidFill>
                <a:latin typeface="Arial" panose="020B0604020202020204" pitchFamily="34" charset="0"/>
                <a:ea typeface="KoPub돋움체 Medium" panose="02020603020101020101"/>
                <a:cs typeface="Arial" panose="020B0604020202020204" pitchFamily="34" charset="0"/>
              </a:rPr>
              <a:t>&gt;</a:t>
            </a:r>
            <a:endParaRPr lang="ko-KR" altLang="en-US" sz="800" b="1" dirty="0">
              <a:solidFill>
                <a:schemeClr val="tx1"/>
              </a:solidFill>
              <a:latin typeface="Arial" panose="020B0604020202020204" pitchFamily="34" charset="0"/>
              <a:ea typeface="KoPub돋움체 Medium" panose="02020603020101020101"/>
              <a:cs typeface="Arial" panose="020B0604020202020204" pitchFamily="34" charset="0"/>
            </a:endParaRPr>
          </a:p>
        </p:txBody>
      </p:sp>
      <p:graphicFrame>
        <p:nvGraphicFramePr>
          <p:cNvPr id="20" name="표 19">
            <a:extLst>
              <a:ext uri="{FF2B5EF4-FFF2-40B4-BE49-F238E27FC236}">
                <a16:creationId xmlns:a16="http://schemas.microsoft.com/office/drawing/2014/main" id="{13BE759D-B29C-4790-99C7-02017DAC759B}"/>
              </a:ext>
            </a:extLst>
          </p:cNvPr>
          <p:cNvGraphicFramePr>
            <a:graphicFrameLocks noGrp="1"/>
          </p:cNvGraphicFramePr>
          <p:nvPr>
            <p:extLst>
              <p:ext uri="{D42A27DB-BD31-4B8C-83A1-F6EECF244321}">
                <p14:modId xmlns:p14="http://schemas.microsoft.com/office/powerpoint/2010/main" val="4153061599"/>
              </p:ext>
            </p:extLst>
          </p:nvPr>
        </p:nvGraphicFramePr>
        <p:xfrm>
          <a:off x="5065729" y="5795121"/>
          <a:ext cx="4356000" cy="432000"/>
        </p:xfrm>
        <a:graphic>
          <a:graphicData uri="http://schemas.openxmlformats.org/drawingml/2006/table">
            <a:tbl>
              <a:tblPr/>
              <a:tblGrid>
                <a:gridCol w="481542">
                  <a:extLst>
                    <a:ext uri="{9D8B030D-6E8A-4147-A177-3AD203B41FA5}">
                      <a16:colId xmlns:a16="http://schemas.microsoft.com/office/drawing/2014/main" val="2639647144"/>
                    </a:ext>
                  </a:extLst>
                </a:gridCol>
                <a:gridCol w="607458">
                  <a:extLst>
                    <a:ext uri="{9D8B030D-6E8A-4147-A177-3AD203B41FA5}">
                      <a16:colId xmlns:a16="http://schemas.microsoft.com/office/drawing/2014/main" val="2909461457"/>
                    </a:ext>
                  </a:extLst>
                </a:gridCol>
                <a:gridCol w="544500">
                  <a:extLst>
                    <a:ext uri="{9D8B030D-6E8A-4147-A177-3AD203B41FA5}">
                      <a16:colId xmlns:a16="http://schemas.microsoft.com/office/drawing/2014/main" val="1408427731"/>
                    </a:ext>
                  </a:extLst>
                </a:gridCol>
                <a:gridCol w="544500">
                  <a:extLst>
                    <a:ext uri="{9D8B030D-6E8A-4147-A177-3AD203B41FA5}">
                      <a16:colId xmlns:a16="http://schemas.microsoft.com/office/drawing/2014/main" val="2760772359"/>
                    </a:ext>
                  </a:extLst>
                </a:gridCol>
                <a:gridCol w="544500">
                  <a:extLst>
                    <a:ext uri="{9D8B030D-6E8A-4147-A177-3AD203B41FA5}">
                      <a16:colId xmlns:a16="http://schemas.microsoft.com/office/drawing/2014/main" val="1737436789"/>
                    </a:ext>
                  </a:extLst>
                </a:gridCol>
                <a:gridCol w="544500">
                  <a:extLst>
                    <a:ext uri="{9D8B030D-6E8A-4147-A177-3AD203B41FA5}">
                      <a16:colId xmlns:a16="http://schemas.microsoft.com/office/drawing/2014/main" val="796110061"/>
                    </a:ext>
                  </a:extLst>
                </a:gridCol>
                <a:gridCol w="544500">
                  <a:extLst>
                    <a:ext uri="{9D8B030D-6E8A-4147-A177-3AD203B41FA5}">
                      <a16:colId xmlns:a16="http://schemas.microsoft.com/office/drawing/2014/main" val="1928312941"/>
                    </a:ext>
                  </a:extLst>
                </a:gridCol>
                <a:gridCol w="544500">
                  <a:extLst>
                    <a:ext uri="{9D8B030D-6E8A-4147-A177-3AD203B41FA5}">
                      <a16:colId xmlns:a16="http://schemas.microsoft.com/office/drawing/2014/main" val="3839407752"/>
                    </a:ext>
                  </a:extLst>
                </a:gridCol>
              </a:tblGrid>
              <a:tr h="144000">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Oct-20</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May-21</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Aug-21</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Feb-22</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May-23</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Aug-23</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extLst>
                  <a:ext uri="{0D108BD9-81ED-4DB2-BD59-A6C34878D82A}">
                    <a16:rowId xmlns:a16="http://schemas.microsoft.com/office/drawing/2014/main" val="2346780595"/>
                  </a:ext>
                </a:extLst>
              </a:tr>
              <a:tr h="144000">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78056427"/>
                  </a:ext>
                </a:extLst>
              </a:tr>
              <a:tr h="144000">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01824870"/>
                  </a:ext>
                </a:extLst>
              </a:tr>
            </a:tbl>
          </a:graphicData>
        </a:graphic>
      </p:graphicFrame>
      <p:sp>
        <p:nvSpPr>
          <p:cNvPr id="29" name="Title 1">
            <a:extLst>
              <a:ext uri="{FF2B5EF4-FFF2-40B4-BE49-F238E27FC236}">
                <a16:creationId xmlns:a16="http://schemas.microsoft.com/office/drawing/2014/main" id="{27FA3F48-148D-4077-997F-1ECD183A0786}"/>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대상회사 부동산 부문이 수행중인 </a:t>
            </a:r>
            <a:r>
              <a:rPr lang="en-US" altLang="ko-KR" sz="1000" b="1" dirty="0">
                <a:solidFill>
                  <a:srgbClr val="002997"/>
                </a:solidFill>
                <a:latin typeface="Arial" panose="020B0604020202020204" pitchFamily="34" charset="0"/>
                <a:ea typeface="+mj-ea"/>
                <a:cs typeface="Arial" panose="020B0604020202020204" pitchFamily="34" charset="0"/>
              </a:rPr>
              <a:t>A5 </a:t>
            </a:r>
            <a:r>
              <a:rPr lang="ko-KR" altLang="en-US" sz="1000" b="1" dirty="0">
                <a:solidFill>
                  <a:srgbClr val="002997"/>
                </a:solidFill>
                <a:latin typeface="Arial" panose="020B0604020202020204" pitchFamily="34" charset="0"/>
                <a:ea typeface="+mj-ea"/>
                <a:cs typeface="Arial" panose="020B0604020202020204" pitchFamily="34" charset="0"/>
              </a:rPr>
              <a:t>사업의 개요 및 과거 </a:t>
            </a:r>
            <a:r>
              <a:rPr lang="en-US" altLang="ko-KR" sz="1000" b="1" dirty="0">
                <a:solidFill>
                  <a:srgbClr val="002997"/>
                </a:solidFill>
                <a:latin typeface="Arial" panose="020B0604020202020204" pitchFamily="34" charset="0"/>
                <a:ea typeface="+mj-ea"/>
                <a:cs typeface="Arial" panose="020B0604020202020204" pitchFamily="34" charset="0"/>
              </a:rPr>
              <a:t>CF </a:t>
            </a:r>
            <a:r>
              <a:rPr lang="ko-KR" altLang="en-US" sz="1000" b="1" dirty="0">
                <a:solidFill>
                  <a:srgbClr val="002997"/>
                </a:solidFill>
                <a:latin typeface="Arial" panose="020B0604020202020204" pitchFamily="34" charset="0"/>
                <a:ea typeface="+mj-ea"/>
                <a:cs typeface="Arial" panose="020B0604020202020204" pitchFamily="34" charset="0"/>
              </a:rPr>
              <a:t>변동</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향후 사업 진행과 관련한 기본 가정은 다음과 같음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21" name="제목 2">
            <a:extLst>
              <a:ext uri="{FF2B5EF4-FFF2-40B4-BE49-F238E27FC236}">
                <a16:creationId xmlns:a16="http://schemas.microsoft.com/office/drawing/2014/main" id="{28D28AF3-B76E-46EF-8E14-2DCA5B24222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CF Analysis (3/3)</a:t>
            </a:r>
          </a:p>
        </p:txBody>
      </p:sp>
      <p:sp>
        <p:nvSpPr>
          <p:cNvPr id="22" name="제목 2">
            <a:extLst>
              <a:ext uri="{FF2B5EF4-FFF2-40B4-BE49-F238E27FC236}">
                <a16:creationId xmlns:a16="http://schemas.microsoft.com/office/drawing/2014/main" id="{AE88FCC6-6460-415F-93FA-B51AC638D10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Tree>
    <p:extLst>
      <p:ext uri="{BB962C8B-B14F-4D97-AF65-F5344CB8AC3E}">
        <p14:creationId xmlns:p14="http://schemas.microsoft.com/office/powerpoint/2010/main" val="3224298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2">
            <a:extLst>
              <a:ext uri="{FF2B5EF4-FFF2-40B4-BE49-F238E27FC236}">
                <a16:creationId xmlns:a16="http://schemas.microsoft.com/office/drawing/2014/main" id="{F1BB9428-8BE1-4CAA-99E7-510638B0152D}"/>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Key Financials</a:t>
            </a:r>
          </a:p>
        </p:txBody>
      </p:sp>
      <p:sp>
        <p:nvSpPr>
          <p:cNvPr id="36" name="제목 2">
            <a:extLst>
              <a:ext uri="{FF2B5EF4-FFF2-40B4-BE49-F238E27FC236}">
                <a16:creationId xmlns:a16="http://schemas.microsoft.com/office/drawing/2014/main" id="{8AA0DC4E-6F15-43DE-AB83-96A27094503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graphicFrame>
        <p:nvGraphicFramePr>
          <p:cNvPr id="40" name="차트 39">
            <a:extLst>
              <a:ext uri="{FF2B5EF4-FFF2-40B4-BE49-F238E27FC236}">
                <a16:creationId xmlns:a16="http://schemas.microsoft.com/office/drawing/2014/main" id="{04306C22-4CED-4D0A-BE0A-2F1B1E3A607B}"/>
              </a:ext>
            </a:extLst>
          </p:cNvPr>
          <p:cNvGraphicFramePr>
            <a:graphicFrameLocks/>
          </p:cNvGraphicFramePr>
          <p:nvPr>
            <p:extLst>
              <p:ext uri="{D42A27DB-BD31-4B8C-83A1-F6EECF244321}">
                <p14:modId xmlns:p14="http://schemas.microsoft.com/office/powerpoint/2010/main" val="2274768624"/>
              </p:ext>
            </p:extLst>
          </p:nvPr>
        </p:nvGraphicFramePr>
        <p:xfrm>
          <a:off x="4858349" y="1141624"/>
          <a:ext cx="4572000" cy="224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표 40">
            <a:extLst>
              <a:ext uri="{FF2B5EF4-FFF2-40B4-BE49-F238E27FC236}">
                <a16:creationId xmlns:a16="http://schemas.microsoft.com/office/drawing/2014/main" id="{2902D3B4-25F6-4429-B34F-5288767130D9}"/>
              </a:ext>
            </a:extLst>
          </p:cNvPr>
          <p:cNvGraphicFramePr>
            <a:graphicFrameLocks noGrp="1"/>
          </p:cNvGraphicFramePr>
          <p:nvPr>
            <p:extLst>
              <p:ext uri="{D42A27DB-BD31-4B8C-83A1-F6EECF244321}">
                <p14:modId xmlns:p14="http://schemas.microsoft.com/office/powerpoint/2010/main" val="1613839691"/>
              </p:ext>
            </p:extLst>
          </p:nvPr>
        </p:nvGraphicFramePr>
        <p:xfrm>
          <a:off x="496802" y="1141624"/>
          <a:ext cx="4361545" cy="2240280"/>
        </p:xfrm>
        <a:graphic>
          <a:graphicData uri="http://schemas.openxmlformats.org/drawingml/2006/table">
            <a:tbl>
              <a:tblPr/>
              <a:tblGrid>
                <a:gridCol w="178478">
                  <a:extLst>
                    <a:ext uri="{9D8B030D-6E8A-4147-A177-3AD203B41FA5}">
                      <a16:colId xmlns:a16="http://schemas.microsoft.com/office/drawing/2014/main" val="495343214"/>
                    </a:ext>
                  </a:extLst>
                </a:gridCol>
                <a:gridCol w="948162">
                  <a:extLst>
                    <a:ext uri="{9D8B030D-6E8A-4147-A177-3AD203B41FA5}">
                      <a16:colId xmlns:a16="http://schemas.microsoft.com/office/drawing/2014/main" val="3783408515"/>
                    </a:ext>
                  </a:extLst>
                </a:gridCol>
                <a:gridCol w="646981">
                  <a:extLst>
                    <a:ext uri="{9D8B030D-6E8A-4147-A177-3AD203B41FA5}">
                      <a16:colId xmlns:a16="http://schemas.microsoft.com/office/drawing/2014/main" val="3435473457"/>
                    </a:ext>
                  </a:extLst>
                </a:gridCol>
                <a:gridCol w="646981">
                  <a:extLst>
                    <a:ext uri="{9D8B030D-6E8A-4147-A177-3AD203B41FA5}">
                      <a16:colId xmlns:a16="http://schemas.microsoft.com/office/drawing/2014/main" val="3144367874"/>
                    </a:ext>
                  </a:extLst>
                </a:gridCol>
                <a:gridCol w="646981">
                  <a:extLst>
                    <a:ext uri="{9D8B030D-6E8A-4147-A177-3AD203B41FA5}">
                      <a16:colId xmlns:a16="http://schemas.microsoft.com/office/drawing/2014/main" val="3718244610"/>
                    </a:ext>
                  </a:extLst>
                </a:gridCol>
                <a:gridCol w="646981">
                  <a:extLst>
                    <a:ext uri="{9D8B030D-6E8A-4147-A177-3AD203B41FA5}">
                      <a16:colId xmlns:a16="http://schemas.microsoft.com/office/drawing/2014/main" val="2138272017"/>
                    </a:ext>
                  </a:extLst>
                </a:gridCol>
                <a:gridCol w="646981">
                  <a:extLst>
                    <a:ext uri="{9D8B030D-6E8A-4147-A177-3AD203B41FA5}">
                      <a16:colId xmlns:a16="http://schemas.microsoft.com/office/drawing/2014/main" val="2623486633"/>
                    </a:ext>
                  </a:extLst>
                </a:gridCol>
              </a:tblGrid>
              <a:tr h="57490">
                <a:tc gridSpan="2">
                  <a:txBody>
                    <a:bodyPr/>
                    <a:lstStyle/>
                    <a:p>
                      <a:pPr algn="l" rtl="0"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PL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759745465"/>
                  </a:ext>
                </a:extLst>
              </a:tr>
              <a:tr h="57490">
                <a:tc>
                  <a:txBody>
                    <a:bodyPr/>
                    <a:lstStyle/>
                    <a:p>
                      <a:pPr algn="l"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a:noFill/>
                    </a:lnT>
                    <a:lnB>
                      <a:noFill/>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a:noFill/>
                    </a:lnT>
                    <a:lnB>
                      <a:noFill/>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a:noFill/>
                    </a:lnT>
                    <a:lnB>
                      <a:noFill/>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FY22.1Q</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03891591"/>
                  </a:ext>
                </a:extLst>
              </a:tr>
              <a:tr h="57490">
                <a:tc gridSpan="2">
                  <a:txBody>
                    <a:bodyPr/>
                    <a:lstStyle/>
                    <a:p>
                      <a:pPr algn="l"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80348572"/>
                  </a:ext>
                </a:extLst>
              </a:tr>
              <a:tr h="57490">
                <a:tc gridSpan="2">
                  <a:txBody>
                    <a:bodyPr/>
                    <a:lstStyle/>
                    <a:p>
                      <a:pPr algn="l" rtl="0"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412,275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265,642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484,064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435,283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101,517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86831439"/>
                  </a:ext>
                </a:extLst>
              </a:tr>
              <a:tr h="57490">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제지</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192,414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170,129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181,217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230,953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64,593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67790605"/>
                  </a:ext>
                </a:extLst>
              </a:tr>
              <a:tr h="57490">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미디어</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34,396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28,920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18,459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24,538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8,257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03900664"/>
                  </a:ext>
                </a:extLst>
              </a:tr>
              <a:tr h="57490">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부동산</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182,822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65,422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283,258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177,611 </a:t>
                      </a:r>
                    </a:p>
                  </a:txBody>
                  <a:tcPr marL="36000" marR="36000" marT="0" marB="0" anchor="b">
                    <a:lnL>
                      <a:noFill/>
                    </a:lnL>
                    <a:lnR>
                      <a:noFill/>
                    </a:lnR>
                    <a:lnT>
                      <a:noFill/>
                    </a:lnT>
                    <a:lnB>
                      <a:noFill/>
                    </a:lnB>
                  </a:tcPr>
                </a:tc>
                <a:tc>
                  <a:txBody>
                    <a:bodyPr/>
                    <a:lstStyle/>
                    <a:p>
                      <a:pPr algn="r" rtl="0" fontAlgn="b"/>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28,573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22664072"/>
                  </a:ext>
                </a:extLst>
              </a:tr>
              <a:tr h="57490">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2,642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1,171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1,130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2,180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4522591"/>
                  </a:ext>
                </a:extLst>
              </a:tr>
              <a:tr h="57490">
                <a:tc gridSpan="2">
                  <a:txBody>
                    <a:bodyPr/>
                    <a:lstStyle/>
                    <a:p>
                      <a:pPr algn="l"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375,384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233,892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419,930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372,394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87,074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94817783"/>
                  </a:ext>
                </a:extLst>
              </a:tr>
              <a:tr h="57490">
                <a:tc gridSpan="2">
                  <a:txBody>
                    <a:bodyPr/>
                    <a:lstStyle/>
                    <a:p>
                      <a:pPr algn="l" rtl="0" fontAlgn="b"/>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36,891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31,750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64,135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62,889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14,443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30969824"/>
                  </a:ext>
                </a:extLst>
              </a:tr>
              <a:tr h="57490">
                <a:tc gridSpan="2">
                  <a:txBody>
                    <a:bodyPr/>
                    <a:lstStyle/>
                    <a:p>
                      <a:pPr algn="l" rtl="0" fontAlgn="b"/>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85780748"/>
                  </a:ext>
                </a:extLst>
              </a:tr>
              <a:tr h="57490">
                <a:tc gridSpan="2">
                  <a:txBody>
                    <a:bodyPr/>
                    <a:lstStyle/>
                    <a:p>
                      <a:pPr algn="l" rtl="0"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판매비와관리비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34,712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33,048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31,429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8,444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1623705"/>
                  </a:ext>
                </a:extLst>
              </a:tr>
              <a:tr h="57490">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7,447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7,058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6,415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6,456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1,841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544166954"/>
                  </a:ext>
                </a:extLst>
              </a:tr>
              <a:tr h="57490">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운반비</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6,652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6,074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7,226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8,538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2,313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65643627"/>
                  </a:ext>
                </a:extLst>
              </a:tr>
              <a:tr h="57490">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수출제비용</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4,217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3,644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4,624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6,474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2,512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7666486"/>
                  </a:ext>
                </a:extLst>
              </a:tr>
              <a:tr h="57490">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기타판매관리비</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16,396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16,272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11,258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9,961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1,779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91886640"/>
                  </a:ext>
                </a:extLst>
              </a:tr>
              <a:tr h="57490">
                <a:tc gridSpan="2">
                  <a:txBody>
                    <a:bodyPr/>
                    <a:lstStyle/>
                    <a:p>
                      <a:pPr algn="l" rtl="0" fontAlgn="b"/>
                      <a:r>
                        <a:rPr 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2,178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(1,298)</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34,611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31,459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5,999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16529870"/>
                  </a:ext>
                </a:extLst>
              </a:tr>
              <a:tr h="57490">
                <a:tc gridSpan="2">
                  <a:txBody>
                    <a:bodyPr/>
                    <a:lstStyle/>
                    <a:p>
                      <a:pPr algn="l" rtl="0" fontAlgn="b"/>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29386357"/>
                  </a:ext>
                </a:extLst>
              </a:tr>
              <a:tr h="57490">
                <a:tc gridSpan="2">
                  <a:txBody>
                    <a:bodyPr/>
                    <a:lstStyle/>
                    <a:p>
                      <a:pPr algn="l"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10,772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12,028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482654473"/>
                  </a:ext>
                </a:extLst>
              </a:tr>
              <a:tr h="57490">
                <a:tc gridSpan="2">
                  <a:txBody>
                    <a:bodyPr/>
                    <a:lstStyle/>
                    <a:p>
                      <a:pPr algn="l" rtl="0" fontAlgn="b"/>
                      <a:r>
                        <a:rPr 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11,042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9,474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46,032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43,487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8,792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68136430"/>
                  </a:ext>
                </a:extLst>
              </a:tr>
              <a:tr h="57490">
                <a:tc gridSpan="2">
                  <a:txBody>
                    <a:bodyPr/>
                    <a:lstStyle/>
                    <a:p>
                      <a:pPr algn="l" rtl="0" fontAlgn="b"/>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69333093"/>
                  </a:ext>
                </a:extLst>
              </a:tr>
            </a:tbl>
          </a:graphicData>
        </a:graphic>
      </p:graphicFrame>
      <p:sp>
        <p:nvSpPr>
          <p:cNvPr id="42" name="사각형: 둥근 모서리 41">
            <a:extLst>
              <a:ext uri="{FF2B5EF4-FFF2-40B4-BE49-F238E27FC236}">
                <a16:creationId xmlns:a16="http://schemas.microsoft.com/office/drawing/2014/main" id="{CDD6D1E2-CFE3-434C-9D4A-D49427372F43}"/>
              </a:ext>
            </a:extLst>
          </p:cNvPr>
          <p:cNvSpPr/>
          <p:nvPr/>
        </p:nvSpPr>
        <p:spPr>
          <a:xfrm>
            <a:off x="4875121" y="2878711"/>
            <a:ext cx="466405" cy="2734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dirty="0"/>
          </a:p>
        </p:txBody>
      </p:sp>
      <p:graphicFrame>
        <p:nvGraphicFramePr>
          <p:cNvPr id="43" name="차트 42">
            <a:extLst>
              <a:ext uri="{FF2B5EF4-FFF2-40B4-BE49-F238E27FC236}">
                <a16:creationId xmlns:a16="http://schemas.microsoft.com/office/drawing/2014/main" id="{4B255029-F53C-42F1-98E0-84C920AA9CD4}"/>
              </a:ext>
            </a:extLst>
          </p:cNvPr>
          <p:cNvGraphicFramePr>
            <a:graphicFrameLocks/>
          </p:cNvGraphicFramePr>
          <p:nvPr>
            <p:extLst>
              <p:ext uri="{D42A27DB-BD31-4B8C-83A1-F6EECF244321}">
                <p14:modId xmlns:p14="http://schemas.microsoft.com/office/powerpoint/2010/main" val="3094268781"/>
              </p:ext>
            </p:extLst>
          </p:nvPr>
        </p:nvGraphicFramePr>
        <p:xfrm>
          <a:off x="4858347" y="3476098"/>
          <a:ext cx="4572000" cy="28167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4" name="표 43">
            <a:extLst>
              <a:ext uri="{FF2B5EF4-FFF2-40B4-BE49-F238E27FC236}">
                <a16:creationId xmlns:a16="http://schemas.microsoft.com/office/drawing/2014/main" id="{A910483E-ADD7-47B8-9C45-1245E2E3E6A6}"/>
              </a:ext>
            </a:extLst>
          </p:cNvPr>
          <p:cNvGraphicFramePr>
            <a:graphicFrameLocks noGrp="1"/>
          </p:cNvGraphicFramePr>
          <p:nvPr>
            <p:extLst>
              <p:ext uri="{D42A27DB-BD31-4B8C-83A1-F6EECF244321}">
                <p14:modId xmlns:p14="http://schemas.microsoft.com/office/powerpoint/2010/main" val="3357361447"/>
              </p:ext>
            </p:extLst>
          </p:nvPr>
        </p:nvGraphicFramePr>
        <p:xfrm>
          <a:off x="496800" y="3482476"/>
          <a:ext cx="4361543" cy="2667000"/>
        </p:xfrm>
        <a:graphic>
          <a:graphicData uri="http://schemas.openxmlformats.org/drawingml/2006/table">
            <a:tbl>
              <a:tblPr/>
              <a:tblGrid>
                <a:gridCol w="175914">
                  <a:extLst>
                    <a:ext uri="{9D8B030D-6E8A-4147-A177-3AD203B41FA5}">
                      <a16:colId xmlns:a16="http://schemas.microsoft.com/office/drawing/2014/main" val="2948151646"/>
                    </a:ext>
                  </a:extLst>
                </a:gridCol>
                <a:gridCol w="946584">
                  <a:extLst>
                    <a:ext uri="{9D8B030D-6E8A-4147-A177-3AD203B41FA5}">
                      <a16:colId xmlns:a16="http://schemas.microsoft.com/office/drawing/2014/main" val="3618225391"/>
                    </a:ext>
                  </a:extLst>
                </a:gridCol>
                <a:gridCol w="647809">
                  <a:extLst>
                    <a:ext uri="{9D8B030D-6E8A-4147-A177-3AD203B41FA5}">
                      <a16:colId xmlns:a16="http://schemas.microsoft.com/office/drawing/2014/main" val="2306815984"/>
                    </a:ext>
                  </a:extLst>
                </a:gridCol>
                <a:gridCol w="647809">
                  <a:extLst>
                    <a:ext uri="{9D8B030D-6E8A-4147-A177-3AD203B41FA5}">
                      <a16:colId xmlns:a16="http://schemas.microsoft.com/office/drawing/2014/main" val="1228516066"/>
                    </a:ext>
                  </a:extLst>
                </a:gridCol>
                <a:gridCol w="647809">
                  <a:extLst>
                    <a:ext uri="{9D8B030D-6E8A-4147-A177-3AD203B41FA5}">
                      <a16:colId xmlns:a16="http://schemas.microsoft.com/office/drawing/2014/main" val="1445999495"/>
                    </a:ext>
                  </a:extLst>
                </a:gridCol>
                <a:gridCol w="647809">
                  <a:extLst>
                    <a:ext uri="{9D8B030D-6E8A-4147-A177-3AD203B41FA5}">
                      <a16:colId xmlns:a16="http://schemas.microsoft.com/office/drawing/2014/main" val="732615697"/>
                    </a:ext>
                  </a:extLst>
                </a:gridCol>
                <a:gridCol w="647809">
                  <a:extLst>
                    <a:ext uri="{9D8B030D-6E8A-4147-A177-3AD203B41FA5}">
                      <a16:colId xmlns:a16="http://schemas.microsoft.com/office/drawing/2014/main" val="2524551792"/>
                    </a:ext>
                  </a:extLst>
                </a:gridCol>
              </a:tblGrid>
              <a:tr h="60782">
                <a:tc gridSpan="2">
                  <a:txBody>
                    <a:bodyPr/>
                    <a:lstStyle/>
                    <a:p>
                      <a:pPr algn="l" rtl="0" fontAlgn="ctr"/>
                      <a:r>
                        <a:rPr lang="en-US" sz="700" b="1" i="0" u="none" strike="noStrike" dirty="0">
                          <a:solidFill>
                            <a:srgbClr val="FFFFFF"/>
                          </a:solidFill>
                          <a:effectLst/>
                          <a:latin typeface="Arial" panose="020B0604020202020204" pitchFamily="34" charset="0"/>
                          <a:ea typeface="맑은 고딕" panose="020B0503020000020004" pitchFamily="50" charset="-127"/>
                        </a:rPr>
                        <a:t>BS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657140660"/>
                  </a:ext>
                </a:extLst>
              </a:tr>
              <a:tr h="60782">
                <a:tc>
                  <a:txBody>
                    <a:bodyPr/>
                    <a:lstStyle/>
                    <a:p>
                      <a:pPr algn="l"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2018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73047365"/>
                  </a:ext>
                </a:extLst>
              </a:tr>
              <a:tr h="60782">
                <a:tc gridSpan="2">
                  <a:txBody>
                    <a:bodyPr/>
                    <a:lstStyle/>
                    <a:p>
                      <a:pPr algn="l" rtl="0" fontAlgn="ctr"/>
                      <a:r>
                        <a:rPr lang="en-US" sz="700" b="0" i="0" u="none" strike="noStrike" dirty="0">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rPr>
                        <a:t>Dec-18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rPr>
                        <a:t>Dec-19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rPr>
                        <a:t>Dec-20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rPr>
                        <a:t>Dec-21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rPr>
                        <a:t>Mar-22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33982884"/>
                  </a:ext>
                </a:extLst>
              </a:tr>
              <a:tr h="60782">
                <a:tc gridSpan="2">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자산총계</a:t>
                      </a:r>
                      <a:endParaRPr lang="ko-KR" altLang="en-US" sz="7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588,414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627,861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508,900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497,168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495,775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16581616"/>
                  </a:ext>
                </a:extLst>
              </a:tr>
              <a:tr h="60782">
                <a:tc gridSpan="2">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유동자산</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337,374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372,899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248,973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241,095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240,683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26936063"/>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26,962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29,325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16,005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43,443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49,979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26071976"/>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매출채권및미수금</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31,057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32,304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30,042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43,221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39,858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33173990"/>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재고자산</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259,186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289,857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159,663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135,363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129,237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50206127"/>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기타유동자산</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20,169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dirty="0">
                          <a:solidFill>
                            <a:srgbClr val="000000"/>
                          </a:solidFill>
                          <a:effectLst/>
                          <a:latin typeface="Arial" panose="020B0604020202020204" pitchFamily="34" charset="0"/>
                          <a:ea typeface="맑은 고딕" panose="020B0503020000020004" pitchFamily="50" charset="-127"/>
                        </a:rPr>
                        <a:t>21,414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43,263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19,068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21,609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07619216"/>
                  </a:ext>
                </a:extLst>
              </a:tr>
              <a:tr h="60782">
                <a:tc gridSpan="2">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비유동자산</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251,040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254,962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259,927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256,072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255,092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83431962"/>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유무형자산</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236,615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236,734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239,523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240,183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239,752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15362406"/>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dirty="0" err="1">
                          <a:solidFill>
                            <a:srgbClr val="000000"/>
                          </a:solidFill>
                          <a:effectLst/>
                          <a:latin typeface="맑은 고딕" panose="020B0503020000020004" pitchFamily="50" charset="-127"/>
                          <a:ea typeface="맑은 고딕" panose="020B0503020000020004" pitchFamily="50" charset="-127"/>
                        </a:rPr>
                        <a:t>기타비유동자산</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14,425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18,227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20,403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15,890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dirty="0">
                          <a:solidFill>
                            <a:srgbClr val="000000"/>
                          </a:solidFill>
                          <a:effectLst/>
                          <a:latin typeface="Arial" panose="020B0604020202020204" pitchFamily="34" charset="0"/>
                          <a:ea typeface="맑은 고딕" panose="020B0503020000020004" pitchFamily="50" charset="-127"/>
                        </a:rPr>
                        <a:t>15,340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0630888"/>
                  </a:ext>
                </a:extLst>
              </a:tr>
              <a:tr h="60782">
                <a:tc gridSpan="2">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부채총계</a:t>
                      </a:r>
                      <a:endParaRPr lang="ko-KR" altLang="en-US" sz="7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560,562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614,819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480,849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451,787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447,693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73774151"/>
                  </a:ext>
                </a:extLst>
              </a:tr>
              <a:tr h="60782">
                <a:tc gridSpan="2">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유동부채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421,816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335,354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291,388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195,690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190,108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72068609"/>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매입채무및미지급금</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42,718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40,613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27,320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29,393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36,113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21847080"/>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단기차입금</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147,114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56,118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44,900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29,448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22,687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83057443"/>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유동성장기부채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123,633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80,999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151,600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87,692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89,924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2607480"/>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유동성사채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30,714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27,141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28,294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25,858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22,259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59023265"/>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기타유동부채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77,637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130,483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39,274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23,299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19,125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72604027"/>
                  </a:ext>
                </a:extLst>
              </a:tr>
              <a:tr h="60782">
                <a:tc gridSpan="2">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비유동부채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138,746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279,465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189,462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256,097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257,585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96121863"/>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장기차입금</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119,837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261,867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144,300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223,485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229,846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02178533"/>
                  </a:ext>
                </a:extLst>
              </a:tr>
              <a:tr h="6078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기타비유동부채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18,909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17,598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45,162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32,611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27,740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20242998"/>
                  </a:ext>
                </a:extLst>
              </a:tr>
              <a:tr h="60782">
                <a:tc gridSpan="2">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자본총계</a:t>
                      </a:r>
                      <a:endParaRPr lang="ko-KR" altLang="en-US" sz="7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27,852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13,041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28,051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45,381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48,082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8866651"/>
                  </a:ext>
                </a:extLst>
              </a:tr>
              <a:tr h="60782">
                <a:tc gridSpan="2">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부채및자본총계</a:t>
                      </a:r>
                      <a:endParaRPr lang="ko-KR" altLang="en-US" sz="7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588,414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627,861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508,900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497,168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495,775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65884856"/>
                  </a:ext>
                </a:extLst>
              </a:tr>
              <a:tr h="60782">
                <a:tc gridSpan="2">
                  <a:txBody>
                    <a:bodyPr/>
                    <a:lstStyle/>
                    <a:p>
                      <a:pPr algn="l" rtl="0" fontAlgn="b"/>
                      <a:r>
                        <a:rPr lang="en-US" sz="700" b="0" i="1" u="none" strike="noStrike">
                          <a:solidFill>
                            <a:srgbClr val="000000"/>
                          </a:solidFill>
                          <a:effectLst/>
                          <a:latin typeface="Arial" panose="020B0604020202020204" pitchFamily="34" charset="0"/>
                          <a:ea typeface="맑은 고딕" panose="020B0503020000020004" pitchFamily="50" charset="-127"/>
                        </a:rPr>
                        <a:t>Debt to Equity%</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2012.6%</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4714.4%</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1714.2%</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995.5%</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dirty="0">
                          <a:solidFill>
                            <a:srgbClr val="000000"/>
                          </a:solidFill>
                          <a:effectLst/>
                          <a:latin typeface="Arial" panose="020B0604020202020204" pitchFamily="34" charset="0"/>
                          <a:ea typeface="맑은 고딕" panose="020B0503020000020004" pitchFamily="50" charset="-127"/>
                        </a:rPr>
                        <a:t>931.1%</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58736907"/>
                  </a:ext>
                </a:extLst>
              </a:tr>
            </a:tbl>
          </a:graphicData>
        </a:graphic>
      </p:graphicFrame>
      <p:sp>
        <p:nvSpPr>
          <p:cNvPr id="45" name="직사각형 119">
            <a:extLst>
              <a:ext uri="{FF2B5EF4-FFF2-40B4-BE49-F238E27FC236}">
                <a16:creationId xmlns:a16="http://schemas.microsoft.com/office/drawing/2014/main" id="{47792F06-2A5E-4F65-B538-DE50B909501F}"/>
              </a:ext>
            </a:extLst>
          </p:cNvPr>
          <p:cNvSpPr/>
          <p:nvPr/>
        </p:nvSpPr>
        <p:spPr bwMode="auto">
          <a:xfrm>
            <a:off x="496800" y="6149476"/>
            <a:ext cx="5795003" cy="149754"/>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Source: VDR 4.3.4.1.1</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0151215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416713176"/>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13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43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3"/>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j-ea"/>
                          <a:cs typeface="Arial" panose="020B0604020202020204" pitchFamily="34" charset="0"/>
                        </a:rPr>
                        <a:t>Appendices</a:t>
                      </a:r>
                      <a:endParaRPr lang="en-US" sz="1100" b="0" kern="120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altLang="ko-KR" sz="1100" b="0" kern="1200" dirty="0">
                          <a:solidFill>
                            <a:schemeClr val="tx1"/>
                          </a:solidFill>
                          <a:latin typeface="Arial" panose="020B0604020202020204" pitchFamily="34" charset="0"/>
                          <a:ea typeface="+mj-ea"/>
                          <a:cs typeface="Arial" panose="020B0604020202020204" pitchFamily="34" charset="0"/>
                        </a:rPr>
                        <a:t>90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3336200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Scope of Work</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graphicFrame>
        <p:nvGraphicFramePr>
          <p:cNvPr id="11" name="Group 105">
            <a:extLst>
              <a:ext uri="{FF2B5EF4-FFF2-40B4-BE49-F238E27FC236}">
                <a16:creationId xmlns:a16="http://schemas.microsoft.com/office/drawing/2014/main" id="{F6F45138-67CB-47D8-A860-0BBDA104D41F}"/>
              </a:ext>
            </a:extLst>
          </p:cNvPr>
          <p:cNvGraphicFramePr>
            <a:graphicFrameLocks noGrp="1"/>
          </p:cNvGraphicFramePr>
          <p:nvPr>
            <p:extLst>
              <p:ext uri="{D42A27DB-BD31-4B8C-83A1-F6EECF244321}">
                <p14:modId xmlns:p14="http://schemas.microsoft.com/office/powerpoint/2010/main" val="3109495146"/>
              </p:ext>
            </p:extLst>
          </p:nvPr>
        </p:nvGraphicFramePr>
        <p:xfrm>
          <a:off x="488950" y="1178143"/>
          <a:ext cx="4370388" cy="3824342"/>
        </p:xfrm>
        <a:graphic>
          <a:graphicData uri="http://schemas.openxmlformats.org/drawingml/2006/table">
            <a:tbl>
              <a:tblPr/>
              <a:tblGrid>
                <a:gridCol w="3641089">
                  <a:extLst>
                    <a:ext uri="{9D8B030D-6E8A-4147-A177-3AD203B41FA5}">
                      <a16:colId xmlns:a16="http://schemas.microsoft.com/office/drawing/2014/main" val="20000"/>
                    </a:ext>
                  </a:extLst>
                </a:gridCol>
                <a:gridCol w="729299">
                  <a:extLst>
                    <a:ext uri="{9D8B030D-6E8A-4147-A177-3AD203B41FA5}">
                      <a16:colId xmlns:a16="http://schemas.microsoft.com/office/drawing/2014/main" val="20001"/>
                    </a:ext>
                  </a:extLst>
                </a:gridCol>
              </a:tblGrid>
              <a:tr h="666562">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l" defTabSz="914400" rtl="0" eaLnBrk="1" fontAlgn="base" latinLnBrk="1" hangingPunct="1">
                        <a:lnSpc>
                          <a:spcPct val="100000"/>
                        </a:lnSpc>
                        <a:spcBef>
                          <a:spcPct val="40000"/>
                        </a:spcBef>
                        <a:spcAft>
                          <a:spcPct val="0"/>
                        </a:spcAft>
                        <a:buClr>
                          <a:schemeClr val="tx2"/>
                        </a:buClr>
                        <a:buSzPct val="85000"/>
                        <a:buFont typeface="Wingdings" pitchFamily="2" charset="2"/>
                        <a:buNone/>
                        <a:tabLst/>
                        <a:defRPr/>
                      </a:pP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KPMG</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는 재무실사와 관련하여 다음과 같은 업무 범위를 예상하고 있습니다</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특별한 언급이 없는 한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2018</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2019</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2020</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2021</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 및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2022</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1</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분기를 대상으로 실사 업무를 수행할 것이며</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회사의 별도재무제표를 대상으로 실사 업무를 수행할 것입니다</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ctr" defTabSz="914400" rtl="0" eaLnBrk="1" fontAlgn="base" latinLnBrk="1" hangingPunct="1">
                        <a:lnSpc>
                          <a:spcPct val="90000"/>
                        </a:lnSpc>
                        <a:spcBef>
                          <a:spcPct val="40000"/>
                        </a:spcBef>
                        <a:spcAft>
                          <a:spcPct val="0"/>
                        </a:spcAft>
                        <a:buClr>
                          <a:schemeClr val="tx2"/>
                        </a:buClr>
                        <a:buSzPct val="85000"/>
                        <a:buFont typeface="Wingdings" pitchFamily="2" charset="2"/>
                        <a:buNone/>
                        <a:tabLst/>
                      </a:pPr>
                      <a:r>
                        <a:rPr kumimoji="1" lang="en-AU" altLang="ko-KR" sz="900" b="1" i="0" u="none" strike="noStrike" cap="none" normalizeH="0" baseline="0" dirty="0">
                          <a:ln>
                            <a:noFill/>
                          </a:ln>
                          <a:solidFill>
                            <a:schemeClr val="bg1"/>
                          </a:solidFill>
                          <a:effectLst/>
                          <a:latin typeface="Arial" panose="020B0604020202020204" pitchFamily="34" charset="0"/>
                          <a:ea typeface="+mj-ea"/>
                          <a:cs typeface="Arial" panose="020B0604020202020204" pitchFamily="34" charset="0"/>
                        </a:rPr>
                        <a:t>Completed</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77342">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230188" marR="0" lvl="1" indent="-228600" algn="l" defTabSz="914400" rtl="0" eaLnBrk="1" fontAlgn="base" latinLnBrk="1" hangingPunct="1">
                        <a:lnSpc>
                          <a:spcPct val="100000"/>
                        </a:lnSpc>
                        <a:spcBef>
                          <a:spcPct val="40000"/>
                        </a:spcBef>
                        <a:spcAft>
                          <a:spcPct val="0"/>
                        </a:spcAft>
                        <a:buClr>
                          <a:srgbClr val="00338D"/>
                        </a:buClr>
                        <a:buSzPct val="85000"/>
                        <a:buFont typeface="+mj-lt"/>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1  </a:t>
                      </a:r>
                      <a:r>
                        <a:rPr kumimoji="1" lang="ko-KR" altLang="en-US"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보고내용 </a:t>
                      </a:r>
                      <a:endPar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071">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1.1   </a:t>
                      </a:r>
                      <a:r>
                        <a:rPr lang="ko-KR" altLang="ko-KR" sz="900" dirty="0">
                          <a:solidFill>
                            <a:srgbClr val="00338D"/>
                          </a:solidFill>
                          <a:effectLst/>
                          <a:latin typeface="Arial" panose="020B0604020202020204" pitchFamily="34" charset="0"/>
                          <a:ea typeface="+mj-ea"/>
                          <a:cs typeface="Arial" panose="020B0604020202020204" pitchFamily="34" charset="0"/>
                        </a:rPr>
                        <a:t>발견된 주요</a:t>
                      </a:r>
                      <a:r>
                        <a:rPr lang="en-US" altLang="ko-KR" sz="900" dirty="0">
                          <a:solidFill>
                            <a:srgbClr val="00338D"/>
                          </a:solidFill>
                          <a:effectLst/>
                          <a:latin typeface="Arial" panose="020B0604020202020204" pitchFamily="34" charset="0"/>
                          <a:ea typeface="+mj-ea"/>
                          <a:cs typeface="Arial" panose="020B0604020202020204" pitchFamily="34" charset="0"/>
                        </a:rPr>
                        <a:t> issue</a:t>
                      </a:r>
                      <a:r>
                        <a:rPr lang="ko-KR" altLang="ko-KR" sz="900" dirty="0">
                          <a:solidFill>
                            <a:srgbClr val="00338D"/>
                          </a:solidFill>
                          <a:effectLst/>
                          <a:latin typeface="Arial" panose="020B0604020202020204" pitchFamily="34" charset="0"/>
                          <a:ea typeface="+mj-ea"/>
                          <a:cs typeface="Arial" panose="020B0604020202020204" pitchFamily="34" charset="0"/>
                        </a:rPr>
                        <a:t>를 정리하고</a:t>
                      </a:r>
                      <a:r>
                        <a:rPr lang="en-US" altLang="ko-KR" sz="900" dirty="0">
                          <a:solidFill>
                            <a:srgbClr val="00338D"/>
                          </a:solidFill>
                          <a:effectLst/>
                          <a:latin typeface="Arial" panose="020B0604020202020204" pitchFamily="34" charset="0"/>
                          <a:ea typeface="+mj-ea"/>
                          <a:cs typeface="Arial" panose="020B0604020202020204" pitchFamily="34" charset="0"/>
                        </a:rPr>
                        <a:t>, </a:t>
                      </a:r>
                      <a:r>
                        <a:rPr lang="ko-KR" altLang="ko-KR" sz="900" dirty="0">
                          <a:solidFill>
                            <a:srgbClr val="00338D"/>
                          </a:solidFill>
                          <a:effectLst/>
                          <a:latin typeface="Arial" panose="020B0604020202020204" pitchFamily="34" charset="0"/>
                          <a:ea typeface="+mj-ea"/>
                          <a:cs typeface="Arial" panose="020B0604020202020204" pitchFamily="34" charset="0"/>
                        </a:rPr>
                        <a:t>인수 후의 이행사항에 미치는 영향의 관점에서 주요 권고사항을 제시</a:t>
                      </a:r>
                      <a:endPar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8953">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1.2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주요 재무정보를 요약</a:t>
                      </a:r>
                      <a:endPar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8953">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1.3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향후 추가적인 업무 또는 보완이 필요한 부분에 대하여 요약</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7342">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230188" marR="0" lvl="1" indent="-228600" algn="l" defTabSz="914400" rtl="0" eaLnBrk="1" fontAlgn="base" latinLnBrk="1" hangingPunct="1">
                        <a:lnSpc>
                          <a:spcPct val="100000"/>
                        </a:lnSpc>
                        <a:spcBef>
                          <a:spcPct val="40000"/>
                        </a:spcBef>
                        <a:spcAft>
                          <a:spcPct val="0"/>
                        </a:spcAft>
                        <a:buClr>
                          <a:srgbClr val="00338D"/>
                        </a:buClr>
                        <a:buSzPct val="85000"/>
                        <a:buFont typeface="+mj-lt"/>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2  </a:t>
                      </a:r>
                      <a:r>
                        <a:rPr kumimoji="1" lang="ko-KR" altLang="en-US"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손익계산서 </a:t>
                      </a: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Overview</a:t>
                      </a: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8724723"/>
                  </a:ext>
                </a:extLst>
              </a:tr>
              <a:tr h="218953">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2.1   </a:t>
                      </a:r>
                      <a:r>
                        <a:rPr lang="ko-KR" altLang="en-US" sz="900" dirty="0">
                          <a:solidFill>
                            <a:srgbClr val="00338D"/>
                          </a:solidFill>
                          <a:effectLst/>
                          <a:latin typeface="Arial" panose="020B0604020202020204" pitchFamily="34" charset="0"/>
                          <a:ea typeface="+mj-ea"/>
                          <a:cs typeface="Arial" panose="020B0604020202020204" pitchFamily="34" charset="0"/>
                        </a:rPr>
                        <a:t>회사의</a:t>
                      </a:r>
                      <a:r>
                        <a:rPr lang="ko-KR" altLang="ko-KR" sz="900" dirty="0">
                          <a:solidFill>
                            <a:srgbClr val="00338D"/>
                          </a:solidFill>
                          <a:effectLst/>
                          <a:latin typeface="Arial" panose="020B0604020202020204" pitchFamily="34" charset="0"/>
                          <a:ea typeface="+mj-ea"/>
                          <a:cs typeface="Arial" panose="020B0604020202020204" pitchFamily="34" charset="0"/>
                        </a:rPr>
                        <a:t> 과거 매출과 매출총이익의 개괄적인 </a:t>
                      </a:r>
                      <a:r>
                        <a:rPr lang="ko-KR" altLang="en-US" sz="900" dirty="0">
                          <a:solidFill>
                            <a:srgbClr val="00338D"/>
                          </a:solidFill>
                          <a:effectLst/>
                          <a:latin typeface="Arial" panose="020B0604020202020204" pitchFamily="34" charset="0"/>
                          <a:ea typeface="+mj-ea"/>
                          <a:cs typeface="Arial" panose="020B0604020202020204" pitchFamily="34" charset="0"/>
                        </a:rPr>
                        <a:t>파악</a:t>
                      </a:r>
                      <a:endPar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3705992"/>
                  </a:ext>
                </a:extLst>
              </a:tr>
              <a:tr h="271636">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2.2   </a:t>
                      </a:r>
                      <a:r>
                        <a:rPr lang="ko-KR" altLang="en-US" sz="900" kern="1200" dirty="0">
                          <a:solidFill>
                            <a:srgbClr val="00338D"/>
                          </a:solidFill>
                          <a:effectLst/>
                          <a:latin typeface="Arial" panose="020B0604020202020204" pitchFamily="34" charset="0"/>
                          <a:ea typeface="+mn-ea"/>
                          <a:cs typeface="Arial" panose="020B0604020202020204" pitchFamily="34" charset="0"/>
                        </a:rPr>
                        <a:t>회사의</a:t>
                      </a:r>
                      <a:r>
                        <a:rPr lang="ko-KR" altLang="ko-KR" sz="900" kern="1200" dirty="0">
                          <a:solidFill>
                            <a:srgbClr val="00338D"/>
                          </a:solidFill>
                          <a:effectLst/>
                          <a:latin typeface="Arial" panose="020B0604020202020204" pitchFamily="34" charset="0"/>
                          <a:ea typeface="+mn-ea"/>
                          <a:cs typeface="Arial" panose="020B0604020202020204" pitchFamily="34" charset="0"/>
                        </a:rPr>
                        <a:t> 주요 원가</a:t>
                      </a:r>
                      <a:r>
                        <a:rPr lang="en-US" altLang="ko-KR" sz="900" kern="1200" dirty="0">
                          <a:solidFill>
                            <a:srgbClr val="00338D"/>
                          </a:solidFill>
                          <a:effectLst/>
                          <a:latin typeface="Arial" panose="020B0604020202020204" pitchFamily="34" charset="0"/>
                          <a:ea typeface="+mn-ea"/>
                          <a:cs typeface="Arial" panose="020B0604020202020204" pitchFamily="34" charset="0"/>
                        </a:rPr>
                        <a:t>/</a:t>
                      </a:r>
                      <a:r>
                        <a:rPr lang="ko-KR" altLang="ko-KR" sz="900" kern="1200" dirty="0">
                          <a:solidFill>
                            <a:srgbClr val="00338D"/>
                          </a:solidFill>
                          <a:effectLst/>
                          <a:latin typeface="Arial" panose="020B0604020202020204" pitchFamily="34" charset="0"/>
                          <a:ea typeface="+mn-ea"/>
                          <a:cs typeface="Arial" panose="020B0604020202020204" pitchFamily="34" charset="0"/>
                        </a:rPr>
                        <a:t>비용 항목의 구성 내역 및 유의미한 변동 원인에 대해 파악</a:t>
                      </a:r>
                      <a:endPar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8258398"/>
                  </a:ext>
                </a:extLst>
              </a:tr>
              <a:tr h="217451">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2.3   </a:t>
                      </a:r>
                      <a:r>
                        <a:rPr lang="ko-KR" altLang="ko-KR" sz="900" kern="1200" dirty="0">
                          <a:solidFill>
                            <a:srgbClr val="00338D"/>
                          </a:solidFill>
                          <a:effectLst/>
                          <a:latin typeface="Arial" panose="020B0604020202020204" pitchFamily="34" charset="0"/>
                          <a:ea typeface="+mn-ea"/>
                          <a:cs typeface="Arial" panose="020B0604020202020204" pitchFamily="34" charset="0"/>
                        </a:rPr>
                        <a:t>주요 손익항목을 중심으로 연간</a:t>
                      </a:r>
                      <a:r>
                        <a:rPr lang="en-US" altLang="ko-KR" sz="900" kern="1200" dirty="0">
                          <a:solidFill>
                            <a:srgbClr val="00338D"/>
                          </a:solidFill>
                          <a:effectLst/>
                          <a:latin typeface="Arial" panose="020B0604020202020204" pitchFamily="34" charset="0"/>
                          <a:ea typeface="+mn-ea"/>
                          <a:cs typeface="Arial" panose="020B0604020202020204" pitchFamily="34" charset="0"/>
                        </a:rPr>
                        <a:t> EBITDA</a:t>
                      </a:r>
                      <a:r>
                        <a:rPr lang="ko-KR" altLang="ko-KR" sz="900" kern="1200" dirty="0">
                          <a:solidFill>
                            <a:srgbClr val="00338D"/>
                          </a:solidFill>
                          <a:effectLst/>
                          <a:latin typeface="Arial" panose="020B0604020202020204" pitchFamily="34" charset="0"/>
                          <a:ea typeface="+mn-ea"/>
                          <a:cs typeface="Arial" panose="020B0604020202020204" pitchFamily="34" charset="0"/>
                        </a:rPr>
                        <a:t>의 변동내용을 파악</a:t>
                      </a:r>
                      <a:endPar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3840904"/>
                  </a:ext>
                </a:extLst>
              </a:tr>
              <a:tr h="278052">
                <a:tc>
                  <a:txBody>
                    <a:bodyPr/>
                    <a:lstStyle/>
                    <a:p>
                      <a:pPr latinLnBrk="1"/>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  </a:t>
                      </a:r>
                      <a:r>
                        <a:rPr kumimoji="1" lang="ko-KR" altLang="en-US"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재무 상태 </a:t>
                      </a: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Overview</a:t>
                      </a:r>
                      <a:endParaRPr lang="ko-KR" altLang="en-US" sz="900" dirty="0">
                        <a:latin typeface="Arial" panose="020B0604020202020204" pitchFamily="34" charset="0"/>
                        <a:ea typeface="+mj-ea"/>
                        <a:cs typeface="Arial" panose="020B0604020202020204" pitchFamily="34" charset="0"/>
                      </a:endParaRP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7478027"/>
                  </a:ext>
                </a:extLst>
              </a:tr>
              <a:tr h="213886">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3.1   </a:t>
                      </a:r>
                      <a:r>
                        <a:rPr lang="ko-KR" altLang="en-US" sz="900" dirty="0">
                          <a:solidFill>
                            <a:srgbClr val="00338D"/>
                          </a:solidFill>
                          <a:effectLst/>
                          <a:latin typeface="Arial" panose="020B0604020202020204" pitchFamily="34" charset="0"/>
                          <a:ea typeface="+mj-ea"/>
                          <a:cs typeface="Arial" panose="020B0604020202020204" pitchFamily="34" charset="0"/>
                        </a:rPr>
                        <a:t>운전자본 </a:t>
                      </a:r>
                      <a:r>
                        <a:rPr lang="ko-KR" altLang="ko-KR" sz="900" dirty="0">
                          <a:solidFill>
                            <a:srgbClr val="00338D"/>
                          </a:solidFill>
                          <a:effectLst/>
                          <a:latin typeface="Arial" panose="020B0604020202020204" pitchFamily="34" charset="0"/>
                          <a:ea typeface="+mj-ea"/>
                          <a:cs typeface="Arial" panose="020B0604020202020204" pitchFamily="34" charset="0"/>
                        </a:rPr>
                        <a:t>내역을 입수하여 검토하고</a:t>
                      </a:r>
                      <a:r>
                        <a:rPr lang="en-US" altLang="ko-KR" sz="900" dirty="0">
                          <a:solidFill>
                            <a:srgbClr val="00338D"/>
                          </a:solidFill>
                          <a:effectLst/>
                          <a:latin typeface="Arial" panose="020B0604020202020204" pitchFamily="34" charset="0"/>
                          <a:ea typeface="+mj-ea"/>
                          <a:cs typeface="Arial" panose="020B0604020202020204" pitchFamily="34" charset="0"/>
                        </a:rPr>
                        <a:t>, </a:t>
                      </a:r>
                      <a:r>
                        <a:rPr lang="ko-KR" altLang="en-US" sz="900" dirty="0">
                          <a:solidFill>
                            <a:srgbClr val="00338D"/>
                          </a:solidFill>
                          <a:effectLst/>
                          <a:latin typeface="Arial" panose="020B0604020202020204" pitchFamily="34" charset="0"/>
                          <a:ea typeface="+mj-ea"/>
                          <a:cs typeface="Arial" panose="020B0604020202020204" pitchFamily="34" charset="0"/>
                        </a:rPr>
                        <a:t>부문</a:t>
                      </a:r>
                      <a:r>
                        <a:rPr lang="ko-KR" altLang="ko-KR" sz="900" dirty="0">
                          <a:solidFill>
                            <a:srgbClr val="00338D"/>
                          </a:solidFill>
                          <a:effectLst/>
                          <a:latin typeface="Arial" panose="020B0604020202020204" pitchFamily="34" charset="0"/>
                          <a:ea typeface="+mj-ea"/>
                          <a:cs typeface="Arial" panose="020B0604020202020204" pitchFamily="34" charset="0"/>
                        </a:rPr>
                        <a:t>별 </a:t>
                      </a:r>
                      <a:r>
                        <a:rPr lang="ko-KR" altLang="en-US" sz="900" dirty="0">
                          <a:solidFill>
                            <a:srgbClr val="00338D"/>
                          </a:solidFill>
                          <a:effectLst/>
                          <a:latin typeface="Arial" panose="020B0604020202020204" pitchFamily="34" charset="0"/>
                          <a:ea typeface="+mj-ea"/>
                          <a:cs typeface="Arial" panose="020B0604020202020204" pitchFamily="34" charset="0"/>
                        </a:rPr>
                        <a:t>회전율</a:t>
                      </a:r>
                      <a:r>
                        <a:rPr lang="en-US" altLang="ko-KR" sz="900" dirty="0">
                          <a:solidFill>
                            <a:srgbClr val="00338D"/>
                          </a:solidFill>
                          <a:effectLst/>
                          <a:latin typeface="Arial" panose="020B0604020202020204" pitchFamily="34" charset="0"/>
                          <a:ea typeface="+mj-ea"/>
                          <a:cs typeface="Arial" panose="020B0604020202020204" pitchFamily="34" charset="0"/>
                        </a:rPr>
                        <a:t>/</a:t>
                      </a:r>
                      <a:r>
                        <a:rPr lang="ko-KR" altLang="en-US" sz="900" dirty="0">
                          <a:solidFill>
                            <a:srgbClr val="00338D"/>
                          </a:solidFill>
                          <a:effectLst/>
                          <a:latin typeface="Arial" panose="020B0604020202020204" pitchFamily="34" charset="0"/>
                          <a:ea typeface="+mj-ea"/>
                          <a:cs typeface="Arial" panose="020B0604020202020204" pitchFamily="34" charset="0"/>
                        </a:rPr>
                        <a:t>기일 </a:t>
                      </a:r>
                      <a:r>
                        <a:rPr lang="ko-KR" altLang="ko-KR" sz="900" dirty="0">
                          <a:solidFill>
                            <a:srgbClr val="00338D"/>
                          </a:solidFill>
                          <a:effectLst/>
                          <a:latin typeface="Arial" panose="020B0604020202020204" pitchFamily="34" charset="0"/>
                          <a:ea typeface="+mj-ea"/>
                          <a:cs typeface="Arial" panose="020B0604020202020204" pitchFamily="34" charset="0"/>
                        </a:rPr>
                        <a:t>요약</a:t>
                      </a:r>
                      <a:endPar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3886">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3.2   </a:t>
                      </a:r>
                      <a:r>
                        <a:rPr lang="ko-KR" altLang="ko-KR" sz="900" dirty="0">
                          <a:solidFill>
                            <a:srgbClr val="00338D"/>
                          </a:solidFill>
                          <a:effectLst/>
                          <a:latin typeface="Arial" panose="020B0604020202020204" pitchFamily="34" charset="0"/>
                          <a:ea typeface="+mj-ea"/>
                          <a:cs typeface="Arial" panose="020B0604020202020204" pitchFamily="34" charset="0"/>
                        </a:rPr>
                        <a:t>다음의 사항을 통하여 고정자산에 대하여 검토</a:t>
                      </a:r>
                      <a:endPar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895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감가상각 방법에 대하여 질의</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917886"/>
                  </a:ext>
                </a:extLst>
              </a:tr>
              <a:tr h="251618">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유휴 자산 및 평가감대상 불용자산에 대한 질의</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87879587"/>
                  </a:ext>
                </a:extLst>
              </a:tr>
            </a:tbl>
          </a:graphicData>
        </a:graphic>
      </p:graphicFrame>
      <p:graphicFrame>
        <p:nvGraphicFramePr>
          <p:cNvPr id="13" name="Group 105">
            <a:extLst>
              <a:ext uri="{FF2B5EF4-FFF2-40B4-BE49-F238E27FC236}">
                <a16:creationId xmlns:a16="http://schemas.microsoft.com/office/drawing/2014/main" id="{4F64475D-8B04-4389-A206-1E78F96A0960}"/>
              </a:ext>
            </a:extLst>
          </p:cNvPr>
          <p:cNvGraphicFramePr>
            <a:graphicFrameLocks noGrp="1"/>
          </p:cNvGraphicFramePr>
          <p:nvPr>
            <p:extLst>
              <p:ext uri="{D42A27DB-BD31-4B8C-83A1-F6EECF244321}">
                <p14:modId xmlns:p14="http://schemas.microsoft.com/office/powerpoint/2010/main" val="2231528792"/>
              </p:ext>
            </p:extLst>
          </p:nvPr>
        </p:nvGraphicFramePr>
        <p:xfrm>
          <a:off x="5046662" y="1178143"/>
          <a:ext cx="4370388" cy="3821659"/>
        </p:xfrm>
        <a:graphic>
          <a:graphicData uri="http://schemas.openxmlformats.org/drawingml/2006/table">
            <a:tbl>
              <a:tblPr/>
              <a:tblGrid>
                <a:gridCol w="3641089">
                  <a:extLst>
                    <a:ext uri="{9D8B030D-6E8A-4147-A177-3AD203B41FA5}">
                      <a16:colId xmlns:a16="http://schemas.microsoft.com/office/drawing/2014/main" val="20000"/>
                    </a:ext>
                  </a:extLst>
                </a:gridCol>
                <a:gridCol w="729299">
                  <a:extLst>
                    <a:ext uri="{9D8B030D-6E8A-4147-A177-3AD203B41FA5}">
                      <a16:colId xmlns:a16="http://schemas.microsoft.com/office/drawing/2014/main" val="20001"/>
                    </a:ext>
                  </a:extLst>
                </a:gridCol>
              </a:tblGrid>
              <a:tr h="659801">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l" defTabSz="914400" rtl="0" eaLnBrk="1" fontAlgn="base" latinLnBrk="1" hangingPunct="1">
                        <a:lnSpc>
                          <a:spcPct val="100000"/>
                        </a:lnSpc>
                        <a:spcBef>
                          <a:spcPct val="40000"/>
                        </a:spcBef>
                        <a:spcAft>
                          <a:spcPct val="0"/>
                        </a:spcAft>
                        <a:buClr>
                          <a:schemeClr val="tx2"/>
                        </a:buClr>
                        <a:buSzPct val="85000"/>
                        <a:buFont typeface="Wingdings" pitchFamily="2" charset="2"/>
                        <a:buNone/>
                        <a:tabLst/>
                        <a:defRPr/>
                      </a:pP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KPMG</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는 재무실사와 관련하여 다음과 같은 업무 범위를 예상하고 있습니다</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특별한 언급이 없는 한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2018</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2019</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2020</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2021</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 및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2022</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1</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분기를 대상으로 실사 업무를 수행할 것이며</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회사의 별도재무제표를 대상으로 실사 업무를 수행할 것입니다</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ctr" defTabSz="914400" rtl="0" eaLnBrk="1" fontAlgn="base" latinLnBrk="1" hangingPunct="1">
                        <a:lnSpc>
                          <a:spcPct val="90000"/>
                        </a:lnSpc>
                        <a:spcBef>
                          <a:spcPct val="40000"/>
                        </a:spcBef>
                        <a:spcAft>
                          <a:spcPct val="0"/>
                        </a:spcAft>
                        <a:buClr>
                          <a:schemeClr val="tx2"/>
                        </a:buClr>
                        <a:buSzPct val="85000"/>
                        <a:buFont typeface="Wingdings" pitchFamily="2" charset="2"/>
                        <a:buNone/>
                        <a:tabLst/>
                      </a:pPr>
                      <a:r>
                        <a:rPr kumimoji="1" lang="en-AU" altLang="ko-KR" sz="900" b="1" i="0" u="none" strike="noStrike" cap="none" normalizeH="0" baseline="0" dirty="0">
                          <a:ln>
                            <a:noFill/>
                          </a:ln>
                          <a:solidFill>
                            <a:schemeClr val="bg1"/>
                          </a:solidFill>
                          <a:effectLst/>
                          <a:latin typeface="Arial" panose="020B0604020202020204" pitchFamily="34" charset="0"/>
                          <a:ea typeface="+mj-ea"/>
                          <a:cs typeface="Arial" panose="020B0604020202020204" pitchFamily="34" charset="0"/>
                        </a:rPr>
                        <a:t>Completed</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0475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3.3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매입채무</a:t>
                      </a:r>
                      <a:r>
                        <a:rPr kumimoji="1" lang="en-US" altLang="ko-KR"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미지급금 및 기타 유동부채 구성 및 성격 요약</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1961597"/>
                  </a:ext>
                </a:extLst>
              </a:tr>
              <a:tr h="30475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3.4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퇴직급여설정기준에 대하여 파악</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5037196"/>
                  </a:ext>
                </a:extLst>
              </a:tr>
              <a:tr h="30475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3.5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다음을 포함하여 회사와 은행과의 관계에 대하여 파악</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568">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차입조건</a:t>
                      </a:r>
                      <a:r>
                        <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계약 등에 관한 사항 등 차입약정</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568">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우발부채</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0419009"/>
                  </a:ext>
                </a:extLst>
              </a:tr>
              <a:tr h="38094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3.6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기타 경영상의 주요 사항 또는 다음과 관련된 우발 채무에 대하여 경영진에게 질의</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917886"/>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사용제한자산</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8238086"/>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부외부채</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4136742"/>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인센티브 지급사항 및 퇴직보상금제도</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2422254"/>
                  </a:ext>
                </a:extLst>
              </a:tr>
              <a:tr h="342852">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계류중인 소송사건 또는 규제기관</a:t>
                      </a:r>
                      <a:r>
                        <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기타 공공기관에 의해 조사중인 사건</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3377408"/>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자본적 지출 계획</a:t>
                      </a:r>
                      <a:r>
                        <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a:t>
                      </a: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계약상 또는 계약 외 지출</a:t>
                      </a:r>
                      <a:r>
                        <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4221656"/>
                  </a:ext>
                </a:extLst>
              </a:tr>
            </a:tbl>
          </a:graphicData>
        </a:graphic>
      </p:graphicFrame>
    </p:spTree>
    <p:extLst>
      <p:ext uri="{BB962C8B-B14F-4D97-AF65-F5344CB8AC3E}">
        <p14:creationId xmlns:p14="http://schemas.microsoft.com/office/powerpoint/2010/main" val="39902203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표 13">
            <a:extLst>
              <a:ext uri="{FF2B5EF4-FFF2-40B4-BE49-F238E27FC236}">
                <a16:creationId xmlns:a16="http://schemas.microsoft.com/office/drawing/2014/main" id="{78B3899D-6D0C-42A9-B2C9-4B1E1B1A7A53}"/>
              </a:ext>
            </a:extLst>
          </p:cNvPr>
          <p:cNvGraphicFramePr>
            <a:graphicFrameLocks noGrp="1"/>
          </p:cNvGraphicFramePr>
          <p:nvPr>
            <p:extLst>
              <p:ext uri="{D42A27DB-BD31-4B8C-83A1-F6EECF244321}">
                <p14:modId xmlns:p14="http://schemas.microsoft.com/office/powerpoint/2010/main" val="1053082362"/>
              </p:ext>
            </p:extLst>
          </p:nvPr>
        </p:nvGraphicFramePr>
        <p:xfrm>
          <a:off x="534089" y="1426433"/>
          <a:ext cx="3943318" cy="4754880"/>
        </p:xfrm>
        <a:graphic>
          <a:graphicData uri="http://schemas.openxmlformats.org/drawingml/2006/table">
            <a:tbl>
              <a:tblPr/>
              <a:tblGrid>
                <a:gridCol w="119000">
                  <a:extLst>
                    <a:ext uri="{9D8B030D-6E8A-4147-A177-3AD203B41FA5}">
                      <a16:colId xmlns:a16="http://schemas.microsoft.com/office/drawing/2014/main" val="631363428"/>
                    </a:ext>
                  </a:extLst>
                </a:gridCol>
                <a:gridCol w="1004718">
                  <a:extLst>
                    <a:ext uri="{9D8B030D-6E8A-4147-A177-3AD203B41FA5}">
                      <a16:colId xmlns:a16="http://schemas.microsoft.com/office/drawing/2014/main" val="3301081941"/>
                    </a:ext>
                  </a:extLst>
                </a:gridCol>
                <a:gridCol w="468120">
                  <a:extLst>
                    <a:ext uri="{9D8B030D-6E8A-4147-A177-3AD203B41FA5}">
                      <a16:colId xmlns:a16="http://schemas.microsoft.com/office/drawing/2014/main" val="2343876638"/>
                    </a:ext>
                  </a:extLst>
                </a:gridCol>
                <a:gridCol w="468120">
                  <a:extLst>
                    <a:ext uri="{9D8B030D-6E8A-4147-A177-3AD203B41FA5}">
                      <a16:colId xmlns:a16="http://schemas.microsoft.com/office/drawing/2014/main" val="1153966918"/>
                    </a:ext>
                  </a:extLst>
                </a:gridCol>
                <a:gridCol w="468120">
                  <a:extLst>
                    <a:ext uri="{9D8B030D-6E8A-4147-A177-3AD203B41FA5}">
                      <a16:colId xmlns:a16="http://schemas.microsoft.com/office/drawing/2014/main" val="2022898"/>
                    </a:ext>
                  </a:extLst>
                </a:gridCol>
                <a:gridCol w="468120">
                  <a:extLst>
                    <a:ext uri="{9D8B030D-6E8A-4147-A177-3AD203B41FA5}">
                      <a16:colId xmlns:a16="http://schemas.microsoft.com/office/drawing/2014/main" val="1827125584"/>
                    </a:ext>
                  </a:extLst>
                </a:gridCol>
                <a:gridCol w="468120">
                  <a:extLst>
                    <a:ext uri="{9D8B030D-6E8A-4147-A177-3AD203B41FA5}">
                      <a16:colId xmlns:a16="http://schemas.microsoft.com/office/drawing/2014/main" val="907057149"/>
                    </a:ext>
                  </a:extLst>
                </a:gridCol>
                <a:gridCol w="119000">
                  <a:extLst>
                    <a:ext uri="{9D8B030D-6E8A-4147-A177-3AD203B41FA5}">
                      <a16:colId xmlns:a16="http://schemas.microsoft.com/office/drawing/2014/main" val="15565915"/>
                    </a:ext>
                  </a:extLst>
                </a:gridCol>
                <a:gridCol w="360000">
                  <a:extLst>
                    <a:ext uri="{9D8B030D-6E8A-4147-A177-3AD203B41FA5}">
                      <a16:colId xmlns:a16="http://schemas.microsoft.com/office/drawing/2014/main" val="2715198197"/>
                    </a:ext>
                  </a:extLst>
                </a:gridCol>
              </a:tblGrid>
              <a:tr h="121151">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2018</a:t>
                      </a:r>
                      <a:r>
                        <a:rPr lang="en-US" altLang="ko-KR" sz="8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a:t>
                      </a:r>
                    </a:p>
                  </a:txBody>
                  <a:tcPr marL="46800" marR="468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a:t>
                      </a:r>
                    </a:p>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1Q</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1" i="1"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1" i="1"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 평균</a:t>
                      </a:r>
                      <a:r>
                        <a:rPr lang="en-US" altLang="ko-KR" sz="800" b="1" i="1"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1" i="1"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465479144"/>
                  </a:ext>
                </a:extLst>
              </a:tr>
              <a:tr h="121151">
                <a:tc gridSpan="2">
                  <a:txBody>
                    <a:bodyPr/>
                    <a:lstStyle/>
                    <a:p>
                      <a:pPr algn="l"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Total</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18,490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6,188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5,201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7,021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1,597 </a:t>
                      </a:r>
                    </a:p>
                  </a:txBody>
                  <a:tcPr marL="46800" marR="468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100%</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70264542"/>
                  </a:ext>
                </a:extLst>
              </a:tr>
              <a:tr h="121151">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Breakdown1</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987104594"/>
                  </a:ext>
                </a:extLst>
              </a:tr>
              <a:tr h="12115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매출및 생산성 증대</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2,954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4,193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2,962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5,469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rowSpan="18">
                  <a:txBody>
                    <a:bodyPr/>
                    <a:lstStyle/>
                    <a:p>
                      <a:pPr algn="ctr" fontAlgn="ctr"/>
                      <a:r>
                        <a:rPr 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46800" marR="46800" marT="0" marB="0" anchor="ctr">
                    <a:lnL w="6350" cap="flat" cmpd="sng" algn="ctr">
                      <a:solidFill>
                        <a:srgbClr val="000000"/>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69%</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3564880305"/>
                  </a:ext>
                </a:extLst>
              </a:tr>
              <a:tr h="121151">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수익성</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2,109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1,824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10%</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0517977"/>
                  </a:ext>
                </a:extLst>
              </a:tr>
              <a:tr h="121151">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생산공정관련투자</a:t>
                      </a:r>
                    </a:p>
                  </a:txBody>
                  <a:tcPr marL="46800" marR="468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2,109 </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1,824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10%</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5053073"/>
                  </a:ext>
                </a:extLst>
              </a:tr>
              <a:tr h="121151">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품질향상</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3,196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17%</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82831569"/>
                  </a:ext>
                </a:extLst>
              </a:tr>
              <a:tr h="121151">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생산공정관련투자</a:t>
                      </a:r>
                    </a:p>
                  </a:txBody>
                  <a:tcPr marL="46800" marR="468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 </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3,140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17%</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06873079"/>
                  </a:ext>
                </a:extLst>
              </a:tr>
              <a:tr h="121151">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유틸리티 설비 투자</a:t>
                      </a:r>
                    </a:p>
                  </a:txBody>
                  <a:tcPr marL="46800" marR="468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46800" marR="4680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0%</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80948345"/>
                  </a:ext>
                </a:extLst>
              </a:tr>
              <a:tr h="121151">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공정개선</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4,181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2,962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449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41%</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94823104"/>
                  </a:ext>
                </a:extLst>
              </a:tr>
              <a:tr h="121151">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생산공정관련투자</a:t>
                      </a:r>
                    </a:p>
                  </a:txBody>
                  <a:tcPr marL="46800" marR="468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 </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533 </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2,898 </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449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21%</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908435186"/>
                  </a:ext>
                </a:extLst>
              </a:tr>
              <a:tr h="121151">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유틸리티 설비 투자</a:t>
                      </a:r>
                    </a:p>
                  </a:txBody>
                  <a:tcPr marL="46800" marR="468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3,648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20%</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62704019"/>
                  </a:ext>
                </a:extLst>
              </a:tr>
              <a:tr h="12115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381542445"/>
                  </a:ext>
                </a:extLst>
              </a:tr>
              <a:tr h="121151">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법규준수</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2%</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64937759"/>
                  </a:ext>
                </a:extLst>
              </a:tr>
              <a:tr h="121151">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유틸리티 설비 투자</a:t>
                      </a:r>
                    </a:p>
                  </a:txBody>
                  <a:tcPr marL="46800" marR="468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38203131"/>
                  </a:ext>
                </a:extLst>
              </a:tr>
              <a:tr h="121151">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 관련 투자</a:t>
                      </a:r>
                    </a:p>
                  </a:txBody>
                  <a:tcPr marL="46800" marR="468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 </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8745070"/>
                  </a:ext>
                </a:extLst>
              </a:tr>
              <a:tr h="121151">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경상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15,508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1,994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1,861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1,552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29%</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4210986813"/>
                  </a:ext>
                </a:extLst>
              </a:tr>
              <a:tr h="121151">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보수성</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15,508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1,994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1,861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1,552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29%</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34108934"/>
                  </a:ext>
                </a:extLst>
              </a:tr>
              <a:tr h="121151">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생산공정관련투자</a:t>
                      </a:r>
                    </a:p>
                  </a:txBody>
                  <a:tcPr marL="46800" marR="468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10,531 </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1,419 </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 </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592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16%</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82957140"/>
                  </a:ext>
                </a:extLst>
              </a:tr>
              <a:tr h="121151">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유틸리티 설비 투자</a:t>
                      </a:r>
                    </a:p>
                  </a:txBody>
                  <a:tcPr marL="46800" marR="468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3,516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409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428 </a:t>
                      </a:r>
                    </a:p>
                  </a:txBody>
                  <a:tcPr marL="46800" marR="468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 </a:t>
                      </a:r>
                    </a:p>
                  </a:txBody>
                  <a:tcPr marL="46800" marR="46800" marT="0" marB="0" anchor="ctr">
                    <a:lnL>
                      <a:noFill/>
                    </a:lnL>
                    <a:lnR w="6350" cap="flat" cmpd="sng" algn="ctr">
                      <a:solidFill>
                        <a:srgbClr val="000000"/>
                      </a:solidFill>
                      <a:prstDash val="dot"/>
                      <a:round/>
                      <a:headEnd type="none" w="med" len="med"/>
                      <a:tailEnd type="none" w="med" len="med"/>
                    </a:lnR>
                    <a:lnT>
                      <a:noFill/>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6%</a:t>
                      </a:r>
                    </a:p>
                  </a:txBody>
                  <a:tcPr marL="46800" marR="46800" marT="0" marB="0" anchor="ctr">
                    <a:lnL>
                      <a:noFill/>
                    </a:lnL>
                    <a:lnR>
                      <a:noFill/>
                    </a:lnR>
                    <a:lnT>
                      <a:noFill/>
                    </a:lnT>
                    <a:lnB>
                      <a:noFill/>
                    </a:lnB>
                  </a:tcPr>
                </a:tc>
                <a:extLst>
                  <a:ext uri="{0D108BD9-81ED-4DB2-BD59-A6C34878D82A}">
                    <a16:rowId xmlns:a16="http://schemas.microsoft.com/office/drawing/2014/main" val="2481053905"/>
                  </a:ext>
                </a:extLst>
              </a:tr>
              <a:tr h="121151">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 관련 투자</a:t>
                      </a:r>
                    </a:p>
                  </a:txBody>
                  <a:tcPr marL="46800" marR="468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1,461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515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653 </a:t>
                      </a:r>
                    </a:p>
                  </a:txBody>
                  <a:tcPr marL="46800" marR="4680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7%</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00709625"/>
                  </a:ext>
                </a:extLst>
              </a:tr>
              <a:tr h="121151">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Breakdown 2</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1"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649971181"/>
                  </a:ext>
                </a:extLst>
              </a:tr>
              <a:tr h="121151">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생산공정관련투자</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13,485 </a:t>
                      </a:r>
                    </a:p>
                  </a:txBody>
                  <a:tcPr marL="46800" marR="468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1,964 </a:t>
                      </a:r>
                    </a:p>
                  </a:txBody>
                  <a:tcPr marL="46800" marR="468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3,816 </a:t>
                      </a:r>
                    </a:p>
                  </a:txBody>
                  <a:tcPr marL="46800" marR="468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6,006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rowSpan="16">
                  <a:txBody>
                    <a:bodyPr/>
                    <a:lstStyle/>
                    <a:p>
                      <a:pPr algn="ctr" fontAlgn="ctr"/>
                      <a:r>
                        <a:rPr 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46800" marR="46800" marT="0" marB="0" anchor="ctr">
                    <a:lnL w="6350" cap="flat" cmpd="sng" algn="ctr">
                      <a:solidFill>
                        <a:srgbClr val="000000"/>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64%</a:t>
                      </a:r>
                    </a:p>
                  </a:txBody>
                  <a:tcPr marL="46800" marR="468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3731329467"/>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OCC LINE</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2,054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2,757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1,335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vMerge="1">
                  <a:txBody>
                    <a:bodyPr/>
                    <a:lstStyle/>
                    <a:p>
                      <a:pPr latinLnBrk="1"/>
                      <a:endParaRPr lang="ko-KR" altLang="en-US"/>
                    </a:p>
                  </a:txBody>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24%</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29915856"/>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UKP(</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원료</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533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a:noFill/>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3%</a:t>
                      </a:r>
                    </a:p>
                  </a:txBody>
                  <a:tcPr marL="46800" marR="46800" marT="0" marB="0" anchor="ctr">
                    <a:lnL>
                      <a:noFill/>
                    </a:lnL>
                    <a:lnR>
                      <a:noFill/>
                    </a:lnR>
                    <a:lnT>
                      <a:noFill/>
                    </a:lnT>
                    <a:lnB>
                      <a:noFill/>
                    </a:lnB>
                  </a:tcPr>
                </a:tc>
                <a:extLst>
                  <a:ext uri="{0D108BD9-81ED-4DB2-BD59-A6C34878D82A}">
                    <a16:rowId xmlns:a16="http://schemas.microsoft.com/office/drawing/2014/main" val="274199585"/>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DIP(</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탈묵설비</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4,905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a:noFill/>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a:t>
                      </a:r>
                    </a:p>
                  </a:txBody>
                  <a:tcPr marL="46800" marR="46800" marT="0" marB="0" anchor="ctr">
                    <a:lnL>
                      <a:noFill/>
                    </a:lnL>
                    <a:lnR>
                      <a:noFill/>
                    </a:lnR>
                    <a:lnT>
                      <a:noFill/>
                    </a:lnT>
                    <a:lnB>
                      <a:noFill/>
                    </a:lnB>
                  </a:tcPr>
                </a:tc>
                <a:extLst>
                  <a:ext uri="{0D108BD9-81ED-4DB2-BD59-A6C34878D82A}">
                    <a16:rowId xmlns:a16="http://schemas.microsoft.com/office/drawing/2014/main" val="1852243062"/>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PM(</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초지기</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6,213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927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1,046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4,671 </a:t>
                      </a:r>
                    </a:p>
                  </a:txBody>
                  <a:tcPr marL="46800" marR="46800" marT="0" marB="0" anchor="ctr">
                    <a:lnL>
                      <a:noFill/>
                    </a:lnL>
                    <a:lnR w="6350" cap="flat" cmpd="sng" algn="ctr">
                      <a:solidFill>
                        <a:srgbClr val="000000"/>
                      </a:solidFill>
                      <a:prstDash val="dot"/>
                      <a:round/>
                      <a:headEnd type="none" w="med" len="med"/>
                      <a:tailEnd type="none" w="med" len="med"/>
                    </a:lnR>
                    <a:lnT>
                      <a:noFill/>
                    </a:lnT>
                    <a:lnB>
                      <a:noFill/>
                    </a:lnB>
                  </a:tcPr>
                </a:tc>
                <a:tc vMerge="1">
                  <a:txBody>
                    <a:bodyPr/>
                    <a:lstStyle/>
                    <a:p>
                      <a:pPr latinLnBrk="1"/>
                      <a:endParaRPr lang="ko-KR" altLang="en-US"/>
                    </a:p>
                  </a:txBody>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36%</a:t>
                      </a:r>
                    </a:p>
                  </a:txBody>
                  <a:tcPr marL="46800" marR="46800" marT="0" marB="0" anchor="ctr">
                    <a:lnL>
                      <a:noFill/>
                    </a:lnL>
                    <a:lnR>
                      <a:noFill/>
                    </a:lnR>
                    <a:lnT>
                      <a:noFill/>
                    </a:lnT>
                    <a:lnB>
                      <a:noFill/>
                    </a:lnB>
                  </a:tcPr>
                </a:tc>
                <a:extLst>
                  <a:ext uri="{0D108BD9-81ED-4DB2-BD59-A6C34878D82A}">
                    <a16:rowId xmlns:a16="http://schemas.microsoft.com/office/drawing/2014/main" val="1625312991"/>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 공통</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61729044"/>
                  </a:ext>
                </a:extLst>
              </a:tr>
              <a:tr h="12115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유틸리티 설비 투자</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3,544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4,058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492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27%</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277529322"/>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창고</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3,359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vMerge="1">
                  <a:txBody>
                    <a:bodyPr/>
                    <a:lstStyle/>
                    <a:p>
                      <a:pPr latinLnBrk="1"/>
                      <a:endParaRPr lang="ko-KR" altLang="en-US"/>
                    </a:p>
                  </a:txBody>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18%</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86716889"/>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고지장</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415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 </a:t>
                      </a:r>
                    </a:p>
                  </a:txBody>
                  <a:tcPr marL="46800" marR="46800" marT="0" marB="0" anchor="ctr">
                    <a:lnL>
                      <a:noFill/>
                    </a:lnL>
                    <a:lnR w="6350" cap="flat" cmpd="sng" algn="ctr">
                      <a:solidFill>
                        <a:srgbClr val="000000"/>
                      </a:solidFill>
                      <a:prstDash val="dot"/>
                      <a:round/>
                      <a:headEnd type="none" w="med" len="med"/>
                      <a:tailEnd type="none" w="med" len="med"/>
                    </a:lnR>
                    <a:lnT>
                      <a:noFill/>
                    </a:lnT>
                    <a:lnB>
                      <a:noFill/>
                    </a:lnB>
                  </a:tcPr>
                </a:tc>
                <a:tc vMerge="1">
                  <a:txBody>
                    <a:bodyPr/>
                    <a:lstStyle/>
                    <a:p>
                      <a:pPr latinLnBrk="1"/>
                      <a:endParaRPr lang="ko-KR" altLang="en-US"/>
                    </a:p>
                  </a:txBody>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a:t>
                      </a:r>
                    </a:p>
                  </a:txBody>
                  <a:tcPr marL="46800" marR="46800" marT="0" marB="0" anchor="ctr">
                    <a:lnL>
                      <a:noFill/>
                    </a:lnL>
                    <a:lnR>
                      <a:noFill/>
                    </a:lnR>
                    <a:lnT>
                      <a:noFill/>
                    </a:lnT>
                    <a:lnB>
                      <a:noFill/>
                    </a:lnB>
                  </a:tcPr>
                </a:tc>
                <a:extLst>
                  <a:ext uri="{0D108BD9-81ED-4DB2-BD59-A6C34878D82A}">
                    <a16:rowId xmlns:a16="http://schemas.microsoft.com/office/drawing/2014/main" val="3014330854"/>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전공장</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46800" marR="46800" marT="0" marB="0" anchor="ctr">
                    <a:lnL>
                      <a:noFill/>
                    </a:lnL>
                    <a:lnR w="6350" cap="flat" cmpd="sng" algn="ctr">
                      <a:solidFill>
                        <a:srgbClr val="000000"/>
                      </a:solidFill>
                      <a:prstDash val="dot"/>
                      <a:round/>
                      <a:headEnd type="none" w="med" len="med"/>
                      <a:tailEnd type="none" w="med" len="med"/>
                    </a:lnR>
                    <a:lnT>
                      <a:noFill/>
                    </a:lnT>
                    <a:lnB>
                      <a:noFill/>
                    </a:lnB>
                  </a:tcPr>
                </a:tc>
                <a:tc vMerge="1">
                  <a:txBody>
                    <a:bodyPr/>
                    <a:lstStyle/>
                    <a:p>
                      <a:pPr latinLnBrk="1"/>
                      <a:endParaRPr lang="ko-KR" altLang="en-US"/>
                    </a:p>
                  </a:txBody>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2%</a:t>
                      </a:r>
                    </a:p>
                  </a:txBody>
                  <a:tcPr marL="46800" marR="46800" marT="0" marB="0" anchor="ctr">
                    <a:lnL>
                      <a:noFill/>
                    </a:lnL>
                    <a:lnR>
                      <a:noFill/>
                    </a:lnR>
                    <a:lnT>
                      <a:noFill/>
                    </a:lnT>
                    <a:lnB>
                      <a:noFill/>
                    </a:lnB>
                  </a:tcPr>
                </a:tc>
                <a:extLst>
                  <a:ext uri="{0D108BD9-81ED-4DB2-BD59-A6C34878D82A}">
                    <a16:rowId xmlns:a16="http://schemas.microsoft.com/office/drawing/2014/main" val="1614852310"/>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전산</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 </a:t>
                      </a:r>
                    </a:p>
                  </a:txBody>
                  <a:tcPr marL="46800" marR="468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a:noFill/>
                    </a:lnT>
                    <a:lnB>
                      <a:noFill/>
                    </a:lnB>
                  </a:tcPr>
                </a:tc>
                <a:tc vMerge="1">
                  <a:txBody>
                    <a:bodyPr/>
                    <a:lstStyle/>
                    <a:p>
                      <a:pPr latinLnBrk="1"/>
                      <a:endParaRPr lang="ko-KR" altLang="en-US"/>
                    </a:p>
                  </a:txBody>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0%</a:t>
                      </a:r>
                    </a:p>
                  </a:txBody>
                  <a:tcPr marL="46800" marR="46800" marT="0" marB="0" anchor="ctr">
                    <a:lnL>
                      <a:noFill/>
                    </a:lnL>
                    <a:lnR>
                      <a:noFill/>
                    </a:lnR>
                    <a:lnT>
                      <a:noFill/>
                    </a:lnT>
                    <a:lnB>
                      <a:noFill/>
                    </a:lnB>
                  </a:tcPr>
                </a:tc>
                <a:extLst>
                  <a:ext uri="{0D108BD9-81ED-4DB2-BD59-A6C34878D82A}">
                    <a16:rowId xmlns:a16="http://schemas.microsoft.com/office/drawing/2014/main" val="3597514712"/>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실험실</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a:noFill/>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0%</a:t>
                      </a:r>
                    </a:p>
                  </a:txBody>
                  <a:tcPr marL="46800" marR="46800" marT="0" marB="0" anchor="ctr">
                    <a:lnL>
                      <a:noFill/>
                    </a:lnL>
                    <a:lnR>
                      <a:noFill/>
                    </a:lnR>
                    <a:lnT>
                      <a:noFill/>
                    </a:lnT>
                    <a:lnB>
                      <a:noFill/>
                    </a:lnB>
                  </a:tcPr>
                </a:tc>
                <a:extLst>
                  <a:ext uri="{0D108BD9-81ED-4DB2-BD59-A6C34878D82A}">
                    <a16:rowId xmlns:a16="http://schemas.microsoft.com/office/drawing/2014/main" val="1849022813"/>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3,224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0%</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1579215"/>
                  </a:ext>
                </a:extLst>
              </a:tr>
              <a:tr h="12115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 관련 투자</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1,461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893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653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9%</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2929636240"/>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소각로설비</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849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440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543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6%</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402920846"/>
                  </a:ext>
                </a:extLst>
              </a:tr>
              <a:tr h="121151">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폐수처리설비</a:t>
                      </a:r>
                    </a:p>
                  </a:txBody>
                  <a:tcPr marL="46800" marR="468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612 </a:t>
                      </a:r>
                    </a:p>
                  </a:txBody>
                  <a:tcPr marL="46800" marR="468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453 </a:t>
                      </a:r>
                    </a:p>
                  </a:txBody>
                  <a:tcPr marL="46800" marR="468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 </a:t>
                      </a:r>
                    </a:p>
                  </a:txBody>
                  <a:tcPr marL="46800" marR="4680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3%</a:t>
                      </a:r>
                    </a:p>
                  </a:txBody>
                  <a:tcPr marL="46800" marR="4680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5253639"/>
                  </a:ext>
                </a:extLst>
              </a:tr>
            </a:tbl>
          </a:graphicData>
        </a:graphic>
      </p:graphicFrame>
      <p:graphicFrame>
        <p:nvGraphicFramePr>
          <p:cNvPr id="17" name="표 16">
            <a:extLst>
              <a:ext uri="{FF2B5EF4-FFF2-40B4-BE49-F238E27FC236}">
                <a16:creationId xmlns:a16="http://schemas.microsoft.com/office/drawing/2014/main" id="{B7DE6D14-D6AE-469D-AF30-BEC184EC4BCF}"/>
              </a:ext>
            </a:extLst>
          </p:cNvPr>
          <p:cNvGraphicFramePr>
            <a:graphicFrameLocks noGrp="1"/>
          </p:cNvGraphicFramePr>
          <p:nvPr>
            <p:extLst>
              <p:ext uri="{D42A27DB-BD31-4B8C-83A1-F6EECF244321}">
                <p14:modId xmlns:p14="http://schemas.microsoft.com/office/powerpoint/2010/main" val="1694364613"/>
              </p:ext>
            </p:extLst>
          </p:nvPr>
        </p:nvGraphicFramePr>
        <p:xfrm>
          <a:off x="5000188" y="1472195"/>
          <a:ext cx="3943320" cy="3874553"/>
        </p:xfrm>
        <a:graphic>
          <a:graphicData uri="http://schemas.openxmlformats.org/drawingml/2006/table">
            <a:tbl>
              <a:tblPr/>
              <a:tblGrid>
                <a:gridCol w="119000">
                  <a:extLst>
                    <a:ext uri="{9D8B030D-6E8A-4147-A177-3AD203B41FA5}">
                      <a16:colId xmlns:a16="http://schemas.microsoft.com/office/drawing/2014/main" val="2640061291"/>
                    </a:ext>
                  </a:extLst>
                </a:gridCol>
                <a:gridCol w="994050">
                  <a:extLst>
                    <a:ext uri="{9D8B030D-6E8A-4147-A177-3AD203B41FA5}">
                      <a16:colId xmlns:a16="http://schemas.microsoft.com/office/drawing/2014/main" val="637860194"/>
                    </a:ext>
                  </a:extLst>
                </a:gridCol>
                <a:gridCol w="470254">
                  <a:extLst>
                    <a:ext uri="{9D8B030D-6E8A-4147-A177-3AD203B41FA5}">
                      <a16:colId xmlns:a16="http://schemas.microsoft.com/office/drawing/2014/main" val="243417864"/>
                    </a:ext>
                  </a:extLst>
                </a:gridCol>
                <a:gridCol w="470254">
                  <a:extLst>
                    <a:ext uri="{9D8B030D-6E8A-4147-A177-3AD203B41FA5}">
                      <a16:colId xmlns:a16="http://schemas.microsoft.com/office/drawing/2014/main" val="1344097505"/>
                    </a:ext>
                  </a:extLst>
                </a:gridCol>
                <a:gridCol w="470254">
                  <a:extLst>
                    <a:ext uri="{9D8B030D-6E8A-4147-A177-3AD203B41FA5}">
                      <a16:colId xmlns:a16="http://schemas.microsoft.com/office/drawing/2014/main" val="2483615156"/>
                    </a:ext>
                  </a:extLst>
                </a:gridCol>
                <a:gridCol w="470254">
                  <a:extLst>
                    <a:ext uri="{9D8B030D-6E8A-4147-A177-3AD203B41FA5}">
                      <a16:colId xmlns:a16="http://schemas.microsoft.com/office/drawing/2014/main" val="2876894260"/>
                    </a:ext>
                  </a:extLst>
                </a:gridCol>
                <a:gridCol w="470254">
                  <a:extLst>
                    <a:ext uri="{9D8B030D-6E8A-4147-A177-3AD203B41FA5}">
                      <a16:colId xmlns:a16="http://schemas.microsoft.com/office/drawing/2014/main" val="3952181626"/>
                    </a:ext>
                  </a:extLst>
                </a:gridCol>
                <a:gridCol w="119000">
                  <a:extLst>
                    <a:ext uri="{9D8B030D-6E8A-4147-A177-3AD203B41FA5}">
                      <a16:colId xmlns:a16="http://schemas.microsoft.com/office/drawing/2014/main" val="881557060"/>
                    </a:ext>
                  </a:extLst>
                </a:gridCol>
                <a:gridCol w="360000">
                  <a:extLst>
                    <a:ext uri="{9D8B030D-6E8A-4147-A177-3AD203B41FA5}">
                      <a16:colId xmlns:a16="http://schemas.microsoft.com/office/drawing/2014/main" val="71677118"/>
                    </a:ext>
                  </a:extLst>
                </a:gridCol>
              </a:tblGrid>
              <a:tr h="287003">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2018</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a:t>
                      </a:r>
                    </a:p>
                  </a:txBody>
                  <a:tcPr marL="46800" marR="468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a:t>
                      </a:r>
                    </a:p>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1Q</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4</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 </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평균</a:t>
                      </a:r>
                    </a:p>
                  </a:txBody>
                  <a:tcPr marL="46800" marR="468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97333174"/>
                  </a:ext>
                </a:extLst>
              </a:tr>
              <a:tr h="143502">
                <a:tc gridSpan="2">
                  <a:txBody>
                    <a:bodyPr/>
                    <a:lstStyle/>
                    <a:p>
                      <a:pPr algn="l"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Total</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3,314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3,726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6,027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3,711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rowSpan="13">
                  <a:txBody>
                    <a:bodyPr/>
                    <a:lstStyle/>
                    <a:p>
                      <a:pPr algn="ctr" fontAlgn="ctr"/>
                      <a:r>
                        <a:rPr 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46800" marR="46800" marT="0" marB="0" anchor="ctr">
                    <a:lnL w="6350" cap="flat" cmpd="sng" algn="ctr">
                      <a:solidFill>
                        <a:srgbClr val="000000"/>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100%</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2910131550"/>
                  </a:ext>
                </a:extLst>
              </a:tr>
              <a:tr h="143502">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Breakdown1</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562178725"/>
                  </a:ext>
                </a:extLst>
              </a:tr>
              <a:tr h="143502">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매출및 생산성 증대</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2,067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13%</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81709433"/>
                  </a:ext>
                </a:extLst>
              </a:tr>
              <a:tr h="143502">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수익성</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2,067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13%</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5947508"/>
                  </a:ext>
                </a:extLst>
              </a:tr>
              <a:tr h="143502">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생산공정관련투자</a:t>
                      </a:r>
                    </a:p>
                  </a:txBody>
                  <a:tcPr marL="46800" marR="468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2,067 </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13%</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5555248"/>
                  </a:ext>
                </a:extLst>
              </a:tr>
              <a:tr h="143502">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632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273932619"/>
                  </a:ext>
                </a:extLst>
              </a:tr>
              <a:tr h="143502">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법규준수</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632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33618113"/>
                  </a:ext>
                </a:extLst>
              </a:tr>
              <a:tr h="143502">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 관련 투자</a:t>
                      </a:r>
                    </a:p>
                  </a:txBody>
                  <a:tcPr marL="46800" marR="468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 </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632 </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 </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a:t>
                      </a:r>
                    </a:p>
                  </a:txBody>
                  <a:tcPr marL="46800" marR="468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51618510"/>
                  </a:ext>
                </a:extLst>
              </a:tr>
              <a:tr h="143502">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경상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3,200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3,027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3,327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3,625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79%</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1499423848"/>
                  </a:ext>
                </a:extLst>
              </a:tr>
              <a:tr h="143502">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보수성</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3,200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3,027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3,327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3,625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79%</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32033762"/>
                  </a:ext>
                </a:extLst>
              </a:tr>
              <a:tr h="143502">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생산공정관련투자</a:t>
                      </a:r>
                    </a:p>
                  </a:txBody>
                  <a:tcPr marL="46800" marR="468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1,791 </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1,677 </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1,478 </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1,520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39%</a:t>
                      </a:r>
                    </a:p>
                  </a:txBody>
                  <a:tcPr marL="46800" marR="46800" marT="0" marB="0" anchor="ctr">
                    <a:lnL>
                      <a:noFill/>
                    </a:lnL>
                    <a:lnR>
                      <a:noFill/>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72885661"/>
                  </a:ext>
                </a:extLst>
              </a:tr>
              <a:tr h="143502">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유틸리티 설비 투자</a:t>
                      </a:r>
                    </a:p>
                  </a:txBody>
                  <a:tcPr marL="46800" marR="468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351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 </a:t>
                      </a:r>
                    </a:p>
                  </a:txBody>
                  <a:tcPr marL="46800" marR="468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514 </a:t>
                      </a:r>
                    </a:p>
                  </a:txBody>
                  <a:tcPr marL="46800" marR="46800" marT="0" marB="0" anchor="ctr">
                    <a:lnL>
                      <a:noFill/>
                    </a:lnL>
                    <a:lnR w="6350" cap="flat" cmpd="sng" algn="ctr">
                      <a:solidFill>
                        <a:srgbClr val="000000"/>
                      </a:solidFill>
                      <a:prstDash val="dot"/>
                      <a:round/>
                      <a:headEnd type="none" w="med" len="med"/>
                      <a:tailEnd type="none" w="med" len="med"/>
                    </a:lnR>
                    <a:lnT>
                      <a:noFill/>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a:t>
                      </a:r>
                    </a:p>
                  </a:txBody>
                  <a:tcPr marL="46800" marR="46800" marT="0" marB="0" anchor="ctr">
                    <a:lnL>
                      <a:noFill/>
                    </a:lnL>
                    <a:lnR>
                      <a:noFill/>
                    </a:lnR>
                    <a:lnT>
                      <a:noFill/>
                    </a:lnT>
                    <a:lnB>
                      <a:noFill/>
                    </a:lnB>
                  </a:tcPr>
                </a:tc>
                <a:extLst>
                  <a:ext uri="{0D108BD9-81ED-4DB2-BD59-A6C34878D82A}">
                    <a16:rowId xmlns:a16="http://schemas.microsoft.com/office/drawing/2014/main" val="2209490751"/>
                  </a:ext>
                </a:extLst>
              </a:tr>
              <a:tr h="143502">
                <a:tc>
                  <a:txBody>
                    <a:bodyPr/>
                    <a:lstStyle/>
                    <a:p>
                      <a:pPr algn="l" rtl="0"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 관련 투자</a:t>
                      </a:r>
                    </a:p>
                  </a:txBody>
                  <a:tcPr marL="46800" marR="468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1,058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1,224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1,481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1,591 </a:t>
                      </a:r>
                    </a:p>
                  </a:txBody>
                  <a:tcPr marL="46800" marR="4680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32%</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43672791"/>
                  </a:ext>
                </a:extLst>
              </a:tr>
              <a:tr h="143502">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Breakdown2</a:t>
                      </a:r>
                    </a:p>
                  </a:txBody>
                  <a:tcPr marL="46800" marR="468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349766190"/>
                  </a:ext>
                </a:extLst>
              </a:tr>
              <a:tr h="143502">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생산공정관련투자</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1,791 </a:t>
                      </a:r>
                    </a:p>
                  </a:txBody>
                  <a:tcPr marL="46800" marR="468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1,744 </a:t>
                      </a:r>
                    </a:p>
                  </a:txBody>
                  <a:tcPr marL="46800" marR="468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3,546 </a:t>
                      </a:r>
                    </a:p>
                  </a:txBody>
                  <a:tcPr marL="46800" marR="468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1,606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rowSpan="11">
                  <a:txBody>
                    <a:bodyPr/>
                    <a:lstStyle/>
                    <a:p>
                      <a:pPr algn="ctr" fontAlgn="ctr"/>
                      <a:r>
                        <a:rPr 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46800" marR="46800" marT="0" marB="0" anchor="ctr">
                    <a:lnL w="6350" cap="flat" cmpd="sng" algn="ctr">
                      <a:solidFill>
                        <a:srgbClr val="000000"/>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52%</a:t>
                      </a:r>
                    </a:p>
                  </a:txBody>
                  <a:tcPr marL="46800" marR="468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3388349682"/>
                  </a:ext>
                </a:extLst>
              </a:tr>
              <a:tr h="143502">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OCC LINE</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2,099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15%</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12404400"/>
                  </a:ext>
                </a:extLst>
              </a:tr>
              <a:tr h="143502">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DIP(</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탈묵설비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375 </a:t>
                      </a:r>
                    </a:p>
                  </a:txBody>
                  <a:tcPr marL="46800" marR="468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 </a:t>
                      </a:r>
                    </a:p>
                  </a:txBody>
                  <a:tcPr marL="46800" marR="46800" marT="0" marB="0" anchor="ctr">
                    <a:lnL>
                      <a:noFill/>
                    </a:lnL>
                    <a:lnR w="6350" cap="flat" cmpd="sng" algn="ctr">
                      <a:solidFill>
                        <a:srgbClr val="000000"/>
                      </a:solidFill>
                      <a:prstDash val="dot"/>
                      <a:round/>
                      <a:headEnd type="none" w="med" len="med"/>
                      <a:tailEnd type="none" w="med" len="med"/>
                    </a:lnR>
                    <a:lnT>
                      <a:noFill/>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7%</a:t>
                      </a:r>
                    </a:p>
                  </a:txBody>
                  <a:tcPr marL="46800" marR="46800" marT="0" marB="0" anchor="ctr">
                    <a:lnL>
                      <a:noFill/>
                    </a:lnL>
                    <a:lnR>
                      <a:noFill/>
                    </a:lnR>
                    <a:lnT>
                      <a:noFill/>
                    </a:lnT>
                    <a:lnB>
                      <a:noFill/>
                    </a:lnB>
                  </a:tcPr>
                </a:tc>
                <a:extLst>
                  <a:ext uri="{0D108BD9-81ED-4DB2-BD59-A6C34878D82A}">
                    <a16:rowId xmlns:a16="http://schemas.microsoft.com/office/drawing/2014/main" val="558304286"/>
                  </a:ext>
                </a:extLst>
              </a:tr>
              <a:tr h="143502">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PM(</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초지기</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1,442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1,344 </a:t>
                      </a:r>
                    </a:p>
                  </a:txBody>
                  <a:tcPr marL="46800" marR="468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617 </a:t>
                      </a:r>
                    </a:p>
                  </a:txBody>
                  <a:tcPr marL="46800" marR="468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 </a:t>
                      </a:r>
                    </a:p>
                  </a:txBody>
                  <a:tcPr marL="46800" marR="46800" marT="0" marB="0" anchor="ctr">
                    <a:lnL>
                      <a:noFill/>
                    </a:lnL>
                    <a:lnR w="6350" cap="flat" cmpd="sng" algn="ctr">
                      <a:solidFill>
                        <a:srgbClr val="000000"/>
                      </a:solidFill>
                      <a:prstDash val="dot"/>
                      <a:round/>
                      <a:headEnd type="none" w="med" len="med"/>
                      <a:tailEnd type="none" w="med" len="med"/>
                    </a:lnR>
                    <a:lnT>
                      <a:noFill/>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25%</a:t>
                      </a:r>
                    </a:p>
                  </a:txBody>
                  <a:tcPr marL="46800" marR="46800" marT="0" marB="0" anchor="ctr">
                    <a:lnL>
                      <a:noFill/>
                    </a:lnL>
                    <a:lnR>
                      <a:noFill/>
                    </a:lnR>
                    <a:lnT>
                      <a:noFill/>
                    </a:lnT>
                    <a:lnB>
                      <a:noFill/>
                    </a:lnB>
                  </a:tcPr>
                </a:tc>
                <a:extLst>
                  <a:ext uri="{0D108BD9-81ED-4DB2-BD59-A6C34878D82A}">
                    <a16:rowId xmlns:a16="http://schemas.microsoft.com/office/drawing/2014/main" val="3794720066"/>
                  </a:ext>
                </a:extLst>
              </a:tr>
              <a:tr h="143502">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 공통</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454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 </a:t>
                      </a:r>
                    </a:p>
                  </a:txBody>
                  <a:tcPr marL="46800" marR="4680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87280121"/>
                  </a:ext>
                </a:extLst>
              </a:tr>
              <a:tr h="143502">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유틸리티 설비 투자</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351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514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540003851"/>
                  </a:ext>
                </a:extLst>
              </a:tr>
              <a:tr h="143502">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변전소설비</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837362343"/>
                  </a:ext>
                </a:extLst>
              </a:tr>
              <a:tr h="143502">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263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337 </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494 </a:t>
                      </a:r>
                    </a:p>
                  </a:txBody>
                  <a:tcPr marL="46800" marR="4680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7%</a:t>
                      </a:r>
                    </a:p>
                  </a:txBody>
                  <a:tcPr marL="46800" marR="468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00175916"/>
                  </a:ext>
                </a:extLst>
              </a:tr>
              <a:tr h="143502">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환경규제 관련 투자</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1,172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1,856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2,114 </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1,591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40%</a:t>
                      </a:r>
                    </a:p>
                  </a:txBody>
                  <a:tcPr marL="46800" marR="468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2F2F2"/>
                    </a:solidFill>
                  </a:tcPr>
                </a:tc>
                <a:extLst>
                  <a:ext uri="{0D108BD9-81ED-4DB2-BD59-A6C34878D82A}">
                    <a16:rowId xmlns:a16="http://schemas.microsoft.com/office/drawing/2014/main" val="2496128831"/>
                  </a:ext>
                </a:extLst>
              </a:tr>
              <a:tr h="143502">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소각로설비</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1,055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1,754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1,802 </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 </a:t>
                      </a:r>
                    </a:p>
                  </a:txBody>
                  <a:tcPr marL="46800" marR="46800" marT="0" marB="0" anchor="ctr">
                    <a:lnL>
                      <a:noFill/>
                    </a:lnL>
                    <a:lnR w="6350" cap="flat" cmpd="sng" algn="ctr">
                      <a:solidFill>
                        <a:srgbClr val="000000"/>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34%</a:t>
                      </a:r>
                    </a:p>
                  </a:txBody>
                  <a:tcPr marL="46800" marR="468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333004493"/>
                  </a:ext>
                </a:extLst>
              </a:tr>
              <a:tr h="143502">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46800" marR="468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수처리설비</a:t>
                      </a:r>
                    </a:p>
                  </a:txBody>
                  <a:tcPr marL="46800" marR="468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 </a:t>
                      </a:r>
                    </a:p>
                  </a:txBody>
                  <a:tcPr marL="46800" marR="468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 </a:t>
                      </a:r>
                    </a:p>
                  </a:txBody>
                  <a:tcPr marL="46800" marR="468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 </a:t>
                      </a:r>
                    </a:p>
                  </a:txBody>
                  <a:tcPr marL="46800" marR="468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577 </a:t>
                      </a:r>
                    </a:p>
                  </a:txBody>
                  <a:tcPr marL="46800" marR="4680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7%</a:t>
                      </a:r>
                    </a:p>
                  </a:txBody>
                  <a:tcPr marL="46800" marR="4680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9952544"/>
                  </a:ext>
                </a:extLst>
              </a:tr>
            </a:tbl>
          </a:graphicData>
        </a:graphic>
      </p:graphicFrame>
      <p:sp>
        <p:nvSpPr>
          <p:cNvPr id="18" name="Title 1">
            <a:extLst>
              <a:ext uri="{FF2B5EF4-FFF2-40B4-BE49-F238E27FC236}">
                <a16:creationId xmlns:a16="http://schemas.microsoft.com/office/drawing/2014/main" id="{9E5EA839-7026-4840-A59C-2CE9E18A55A8}"/>
              </a:ext>
            </a:extLst>
          </p:cNvPr>
          <p:cNvSpPr txBox="1">
            <a:spLocks/>
          </p:cNvSpPr>
          <p:nvPr/>
        </p:nvSpPr>
        <p:spPr>
          <a:xfrm>
            <a:off x="534089" y="1209835"/>
            <a:ext cx="2762299" cy="142189"/>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[PCI</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err="1">
                <a:solidFill>
                  <a:srgbClr val="002997"/>
                </a:solidFill>
                <a:latin typeface="Arial" panose="020B0604020202020204" pitchFamily="34" charset="0"/>
                <a:ea typeface="+mj-ea"/>
                <a:cs typeface="Arial" panose="020B0604020202020204" pitchFamily="34" charset="0"/>
              </a:rPr>
              <a:t>CapEx</a:t>
            </a:r>
            <a:r>
              <a:rPr lang="ko-KR" altLang="en-US" sz="1000" b="1" dirty="0">
                <a:solidFill>
                  <a:srgbClr val="002997"/>
                </a:solidFill>
                <a:latin typeface="Arial" panose="020B0604020202020204" pitchFamily="34" charset="0"/>
                <a:ea typeface="+mj-ea"/>
                <a:cs typeface="Arial" panose="020B0604020202020204" pitchFamily="34" charset="0"/>
              </a:rPr>
              <a:t> 상세</a:t>
            </a:r>
            <a:r>
              <a:rPr lang="en-US" altLang="ko-KR" sz="1000" b="1" dirty="0">
                <a:solidFill>
                  <a:srgbClr val="002997"/>
                </a:solidFill>
                <a:latin typeface="Arial" panose="020B0604020202020204" pitchFamily="34" charset="0"/>
                <a:ea typeface="+mj-ea"/>
                <a:cs typeface="Arial" panose="020B0604020202020204" pitchFamily="34" charset="0"/>
              </a:rPr>
              <a:t>]</a:t>
            </a:r>
          </a:p>
        </p:txBody>
      </p:sp>
      <p:sp>
        <p:nvSpPr>
          <p:cNvPr id="19" name="Title 1">
            <a:extLst>
              <a:ext uri="{FF2B5EF4-FFF2-40B4-BE49-F238E27FC236}">
                <a16:creationId xmlns:a16="http://schemas.microsoft.com/office/drawing/2014/main" id="{314DCA02-5F09-402B-BB44-D6093BDC9D8C}"/>
              </a:ext>
            </a:extLst>
          </p:cNvPr>
          <p:cNvSpPr txBox="1">
            <a:spLocks/>
          </p:cNvSpPr>
          <p:nvPr/>
        </p:nvSpPr>
        <p:spPr>
          <a:xfrm>
            <a:off x="5000188" y="1280929"/>
            <a:ext cx="2762299" cy="142189"/>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[NP</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err="1">
                <a:solidFill>
                  <a:srgbClr val="002997"/>
                </a:solidFill>
                <a:latin typeface="Arial" panose="020B0604020202020204" pitchFamily="34" charset="0"/>
                <a:ea typeface="+mj-ea"/>
                <a:cs typeface="Arial" panose="020B0604020202020204" pitchFamily="34" charset="0"/>
              </a:rPr>
              <a:t>CapEx</a:t>
            </a:r>
            <a:r>
              <a:rPr lang="ko-KR" altLang="en-US" sz="1000" b="1" dirty="0">
                <a:solidFill>
                  <a:srgbClr val="002997"/>
                </a:solidFill>
                <a:latin typeface="Arial" panose="020B0604020202020204" pitchFamily="34" charset="0"/>
                <a:ea typeface="+mj-ea"/>
                <a:cs typeface="Arial" panose="020B0604020202020204" pitchFamily="34" charset="0"/>
              </a:rPr>
              <a:t> 상세</a:t>
            </a:r>
            <a:r>
              <a:rPr lang="en-US" altLang="ko-KR" sz="1000" b="1" dirty="0">
                <a:solidFill>
                  <a:srgbClr val="002997"/>
                </a:solidFill>
                <a:latin typeface="Arial" panose="020B0604020202020204" pitchFamily="34" charset="0"/>
                <a:ea typeface="+mj-ea"/>
                <a:cs typeface="Arial" panose="020B0604020202020204" pitchFamily="34" charset="0"/>
              </a:rPr>
              <a:t>]</a:t>
            </a:r>
          </a:p>
        </p:txBody>
      </p:sp>
      <p:sp>
        <p:nvSpPr>
          <p:cNvPr id="20" name="직사각형 119">
            <a:extLst>
              <a:ext uri="{FF2B5EF4-FFF2-40B4-BE49-F238E27FC236}">
                <a16:creationId xmlns:a16="http://schemas.microsoft.com/office/drawing/2014/main" id="{B59873C0-8F1C-4AAE-A70E-2E13283EA856}"/>
              </a:ext>
            </a:extLst>
          </p:cNvPr>
          <p:cNvSpPr/>
          <p:nvPr/>
        </p:nvSpPr>
        <p:spPr bwMode="auto">
          <a:xfrm>
            <a:off x="4672401" y="6012682"/>
            <a:ext cx="2860953"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 1.3.2.3.2 / 1.3.2.3.14 / 6.4.11 / 6.4.15) </a:t>
            </a:r>
          </a:p>
        </p:txBody>
      </p:sp>
      <p:sp>
        <p:nvSpPr>
          <p:cNvPr id="9" name="제목 2">
            <a:extLst>
              <a:ext uri="{FF2B5EF4-FFF2-40B4-BE49-F238E27FC236}">
                <a16:creationId xmlns:a16="http://schemas.microsoft.com/office/drawing/2014/main" id="{62BBD134-661C-4B6F-A656-9AE59CE3A95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Detailed </a:t>
            </a:r>
            <a:r>
              <a:rPr lang="en-US" altLang="ko-KR" sz="4500" b="1" dirty="0" err="1">
                <a:solidFill>
                  <a:srgbClr val="00338D"/>
                </a:solidFill>
                <a:latin typeface="KPMG Extralight" panose="020B0303030202040204" pitchFamily="34" charset="0"/>
              </a:rPr>
              <a:t>CapEx</a:t>
            </a:r>
            <a:endParaRPr lang="en-US" altLang="ko-KR" sz="4500" b="1" dirty="0">
              <a:solidFill>
                <a:srgbClr val="00338D"/>
              </a:solidFill>
              <a:latin typeface="KPMG Extralight" panose="020B0303030202040204" pitchFamily="34" charset="0"/>
            </a:endParaRPr>
          </a:p>
        </p:txBody>
      </p:sp>
      <p:sp>
        <p:nvSpPr>
          <p:cNvPr id="10" name="제목 2">
            <a:extLst>
              <a:ext uri="{FF2B5EF4-FFF2-40B4-BE49-F238E27FC236}">
                <a16:creationId xmlns:a16="http://schemas.microsoft.com/office/drawing/2014/main" id="{4BB47DD8-053A-4BCB-86AC-0294C5E00AD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spTree>
    <p:extLst>
      <p:ext uri="{BB962C8B-B14F-4D97-AF65-F5344CB8AC3E}">
        <p14:creationId xmlns:p14="http://schemas.microsoft.com/office/powerpoint/2010/main" val="36825943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43DD0B51-2A24-437C-AAE9-F1DEE80FC50E}"/>
              </a:ext>
            </a:extLst>
          </p:cNvPr>
          <p:cNvGraphicFramePr>
            <a:graphicFrameLocks noGrp="1"/>
          </p:cNvGraphicFramePr>
          <p:nvPr>
            <p:extLst>
              <p:ext uri="{D42A27DB-BD31-4B8C-83A1-F6EECF244321}">
                <p14:modId xmlns:p14="http://schemas.microsoft.com/office/powerpoint/2010/main" val="3009401371"/>
              </p:ext>
            </p:extLst>
          </p:nvPr>
        </p:nvGraphicFramePr>
        <p:xfrm>
          <a:off x="531885" y="1372235"/>
          <a:ext cx="8193399" cy="3413760"/>
        </p:xfrm>
        <a:graphic>
          <a:graphicData uri="http://schemas.openxmlformats.org/drawingml/2006/table">
            <a:tbl>
              <a:tblPr/>
              <a:tblGrid>
                <a:gridCol w="661580">
                  <a:extLst>
                    <a:ext uri="{9D8B030D-6E8A-4147-A177-3AD203B41FA5}">
                      <a16:colId xmlns:a16="http://schemas.microsoft.com/office/drawing/2014/main" val="1148298163"/>
                    </a:ext>
                  </a:extLst>
                </a:gridCol>
                <a:gridCol w="1399494">
                  <a:extLst>
                    <a:ext uri="{9D8B030D-6E8A-4147-A177-3AD203B41FA5}">
                      <a16:colId xmlns:a16="http://schemas.microsoft.com/office/drawing/2014/main" val="289446665"/>
                    </a:ext>
                  </a:extLst>
                </a:gridCol>
                <a:gridCol w="1857511">
                  <a:extLst>
                    <a:ext uri="{9D8B030D-6E8A-4147-A177-3AD203B41FA5}">
                      <a16:colId xmlns:a16="http://schemas.microsoft.com/office/drawing/2014/main" val="501609329"/>
                    </a:ext>
                  </a:extLst>
                </a:gridCol>
                <a:gridCol w="2974335">
                  <a:extLst>
                    <a:ext uri="{9D8B030D-6E8A-4147-A177-3AD203B41FA5}">
                      <a16:colId xmlns:a16="http://schemas.microsoft.com/office/drawing/2014/main" val="2592586214"/>
                    </a:ext>
                  </a:extLst>
                </a:gridCol>
                <a:gridCol w="1300479">
                  <a:extLst>
                    <a:ext uri="{9D8B030D-6E8A-4147-A177-3AD203B41FA5}">
                      <a16:colId xmlns:a16="http://schemas.microsoft.com/office/drawing/2014/main" val="476241899"/>
                    </a:ext>
                  </a:extLst>
                </a:gridCol>
              </a:tblGrid>
              <a:tr h="73456">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관련설비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투자내역</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투자금액 </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억원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046340816"/>
                  </a:ext>
                </a:extLst>
              </a:tr>
              <a:tr h="73456">
                <a:tc rowSpan="11">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군산</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4">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4">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비점저감설비 설치공사 </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71191382"/>
                  </a:ext>
                </a:extLst>
              </a:tr>
              <a:tr h="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유독물 장외영향평가서작성 대행의뢰</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98298538"/>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군산공장 위험물 저장탱크등 인</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허가 용역계약</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35306133"/>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유해화학물질 취급시설 설치검사 누액감지 설비 설치</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40392093"/>
                  </a:ext>
                </a:extLst>
              </a:tr>
              <a:tr h="73456">
                <a:tc vMerge="1">
                  <a:txBody>
                    <a:bodyPr/>
                    <a:lstStyle/>
                    <a:p>
                      <a:pPr latinLnBrk="1"/>
                      <a:endParaRPr lang="ko-KR" altLang="en-US"/>
                    </a:p>
                  </a:txBody>
                  <a:tcPr/>
                </a:tc>
                <a:tc gridSpan="3">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313437824"/>
                  </a:ext>
                </a:extLst>
              </a:tr>
              <a:tr h="73456">
                <a:tc vMerge="1">
                  <a:txBody>
                    <a:bodyPr/>
                    <a:lstStyle/>
                    <a:p>
                      <a:pPr latinLnBrk="1"/>
                      <a:endParaRPr lang="ko-KR" altLang="en-US"/>
                    </a:p>
                  </a:txBody>
                  <a:tcPr/>
                </a:tc>
                <a:tc rowSpan="5">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5">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대기오염 방지 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44871287"/>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배전용 변압기</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50351467"/>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6941990"/>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전처리설비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35075293"/>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전처리설비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90758553"/>
                  </a:ext>
                </a:extLst>
              </a:tr>
              <a:tr h="73456">
                <a:tc vMerge="1">
                  <a:txBody>
                    <a:bodyPr/>
                    <a:lstStyle/>
                    <a:p>
                      <a:pPr latinLnBrk="1"/>
                      <a:endParaRPr lang="ko-KR" altLang="en-US"/>
                    </a:p>
                  </a:txBody>
                  <a:tcPr/>
                </a:tc>
                <a:tc gridSpan="3">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2009364158"/>
                  </a:ext>
                </a:extLst>
              </a:tr>
              <a:tr h="73456">
                <a:tc rowSpan="15">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청주</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계측기</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97771282"/>
                  </a:ext>
                </a:extLst>
              </a:tr>
              <a:tr h="73456">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수처리설비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수질</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TMS</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90109013"/>
                  </a:ext>
                </a:extLst>
              </a:tr>
              <a:tr h="73456">
                <a:tc vMerge="1">
                  <a:txBody>
                    <a:bodyPr/>
                    <a:lstStyle/>
                    <a:p>
                      <a:pPr latinLnBrk="1"/>
                      <a:endParaRPr lang="ko-KR" altLang="en-US"/>
                    </a:p>
                  </a:txBody>
                  <a:tcPr/>
                </a:tc>
                <a:tc gridSpan="3">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1265824349"/>
                  </a:ext>
                </a:extLst>
              </a:tr>
              <a:tr h="73456">
                <a:tc vMerge="1">
                  <a:txBody>
                    <a:bodyPr/>
                    <a:lstStyle/>
                    <a:p>
                      <a:pPr latinLnBrk="1"/>
                      <a:endParaRPr lang="ko-KR" altLang="en-US"/>
                    </a:p>
                  </a:txBody>
                  <a:tcPr/>
                </a:tc>
                <a:tc rowSpan="6">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4">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탈질설비</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보완공사</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계약금</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78625658"/>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오버홀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탈질설비 보완공사</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3996474"/>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오버홀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탈질설비 보완공사 추가공사비용</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2974654"/>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탈질설비 공사</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 기성금</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83717642"/>
                  </a:ext>
                </a:extLst>
              </a:tr>
              <a:tr h="73456">
                <a:tc vMerge="1">
                  <a:txBody>
                    <a:bodyPr/>
                    <a:lstStyle/>
                    <a:p>
                      <a:pPr latinLnBrk="1"/>
                      <a:endParaRPr lang="ko-KR" altLang="en-US"/>
                    </a:p>
                  </a:txBody>
                  <a:tcPr/>
                </a:tc>
                <a:tc vMerge="1">
                  <a:txBody>
                    <a:bodyPr/>
                    <a:lstStyle/>
                    <a:p>
                      <a:pPr latinLnBrk="1"/>
                      <a:endParaRPr lang="ko-KR" altLang="en-US"/>
                    </a:p>
                  </a:txBody>
                  <a:tcPr/>
                </a:tc>
                <a:tc rowSpan="2">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수처리설비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수질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TMS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시설보완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74597806"/>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수질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TMS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시설보완</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061</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70856742"/>
                  </a:ext>
                </a:extLst>
              </a:tr>
              <a:tr h="73456">
                <a:tc vMerge="1">
                  <a:txBody>
                    <a:bodyPr/>
                    <a:lstStyle/>
                    <a:p>
                      <a:pPr latinLnBrk="1"/>
                      <a:endParaRPr lang="ko-KR" altLang="en-US"/>
                    </a:p>
                  </a:txBody>
                  <a:tcPr/>
                </a:tc>
                <a:tc gridSpan="3">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632</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1508262876"/>
                  </a:ext>
                </a:extLst>
              </a:tr>
              <a:tr h="73456">
                <a:tc vMerge="1">
                  <a:txBody>
                    <a:bodyPr/>
                    <a:lstStyle/>
                    <a:p>
                      <a:pPr latinLnBrk="1"/>
                      <a:endParaRPr lang="ko-KR" altLang="en-US"/>
                    </a:p>
                  </a:txBody>
                  <a:tcPr/>
                </a:tc>
                <a:tc rowSpan="4">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탈질설비 개선공사</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 기성금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54195937"/>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소각로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탈질설비</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보완투자</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잔금</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83842133"/>
                  </a:ext>
                </a:extLst>
              </a:tr>
              <a:tr h="73456">
                <a:tc vMerge="1">
                  <a:txBody>
                    <a:bodyPr/>
                    <a:lstStyle/>
                    <a:p>
                      <a:pPr latinLnBrk="1"/>
                      <a:endParaRPr lang="ko-KR" altLang="en-US"/>
                    </a:p>
                  </a:txBody>
                  <a:tcPr/>
                </a:tc>
                <a:tc vMerge="1">
                  <a:txBody>
                    <a:bodyPr/>
                    <a:lstStyle/>
                    <a:p>
                      <a:pPr latinLnBrk="1"/>
                      <a:endParaRPr lang="ko-KR" altLang="en-US"/>
                    </a:p>
                  </a:txBody>
                  <a:tcPr/>
                </a:tc>
                <a:tc rowSpan="2">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수처리설비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비점오염저감시설</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계약금</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20276953"/>
                  </a:ext>
                </a:extLst>
              </a:tr>
              <a:tr h="7345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비점오염저감장치 공사</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잔금</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74981739"/>
                  </a:ext>
                </a:extLst>
              </a:tr>
              <a:tr h="73456">
                <a:tc vMerge="1">
                  <a:txBody>
                    <a:bodyPr/>
                    <a:lstStyle/>
                    <a:p>
                      <a:pPr latinLnBrk="1"/>
                      <a:endParaRPr lang="ko-KR" altLang="en-US"/>
                    </a:p>
                  </a:txBody>
                  <a:tcPr/>
                </a:tc>
                <a:tc gridSpan="3">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D9D9"/>
                    </a:solidFill>
                  </a:tcPr>
                </a:tc>
                <a:extLst>
                  <a:ext uri="{0D108BD9-81ED-4DB2-BD59-A6C34878D82A}">
                    <a16:rowId xmlns:a16="http://schemas.microsoft.com/office/drawing/2014/main" val="979415367"/>
                  </a:ext>
                </a:extLst>
              </a:tr>
              <a:tr h="73456">
                <a:tc gridSpan="4">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1,786</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791748120"/>
                  </a:ext>
                </a:extLst>
              </a:tr>
            </a:tbl>
          </a:graphicData>
        </a:graphic>
      </p:graphicFrame>
      <p:sp>
        <p:nvSpPr>
          <p:cNvPr id="11" name="Title 1">
            <a:extLst>
              <a:ext uri="{FF2B5EF4-FFF2-40B4-BE49-F238E27FC236}">
                <a16:creationId xmlns:a16="http://schemas.microsoft.com/office/drawing/2014/main" id="{8FA7B3E1-03E7-4F4B-8CE4-698F61EE47F1}"/>
              </a:ext>
            </a:extLst>
          </p:cNvPr>
          <p:cNvSpPr txBox="1">
            <a:spLocks/>
          </p:cNvSpPr>
          <p:nvPr/>
        </p:nvSpPr>
        <p:spPr>
          <a:xfrm>
            <a:off x="555385" y="1199173"/>
            <a:ext cx="2762299" cy="142189"/>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환경규제 법규 준수를 위한 </a:t>
            </a:r>
            <a:r>
              <a:rPr lang="en-US" altLang="ko-KR" sz="1000" b="1" dirty="0" err="1">
                <a:solidFill>
                  <a:srgbClr val="002997"/>
                </a:solidFill>
                <a:latin typeface="Arial" panose="020B0604020202020204" pitchFamily="34" charset="0"/>
                <a:ea typeface="+mj-ea"/>
                <a:cs typeface="Arial" panose="020B0604020202020204" pitchFamily="34" charset="0"/>
              </a:rPr>
              <a:t>CapEx</a:t>
            </a:r>
            <a:r>
              <a:rPr lang="ko-KR" altLang="en-US" sz="1000" b="1" dirty="0">
                <a:solidFill>
                  <a:srgbClr val="002997"/>
                </a:solidFill>
                <a:latin typeface="Arial" panose="020B0604020202020204" pitchFamily="34" charset="0"/>
                <a:ea typeface="+mj-ea"/>
                <a:cs typeface="Arial" panose="020B0604020202020204" pitchFamily="34" charset="0"/>
              </a:rPr>
              <a:t> 상세</a:t>
            </a:r>
            <a:r>
              <a:rPr lang="en-US" altLang="ko-KR" sz="1000" b="1" dirty="0">
                <a:solidFill>
                  <a:srgbClr val="002997"/>
                </a:solidFill>
                <a:latin typeface="Arial" panose="020B0604020202020204" pitchFamily="34" charset="0"/>
                <a:ea typeface="+mj-ea"/>
                <a:cs typeface="Arial" panose="020B0604020202020204" pitchFamily="34" charset="0"/>
              </a:rPr>
              <a:t>]</a:t>
            </a:r>
          </a:p>
        </p:txBody>
      </p:sp>
      <p:sp>
        <p:nvSpPr>
          <p:cNvPr id="12" name="Title 1">
            <a:extLst>
              <a:ext uri="{FF2B5EF4-FFF2-40B4-BE49-F238E27FC236}">
                <a16:creationId xmlns:a16="http://schemas.microsoft.com/office/drawing/2014/main" id="{C9E9CB2B-5518-4C5C-B2D7-9A2371CE7A59}"/>
              </a:ext>
            </a:extLst>
          </p:cNvPr>
          <p:cNvSpPr txBox="1">
            <a:spLocks/>
          </p:cNvSpPr>
          <p:nvPr/>
        </p:nvSpPr>
        <p:spPr>
          <a:xfrm>
            <a:off x="555385" y="4984224"/>
            <a:ext cx="3814440" cy="196348"/>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향후 사업계획에 반영되어 있지 않지만 </a:t>
            </a:r>
            <a:r>
              <a:rPr lang="ko-KR" altLang="en-US" sz="1000" b="1" dirty="0" err="1">
                <a:solidFill>
                  <a:srgbClr val="002997"/>
                </a:solidFill>
                <a:latin typeface="Arial" panose="020B0604020202020204" pitchFamily="34" charset="0"/>
                <a:ea typeface="+mj-ea"/>
                <a:cs typeface="Arial" panose="020B0604020202020204" pitchFamily="34" charset="0"/>
              </a:rPr>
              <a:t>검토중이</a:t>
            </a:r>
            <a:r>
              <a:rPr lang="ko-KR" altLang="en-US" sz="1000" b="1" dirty="0">
                <a:solidFill>
                  <a:srgbClr val="002997"/>
                </a:solidFill>
                <a:latin typeface="Arial" panose="020B0604020202020204" pitchFamily="34" charset="0"/>
                <a:ea typeface="+mj-ea"/>
                <a:cs typeface="Arial" panose="020B0604020202020204" pitchFamily="34" charset="0"/>
              </a:rPr>
              <a:t> 주요 </a:t>
            </a:r>
            <a:r>
              <a:rPr lang="ko-KR" altLang="en-US" sz="1000" b="1" dirty="0" err="1">
                <a:solidFill>
                  <a:srgbClr val="002997"/>
                </a:solidFill>
                <a:latin typeface="Arial" panose="020B0604020202020204" pitchFamily="34" charset="0"/>
                <a:ea typeface="+mj-ea"/>
                <a:cs typeface="Arial" panose="020B0604020202020204" pitchFamily="34" charset="0"/>
              </a:rPr>
              <a:t>투자안</a:t>
            </a:r>
            <a:r>
              <a:rPr lang="en-US" altLang="ko-KR" sz="1000" b="1" dirty="0">
                <a:solidFill>
                  <a:srgbClr val="002997"/>
                </a:solidFill>
                <a:latin typeface="Arial" panose="020B0604020202020204" pitchFamily="34" charset="0"/>
                <a:ea typeface="+mj-ea"/>
                <a:cs typeface="Arial" panose="020B0604020202020204" pitchFamily="34" charset="0"/>
              </a:rPr>
              <a:t>]</a:t>
            </a:r>
          </a:p>
        </p:txBody>
      </p:sp>
      <p:graphicFrame>
        <p:nvGraphicFramePr>
          <p:cNvPr id="13" name="표 12">
            <a:extLst>
              <a:ext uri="{FF2B5EF4-FFF2-40B4-BE49-F238E27FC236}">
                <a16:creationId xmlns:a16="http://schemas.microsoft.com/office/drawing/2014/main" id="{2C26DE07-B35A-432B-AD16-3604331EB203}"/>
              </a:ext>
            </a:extLst>
          </p:cNvPr>
          <p:cNvGraphicFramePr>
            <a:graphicFrameLocks noGrp="1"/>
          </p:cNvGraphicFramePr>
          <p:nvPr>
            <p:extLst>
              <p:ext uri="{D42A27DB-BD31-4B8C-83A1-F6EECF244321}">
                <p14:modId xmlns:p14="http://schemas.microsoft.com/office/powerpoint/2010/main" val="2875542656"/>
              </p:ext>
            </p:extLst>
          </p:nvPr>
        </p:nvGraphicFramePr>
        <p:xfrm>
          <a:off x="531885" y="5211444"/>
          <a:ext cx="8255001" cy="853440"/>
        </p:xfrm>
        <a:graphic>
          <a:graphicData uri="http://schemas.openxmlformats.org/drawingml/2006/table">
            <a:tbl>
              <a:tblPr/>
              <a:tblGrid>
                <a:gridCol w="546100">
                  <a:extLst>
                    <a:ext uri="{9D8B030D-6E8A-4147-A177-3AD203B41FA5}">
                      <a16:colId xmlns:a16="http://schemas.microsoft.com/office/drawing/2014/main" val="15525420"/>
                    </a:ext>
                  </a:extLst>
                </a:gridCol>
                <a:gridCol w="310896">
                  <a:extLst>
                    <a:ext uri="{9D8B030D-6E8A-4147-A177-3AD203B41FA5}">
                      <a16:colId xmlns:a16="http://schemas.microsoft.com/office/drawing/2014/main" val="3093936999"/>
                    </a:ext>
                  </a:extLst>
                </a:gridCol>
                <a:gridCol w="822960">
                  <a:extLst>
                    <a:ext uri="{9D8B030D-6E8A-4147-A177-3AD203B41FA5}">
                      <a16:colId xmlns:a16="http://schemas.microsoft.com/office/drawing/2014/main" val="3793392845"/>
                    </a:ext>
                  </a:extLst>
                </a:gridCol>
                <a:gridCol w="2130552">
                  <a:extLst>
                    <a:ext uri="{9D8B030D-6E8A-4147-A177-3AD203B41FA5}">
                      <a16:colId xmlns:a16="http://schemas.microsoft.com/office/drawing/2014/main" val="3469462407"/>
                    </a:ext>
                  </a:extLst>
                </a:gridCol>
                <a:gridCol w="911352">
                  <a:extLst>
                    <a:ext uri="{9D8B030D-6E8A-4147-A177-3AD203B41FA5}">
                      <a16:colId xmlns:a16="http://schemas.microsoft.com/office/drawing/2014/main" val="4023419825"/>
                    </a:ext>
                  </a:extLst>
                </a:gridCol>
                <a:gridCol w="3533141">
                  <a:extLst>
                    <a:ext uri="{9D8B030D-6E8A-4147-A177-3AD203B41FA5}">
                      <a16:colId xmlns:a16="http://schemas.microsoft.com/office/drawing/2014/main" val="1302046084"/>
                    </a:ext>
                  </a:extLst>
                </a:gridCol>
              </a:tblGrid>
              <a:tr h="225590">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사업계획</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반영여부</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해당</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공장</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투자안</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투자효과</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투자금액</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547373492"/>
                  </a:ext>
                </a:extLst>
              </a:tr>
              <a:tr h="225590">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X</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PCI</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SRF</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보일러 설치</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기존 한화에너지로부터 외부구매 스팀을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내부생산함에</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따라 원가절감</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자체투자</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스팀생산량에 따라 회수기간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4.1~6.6</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00798023"/>
                  </a:ext>
                </a:extLst>
              </a:tr>
              <a:tr h="272420">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X</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청주공장 </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증설안</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기존 유휴부지를 활용</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초지기</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및 원료설비 증설</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이에 따라 필요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utility</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 증설 가정 포함</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1,000~2,800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초지기</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rebuild, b.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중고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초지기</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설치</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c.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신규초지기</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설치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가지안은 </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 b. c</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순으로 선호됨</a:t>
                      </a:r>
                    </a:p>
                  </a:txBody>
                  <a:tcPr marL="46800" marR="468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59218686"/>
                  </a:ext>
                </a:extLst>
              </a:tr>
            </a:tbl>
          </a:graphicData>
        </a:graphic>
      </p:graphicFrame>
      <p:sp>
        <p:nvSpPr>
          <p:cNvPr id="16" name="직사각형 119">
            <a:extLst>
              <a:ext uri="{FF2B5EF4-FFF2-40B4-BE49-F238E27FC236}">
                <a16:creationId xmlns:a16="http://schemas.microsoft.com/office/drawing/2014/main" id="{F29D3FF6-DC68-4385-B114-297362044002}"/>
              </a:ext>
            </a:extLst>
          </p:cNvPr>
          <p:cNvSpPr/>
          <p:nvPr/>
        </p:nvSpPr>
        <p:spPr bwMode="auto">
          <a:xfrm>
            <a:off x="531885" y="6040880"/>
            <a:ext cx="2860953" cy="183751"/>
          </a:xfrm>
          <a:prstGeom prst="rect">
            <a:avLst/>
          </a:prstGeom>
          <a:noFill/>
          <a:ln w="9525" cap="flat" cmpd="sng" algn="ctr">
            <a:noFill/>
            <a:prstDash val="solid"/>
            <a:round/>
            <a:headEnd type="none" w="med" len="med"/>
            <a:tailEnd type="none" w="med" len="med"/>
          </a:ln>
          <a:effectLst/>
        </p:spPr>
        <p:txBody>
          <a:bodyPr lIns="0" tIns="0" rIns="0" bIns="0" rtlCol="0" anchor="ctr"/>
          <a:lstStyle/>
          <a:p>
            <a:pP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VDR 6.4.8 / 2.2.1.1.3</a:t>
            </a:r>
          </a:p>
        </p:txBody>
      </p:sp>
      <p:sp>
        <p:nvSpPr>
          <p:cNvPr id="10" name="제목 2">
            <a:extLst>
              <a:ext uri="{FF2B5EF4-FFF2-40B4-BE49-F238E27FC236}">
                <a16:creationId xmlns:a16="http://schemas.microsoft.com/office/drawing/2014/main" id="{CF569180-BEBF-4DEB-9DE4-08D01D6D18D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Environment </a:t>
            </a:r>
            <a:r>
              <a:rPr lang="en-US" altLang="ko-KR" sz="4500" b="1" dirty="0" err="1">
                <a:solidFill>
                  <a:srgbClr val="00338D"/>
                </a:solidFill>
                <a:latin typeface="KPMG Extralight" panose="020B0303030202040204" pitchFamily="34" charset="0"/>
              </a:rPr>
              <a:t>CapEx</a:t>
            </a:r>
            <a:endParaRPr lang="en-US" altLang="ko-KR" sz="4500" b="1" dirty="0">
              <a:solidFill>
                <a:srgbClr val="00338D"/>
              </a:solidFill>
              <a:latin typeface="KPMG Extralight" panose="020B0303030202040204" pitchFamily="34" charset="0"/>
            </a:endParaRPr>
          </a:p>
        </p:txBody>
      </p:sp>
      <p:sp>
        <p:nvSpPr>
          <p:cNvPr id="14" name="제목 2">
            <a:extLst>
              <a:ext uri="{FF2B5EF4-FFF2-40B4-BE49-F238E27FC236}">
                <a16:creationId xmlns:a16="http://schemas.microsoft.com/office/drawing/2014/main" id="{187AE0E7-BDC8-47B2-B8F4-0EDD994B80F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sp>
        <p:nvSpPr>
          <p:cNvPr id="20" name="직사각형 119">
            <a:extLst>
              <a:ext uri="{FF2B5EF4-FFF2-40B4-BE49-F238E27FC236}">
                <a16:creationId xmlns:a16="http://schemas.microsoft.com/office/drawing/2014/main" id="{7D327110-7AB0-47AC-BA56-BC348548160D}"/>
              </a:ext>
            </a:extLst>
          </p:cNvPr>
          <p:cNvSpPr/>
          <p:nvPr/>
        </p:nvSpPr>
        <p:spPr bwMode="auto">
          <a:xfrm>
            <a:off x="531885" y="4773993"/>
            <a:ext cx="2860953" cy="183751"/>
          </a:xfrm>
          <a:prstGeom prst="rect">
            <a:avLst/>
          </a:prstGeom>
          <a:noFill/>
          <a:ln w="9525" cap="flat" cmpd="sng" algn="ctr">
            <a:noFill/>
            <a:prstDash val="solid"/>
            <a:round/>
            <a:headEnd type="none" w="med" len="med"/>
            <a:tailEnd type="none" w="med" len="med"/>
          </a:ln>
          <a:effectLst/>
        </p:spPr>
        <p:txBody>
          <a:bodyPr lIns="0" tIns="0" rIns="0" bIns="0" rtlCol="0" anchor="ctr"/>
          <a:lstStyle/>
          <a:p>
            <a:pPr defTabSz="826710">
              <a:buClr>
                <a:srgbClr val="99CC00"/>
              </a:buClr>
              <a:tabLst>
                <a:tab pos="241125" algn="l"/>
              </a:tabLst>
            </a:pPr>
            <a:r>
              <a:rPr lang="en-US" altLang="ko-KR" sz="800" dirty="0">
                <a:solidFill>
                  <a:prstClr val="black"/>
                </a:solidFill>
                <a:latin typeface="Arial" panose="020B0604020202020204" pitchFamily="34" charset="0"/>
                <a:cs typeface="Arial" panose="020B0604020202020204" pitchFamily="34" charset="0"/>
              </a:rPr>
              <a:t>Source: VDR 1.3.2.3.2 / 1.3.2.3.14</a:t>
            </a:r>
            <a:endParaRPr lang="en-US" altLang="ko-KR" sz="8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1397321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Detailed PL</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graphicFrame>
        <p:nvGraphicFramePr>
          <p:cNvPr id="13" name="표 12">
            <a:extLst>
              <a:ext uri="{FF2B5EF4-FFF2-40B4-BE49-F238E27FC236}">
                <a16:creationId xmlns:a16="http://schemas.microsoft.com/office/drawing/2014/main" id="{DE41208C-10DC-42C1-BDB5-170F9425CB3F}"/>
              </a:ext>
            </a:extLst>
          </p:cNvPr>
          <p:cNvGraphicFramePr>
            <a:graphicFrameLocks noGrp="1"/>
          </p:cNvGraphicFramePr>
          <p:nvPr>
            <p:extLst>
              <p:ext uri="{D42A27DB-BD31-4B8C-83A1-F6EECF244321}">
                <p14:modId xmlns:p14="http://schemas.microsoft.com/office/powerpoint/2010/main" val="1913966191"/>
              </p:ext>
            </p:extLst>
          </p:nvPr>
        </p:nvGraphicFramePr>
        <p:xfrm>
          <a:off x="511579" y="1077991"/>
          <a:ext cx="8882842" cy="5188591"/>
        </p:xfrm>
        <a:graphic>
          <a:graphicData uri="http://schemas.openxmlformats.org/drawingml/2006/table">
            <a:tbl>
              <a:tblPr/>
              <a:tblGrid>
                <a:gridCol w="198430">
                  <a:extLst>
                    <a:ext uri="{9D8B030D-6E8A-4147-A177-3AD203B41FA5}">
                      <a16:colId xmlns:a16="http://schemas.microsoft.com/office/drawing/2014/main" val="2688523531"/>
                    </a:ext>
                  </a:extLst>
                </a:gridCol>
                <a:gridCol w="816787">
                  <a:extLst>
                    <a:ext uri="{9D8B030D-6E8A-4147-A177-3AD203B41FA5}">
                      <a16:colId xmlns:a16="http://schemas.microsoft.com/office/drawing/2014/main" val="3112920460"/>
                    </a:ext>
                  </a:extLst>
                </a:gridCol>
                <a:gridCol w="1573525">
                  <a:extLst>
                    <a:ext uri="{9D8B030D-6E8A-4147-A177-3AD203B41FA5}">
                      <a16:colId xmlns:a16="http://schemas.microsoft.com/office/drawing/2014/main" val="3732675748"/>
                    </a:ext>
                  </a:extLst>
                </a:gridCol>
                <a:gridCol w="1573525">
                  <a:extLst>
                    <a:ext uri="{9D8B030D-6E8A-4147-A177-3AD203B41FA5}">
                      <a16:colId xmlns:a16="http://schemas.microsoft.com/office/drawing/2014/main" val="3227644148"/>
                    </a:ext>
                  </a:extLst>
                </a:gridCol>
                <a:gridCol w="1573525">
                  <a:extLst>
                    <a:ext uri="{9D8B030D-6E8A-4147-A177-3AD203B41FA5}">
                      <a16:colId xmlns:a16="http://schemas.microsoft.com/office/drawing/2014/main" val="2586221011"/>
                    </a:ext>
                  </a:extLst>
                </a:gridCol>
                <a:gridCol w="1573525">
                  <a:extLst>
                    <a:ext uri="{9D8B030D-6E8A-4147-A177-3AD203B41FA5}">
                      <a16:colId xmlns:a16="http://schemas.microsoft.com/office/drawing/2014/main" val="317681198"/>
                    </a:ext>
                  </a:extLst>
                </a:gridCol>
                <a:gridCol w="1573525">
                  <a:extLst>
                    <a:ext uri="{9D8B030D-6E8A-4147-A177-3AD203B41FA5}">
                      <a16:colId xmlns:a16="http://schemas.microsoft.com/office/drawing/2014/main" val="3356571060"/>
                    </a:ext>
                  </a:extLst>
                </a:gridCol>
              </a:tblGrid>
              <a:tr h="126551">
                <a:tc gridSpan="7">
                  <a:txBody>
                    <a:bodyPr/>
                    <a:lstStyle/>
                    <a:p>
                      <a:pPr algn="l" rtl="0" fontAlgn="ctr"/>
                      <a:r>
                        <a:rPr lang="en-US" sz="750" b="1" i="0" u="none" strike="noStrike" dirty="0">
                          <a:solidFill>
                            <a:srgbClr val="FFFFFF"/>
                          </a:solidFill>
                          <a:effectLst/>
                          <a:latin typeface="Arial" panose="020B0604020202020204" pitchFamily="34" charset="0"/>
                          <a:ea typeface="맑은 고딕" panose="020B0503020000020004" pitchFamily="50" charset="-127"/>
                        </a:rPr>
                        <a:t>PL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67641512"/>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750" b="0" i="0" u="none" strike="noStrike" dirty="0">
                          <a:solidFill>
                            <a:srgbClr val="000000"/>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750" b="0" i="0" u="none" strike="noStrike" dirty="0">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750" b="0" i="0" u="none" strike="noStrike" dirty="0">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750" b="0" i="0" u="none" strike="noStrike" dirty="0">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750" b="0" i="0" u="none" strike="noStrike" dirty="0">
                          <a:solidFill>
                            <a:srgbClr val="000000"/>
                          </a:solidFill>
                          <a:effectLst/>
                          <a:latin typeface="Arial" panose="020B0604020202020204" pitchFamily="34" charset="0"/>
                          <a:ea typeface="맑은 고딕" panose="020B0503020000020004" pitchFamily="50" charset="-127"/>
                        </a:rPr>
                        <a:t>FY22.1Q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317684904"/>
                  </a:ext>
                </a:extLst>
              </a:tr>
              <a:tr h="126551">
                <a:tc gridSpan="2">
                  <a:txBody>
                    <a:bodyPr/>
                    <a:lstStyle/>
                    <a:p>
                      <a:pPr algn="l" rtl="0" fontAlgn="ctr"/>
                      <a:r>
                        <a:rPr lang="en-US" sz="750" b="0" i="0" u="none" strike="noStrike">
                          <a:solidFill>
                            <a:srgbClr val="000000"/>
                          </a:solidFill>
                          <a:effectLst/>
                          <a:latin typeface="Arial" panose="020B0604020202020204" pitchFamily="34" charset="0"/>
                          <a:ea typeface="맑은 고딕" panose="020B0503020000020004" pitchFamily="50" charset="-127"/>
                        </a:rPr>
                        <a:t>KRW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75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5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5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5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50" b="0" i="0" u="none" strike="noStrike">
                          <a:solidFill>
                            <a:srgbClr val="000000"/>
                          </a:solidFill>
                          <a:effectLst/>
                          <a:latin typeface="Arial" panose="020B0604020202020204" pitchFamily="34" charset="0"/>
                          <a:ea typeface="맑은 고딕" panose="020B0503020000020004" pitchFamily="50" charset="-127"/>
                        </a:rPr>
                        <a:t>3mths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9402356"/>
                  </a:ext>
                </a:extLst>
              </a:tr>
              <a:tr h="126551">
                <a:tc gridSpan="2">
                  <a:txBody>
                    <a:bodyPr/>
                    <a:lstStyle/>
                    <a:p>
                      <a:pPr algn="l" rtl="0"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9E1F2"/>
                    </a:solidFill>
                  </a:tcPr>
                </a:tc>
                <a:tc hMerge="1">
                  <a:txBody>
                    <a:bodyPr/>
                    <a:lstStyle/>
                    <a:p>
                      <a:pPr latinLnBrk="1"/>
                      <a:endParaRPr lang="ko-KR" altLang="en-US"/>
                    </a:p>
                  </a:txBody>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412,274,754,394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265,642,043,539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484,064,481,529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435,282,695,963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101,516,812,878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extLst>
                  <a:ext uri="{0D108BD9-81ED-4DB2-BD59-A6C34878D82A}">
                    <a16:rowId xmlns:a16="http://schemas.microsoft.com/office/drawing/2014/main" val="1285921294"/>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제지</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192,413,794,825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170,128,842,035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181,217,279,314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230,953,226,380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64,593,368,933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332995264"/>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미디어</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34,396,493,125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28,920,255,534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18,458,700,292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24,538,432,419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8,257,159,969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08348234"/>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부동산</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182,822,441,046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65,422,299,117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283,258,494,257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177,610,862,845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28,573,201,476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13423739"/>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2,642,025,398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1,170,646,853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1,130,007,666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2,180,174,319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93,082,500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69210959"/>
                  </a:ext>
                </a:extLst>
              </a:tr>
              <a:tr h="126551">
                <a:tc gridSpan="2">
                  <a:txBody>
                    <a:bodyPr/>
                    <a:lstStyle/>
                    <a:p>
                      <a:pPr algn="l" rtl="0"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hMerge="1">
                  <a:txBody>
                    <a:bodyPr/>
                    <a:lstStyle/>
                    <a:p>
                      <a:pPr latinLnBrk="1"/>
                      <a:endParaRPr lang="ko-KR" altLang="en-US"/>
                    </a:p>
                  </a:txBody>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375,383,899,811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233,892,232,211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419,929,859,853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372,394,021,586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87,074,167,476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2665355403"/>
                  </a:ext>
                </a:extLst>
              </a:tr>
              <a:tr h="126551">
                <a:tc gridSpan="2">
                  <a:txBody>
                    <a:bodyPr/>
                    <a:lstStyle/>
                    <a:p>
                      <a:pPr algn="l" rtl="0"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hMerge="1">
                  <a:txBody>
                    <a:bodyPr/>
                    <a:lstStyle/>
                    <a:p>
                      <a:pPr latinLnBrk="1"/>
                      <a:endParaRPr lang="ko-KR" altLang="en-US"/>
                    </a:p>
                  </a:txBody>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36,890,854,583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31,749,811,328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64,134,621,676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62,888,674,377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14,442,645,402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1220170421"/>
                  </a:ext>
                </a:extLst>
              </a:tr>
              <a:tr h="126551">
                <a:tc gridSpan="2">
                  <a:txBody>
                    <a:bodyPr/>
                    <a:lstStyle/>
                    <a:p>
                      <a:pPr algn="l" rtl="0"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판매비와관리비</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9E1F2"/>
                    </a:solidFill>
                  </a:tcPr>
                </a:tc>
                <a:tc hMerge="1">
                  <a:txBody>
                    <a:bodyPr/>
                    <a:lstStyle/>
                    <a:p>
                      <a:pPr latinLnBrk="1"/>
                      <a:endParaRPr lang="ko-KR" altLang="en-US"/>
                    </a:p>
                  </a:txBody>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34,712,415,198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33,047,951,422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29,523,189,937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31,429,477,954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8,444,136,173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extLst>
                  <a:ext uri="{0D108BD9-81ED-4DB2-BD59-A6C34878D82A}">
                    <a16:rowId xmlns:a16="http://schemas.microsoft.com/office/drawing/2014/main" val="1269951311"/>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급여</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5,901,153,183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5,620,224,892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5,236,165,146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5,212,806,144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1,497,944,924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583286005"/>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퇴직급여</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658,948,570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488,180,331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481,341,643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493,727,631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133,676,278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33423154"/>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복리후생비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886,535,977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949,772,712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697,671,054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749,701,843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209,138,104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54571523"/>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dirty="0">
                          <a:solidFill>
                            <a:srgbClr val="000000"/>
                          </a:solidFill>
                          <a:effectLst/>
                          <a:latin typeface="맑은 고딕" panose="020B0503020000020004" pitchFamily="50" charset="-127"/>
                          <a:ea typeface="맑은 고딕" panose="020B0503020000020004" pitchFamily="50" charset="-127"/>
                        </a:rPr>
                        <a:t>여비교통비</a:t>
                      </a:r>
                      <a:endParaRPr lang="ko-KR" altLang="en-US" sz="7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385,457,023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364,731,553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164,050,638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128,057,005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38,670,689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74695464"/>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통신비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165,037,145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129,879,159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110,695,293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98,512,950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28,680,631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34445105"/>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수도광열비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38,925,499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10,501,248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11,840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15,120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303,180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91120595"/>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세금과공과</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2,623,086,337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3,316,488,165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3,555,209,799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1,851,744,081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49,608,136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13856913"/>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지급임차료</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548,714,745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53,020,211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119,623,136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114,387,530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17,105,491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6277062"/>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228,288,729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882,865,588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844,762,168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865,307,251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210,594,336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08473242"/>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수선비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21,807,620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7,657,293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21,000,363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2,547,800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30559312"/>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보험료</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154,420,996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174,394,370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97,385,976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47,891,252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9,383,943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58427273"/>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접대비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383,632,751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221,047,220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193,652,411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199,841,484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46,522,640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60724516"/>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광고선전비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1,911,809,396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2,354,229,781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1,576,073,703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2,785,036,604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296,311,000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09004655"/>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6,652,037,075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6,073,716,474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7,226,160,034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8,537,711,113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2,312,661,008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53303523"/>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판매수수료</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26,900,534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12,460,364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14,778,115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4,407,009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72966001"/>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견본비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48,089,245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197,588,365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81,265,287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29,840,262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5,521,809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42734657"/>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소모품비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138,670,629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114,421,977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92,598,582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170,938,105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56,758,852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14409560"/>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교육훈련비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5,653,000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8,990,320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2,459,040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3,542,000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539,610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42820578"/>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7,702,564,566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7,521,613,446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3,808,624,911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2,977,509,947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853,836,927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96222447"/>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수출제비용</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4,217,283,193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3,644,354,519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4,623,658,167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6,474,391,574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2,512,129,769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94440784"/>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무형자산상각비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121,730,371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182,993,150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190,283,153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198,778,152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49,694,536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28538047"/>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대손상각비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1,079,620,372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(15,965,632)</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(162,858,877)</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(86,186,025)</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(37,981,622)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87815578"/>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행사비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128,295,856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125,876,875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3,101,321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3,379,574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19,740,295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1834710"/>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잡비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240,384,558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191,384,151 </a:t>
                      </a:r>
                    </a:p>
                  </a:txBody>
                  <a:tcPr marL="36000" marR="36000" marT="0" marB="0" anchor="ctr">
                    <a:lnL>
                      <a:noFill/>
                    </a:lnL>
                    <a:lnR>
                      <a:noFill/>
                    </a:lnR>
                    <a:lnT>
                      <a:noFill/>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169,090,520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170,048,754 </a:t>
                      </a:r>
                    </a:p>
                  </a:txBody>
                  <a:tcPr marL="36000" marR="36000" marT="0" marB="0" anchor="ctr">
                    <a:lnL>
                      <a:noFill/>
                    </a:lnL>
                    <a:lnR>
                      <a:noFill/>
                    </a:lnR>
                    <a:lnT>
                      <a:noFill/>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1,767,500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66135584"/>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차량유지비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58,221,326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29,133,907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20,615,136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25,630,860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5,585,474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94846527"/>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경상개발비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409,393,145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373,539,613 </a:t>
                      </a:r>
                    </a:p>
                  </a:txBody>
                  <a:tcPr marL="36000" marR="36000" marT="0" marB="0" anchor="ctr">
                    <a:lnL>
                      <a:noFill/>
                    </a:lnL>
                    <a:lnR>
                      <a:noFill/>
                    </a:lnR>
                    <a:lnT>
                      <a:noFill/>
                    </a:lnT>
                    <a:lnB>
                      <a:noFill/>
                    </a:lnB>
                  </a:tcPr>
                </a:tc>
                <a:tc>
                  <a:txBody>
                    <a:bodyPr/>
                    <a:lstStyle/>
                    <a:p>
                      <a:pPr algn="r" rtl="0" fontAlgn="ctr"/>
                      <a:r>
                        <a:rPr lang="en-US" altLang="ko-KR" sz="750" b="0" i="0" u="none" strike="noStrike" dirty="0">
                          <a:solidFill>
                            <a:srgbClr val="000000"/>
                          </a:solidFill>
                          <a:effectLst/>
                          <a:latin typeface="Arial" panose="020B0604020202020204" pitchFamily="34" charset="0"/>
                          <a:ea typeface="맑은 고딕" panose="020B0503020000020004" pitchFamily="50" charset="-127"/>
                        </a:rPr>
                        <a:t>357,298,129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358,819,628 </a:t>
                      </a:r>
                    </a:p>
                  </a:txBody>
                  <a:tcPr marL="36000" marR="36000" marT="0" marB="0" anchor="ctr">
                    <a:lnL>
                      <a:noFill/>
                    </a:lnL>
                    <a:lnR>
                      <a:noFill/>
                    </a:lnR>
                    <a:lnT>
                      <a:noFill/>
                    </a:lnT>
                    <a:lnB>
                      <a:noFill/>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121,295,654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32814582"/>
                  </a:ext>
                </a:extLst>
              </a:tr>
              <a:tr h="126551">
                <a:tc>
                  <a:txBody>
                    <a:bodyPr/>
                    <a:lstStyle/>
                    <a:p>
                      <a:pPr algn="l" rtl="0"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도서인쇄비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2,653,891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411,200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791,000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719,200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240,000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87078248"/>
                  </a:ext>
                </a:extLst>
              </a:tr>
              <a:tr h="126551">
                <a:tc gridSpan="2">
                  <a:txBody>
                    <a:bodyPr/>
                    <a:lstStyle/>
                    <a:p>
                      <a:pPr algn="l" rtl="0" fontAlgn="ctr"/>
                      <a:r>
                        <a:rPr lang="ko-KR" altLang="en-US" sz="750" b="1" i="0" u="none" strike="noStrike" dirty="0">
                          <a:solidFill>
                            <a:srgbClr val="000000"/>
                          </a:solidFill>
                          <a:effectLst/>
                          <a:latin typeface="맑은 고딕" panose="020B0503020000020004" pitchFamily="50" charset="-127"/>
                          <a:ea typeface="맑은 고딕" panose="020B0503020000020004" pitchFamily="50" charset="-127"/>
                        </a:rPr>
                        <a:t>영업이익</a:t>
                      </a:r>
                      <a:endParaRPr lang="ko-KR" altLang="en-US" sz="75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hMerge="1">
                  <a:txBody>
                    <a:bodyPr/>
                    <a:lstStyle/>
                    <a:p>
                      <a:pPr latinLnBrk="1"/>
                      <a:endParaRPr lang="ko-KR" altLang="en-US"/>
                    </a:p>
                  </a:txBody>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2,178,439,385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(1,298,140,094)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34,611,431,739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31,459,196,423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5,998,509,229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2100971584"/>
                  </a:ext>
                </a:extLst>
              </a:tr>
              <a:tr h="126551">
                <a:tc gridSpan="2">
                  <a:txBody>
                    <a:bodyPr/>
                    <a:lstStyle/>
                    <a:p>
                      <a:pPr algn="l" rtl="0" fontAlgn="ctr"/>
                      <a:r>
                        <a:rPr lang="en-US" sz="750" b="1" i="0" u="none" strike="noStrike" dirty="0">
                          <a:solidFill>
                            <a:srgbClr val="000000"/>
                          </a:solidFill>
                          <a:effectLst/>
                          <a:latin typeface="Arial" panose="020B0604020202020204" pitchFamily="34" charset="0"/>
                          <a:ea typeface="맑은 고딕" panose="020B0503020000020004" pitchFamily="50" charset="-127"/>
                        </a:rPr>
                        <a:t>Dep.</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8,864,000,000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10,772,000,000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11,421,000,000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12,028,000,000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2,793,686,000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531090734"/>
                  </a:ext>
                </a:extLst>
              </a:tr>
              <a:tr h="126551">
                <a:tc gridSpan="2">
                  <a:txBody>
                    <a:bodyPr/>
                    <a:lstStyle/>
                    <a:p>
                      <a:pPr algn="l" rtl="0" fontAlgn="ctr"/>
                      <a:r>
                        <a:rPr lang="en-US" sz="75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hMerge="1">
                  <a:txBody>
                    <a:bodyPr/>
                    <a:lstStyle/>
                    <a:p>
                      <a:pPr latinLnBrk="1"/>
                      <a:endParaRPr lang="ko-KR" altLang="en-US"/>
                    </a:p>
                  </a:txBody>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11,042,439,385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9,473,859,906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46,032,431,739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43,487,196,423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rtl="0" fontAlgn="ctr"/>
                      <a:r>
                        <a:rPr lang="en-US" altLang="ko-KR" sz="750" b="1" i="0" u="none" strike="noStrike" dirty="0">
                          <a:solidFill>
                            <a:srgbClr val="000000"/>
                          </a:solidFill>
                          <a:effectLst/>
                          <a:latin typeface="Arial" panose="020B0604020202020204" pitchFamily="34" charset="0"/>
                          <a:ea typeface="맑은 고딕" panose="020B0503020000020004" pitchFamily="50" charset="-127"/>
                        </a:rPr>
                        <a:t>8,792,195,229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72098315"/>
                  </a:ext>
                </a:extLst>
              </a:tr>
            </a:tbl>
          </a:graphicData>
        </a:graphic>
      </p:graphicFrame>
    </p:spTree>
    <p:extLst>
      <p:ext uri="{BB962C8B-B14F-4D97-AF65-F5344CB8AC3E}">
        <p14:creationId xmlns:p14="http://schemas.microsoft.com/office/powerpoint/2010/main" val="33334255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A12E073-21E5-4BF2-A17A-E14C369516E0}"/>
              </a:ext>
            </a:extLst>
          </p:cNvPr>
          <p:cNvSpPr txBox="1"/>
          <p:nvPr/>
        </p:nvSpPr>
        <p:spPr>
          <a:xfrm>
            <a:off x="511579" y="6191062"/>
            <a:ext cx="8407288" cy="107722"/>
          </a:xfrm>
          <a:prstGeom prst="rect">
            <a:avLst/>
          </a:prstGeom>
          <a:noFill/>
        </p:spPr>
        <p:txBody>
          <a:bodyPr wrap="square" lIns="0" tIns="0" rIns="0" bIns="0" rtlCol="0" anchor="t" anchorCtr="0">
            <a:spAutoFit/>
          </a:bodyPr>
          <a:lstStyle/>
          <a:p>
            <a:r>
              <a:rPr lang="en-US" altLang="ko-KR" sz="700" dirty="0">
                <a:latin typeface="Arial" panose="020B0604020202020204" pitchFamily="34" charset="0"/>
                <a:ea typeface="+mj-ea"/>
                <a:cs typeface="Arial" panose="020B0604020202020204" pitchFamily="34" charset="0"/>
              </a:rPr>
              <a:t>(Limitation) NM&lt;&gt;NE </a:t>
            </a:r>
            <a:r>
              <a:rPr lang="ko-KR" altLang="en-US" sz="700" dirty="0">
                <a:latin typeface="Arial" panose="020B0604020202020204" pitchFamily="34" charset="0"/>
                <a:ea typeface="+mj-ea"/>
                <a:cs typeface="Arial" panose="020B0604020202020204" pitchFamily="34" charset="0"/>
              </a:rPr>
              <a:t>간 거래</a:t>
            </a:r>
            <a:r>
              <a:rPr lang="en-US" altLang="ko-KR" sz="700" dirty="0">
                <a:latin typeface="Arial" panose="020B0604020202020204" pitchFamily="34" charset="0"/>
                <a:ea typeface="+mj-ea"/>
                <a:cs typeface="Arial" panose="020B0604020202020204" pitchFamily="34" charset="0"/>
              </a:rPr>
              <a:t>, PCI&lt;&gt;NM</a:t>
            </a:r>
            <a:r>
              <a:rPr lang="ko-KR" altLang="en-US" sz="700" dirty="0">
                <a:latin typeface="Arial" panose="020B0604020202020204" pitchFamily="34" charset="0"/>
                <a:ea typeface="+mj-ea"/>
                <a:cs typeface="Arial" panose="020B0604020202020204" pitchFamily="34" charset="0"/>
              </a:rPr>
              <a:t>의 유형자산 거래</a:t>
            </a:r>
            <a:r>
              <a:rPr lang="en-US" altLang="ko-KR" sz="700" dirty="0">
                <a:latin typeface="Arial" panose="020B0604020202020204" pitchFamily="34" charset="0"/>
                <a:ea typeface="+mj-ea"/>
                <a:cs typeface="Arial" panose="020B0604020202020204" pitchFamily="34" charset="0"/>
              </a:rPr>
              <a:t>, PCI</a:t>
            </a:r>
            <a:r>
              <a:rPr lang="ko-KR" altLang="en-US" sz="700" dirty="0">
                <a:latin typeface="Arial" panose="020B0604020202020204" pitchFamily="34" charset="0"/>
                <a:ea typeface="+mj-ea"/>
                <a:cs typeface="Arial" panose="020B0604020202020204" pitchFamily="34" charset="0"/>
              </a:rPr>
              <a:t>와 </a:t>
            </a:r>
            <a:r>
              <a:rPr lang="en-US" altLang="ko-KR" sz="700" dirty="0">
                <a:latin typeface="Arial" panose="020B0604020202020204" pitchFamily="34" charset="0"/>
                <a:ea typeface="+mj-ea"/>
                <a:cs typeface="Arial" panose="020B0604020202020204" pitchFamily="34" charset="0"/>
              </a:rPr>
              <a:t>TOC</a:t>
            </a:r>
            <a:r>
              <a:rPr lang="ko-KR" altLang="en-US" sz="700" dirty="0">
                <a:latin typeface="Arial" panose="020B0604020202020204" pitchFamily="34" charset="0"/>
                <a:ea typeface="+mj-ea"/>
                <a:cs typeface="Arial" panose="020B0604020202020204" pitchFamily="34" charset="0"/>
              </a:rPr>
              <a:t>간의 용지거래는 제공자료 상 상세내역 파악에 제약 존재</a:t>
            </a:r>
            <a:endParaRPr lang="en-US" altLang="ko-KR" sz="700" dirty="0">
              <a:highlight>
                <a:srgbClr val="FFFF00"/>
              </a:highlight>
              <a:latin typeface="Arial" panose="020B0604020202020204" pitchFamily="34" charset="0"/>
              <a:ea typeface="+mj-ea"/>
              <a:cs typeface="Arial" panose="020B0604020202020204" pitchFamily="34" charset="0"/>
            </a:endParaRPr>
          </a:p>
        </p:txBody>
      </p:sp>
      <p:sp>
        <p:nvSpPr>
          <p:cNvPr id="7" name="제목 2">
            <a:extLst>
              <a:ext uri="{FF2B5EF4-FFF2-40B4-BE49-F238E27FC236}">
                <a16:creationId xmlns:a16="http://schemas.microsoft.com/office/drawing/2014/main" id="{6AC3F9A9-AADE-40AA-B180-80D3D9CD6E4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Detailed BS</a:t>
            </a:r>
          </a:p>
        </p:txBody>
      </p:sp>
      <p:sp>
        <p:nvSpPr>
          <p:cNvPr id="8" name="제목 2">
            <a:extLst>
              <a:ext uri="{FF2B5EF4-FFF2-40B4-BE49-F238E27FC236}">
                <a16:creationId xmlns:a16="http://schemas.microsoft.com/office/drawing/2014/main" id="{6B621E4A-E882-4B61-8867-F887C7666D3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graphicFrame>
        <p:nvGraphicFramePr>
          <p:cNvPr id="10" name="표 9">
            <a:extLst>
              <a:ext uri="{FF2B5EF4-FFF2-40B4-BE49-F238E27FC236}">
                <a16:creationId xmlns:a16="http://schemas.microsoft.com/office/drawing/2014/main" id="{82DA35E0-1715-4F40-B238-58334E64444F}"/>
              </a:ext>
            </a:extLst>
          </p:cNvPr>
          <p:cNvGraphicFramePr>
            <a:graphicFrameLocks noGrp="1"/>
          </p:cNvGraphicFramePr>
          <p:nvPr>
            <p:extLst>
              <p:ext uri="{D42A27DB-BD31-4B8C-83A1-F6EECF244321}">
                <p14:modId xmlns:p14="http://schemas.microsoft.com/office/powerpoint/2010/main" val="2912098533"/>
              </p:ext>
            </p:extLst>
          </p:nvPr>
        </p:nvGraphicFramePr>
        <p:xfrm>
          <a:off x="511579" y="1077990"/>
          <a:ext cx="8882841" cy="5096294"/>
        </p:xfrm>
        <a:graphic>
          <a:graphicData uri="http://schemas.openxmlformats.org/drawingml/2006/table">
            <a:tbl>
              <a:tblPr/>
              <a:tblGrid>
                <a:gridCol w="541790">
                  <a:extLst>
                    <a:ext uri="{9D8B030D-6E8A-4147-A177-3AD203B41FA5}">
                      <a16:colId xmlns:a16="http://schemas.microsoft.com/office/drawing/2014/main" val="3234640859"/>
                    </a:ext>
                  </a:extLst>
                </a:gridCol>
                <a:gridCol w="894584">
                  <a:extLst>
                    <a:ext uri="{9D8B030D-6E8A-4147-A177-3AD203B41FA5}">
                      <a16:colId xmlns:a16="http://schemas.microsoft.com/office/drawing/2014/main" val="2373677240"/>
                    </a:ext>
                  </a:extLst>
                </a:gridCol>
                <a:gridCol w="486220">
                  <a:extLst>
                    <a:ext uri="{9D8B030D-6E8A-4147-A177-3AD203B41FA5}">
                      <a16:colId xmlns:a16="http://schemas.microsoft.com/office/drawing/2014/main" val="3565146121"/>
                    </a:ext>
                  </a:extLst>
                </a:gridCol>
                <a:gridCol w="486220">
                  <a:extLst>
                    <a:ext uri="{9D8B030D-6E8A-4147-A177-3AD203B41FA5}">
                      <a16:colId xmlns:a16="http://schemas.microsoft.com/office/drawing/2014/main" val="2920959858"/>
                    </a:ext>
                  </a:extLst>
                </a:gridCol>
                <a:gridCol w="486220">
                  <a:extLst>
                    <a:ext uri="{9D8B030D-6E8A-4147-A177-3AD203B41FA5}">
                      <a16:colId xmlns:a16="http://schemas.microsoft.com/office/drawing/2014/main" val="4242783057"/>
                    </a:ext>
                  </a:extLst>
                </a:gridCol>
                <a:gridCol w="486220">
                  <a:extLst>
                    <a:ext uri="{9D8B030D-6E8A-4147-A177-3AD203B41FA5}">
                      <a16:colId xmlns:a16="http://schemas.microsoft.com/office/drawing/2014/main" val="295040889"/>
                    </a:ext>
                  </a:extLst>
                </a:gridCol>
                <a:gridCol w="486220">
                  <a:extLst>
                    <a:ext uri="{9D8B030D-6E8A-4147-A177-3AD203B41FA5}">
                      <a16:colId xmlns:a16="http://schemas.microsoft.com/office/drawing/2014/main" val="3292985463"/>
                    </a:ext>
                  </a:extLst>
                </a:gridCol>
                <a:gridCol w="5015367">
                  <a:extLst>
                    <a:ext uri="{9D8B030D-6E8A-4147-A177-3AD203B41FA5}">
                      <a16:colId xmlns:a16="http://schemas.microsoft.com/office/drawing/2014/main" val="1576772267"/>
                    </a:ext>
                  </a:extLst>
                </a:gridCol>
              </a:tblGrid>
              <a:tr h="115460">
                <a:tc rowSpan="2" gridSpan="2">
                  <a:txBody>
                    <a:bodyPr/>
                    <a:lstStyle/>
                    <a:p>
                      <a:pPr algn="ctr" rtl="0" fontAlgn="ctr"/>
                      <a:r>
                        <a:rPr lang="en-US" altLang="ko-KR" sz="700" b="1" i="0" u="none" strike="noStrike">
                          <a:solidFill>
                            <a:srgbClr val="FFFFFF"/>
                          </a:solidFill>
                          <a:effectLst/>
                          <a:latin typeface="Arial" panose="020B0604020202020204" pitchFamily="34" charset="0"/>
                          <a:ea typeface="맑은 고딕" panose="020B0503020000020004" pitchFamily="50" charset="-127"/>
                        </a:rPr>
                        <a:t>(</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00" b="1" i="0" u="none" strike="noStrike">
                          <a:solidFill>
                            <a:srgbClr val="FFFFFF"/>
                          </a:solidFill>
                          <a:effectLst/>
                          <a:latin typeface="Arial" panose="020B0604020202020204" pitchFamily="34" charset="0"/>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7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hMerge="1">
                  <a:txBody>
                    <a:bodyPr/>
                    <a:lstStyle/>
                    <a:p>
                      <a:pPr latinLnBrk="1"/>
                      <a:endParaRPr lang="ko-KR" altLang="en-US"/>
                    </a:p>
                  </a:txBody>
                  <a:tcPr/>
                </a:tc>
                <a:tc>
                  <a:txBody>
                    <a:bodyPr/>
                    <a:lstStyle/>
                    <a:p>
                      <a:pPr algn="ctr"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단순합산</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조정</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gridSpan="2">
                  <a:txBody>
                    <a:bodyPr/>
                    <a:lstStyle/>
                    <a:p>
                      <a:pPr algn="ctr"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연결조정분개</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연결</a:t>
                      </a:r>
                      <a:r>
                        <a:rPr lang="en-US" sz="700" b="1" i="0" u="none" strike="noStrike">
                          <a:solidFill>
                            <a:srgbClr val="FFFFFF"/>
                          </a:solidFill>
                          <a:effectLst/>
                          <a:latin typeface="Arial" panose="020B0604020202020204" pitchFamily="34" charset="0"/>
                          <a:ea typeface="맑은 고딕" panose="020B0503020000020004" pitchFamily="50" charset="-127"/>
                        </a:rPr>
                        <a:t>BS</a:t>
                      </a:r>
                      <a:endParaRPr lang="en-US" sz="7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연결조정내역</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568807400"/>
                  </a:ext>
                </a:extLst>
              </a:tr>
              <a:tr h="11546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en-US" sz="700" b="1" i="0" u="none" strike="noStrike" dirty="0">
                          <a:solidFill>
                            <a:srgbClr val="FFFFFF"/>
                          </a:solidFill>
                          <a:effectLst/>
                          <a:latin typeface="Arial" panose="020B0604020202020204" pitchFamily="34" charset="0"/>
                          <a:ea typeface="맑은 고딕" panose="020B0503020000020004" pitchFamily="50" charset="-127"/>
                        </a:rPr>
                        <a:t>Mar-22</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대상</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맑은 고딕" panose="020B0503020000020004" pitchFamily="50" charset="-127"/>
                        </a:rPr>
                        <a:t>Dr.</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맑은 고딕" panose="020B0503020000020004" pitchFamily="50" charset="-127"/>
                        </a:rPr>
                        <a:t>Cr.</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맑은 고딕" panose="020B0503020000020004" pitchFamily="50" charset="-127"/>
                        </a:rPr>
                        <a:t>Mar-22</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338D"/>
                    </a:solidFill>
                  </a:tcPr>
                </a:tc>
                <a:tc vMerge="1">
                  <a:txBody>
                    <a:bodyPr/>
                    <a:lstStyle/>
                    <a:p>
                      <a:pPr latinLnBrk="1"/>
                      <a:endParaRPr lang="ko-KR" altLang="en-US"/>
                    </a:p>
                  </a:txBody>
                  <a:tcPr/>
                </a:tc>
                <a:extLst>
                  <a:ext uri="{0D108BD9-81ED-4DB2-BD59-A6C34878D82A}">
                    <a16:rowId xmlns:a16="http://schemas.microsoft.com/office/drawing/2014/main" val="3857351800"/>
                  </a:ext>
                </a:extLst>
              </a:tr>
              <a:tr h="115460">
                <a:tc>
                  <a:txBody>
                    <a:bodyPr/>
                    <a:lstStyle/>
                    <a:p>
                      <a:pPr algn="l" rtl="0"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자산총계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609,688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6,847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120,760</a:t>
                      </a:r>
                    </a:p>
                  </a:txBody>
                  <a:tcPr marL="36000" marR="36000" marT="0" marB="0" anchor="ctr">
                    <a:lnL>
                      <a:noFill/>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495,775</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extLst>
                  <a:ext uri="{0D108BD9-81ED-4DB2-BD59-A6C34878D82A}">
                    <a16:rowId xmlns:a16="http://schemas.microsoft.com/office/drawing/2014/main" val="155222409"/>
                  </a:ext>
                </a:extLst>
              </a:tr>
              <a:tr h="162694">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유동자산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295,698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4,945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59,960</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240,683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0006361"/>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현금및현금성자산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49,979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49,979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39971756"/>
                  </a:ext>
                </a:extLst>
              </a:tr>
              <a:tr h="133983">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dirty="0" err="1">
                          <a:solidFill>
                            <a:srgbClr val="000000"/>
                          </a:solidFill>
                          <a:effectLst/>
                          <a:latin typeface="맑은 고딕" panose="020B0503020000020004" pitchFamily="50" charset="-127"/>
                          <a:ea typeface="맑은 고딕" panose="020B0503020000020004" pitchFamily="50" charset="-127"/>
                        </a:rPr>
                        <a:t>매출채권및기타채권</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69,236</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29,374</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39,863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매출채권</a:t>
                      </a:r>
                      <a:r>
                        <a:rPr lang="en-US" altLang="ko-KR" sz="700" b="0" i="0" u="none" strike="noStrike" dirty="0">
                          <a:solidFill>
                            <a:srgbClr val="000000"/>
                          </a:solidFill>
                          <a:effectLst/>
                          <a:latin typeface="Arial" panose="020B0604020202020204" pitchFamily="34" charset="0"/>
                          <a:ea typeface="맑은 고딕" panose="020B0503020000020004" pitchFamily="50" charset="-127"/>
                        </a:rPr>
                        <a:t>(NM&lt;&gt;NE, PCI&lt;&gt;NP) </a:t>
                      </a: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매입채무 상계</a:t>
                      </a:r>
                      <a:r>
                        <a:rPr lang="en-US" altLang="ko-KR" sz="7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단기대여금</a:t>
                      </a:r>
                      <a:r>
                        <a:rPr lang="en-US" altLang="ko-KR" sz="7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미수금</a:t>
                      </a:r>
                      <a:r>
                        <a:rPr lang="en-US" altLang="ko-KR" sz="700" b="0" i="0" u="none" strike="noStrike" dirty="0">
                          <a:solidFill>
                            <a:srgbClr val="000000"/>
                          </a:solidFill>
                          <a:effectLst/>
                          <a:latin typeface="Arial" panose="020B0604020202020204" pitchFamily="34" charset="0"/>
                          <a:ea typeface="맑은 고딕" panose="020B0503020000020004" pitchFamily="50" charset="-127"/>
                        </a:rPr>
                        <a:t>(PCI&lt;&gt;NM</a:t>
                      </a: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지급보증수수료</a:t>
                      </a:r>
                      <a:r>
                        <a:rPr lang="en-US" altLang="ko-KR" sz="7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미수수익</a:t>
                      </a:r>
                      <a:r>
                        <a:rPr lang="en-US" altLang="ko-KR" sz="700" b="0" i="0" u="none" strike="noStrike" dirty="0">
                          <a:solidFill>
                            <a:srgbClr val="000000"/>
                          </a:solidFill>
                          <a:effectLst/>
                          <a:latin typeface="Arial" panose="020B0604020202020204" pitchFamily="34" charset="0"/>
                          <a:ea typeface="맑은 고딕" panose="020B0503020000020004" pitchFamily="50" charset="-127"/>
                        </a:rPr>
                        <a:t>(PCI&lt;&gt;NM </a:t>
                      </a: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미수이자</a:t>
                      </a:r>
                      <a:r>
                        <a:rPr lang="en-US" altLang="ko-KR" sz="7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06007189"/>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계약자산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15,701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15,701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9453250"/>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기타유동자산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5,904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5,904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선급금</a:t>
                      </a:r>
                      <a:r>
                        <a:rPr lang="en-US" altLang="ko-KR" sz="700" b="0" i="0" u="none" strike="noStrike">
                          <a:solidFill>
                            <a:srgbClr val="000000"/>
                          </a:solidFill>
                          <a:effectLst/>
                          <a:latin typeface="Arial" panose="020B0604020202020204" pitchFamily="34" charset="0"/>
                          <a:ea typeface="맑은 고딕" panose="020B0503020000020004" pitchFamily="50" charset="-127"/>
                        </a:rPr>
                        <a:t>(PCI&lt;&gt;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아젤리아</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투자자본상계</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05281205"/>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당기법인세자산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미지급법인세와 미수법인세 상계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13178882"/>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기타금융자산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23,000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23,000</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PCI&lt;&gt;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아젤리아</a:t>
                      </a:r>
                      <a:r>
                        <a:rPr lang="ko-KR" altLang="en-US" sz="700" b="0" i="0" u="none" strike="noStrike">
                          <a:solidFill>
                            <a:srgbClr val="000000"/>
                          </a:solidFill>
                          <a:effectLst/>
                          <a:latin typeface="Arial" panose="020B0604020202020204" pitchFamily="34" charset="0"/>
                          <a:ea typeface="맑은 고딕" panose="020B0503020000020004" pitchFamily="50" charset="-127"/>
                        </a:rPr>
                        <a:t> 수익증권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54049971"/>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131,701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7,407</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129,237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PCI&lt;&gt;NP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상품</a:t>
                      </a:r>
                      <a:r>
                        <a:rPr lang="en-US" altLang="ko-KR" sz="700" b="0" i="0" u="none" strike="noStrike">
                          <a:solidFill>
                            <a:srgbClr val="000000"/>
                          </a:solidFill>
                          <a:effectLst/>
                          <a:latin typeface="Arial" panose="020B0604020202020204" pitchFamily="34" charset="0"/>
                          <a:ea typeface="맑은 고딕" panose="020B0503020000020004" pitchFamily="50" charset="-127"/>
                        </a:rPr>
                        <a:t>&gt;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제품</a:t>
                      </a:r>
                      <a:r>
                        <a:rPr lang="en-US" altLang="ko-KR"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미실현손익 제거분개</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용지거래 미실현손익</a:t>
                      </a:r>
                      <a:r>
                        <a:rPr lang="en-US" altLang="ko-KR" sz="700" b="0" i="0" u="none" strike="noStrike">
                          <a:solidFill>
                            <a:srgbClr val="000000"/>
                          </a:solidFill>
                          <a:effectLst/>
                          <a:latin typeface="Arial" panose="020B0604020202020204" pitchFamily="34" charset="0"/>
                          <a:ea typeface="맑은 고딕" panose="020B0503020000020004" pitchFamily="50" charset="-127"/>
                        </a:rPr>
                        <a:t>(a4: PCI&lt;&gt;TOC4, a5: PCI&lt;&gt;TOC1)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78508739"/>
                  </a:ext>
                </a:extLst>
              </a:tr>
              <a:tr h="115460">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비유동자산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313,990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60,800</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255,092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90134458"/>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기타금융자산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737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737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59334094"/>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sz="700" b="0" i="0" u="none" strike="noStrike">
                          <a:solidFill>
                            <a:srgbClr val="000000"/>
                          </a:solidFill>
                          <a:effectLst/>
                          <a:latin typeface="Arial" panose="020B0604020202020204" pitchFamily="34" charset="0"/>
                          <a:ea typeface="맑은 고딕" panose="020B0503020000020004" pitchFamily="50" charset="-127"/>
                        </a:rPr>
                        <a:t>FVPL</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금융자산</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93548484"/>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유형자산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240,984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414</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2,334</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239,064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기계장치</a:t>
                      </a:r>
                      <a:r>
                        <a:rPr lang="en-US" altLang="ko-KR" sz="700" b="0" i="0" u="none" strike="noStrike">
                          <a:solidFill>
                            <a:srgbClr val="000000"/>
                          </a:solidFill>
                          <a:effectLst/>
                          <a:latin typeface="Arial" panose="020B0604020202020204" pitchFamily="34" charset="0"/>
                          <a:ea typeface="맑은 고딕" panose="020B0503020000020004" pitchFamily="50" charset="-127"/>
                        </a:rPr>
                        <a:t>(PCI&lt;&gt;NM)</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미실현손익 제거 분개</a:t>
                      </a:r>
                      <a:r>
                        <a:rPr lang="en-US" altLang="ko-KR" sz="700" b="0" i="0" u="none" strike="noStrike">
                          <a:solidFill>
                            <a:srgbClr val="000000"/>
                          </a:solidFill>
                          <a:effectLst/>
                          <a:latin typeface="Arial" panose="020B0604020202020204" pitchFamily="34" charset="0"/>
                          <a:ea typeface="맑은 고딕" panose="020B0503020000020004" pitchFamily="50" charset="-127"/>
                        </a:rPr>
                        <a:t>, NE</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합병관련 기계장치 미실현손익 제거 및 관련 누계액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77847024"/>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사용권자산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2,145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2,145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47160558"/>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무형자산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688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688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67858947"/>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투자부동산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3,462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3,462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08769434"/>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생물자산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28826181"/>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관계기업투자</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57,499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57,499</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700" b="0" i="0" u="none" strike="noStrike">
                          <a:solidFill>
                            <a:srgbClr val="000000"/>
                          </a:solidFill>
                          <a:effectLst/>
                          <a:latin typeface="Arial" panose="020B0604020202020204" pitchFamily="34" charset="0"/>
                          <a:ea typeface="맑은 고딕" panose="020B0503020000020004" pitchFamily="50" charset="-127"/>
                        </a:rPr>
                        <a:t>NM, NP, TOC1,2,3,4, TOCITY, NE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투자자본상계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34424793"/>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이연법인세자산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6,834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1,488</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966</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7,356</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TOC1, TOC4</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과의 용지거래 등 관련 발생</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26281680"/>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기타비유동자산</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483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483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79831237"/>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en-US" sz="700" b="0" i="0" u="none" strike="noStrike">
                          <a:solidFill>
                            <a:srgbClr val="000000"/>
                          </a:solidFill>
                          <a:effectLst/>
                          <a:latin typeface="Arial" panose="020B0604020202020204" pitchFamily="34" charset="0"/>
                          <a:ea typeface="맑은 고딕" panose="020B0503020000020004" pitchFamily="50" charset="-127"/>
                        </a:rPr>
                        <a:t>FVOCI</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금융자산</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62079685"/>
                  </a:ext>
                </a:extLst>
              </a:tr>
              <a:tr h="115460">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부채총계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ctr"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500,263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52,570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447,693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6F7FF"/>
                    </a:solidFill>
                  </a:tcPr>
                </a:tc>
                <a:extLst>
                  <a:ext uri="{0D108BD9-81ED-4DB2-BD59-A6C34878D82A}">
                    <a16:rowId xmlns:a16="http://schemas.microsoft.com/office/drawing/2014/main" val="3966394431"/>
                  </a:ext>
                </a:extLst>
              </a:tr>
              <a:tr h="162694">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235,170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45,063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190,108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43448389"/>
                  </a:ext>
                </a:extLst>
              </a:tr>
              <a:tr h="133983">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매입채무및기타채무</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70,006</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23,978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46,028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매출채권</a:t>
                      </a:r>
                      <a:r>
                        <a:rPr lang="en-US" altLang="ko-KR" sz="700" b="0" i="0" u="none" strike="noStrike">
                          <a:solidFill>
                            <a:srgbClr val="000000"/>
                          </a:solidFill>
                          <a:effectLst/>
                          <a:latin typeface="Arial" panose="020B0604020202020204" pitchFamily="34" charset="0"/>
                          <a:ea typeface="맑은 고딕" panose="020B0503020000020004" pitchFamily="50" charset="-127"/>
                        </a:rPr>
                        <a:t>(NM&lt;&gt;NE, PCI&lt;&gt;NP)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매입채무 상계</a:t>
                      </a:r>
                      <a:r>
                        <a:rPr lang="en-US" altLang="ko-KR"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미수금</a:t>
                      </a:r>
                      <a:r>
                        <a:rPr lang="en-US" altLang="ko-KR" sz="700" b="0" i="0" u="none" strike="noStrike">
                          <a:solidFill>
                            <a:srgbClr val="000000"/>
                          </a:solidFill>
                          <a:effectLst/>
                          <a:latin typeface="Arial" panose="020B0604020202020204" pitchFamily="34" charset="0"/>
                          <a:ea typeface="맑은 고딕" panose="020B0503020000020004" pitchFamily="50" charset="-127"/>
                        </a:rPr>
                        <a:t>(PCI&lt;&gt;NM</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지급보증수수료</a:t>
                      </a:r>
                      <a:r>
                        <a:rPr lang="en-US" altLang="ko-KR"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미수수익</a:t>
                      </a:r>
                      <a:r>
                        <a:rPr lang="en-US" altLang="ko-KR" sz="700" b="0" i="0" u="none" strike="noStrike">
                          <a:solidFill>
                            <a:srgbClr val="000000"/>
                          </a:solidFill>
                          <a:effectLst/>
                          <a:latin typeface="Arial" panose="020B0604020202020204" pitchFamily="34" charset="0"/>
                          <a:ea typeface="맑은 고딕" panose="020B0503020000020004" pitchFamily="50" charset="-127"/>
                        </a:rPr>
                        <a:t>(PCI&lt;&gt;NM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미수이자</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06953218"/>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계약부채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2,325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2,325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44154508"/>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기타금융부채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250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250</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자회사와의 보증거래에 따른 미수금 및 금융보증부채 제거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29387778"/>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기타유동부채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578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193</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수익증권에 대한 선수수익 및 현할차</a:t>
                      </a:r>
                      <a:r>
                        <a:rPr lang="ko-KR" altLang="en-US" sz="700" b="0" i="0" u="none" strike="noStrike">
                          <a:solidFill>
                            <a:srgbClr val="000000"/>
                          </a:solidFill>
                          <a:effectLst/>
                          <a:latin typeface="Arial" panose="020B0604020202020204" pitchFamily="34" charset="0"/>
                          <a:ea typeface="맑은 고딕" panose="020B0503020000020004" pitchFamily="50" charset="-127"/>
                        </a:rPr>
                        <a:t> 상계 </a:t>
                      </a:r>
                      <a:r>
                        <a:rPr lang="en-US" altLang="ko-KR" sz="700" b="0" i="0" u="none" strike="noStrike">
                          <a:solidFill>
                            <a:srgbClr val="000000"/>
                          </a:solidFill>
                          <a:effectLst/>
                          <a:latin typeface="Arial" panose="020B0604020202020204" pitchFamily="34" charset="0"/>
                          <a:ea typeface="맑은 고딕" panose="020B0503020000020004" pitchFamily="50" charset="-127"/>
                        </a:rPr>
                        <a:t>(PCI&lt;&gt;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아젤리아</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06841961"/>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당기법인세부채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817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639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미수법인세와 미지급법인세 상계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59901313"/>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25,827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3,140</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22,687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단기대여금</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r>
                        <a:rPr lang="en-US" sz="700" b="0" i="0" u="none" strike="noStrike">
                          <a:solidFill>
                            <a:srgbClr val="000000"/>
                          </a:solidFill>
                          <a:effectLst/>
                          <a:latin typeface="Arial" panose="020B0604020202020204" pitchFamily="34" charset="0"/>
                          <a:ea typeface="맑은 고딕" panose="020B0503020000020004" pitchFamily="50" charset="-127"/>
                        </a:rPr>
                        <a:t>PCI&lt;&gt;NM)</a:t>
                      </a:r>
                      <a:endParaRPr 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3833391"/>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유동성장기부채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107,247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17,323</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89,924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유동성장기부채</a:t>
                      </a:r>
                      <a:r>
                        <a:rPr lang="en-US" altLang="ko-KR" sz="700" b="0" i="0" u="none" strike="noStrike">
                          <a:solidFill>
                            <a:srgbClr val="000000"/>
                          </a:solidFill>
                          <a:effectLst/>
                          <a:latin typeface="Arial" panose="020B0604020202020204" pitchFamily="34" charset="0"/>
                          <a:ea typeface="맑은 고딕" panose="020B0503020000020004" pitchFamily="50" charset="-127"/>
                        </a:rPr>
                        <a:t>(PCI&lt;&gt;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아젤리아 수익증권</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67092887"/>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유동성사채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22,259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22,259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99967424"/>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유동리스부채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884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884</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13094015"/>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en-US" sz="700" b="0" i="0" u="none" strike="noStrike">
                          <a:solidFill>
                            <a:srgbClr val="000000"/>
                          </a:solidFill>
                          <a:effectLst/>
                          <a:latin typeface="Arial" panose="020B0604020202020204" pitchFamily="34" charset="0"/>
                          <a:ea typeface="맑은 고딕" panose="020B0503020000020004" pitchFamily="50" charset="-127"/>
                        </a:rPr>
                        <a:t>FVPL</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금융부채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4,978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4,978</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90331377"/>
                  </a:ext>
                </a:extLst>
              </a:tr>
              <a:tr h="115460">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비유동부채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265,092</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7,507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257,585</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55292639"/>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장기차입금</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244,836</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7,490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237,346</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유동성장기부채</a:t>
                      </a:r>
                      <a:r>
                        <a:rPr lang="en-US" altLang="ko-KR" sz="700" b="0" i="0" u="none" strike="noStrike">
                          <a:solidFill>
                            <a:srgbClr val="000000"/>
                          </a:solidFill>
                          <a:effectLst/>
                          <a:latin typeface="Arial" panose="020B0604020202020204" pitchFamily="34" charset="0"/>
                          <a:ea typeface="맑은 고딕" panose="020B0503020000020004" pitchFamily="50" charset="-127"/>
                        </a:rPr>
                        <a:t>(PCI&lt;&gt;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아젤리아 수익증권</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8167612"/>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이연법인세부채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en-US" sz="700" b="0" i="0" u="none" strike="noStrike">
                          <a:solidFill>
                            <a:srgbClr val="C00000"/>
                          </a:solidFill>
                          <a:effectLst/>
                          <a:latin typeface="Arial" panose="020B0604020202020204" pitchFamily="34" charset="0"/>
                          <a:ea typeface="맑은 고딕" panose="020B0503020000020004" pitchFamily="50" charset="-127"/>
                        </a:rPr>
                        <a:t>V</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CDBD8"/>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37345125"/>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비유동리스부채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1,193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1,193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14083502"/>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퇴직급여부채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13,709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13,709</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73477425"/>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기타충당부채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6432526"/>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기타금융부채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223</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77574146"/>
                  </a:ext>
                </a:extLst>
              </a:tr>
              <a:tr h="115460">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기타비유동부채</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1,096</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1,096</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69237306"/>
                  </a:ext>
                </a:extLst>
              </a:tr>
            </a:tbl>
          </a:graphicData>
        </a:graphic>
      </p:graphicFrame>
    </p:spTree>
    <p:extLst>
      <p:ext uri="{BB962C8B-B14F-4D97-AF65-F5344CB8AC3E}">
        <p14:creationId xmlns:p14="http://schemas.microsoft.com/office/powerpoint/2010/main" val="32869718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3">
            <a:extLst>
              <a:ext uri="{FF2B5EF4-FFF2-40B4-BE49-F238E27FC236}">
                <a16:creationId xmlns:a16="http://schemas.microsoft.com/office/drawing/2014/main" id="{C9C702E1-3F81-4806-9826-C22806F8E5F9}"/>
              </a:ext>
            </a:extLst>
          </p:cNvPr>
          <p:cNvSpPr txBox="1">
            <a:spLocks/>
          </p:cNvSpPr>
          <p:nvPr/>
        </p:nvSpPr>
        <p:spPr>
          <a:xfrm>
            <a:off x="1728002" y="745828"/>
            <a:ext cx="3749742" cy="771672"/>
          </a:xfrm>
          <a:prstGeom prst="rect">
            <a:avLst/>
          </a:prstGeom>
        </p:spPr>
        <p:txBody>
          <a:bodyPr vert="horz" lIns="90000" tIns="0" rIns="0" bIns="0" rtlCol="0" anchor="t" anchorCtr="0">
            <a:noAutofit/>
          </a:bodyPr>
          <a:lstStyle>
            <a:lvl1pPr marL="0" algn="l" defTabSz="895327" rtl="0" eaLnBrk="1" latinLnBrk="1" hangingPunct="1">
              <a:lnSpc>
                <a:spcPct val="100000"/>
              </a:lnSpc>
              <a:spcBef>
                <a:spcPct val="0"/>
              </a:spcBef>
              <a:buNone/>
              <a:defRPr lang="ko-KR" altLang="en-US" sz="4700" b="0" i="0" kern="0" dirty="0">
                <a:solidFill>
                  <a:schemeClr val="accent1"/>
                </a:solidFill>
                <a:latin typeface="KPMG Extralight"/>
                <a:ea typeface="+mn-ea"/>
                <a:cs typeface="KPMG Extralight"/>
              </a:defRPr>
            </a:lvl1pPr>
          </a:lstStyle>
          <a:p>
            <a:pPr defTabSz="895317">
              <a:defRPr/>
            </a:pPr>
            <a:r>
              <a:rPr lang="en-US" altLang="ko-KR" sz="4800" dirty="0">
                <a:solidFill>
                  <a:srgbClr val="00338D"/>
                </a:solidFill>
              </a:rPr>
              <a:t>Contacts</a:t>
            </a:r>
            <a:br>
              <a:rPr lang="en-US" altLang="ko-KR" sz="4800" dirty="0">
                <a:solidFill>
                  <a:srgbClr val="00338D"/>
                </a:solidFill>
              </a:rPr>
            </a:br>
            <a:br>
              <a:rPr lang="en-US" altLang="ko-KR" sz="2000" dirty="0">
                <a:solidFill>
                  <a:srgbClr val="00338D"/>
                </a:solidFill>
              </a:rPr>
            </a:br>
            <a:endParaRPr lang="en-US" altLang="en-US" dirty="0">
              <a:solidFill>
                <a:srgbClr val="0091DA"/>
              </a:solidFill>
            </a:endParaRPr>
          </a:p>
        </p:txBody>
      </p:sp>
      <p:sp>
        <p:nvSpPr>
          <p:cNvPr id="20" name="Rectangle 22">
            <a:extLst>
              <a:ext uri="{FF2B5EF4-FFF2-40B4-BE49-F238E27FC236}">
                <a16:creationId xmlns:a16="http://schemas.microsoft.com/office/drawing/2014/main" id="{3ECB0679-DE88-47BB-88EB-6BD374C46CBF}"/>
              </a:ext>
            </a:extLst>
          </p:cNvPr>
          <p:cNvSpPr>
            <a:spLocks noChangeArrowheads="1"/>
          </p:cNvSpPr>
          <p:nvPr/>
        </p:nvSpPr>
        <p:spPr bwMode="auto">
          <a:xfrm>
            <a:off x="1790731" y="1633349"/>
            <a:ext cx="3427223" cy="1468437"/>
          </a:xfrm>
          <a:prstGeom prst="rect">
            <a:avLst/>
          </a:prstGeom>
          <a:solidFill>
            <a:srgbClr val="FFFFFF"/>
          </a:solidFill>
          <a:ln w="12700" algn="ctr">
            <a:noFill/>
            <a:miter lim="800000"/>
            <a:headEnd/>
            <a:tailEnd/>
          </a:ln>
        </p:spPr>
        <p:txBody>
          <a:bodyPr lIns="72001" tIns="108000" rIns="0" anchor="t" anchorCtr="0"/>
          <a:lstStyle>
            <a:lvl1pPr eaLnBrk="0" hangingPunct="0">
              <a:defRPr kumimoji="1" sz="1500" b="1">
                <a:solidFill>
                  <a:schemeClr val="bg1"/>
                </a:solidFill>
                <a:latin typeface="맑은 고딕" panose="020B0503020000020004" pitchFamily="50" charset="-127"/>
                <a:ea typeface="맑은 고딕" panose="020B0503020000020004" pitchFamily="50" charset="-127"/>
              </a:defRPr>
            </a:lvl1pPr>
            <a:lvl2pPr marL="742950" indent="-285750" eaLnBrk="0" hangingPunct="0">
              <a:defRPr kumimoji="1" sz="1500" b="1">
                <a:solidFill>
                  <a:schemeClr val="bg1"/>
                </a:solidFill>
                <a:latin typeface="맑은 고딕" panose="020B0503020000020004" pitchFamily="50" charset="-127"/>
                <a:ea typeface="맑은 고딕" panose="020B0503020000020004" pitchFamily="50" charset="-127"/>
              </a:defRPr>
            </a:lvl2pPr>
            <a:lvl3pPr marL="1143000" indent="-228600" eaLnBrk="0" hangingPunct="0">
              <a:defRPr kumimoji="1" sz="1500" b="1">
                <a:solidFill>
                  <a:schemeClr val="bg1"/>
                </a:solidFill>
                <a:latin typeface="맑은 고딕" panose="020B0503020000020004" pitchFamily="50" charset="-127"/>
                <a:ea typeface="맑은 고딕" panose="020B0503020000020004" pitchFamily="50" charset="-127"/>
              </a:defRPr>
            </a:lvl3pPr>
            <a:lvl4pPr marL="1600200" indent="-228600" eaLnBrk="0" hangingPunct="0">
              <a:defRPr kumimoji="1" sz="1500" b="1">
                <a:solidFill>
                  <a:schemeClr val="bg1"/>
                </a:solidFill>
                <a:latin typeface="맑은 고딕" panose="020B0503020000020004" pitchFamily="50" charset="-127"/>
                <a:ea typeface="맑은 고딕" panose="020B0503020000020004" pitchFamily="50" charset="-127"/>
              </a:defRPr>
            </a:lvl4pPr>
            <a:lvl5pPr marL="2057400" indent="-228600" eaLnBrk="0" hangingPunct="0">
              <a:defRPr kumimoji="1" sz="1500" b="1">
                <a:solidFill>
                  <a:schemeClr val="bg1"/>
                </a:solidFill>
                <a:latin typeface="맑은 고딕" panose="020B0503020000020004" pitchFamily="50" charset="-127"/>
                <a:ea typeface="맑은 고딕" panose="020B0503020000020004" pitchFamily="50" charset="-127"/>
              </a:defRPr>
            </a:lvl5pPr>
            <a:lvl6pPr marL="25146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6pPr>
            <a:lvl7pPr marL="29718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7pPr>
            <a:lvl8pPr marL="34290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8pPr>
            <a:lvl9pPr marL="38862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9pPr>
          </a:lstStyle>
          <a:p>
            <a:pPr algn="just" defTabSz="914390">
              <a:tabLst>
                <a:tab pos="1252443" algn="l"/>
                <a:tab pos="1523883" algn="l"/>
              </a:tabLst>
              <a:defRPr/>
            </a:pPr>
            <a:endParaRPr kumimoji="0" lang="en-US" altLang="ko-KR" sz="1000" b="0" kern="0" dirty="0">
              <a:solidFill>
                <a:srgbClr val="000000"/>
              </a:solidFill>
              <a:latin typeface="+mj-ea"/>
            </a:endParaRPr>
          </a:p>
          <a:p>
            <a:pPr algn="just" defTabSz="914390">
              <a:tabLst>
                <a:tab pos="1252443" algn="l"/>
                <a:tab pos="1523883" algn="l"/>
              </a:tabLst>
              <a:defRPr/>
            </a:pPr>
            <a:r>
              <a:rPr kumimoji="0" lang="ko-KR" altLang="en-US" sz="1000" b="0" kern="0" dirty="0" err="1">
                <a:solidFill>
                  <a:srgbClr val="000000"/>
                </a:solidFill>
                <a:latin typeface="+mj-ea"/>
              </a:rPr>
              <a:t>임규성</a:t>
            </a:r>
            <a:r>
              <a:rPr kumimoji="0" lang="ko-KR" altLang="en-US" sz="1000" b="0" kern="0" dirty="0">
                <a:solidFill>
                  <a:srgbClr val="000000"/>
                </a:solidFill>
                <a:latin typeface="+mj-ea"/>
              </a:rPr>
              <a:t> 상무이사</a:t>
            </a:r>
            <a:r>
              <a:rPr kumimoji="0" lang="en-US" altLang="ko-KR" sz="1000" b="0" kern="0" dirty="0">
                <a:solidFill>
                  <a:srgbClr val="000000"/>
                </a:solidFill>
                <a:latin typeface="+mj-ea"/>
              </a:rPr>
              <a:t>	T.	+82 2 2112 7058</a:t>
            </a:r>
          </a:p>
          <a:p>
            <a:pPr algn="just" defTabSz="914390">
              <a:tabLst>
                <a:tab pos="1252443" algn="l"/>
                <a:tab pos="1523883" algn="l"/>
              </a:tabLst>
              <a:defRPr/>
            </a:pPr>
            <a:r>
              <a:rPr kumimoji="0" lang="en-US" altLang="ko-KR" sz="1000" b="0" kern="0" dirty="0">
                <a:solidFill>
                  <a:srgbClr val="000000"/>
                </a:solidFill>
                <a:latin typeface="+mj-ea"/>
              </a:rPr>
              <a:t>	E.	</a:t>
            </a:r>
            <a:r>
              <a:rPr kumimoji="0" lang="en-US" altLang="ko-KR" sz="1000" b="0" kern="0" dirty="0">
                <a:solidFill>
                  <a:srgbClr val="000000"/>
                </a:solidFill>
                <a:latin typeface="+mj-ea"/>
                <a:hlinkClick r:id="rId4"/>
              </a:rPr>
              <a:t>kyusunglim@kr.kpmg.com</a:t>
            </a:r>
            <a:endParaRPr kumimoji="0" lang="en-US" altLang="ko-KR" sz="1000" b="0" kern="0" dirty="0">
              <a:solidFill>
                <a:srgbClr val="000000"/>
              </a:solidFill>
              <a:latin typeface="+mj-ea"/>
            </a:endParaRPr>
          </a:p>
          <a:p>
            <a:pPr algn="just" defTabSz="914390">
              <a:tabLst>
                <a:tab pos="1252443" algn="l"/>
                <a:tab pos="1523883" algn="l"/>
              </a:tabLst>
              <a:defRPr/>
            </a:pPr>
            <a:endParaRPr kumimoji="0" lang="en-US" altLang="ko-KR" sz="1000" b="0" kern="0" dirty="0">
              <a:solidFill>
                <a:srgbClr val="000000"/>
              </a:solidFill>
              <a:latin typeface="+mj-ea"/>
            </a:endParaRPr>
          </a:p>
          <a:p>
            <a:pPr algn="just" defTabSz="914390">
              <a:tabLst>
                <a:tab pos="1252443" algn="l"/>
                <a:tab pos="1523883" algn="l"/>
              </a:tabLst>
              <a:defRPr/>
            </a:pPr>
            <a:endParaRPr lang="da-DK" altLang="ko-KR" sz="1000" kern="0" dirty="0">
              <a:solidFill>
                <a:prstClr val="white"/>
              </a:solidFill>
              <a:latin typeface="+mj-ea"/>
            </a:endParaRPr>
          </a:p>
        </p:txBody>
      </p:sp>
      <p:sp>
        <p:nvSpPr>
          <p:cNvPr id="21" name="Text Placeholder 28">
            <a:extLst>
              <a:ext uri="{FF2B5EF4-FFF2-40B4-BE49-F238E27FC236}">
                <a16:creationId xmlns:a16="http://schemas.microsoft.com/office/drawing/2014/main" id="{EF148182-9877-47D4-A828-17085327FC89}"/>
              </a:ext>
            </a:extLst>
          </p:cNvPr>
          <p:cNvSpPr txBox="1">
            <a:spLocks/>
          </p:cNvSpPr>
          <p:nvPr>
            <p:custDataLst>
              <p:tags r:id="rId1"/>
            </p:custDataLst>
          </p:nvPr>
        </p:nvSpPr>
        <p:spPr>
          <a:xfrm>
            <a:off x="1728002" y="5112002"/>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b="1" kern="0" dirty="0">
                <a:latin typeface="맑은 고딕" panose="020B0503020000020004" pitchFamily="50" charset="-127"/>
                <a:ea typeface="맑은 고딕" panose="020B0503020000020004" pitchFamily="50" charset="-127"/>
                <a:cs typeface="Univers for KPMG Light" panose="020B0403020202020204" pitchFamily="34" charset="0"/>
              </a:rPr>
              <a:t>© 2022 KPMG Samjong Accounting Corp., the Korean member firm of the KPMG network of independent member firms affiliated with KPMG International Cooperative (“KPMG International”), a Swiss entity. All rights reserved. Printed in Korea.</a:t>
            </a:r>
          </a:p>
        </p:txBody>
      </p:sp>
      <p:pic>
        <p:nvPicPr>
          <p:cNvPr id="22" name="Picture 12">
            <a:extLst>
              <a:ext uri="{FF2B5EF4-FFF2-40B4-BE49-F238E27FC236}">
                <a16:creationId xmlns:a16="http://schemas.microsoft.com/office/drawing/2014/main" id="{F5D0BA04-F7DB-4B0C-8FF6-52539FE8427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1800769" y="3467783"/>
            <a:ext cx="2341068" cy="360000"/>
          </a:xfrm>
          <a:prstGeom prst="rect">
            <a:avLst/>
          </a:prstGeom>
          <a:noFill/>
          <a:ln w="9525">
            <a:noFill/>
            <a:miter lim="800000"/>
            <a:headEnd/>
            <a:tailEnd/>
          </a:ln>
        </p:spPr>
      </p:pic>
      <p:pic>
        <p:nvPicPr>
          <p:cNvPr id="23" name="Picture 13">
            <a:extLst>
              <a:ext uri="{FF2B5EF4-FFF2-40B4-BE49-F238E27FC236}">
                <a16:creationId xmlns:a16="http://schemas.microsoft.com/office/drawing/2014/main" id="{BBFB4E36-C00C-4357-BC38-DBA5C15F3C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30395" y="3471333"/>
            <a:ext cx="1113206" cy="353097"/>
          </a:xfrm>
          <a:prstGeom prst="rect">
            <a:avLst/>
          </a:prstGeom>
        </p:spPr>
      </p:pic>
      <p:sp>
        <p:nvSpPr>
          <p:cNvPr id="24" name="Text Placeholder 29">
            <a:extLst>
              <a:ext uri="{FF2B5EF4-FFF2-40B4-BE49-F238E27FC236}">
                <a16:creationId xmlns:a16="http://schemas.microsoft.com/office/drawing/2014/main" id="{A48A435B-8394-4D21-BC16-E77AFC85B062}"/>
              </a:ext>
            </a:extLst>
          </p:cNvPr>
          <p:cNvSpPr txBox="1">
            <a:spLocks/>
          </p:cNvSpPr>
          <p:nvPr/>
        </p:nvSpPr>
        <p:spPr>
          <a:xfrm>
            <a:off x="1728002" y="5690659"/>
            <a:ext cx="7375525"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dirty="0">
                <a:latin typeface="맑은 고딕" panose="020B0503020000020004" pitchFamily="50" charset="-127"/>
                <a:ea typeface="맑은 고딕" panose="020B0503020000020004" pitchFamily="50" charset="-127"/>
              </a:rPr>
              <a:t>The KPMG name and logo are registered trademarks or trademarks of KPMG International. </a:t>
            </a:r>
          </a:p>
        </p:txBody>
      </p:sp>
      <p:sp>
        <p:nvSpPr>
          <p:cNvPr id="25" name="Text Placeholder 39">
            <a:extLst>
              <a:ext uri="{FF2B5EF4-FFF2-40B4-BE49-F238E27FC236}">
                <a16:creationId xmlns:a16="http://schemas.microsoft.com/office/drawing/2014/main" id="{4F6AF500-910D-4276-83AE-B1E828DCBAC9}"/>
              </a:ext>
            </a:extLst>
          </p:cNvPr>
          <p:cNvSpPr txBox="1">
            <a:spLocks/>
          </p:cNvSpPr>
          <p:nvPr/>
        </p:nvSpPr>
        <p:spPr>
          <a:xfrm>
            <a:off x="1728002" y="4313241"/>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dirty="0">
                <a:latin typeface="맑은 고딕" panose="020B0503020000020004" pitchFamily="50" charset="-127"/>
                <a:ea typeface="맑은 고딕" panose="020B0503020000020004" pitchFamily="50" charset="-127"/>
              </a:rPr>
              <a:t>The information contained herein is of a general nature and is not intended to address the circumstances of any particular individual or entity. Although we endeavor to provide accurate </a:t>
            </a:r>
            <a:r>
              <a:rPr lang="en-GB" altLang="ko-KR">
                <a:latin typeface="맑은 고딕" panose="020B0503020000020004" pitchFamily="50" charset="-127"/>
                <a:ea typeface="맑은 고딕" panose="020B0503020000020004" pitchFamily="50" charset="-127"/>
              </a:rPr>
              <a:t>and timely </a:t>
            </a:r>
            <a:r>
              <a:rPr lang="en-GB" altLang="ko-KR" dirty="0">
                <a:latin typeface="맑은 고딕" panose="020B0503020000020004" pitchFamily="50" charset="-127"/>
                <a:ea typeface="맑은 고딕" panose="020B0503020000020004" pitchFamily="50" charset="-127"/>
              </a:rPr>
              <a:t>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26" name="Text Placeholder 45">
            <a:extLst>
              <a:ext uri="{FF2B5EF4-FFF2-40B4-BE49-F238E27FC236}">
                <a16:creationId xmlns:a16="http://schemas.microsoft.com/office/drawing/2014/main" id="{E37A4304-0FF9-48A6-A453-2EB1ECAB46CC}"/>
              </a:ext>
            </a:extLst>
          </p:cNvPr>
          <p:cNvSpPr txBox="1">
            <a:spLocks/>
          </p:cNvSpPr>
          <p:nvPr/>
        </p:nvSpPr>
        <p:spPr>
          <a:xfrm>
            <a:off x="1728000"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맑은 고딕" panose="020B0503020000020004" pitchFamily="50" charset="-127"/>
                <a:ea typeface="맑은 고딕" panose="020B0503020000020004" pitchFamily="50" charset="-127"/>
              </a:rPr>
              <a:t>kpmg.com/socialmedia</a:t>
            </a:r>
          </a:p>
        </p:txBody>
      </p:sp>
      <p:sp>
        <p:nvSpPr>
          <p:cNvPr id="27" name="Text Placeholder 46">
            <a:extLst>
              <a:ext uri="{FF2B5EF4-FFF2-40B4-BE49-F238E27FC236}">
                <a16:creationId xmlns:a16="http://schemas.microsoft.com/office/drawing/2014/main" id="{2C3F878B-7309-4A7E-8AE9-C7DCCD4C336D}"/>
              </a:ext>
            </a:extLst>
          </p:cNvPr>
          <p:cNvSpPr txBox="1">
            <a:spLocks/>
          </p:cNvSpPr>
          <p:nvPr/>
        </p:nvSpPr>
        <p:spPr>
          <a:xfrm>
            <a:off x="4775338"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맑은 고딕" panose="020B0503020000020004" pitchFamily="50" charset="-127"/>
                <a:ea typeface="맑은 고딕" panose="020B0503020000020004" pitchFamily="50" charset="-127"/>
              </a:rPr>
              <a:t>kpmg.com/app</a:t>
            </a:r>
          </a:p>
        </p:txBody>
      </p:sp>
    </p:spTree>
    <p:extLst>
      <p:ext uri="{BB962C8B-B14F-4D97-AF65-F5344CB8AC3E}">
        <p14:creationId xmlns:p14="http://schemas.microsoft.com/office/powerpoint/2010/main" val="17058302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FullPage"/>
  <p:tag name="KEYWORD" val="FULL-PAGE"/>
  <p:tag name="TEMPLATEVERSION" val="10/04/2017 12:58:26"/>
</p:tagLst>
</file>

<file path=ppt/tags/tag2.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Talkbook_4x3_1021_2015">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사용자 지정 2">
      <a:majorFont>
        <a:latin typeface="KPMG Extralight"/>
        <a:ea typeface="맑은 고딕"/>
        <a:cs typeface=""/>
      </a:majorFont>
      <a:minorFont>
        <a:latin typeface="Univers 45 Light"/>
        <a:ea typeface="맑은 고딕"/>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0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Talkbook Full-page Template" id="{9115AB9C-2B4D-41E4-ACBA-3F5FE57E2376}" vid="{3C429A1C-9CE9-44C0-B1F4-B18223B0AB03}"/>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FB8F4AC52B259641BE62E3A32AC663D5" ma:contentTypeVersion="0" ma:contentTypeDescription="새 문서를 만듭니다." ma:contentTypeScope="" ma:versionID="2b20d8835c4c23da34b40c39c69aa2d7">
  <xsd:schema xmlns:xsd="http://www.w3.org/2001/XMLSchema" xmlns:xs="http://www.w3.org/2001/XMLSchema" xmlns:p="http://schemas.microsoft.com/office/2006/metadata/properties" targetNamespace="http://schemas.microsoft.com/office/2006/metadata/properties" ma:root="true" ma:fieldsID="dd8f6c9257034a6ffde9c3b3e5e5b89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F77794-D448-47D2-849B-43EBD941AB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6B210F4-B75D-44C5-B29D-1AFBE5AA5D68}">
  <ds:schemaRefs>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CD324BD4-A732-4BF6-8060-B9EF496A95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Talkbook Full-page Template</Template>
  <TotalTime>161739</TotalTime>
  <Words>38888</Words>
  <Application>Microsoft Office PowerPoint</Application>
  <PresentationFormat>A4 용지(210x297mm)</PresentationFormat>
  <Paragraphs>12830</Paragraphs>
  <Slides>96</Slides>
  <Notes>84</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96</vt:i4>
      </vt:variant>
    </vt:vector>
  </HeadingPairs>
  <TitlesOfParts>
    <vt:vector size="105" baseType="lpstr">
      <vt:lpstr>Helvetica Light</vt:lpstr>
      <vt:lpstr>맑은 고딕</vt:lpstr>
      <vt:lpstr>Arial</vt:lpstr>
      <vt:lpstr>KPMG Extralight</vt:lpstr>
      <vt:lpstr>Univers 45 Light</vt:lpstr>
      <vt:lpstr>Univers for KPMG</vt:lpstr>
      <vt:lpstr>Univers for KPMG Light</vt:lpstr>
      <vt:lpstr>Wingdings</vt:lpstr>
      <vt:lpstr>KPMG_Talkbook_4x3_1021_2015</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Talkbook  template</dc:title>
  <dc:creator>Min, Jae-Guk (KR/Deal Adv1)</dc:creator>
  <cp:lastModifiedBy>Rho, Hyun-Suk (KR/Deal Adv2)</cp:lastModifiedBy>
  <cp:revision>7632</cp:revision>
  <cp:lastPrinted>2022-06-21T21:15:11Z</cp:lastPrinted>
  <dcterms:created xsi:type="dcterms:W3CDTF">2016-09-06T02:15:48Z</dcterms:created>
  <dcterms:modified xsi:type="dcterms:W3CDTF">2022-08-19T13:31:30Z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0x010100FB8F4AC52B259641BE62E3A32AC663D5</vt:lpwstr>
  </property>
</Properties>
</file>